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257" r:id="rId4"/>
    <p:sldId id="258" r:id="rId5"/>
    <p:sldId id="259" r:id="rId6"/>
    <p:sldId id="294" r:id="rId7"/>
    <p:sldId id="260" r:id="rId8"/>
    <p:sldId id="295" r:id="rId9"/>
    <p:sldId id="261" r:id="rId10"/>
    <p:sldId id="262" r:id="rId11"/>
    <p:sldId id="296" r:id="rId12"/>
    <p:sldId id="263" r:id="rId13"/>
    <p:sldId id="264" r:id="rId14"/>
    <p:sldId id="297" r:id="rId15"/>
    <p:sldId id="265" r:id="rId16"/>
    <p:sldId id="266" r:id="rId17"/>
    <p:sldId id="298" r:id="rId18"/>
    <p:sldId id="267" r:id="rId19"/>
    <p:sldId id="299" r:id="rId20"/>
    <p:sldId id="268" r:id="rId21"/>
    <p:sldId id="300" r:id="rId22"/>
    <p:sldId id="269" r:id="rId23"/>
    <p:sldId id="301" r:id="rId24"/>
    <p:sldId id="270" r:id="rId25"/>
    <p:sldId id="302" r:id="rId26"/>
    <p:sldId id="271" r:id="rId27"/>
    <p:sldId id="303" r:id="rId28"/>
    <p:sldId id="272" r:id="rId29"/>
    <p:sldId id="304" r:id="rId30"/>
    <p:sldId id="273" r:id="rId31"/>
    <p:sldId id="274" r:id="rId32"/>
    <p:sldId id="275" r:id="rId33"/>
    <p:sldId id="305" r:id="rId34"/>
    <p:sldId id="276" r:id="rId35"/>
    <p:sldId id="306" r:id="rId36"/>
    <p:sldId id="277" r:id="rId37"/>
    <p:sldId id="307" r:id="rId38"/>
    <p:sldId id="308" r:id="rId39"/>
    <p:sldId id="278" r:id="rId40"/>
    <p:sldId id="279" r:id="rId41"/>
    <p:sldId id="309" r:id="rId42"/>
    <p:sldId id="280" r:id="rId43"/>
    <p:sldId id="310" r:id="rId44"/>
    <p:sldId id="281" r:id="rId45"/>
    <p:sldId id="282" r:id="rId46"/>
    <p:sldId id="283" r:id="rId47"/>
    <p:sldId id="284" r:id="rId48"/>
    <p:sldId id="285" r:id="rId49"/>
    <p:sldId id="311" r:id="rId50"/>
    <p:sldId id="286" r:id="rId51"/>
    <p:sldId id="312" r:id="rId52"/>
    <p:sldId id="287" r:id="rId53"/>
    <p:sldId id="313" r:id="rId54"/>
    <p:sldId id="288" r:id="rId55"/>
    <p:sldId id="314" r:id="rId56"/>
    <p:sldId id="289" r:id="rId57"/>
    <p:sldId id="315" r:id="rId58"/>
    <p:sldId id="290" r:id="rId59"/>
    <p:sldId id="291" r:id="rId60"/>
    <p:sldId id="316" r:id="rId61"/>
    <p:sldId id="292" r:id="rId62"/>
    <p:sldId id="317" r:id="rId63"/>
    <p:sldId id="318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06-May-15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06-May-15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06-May-15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06-May-15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06-May-15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06-May-15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06-May-15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Normal radiographic anatomy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Trabecular</a:t>
            </a:r>
            <a:r>
              <a:rPr lang="en-US" sz="2800" dirty="0" smtClean="0"/>
              <a:t> plates are also fewer than in the maxilla and marrow spaces are larger</a:t>
            </a:r>
          </a:p>
          <a:p>
            <a:r>
              <a:rPr lang="en-US" sz="2800" dirty="0" smtClean="0"/>
              <a:t>In posterior mandible, </a:t>
            </a:r>
            <a:r>
              <a:rPr lang="en-US" sz="2800" dirty="0" err="1" smtClean="0"/>
              <a:t>periradicular</a:t>
            </a:r>
            <a:r>
              <a:rPr lang="en-US" sz="2800" dirty="0" smtClean="0"/>
              <a:t> </a:t>
            </a:r>
            <a:r>
              <a:rPr lang="en-US" sz="2800" dirty="0" err="1" smtClean="0"/>
              <a:t>trabeculae</a:t>
            </a:r>
            <a:r>
              <a:rPr lang="en-US" sz="2800" dirty="0" smtClean="0"/>
              <a:t> and marrow spaces are comparable to anterior mandible but are somewhat larger</a:t>
            </a:r>
          </a:p>
          <a:p>
            <a:r>
              <a:rPr lang="en-US" sz="2800" dirty="0" err="1" smtClean="0"/>
              <a:t>Trabeculae</a:t>
            </a:r>
            <a:r>
              <a:rPr lang="en-US" sz="2800" dirty="0" smtClean="0"/>
              <a:t> plates are oriented more horizontally here</a:t>
            </a:r>
          </a:p>
          <a:p>
            <a:r>
              <a:rPr lang="en-US" sz="2800" dirty="0" smtClean="0"/>
              <a:t>Below the apices of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molars the no of </a:t>
            </a:r>
            <a:r>
              <a:rPr lang="en-US" sz="2800" dirty="0" err="1" smtClean="0"/>
              <a:t>trabeculae</a:t>
            </a:r>
            <a:r>
              <a:rPr lang="en-US" sz="2800" dirty="0" smtClean="0"/>
              <a:t> dwindles still more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:\class\ANATOMY\bone 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429000"/>
            <a:ext cx="3257550" cy="25393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123" name="Picture 3" descr="H:\class\ANATOMY\bone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3048000"/>
            <a:ext cx="2057400" cy="347260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124" name="Picture 4" descr="H:\class\ANATOMY\bone3.jpg"/>
          <p:cNvPicPr>
            <a:picLocks noChangeAspect="1" noChangeArrowheads="1"/>
          </p:cNvPicPr>
          <p:nvPr/>
        </p:nvPicPr>
        <p:blipFill>
          <a:blip r:embed="rId4"/>
          <a:srcRect r="58282"/>
          <a:stretch>
            <a:fillRect/>
          </a:stretch>
        </p:blipFill>
        <p:spPr bwMode="auto">
          <a:xfrm>
            <a:off x="1371600" y="533400"/>
            <a:ext cx="1981200" cy="225798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4" descr="H:\class\ANATOMY\bone3.jpg"/>
          <p:cNvPicPr>
            <a:picLocks noChangeAspect="1" noChangeArrowheads="1"/>
          </p:cNvPicPr>
          <p:nvPr/>
        </p:nvPicPr>
        <p:blipFill>
          <a:blip r:embed="rId4"/>
          <a:srcRect l="46626"/>
          <a:stretch>
            <a:fillRect/>
          </a:stretch>
        </p:blipFill>
        <p:spPr bwMode="auto">
          <a:xfrm>
            <a:off x="4495800" y="533400"/>
            <a:ext cx="2571750" cy="229092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Maxilla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err="1" smtClean="0"/>
              <a:t>Intermaxillary</a:t>
            </a:r>
            <a:r>
              <a:rPr lang="en-US" sz="2800" dirty="0" smtClean="0"/>
              <a:t> suture</a:t>
            </a:r>
          </a:p>
          <a:p>
            <a:r>
              <a:rPr lang="en-US" sz="2800" dirty="0" smtClean="0"/>
              <a:t>Anterior nasal spine</a:t>
            </a:r>
          </a:p>
          <a:p>
            <a:r>
              <a:rPr lang="en-US" sz="2800" dirty="0" smtClean="0"/>
              <a:t>Nasal </a:t>
            </a:r>
            <a:r>
              <a:rPr lang="en-US" sz="2800" dirty="0" err="1" smtClean="0"/>
              <a:t>fossa</a:t>
            </a:r>
            <a:endParaRPr lang="en-US" sz="2800" dirty="0" smtClean="0"/>
          </a:p>
          <a:p>
            <a:r>
              <a:rPr lang="en-US" sz="2800" dirty="0" smtClean="0"/>
              <a:t>Incisive foramen</a:t>
            </a:r>
          </a:p>
          <a:p>
            <a:r>
              <a:rPr lang="en-US" sz="2800" dirty="0" smtClean="0"/>
              <a:t>Superior </a:t>
            </a:r>
            <a:r>
              <a:rPr lang="en-US" sz="2800" dirty="0" err="1" smtClean="0"/>
              <a:t>formina</a:t>
            </a:r>
            <a:r>
              <a:rPr lang="en-US" sz="2800" dirty="0" smtClean="0"/>
              <a:t> of </a:t>
            </a:r>
            <a:r>
              <a:rPr lang="en-US" sz="2800" dirty="0" err="1" smtClean="0"/>
              <a:t>nasoplaltine</a:t>
            </a:r>
            <a:r>
              <a:rPr lang="en-US" sz="2800" dirty="0" smtClean="0"/>
              <a:t> canal</a:t>
            </a:r>
          </a:p>
          <a:p>
            <a:r>
              <a:rPr lang="en-US" sz="2800" dirty="0" smtClean="0"/>
              <a:t>Lateral </a:t>
            </a:r>
            <a:r>
              <a:rPr lang="en-US" sz="2800" dirty="0" err="1" smtClean="0"/>
              <a:t>fossa</a:t>
            </a:r>
            <a:endParaRPr lang="en-US" sz="2800" dirty="0" smtClean="0"/>
          </a:p>
          <a:p>
            <a:r>
              <a:rPr lang="en-US" sz="2800" dirty="0" smtClean="0"/>
              <a:t>Nose</a:t>
            </a:r>
          </a:p>
          <a:p>
            <a:r>
              <a:rPr lang="en-US" sz="2800" dirty="0" err="1" smtClean="0"/>
              <a:t>Nasolacrimal</a:t>
            </a:r>
            <a:r>
              <a:rPr lang="en-US" sz="2800" dirty="0" smtClean="0"/>
              <a:t> canal</a:t>
            </a:r>
          </a:p>
          <a:p>
            <a:r>
              <a:rPr lang="en-US" sz="2800" dirty="0" smtClean="0"/>
              <a:t>Maxillary sinus</a:t>
            </a:r>
          </a:p>
          <a:p>
            <a:r>
              <a:rPr lang="en-US" sz="2800" dirty="0" err="1" smtClean="0"/>
              <a:t>Zygomatic</a:t>
            </a:r>
            <a:r>
              <a:rPr lang="en-US" sz="2800" dirty="0" smtClean="0"/>
              <a:t> process and </a:t>
            </a:r>
            <a:r>
              <a:rPr lang="en-US" sz="2800" dirty="0" err="1" smtClean="0"/>
              <a:t>zygomatic</a:t>
            </a:r>
            <a:r>
              <a:rPr lang="en-US" sz="2800" dirty="0" smtClean="0"/>
              <a:t> bone</a:t>
            </a:r>
          </a:p>
          <a:p>
            <a:r>
              <a:rPr lang="en-US" sz="2800" dirty="0" err="1" smtClean="0"/>
              <a:t>Nasolabial</a:t>
            </a:r>
            <a:r>
              <a:rPr lang="en-US" sz="2800" dirty="0" smtClean="0"/>
              <a:t> fold</a:t>
            </a:r>
          </a:p>
          <a:p>
            <a:r>
              <a:rPr lang="en-US" sz="2800" dirty="0" err="1" smtClean="0"/>
              <a:t>Pterygoid</a:t>
            </a:r>
            <a:r>
              <a:rPr lang="en-US" sz="2800" dirty="0" smtClean="0"/>
              <a:t> plates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Intermaxillary</a:t>
            </a:r>
            <a:r>
              <a:rPr lang="en-US" sz="3600" dirty="0" smtClean="0"/>
              <a:t> suture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Also called median suture</a:t>
            </a:r>
          </a:p>
          <a:p>
            <a:r>
              <a:rPr lang="en-US" sz="2800" dirty="0" smtClean="0"/>
              <a:t>Appears as a thin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line in the midline b/w 2 portions of the </a:t>
            </a:r>
            <a:r>
              <a:rPr lang="en-US" sz="2800" dirty="0" err="1" smtClean="0"/>
              <a:t>premaxilla</a:t>
            </a:r>
            <a:endParaRPr lang="en-US" sz="2800" dirty="0" smtClean="0"/>
          </a:p>
          <a:p>
            <a:r>
              <a:rPr lang="en-US" sz="2800" dirty="0" smtClean="0"/>
              <a:t>It extends from the alveolar crest b/w central incisors superiorly through the anterior nasal spine and continues </a:t>
            </a:r>
            <a:r>
              <a:rPr lang="en-US" sz="2800" dirty="0" err="1" smtClean="0"/>
              <a:t>posteriorly</a:t>
            </a:r>
            <a:r>
              <a:rPr lang="en-US" sz="2800" dirty="0" smtClean="0"/>
              <a:t> b/w maxillary palatine processes to the posterior aspect of hard palate</a:t>
            </a:r>
          </a:p>
          <a:p>
            <a:r>
              <a:rPr lang="en-US" sz="2800" dirty="0" smtClean="0"/>
              <a:t>This narrow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suture terminates at the </a:t>
            </a:r>
            <a:r>
              <a:rPr lang="en-US" sz="2800" dirty="0" err="1" smtClean="0"/>
              <a:t>alveoalr</a:t>
            </a:r>
            <a:r>
              <a:rPr lang="en-US" sz="2800" dirty="0" smtClean="0"/>
              <a:t> crest in a small rounded or V shaped enlargement</a:t>
            </a:r>
          </a:p>
          <a:p>
            <a:r>
              <a:rPr lang="en-US" sz="2800" dirty="0" smtClean="0"/>
              <a:t>This is bordered by </a:t>
            </a:r>
            <a:r>
              <a:rPr lang="en-US" sz="2800" dirty="0" err="1" smtClean="0"/>
              <a:t>radiopaque</a:t>
            </a:r>
            <a:r>
              <a:rPr lang="en-US" sz="2800" dirty="0" smtClean="0"/>
              <a:t> borders of thin cortical bone on each side of maxilla</a:t>
            </a:r>
          </a:p>
          <a:p>
            <a:r>
              <a:rPr lang="en-US" sz="2800" dirty="0" smtClean="0"/>
              <a:t>This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region is usually of uniform width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H:\class\ANATOMY\intermaxillary sutur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5161" t="3871" r="7097" b="5161"/>
          <a:stretch>
            <a:fillRect/>
          </a:stretch>
        </p:blipFill>
        <p:spPr bwMode="auto">
          <a:xfrm>
            <a:off x="2743200" y="1600200"/>
            <a:ext cx="2590800" cy="3581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Anterior nasal spine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Located in the midline, it lies some 1.5 to 2 cm above the alveolar crest, usually at or just below the junction of inferior end of nasal septum and the inferior outline of nasal </a:t>
            </a:r>
            <a:r>
              <a:rPr lang="en-US" sz="2800" dirty="0" err="1" smtClean="0"/>
              <a:t>fossa</a:t>
            </a:r>
            <a:endParaRPr lang="en-US" sz="2800" dirty="0" smtClean="0"/>
          </a:p>
          <a:p>
            <a:r>
              <a:rPr lang="en-US" sz="2800" dirty="0" smtClean="0"/>
              <a:t>It is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and is usually V shaped</a:t>
            </a:r>
            <a:endParaRPr lang="en-US" sz="2800" dirty="0"/>
          </a:p>
        </p:txBody>
      </p:sp>
      <p:pic>
        <p:nvPicPr>
          <p:cNvPr id="7170" name="Picture 2" descr="H:\class\ANATOMY\nasal spine.jpg"/>
          <p:cNvPicPr>
            <a:picLocks noChangeAspect="1" noChangeArrowheads="1"/>
          </p:cNvPicPr>
          <p:nvPr/>
        </p:nvPicPr>
        <p:blipFill>
          <a:blip r:embed="rId2"/>
          <a:srcRect l="17712" r="29151"/>
          <a:stretch>
            <a:fillRect/>
          </a:stretch>
        </p:blipFill>
        <p:spPr bwMode="auto">
          <a:xfrm>
            <a:off x="2667000" y="3962400"/>
            <a:ext cx="2057400" cy="26574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Nasal </a:t>
            </a:r>
            <a:r>
              <a:rPr lang="en-US" sz="3600" dirty="0" err="1" smtClean="0"/>
              <a:t>fossa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Inferior border of </a:t>
            </a:r>
            <a:r>
              <a:rPr lang="en-US" sz="2800" dirty="0" err="1" smtClean="0"/>
              <a:t>fossa</a:t>
            </a:r>
            <a:r>
              <a:rPr lang="en-US" sz="2800" dirty="0" smtClean="0"/>
              <a:t> appears as a  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line extending bilaterally away from the base of ANS</a:t>
            </a:r>
          </a:p>
          <a:p>
            <a:r>
              <a:rPr lang="en-US" sz="2800" dirty="0" smtClean="0"/>
              <a:t>Above this line is a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space of inferior portion of </a:t>
            </a:r>
            <a:r>
              <a:rPr lang="en-US" sz="2800" dirty="0" err="1" smtClean="0"/>
              <a:t>fossa</a:t>
            </a:r>
            <a:endParaRPr lang="en-US" sz="2800" dirty="0" smtClean="0"/>
          </a:p>
          <a:p>
            <a:r>
              <a:rPr lang="en-US" sz="2800" dirty="0" smtClean="0"/>
              <a:t>Nasal cavity contains the hazy shadows of inferior </a:t>
            </a:r>
            <a:r>
              <a:rPr lang="en-US" sz="2800" dirty="0" err="1" smtClean="0"/>
              <a:t>conchae</a:t>
            </a:r>
            <a:r>
              <a:rPr lang="en-US" sz="2800" dirty="0" smtClean="0"/>
              <a:t> extending from right and left lateral walls for varying distances toward the </a:t>
            </a:r>
            <a:r>
              <a:rPr lang="en-US" sz="2800" dirty="0" err="1" smtClean="0"/>
              <a:t>septumthese</a:t>
            </a:r>
            <a:r>
              <a:rPr lang="en-US" sz="2800" dirty="0" smtClean="0"/>
              <a:t> </a:t>
            </a:r>
            <a:r>
              <a:rPr lang="en-US" sz="2800" dirty="0" err="1" smtClean="0"/>
              <a:t>conchae</a:t>
            </a:r>
            <a:r>
              <a:rPr lang="en-US" sz="2800" dirty="0" smtClean="0"/>
              <a:t> fill varying amounts of lateral portions of </a:t>
            </a:r>
            <a:r>
              <a:rPr lang="en-US" sz="2800" dirty="0" err="1" smtClean="0"/>
              <a:t>fossa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H:\class\ANATOMY\masal foss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55740"/>
          <a:stretch>
            <a:fillRect/>
          </a:stretch>
        </p:blipFill>
        <p:spPr bwMode="auto">
          <a:xfrm>
            <a:off x="2286000" y="1981200"/>
            <a:ext cx="1524000" cy="257914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2" descr="H:\class\ANATOMY\masal fossa.jpg"/>
          <p:cNvPicPr>
            <a:picLocks noChangeAspect="1" noChangeArrowheads="1"/>
          </p:cNvPicPr>
          <p:nvPr/>
        </p:nvPicPr>
        <p:blipFill>
          <a:blip r:embed="rId2"/>
          <a:srcRect l="55325"/>
          <a:stretch>
            <a:fillRect/>
          </a:stretch>
        </p:blipFill>
        <p:spPr bwMode="auto">
          <a:xfrm>
            <a:off x="4724400" y="1981200"/>
            <a:ext cx="1538287" cy="257914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Incisive foramen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nasopalatine</a:t>
            </a:r>
            <a:r>
              <a:rPr lang="en-US" sz="2800" dirty="0" smtClean="0"/>
              <a:t> or anterior palatine foramen</a:t>
            </a:r>
          </a:p>
          <a:p>
            <a:r>
              <a:rPr lang="en-US" sz="2800" dirty="0" smtClean="0"/>
              <a:t>Is the oral terminus of </a:t>
            </a:r>
            <a:r>
              <a:rPr lang="en-US" sz="2800" dirty="0" err="1" smtClean="0"/>
              <a:t>nasopalatine</a:t>
            </a:r>
            <a:r>
              <a:rPr lang="en-US" sz="2800" dirty="0" smtClean="0"/>
              <a:t> canal</a:t>
            </a:r>
          </a:p>
          <a:p>
            <a:r>
              <a:rPr lang="en-US" sz="2800" dirty="0" smtClean="0"/>
              <a:t>It transmits the </a:t>
            </a:r>
            <a:r>
              <a:rPr lang="en-US" sz="2800" dirty="0" err="1" smtClean="0"/>
              <a:t>nasopalatine</a:t>
            </a:r>
            <a:r>
              <a:rPr lang="en-US" sz="2800" dirty="0" smtClean="0"/>
              <a:t> vessels and nerves</a:t>
            </a:r>
          </a:p>
          <a:p>
            <a:r>
              <a:rPr lang="en-US" sz="2800" dirty="0" smtClean="0"/>
              <a:t>it is usually projected b/w the roots and in the region of middle and apical thirds of central incisors</a:t>
            </a:r>
          </a:p>
          <a:p>
            <a:r>
              <a:rPr lang="en-US" sz="2800" dirty="0" smtClean="0"/>
              <a:t>It may appear smoothly symmetric, with numerous forms or very irregular with a well demarcated or ill defined border</a:t>
            </a:r>
          </a:p>
          <a:p>
            <a:r>
              <a:rPr lang="en-US" sz="2800" dirty="0" smtClean="0"/>
              <a:t>It is site for cyst formation</a:t>
            </a:r>
          </a:p>
          <a:p>
            <a:r>
              <a:rPr lang="en-US" sz="2800" dirty="0" smtClean="0"/>
              <a:t>Presence of cyst is presumed if the width of foramen exceeds 1cm </a:t>
            </a:r>
          </a:p>
          <a:p>
            <a:r>
              <a:rPr lang="en-US" sz="2800" dirty="0" smtClean="0"/>
              <a:t>Lateral walls of </a:t>
            </a:r>
            <a:r>
              <a:rPr lang="en-US" sz="2800" dirty="0" err="1" smtClean="0"/>
              <a:t>nasopalatine</a:t>
            </a:r>
            <a:r>
              <a:rPr lang="en-US" sz="2800" dirty="0" smtClean="0"/>
              <a:t> canal appears as a pair of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lines running vertically from superior </a:t>
            </a:r>
            <a:r>
              <a:rPr lang="en-US" sz="2800" dirty="0" err="1" smtClean="0"/>
              <a:t>formina</a:t>
            </a:r>
            <a:r>
              <a:rPr lang="en-US" sz="2800" dirty="0" smtClean="0"/>
              <a:t> of canal to incisive foramen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H:\class\ANATOMY\incisive cana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184418"/>
            <a:ext cx="3438525" cy="2612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:\class\ANATOMY\TOOTH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38388" y="2057435"/>
            <a:ext cx="4291012" cy="281936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Superior </a:t>
            </a:r>
            <a:r>
              <a:rPr lang="en-US" sz="3200" dirty="0" err="1" smtClean="0"/>
              <a:t>formina</a:t>
            </a:r>
            <a:r>
              <a:rPr lang="en-US" sz="3200" dirty="0" smtClean="0"/>
              <a:t> of the </a:t>
            </a:r>
            <a:r>
              <a:rPr lang="en-US" sz="3200" dirty="0" err="1" smtClean="0"/>
              <a:t>nasopalatine</a:t>
            </a:r>
            <a:r>
              <a:rPr lang="en-US" sz="3200" dirty="0" smtClean="0"/>
              <a:t> canal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Originates at 2 </a:t>
            </a:r>
            <a:r>
              <a:rPr lang="en-US" sz="2800" dirty="0" err="1" smtClean="0"/>
              <a:t>formina</a:t>
            </a:r>
            <a:r>
              <a:rPr lang="en-US" sz="2800" dirty="0" smtClean="0"/>
              <a:t> in the floor of nasal cavity</a:t>
            </a:r>
          </a:p>
          <a:p>
            <a:r>
              <a:rPr lang="en-US" sz="2800" dirty="0" smtClean="0"/>
              <a:t>Openings are on each side of nasal septum, close to </a:t>
            </a:r>
            <a:r>
              <a:rPr lang="en-US" sz="2800" dirty="0" err="1" smtClean="0"/>
              <a:t>anteroinferior</a:t>
            </a:r>
            <a:r>
              <a:rPr lang="en-US" sz="2800" dirty="0" smtClean="0"/>
              <a:t> border of nasal cavity, and each branch passes downward somewhat </a:t>
            </a:r>
            <a:r>
              <a:rPr lang="en-US" sz="2800" dirty="0" err="1" smtClean="0"/>
              <a:t>anteriorly</a:t>
            </a:r>
            <a:r>
              <a:rPr lang="en-US" sz="2800" dirty="0" smtClean="0"/>
              <a:t> and medially to unite with the canal from the other side in a common opening, incisive foramen</a:t>
            </a:r>
          </a:p>
          <a:p>
            <a:r>
              <a:rPr lang="en-US" sz="2800" dirty="0" smtClean="0"/>
              <a:t>Is seen when exaggerated vertical angle is used</a:t>
            </a:r>
          </a:p>
          <a:p>
            <a:r>
              <a:rPr lang="en-US" sz="2800" dirty="0" smtClean="0"/>
              <a:t>Appear as 2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areas above the apices of central incisors in the floor of nasal cavity near its anterior border and on both sides of septum</a:t>
            </a:r>
          </a:p>
          <a:p>
            <a:r>
              <a:rPr lang="en-US" sz="2800" dirty="0" smtClean="0"/>
              <a:t>Are usually round or oval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3" name="Picture 3" descr="H:\class\ANATOMY\nasoplaatine canal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438400"/>
            <a:ext cx="2543175" cy="18002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44" name="Picture 4" descr="H:\class\ANATOMY\nasoplaatine cana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438400"/>
            <a:ext cx="2286000" cy="17811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Lateral </a:t>
            </a:r>
            <a:r>
              <a:rPr lang="en-US" sz="3600" dirty="0" err="1" smtClean="0"/>
              <a:t>fossa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incisive </a:t>
            </a:r>
            <a:r>
              <a:rPr lang="en-US" sz="2800" dirty="0" err="1" smtClean="0"/>
              <a:t>fossa</a:t>
            </a:r>
            <a:endParaRPr lang="en-US" sz="2800" dirty="0" smtClean="0"/>
          </a:p>
          <a:p>
            <a:r>
              <a:rPr lang="en-US" sz="2800" dirty="0" smtClean="0"/>
              <a:t>Is a gentle depression in maxilla near the apex of lateral incisor </a:t>
            </a:r>
          </a:p>
          <a:p>
            <a:r>
              <a:rPr lang="en-US" sz="2800" dirty="0" smtClean="0"/>
              <a:t>Appears as diffusely radiolucent 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 descr="H:\class\ANATOMY\lateral foss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50000"/>
          <a:stretch>
            <a:fillRect/>
          </a:stretch>
        </p:blipFill>
        <p:spPr bwMode="auto">
          <a:xfrm>
            <a:off x="1600200" y="1905000"/>
            <a:ext cx="1828800" cy="3200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2" descr="H:\class\ANATOMY\lateral fossa.jpg"/>
          <p:cNvPicPr>
            <a:picLocks noChangeAspect="1" noChangeArrowheads="1"/>
          </p:cNvPicPr>
          <p:nvPr/>
        </p:nvPicPr>
        <p:blipFill>
          <a:blip r:embed="rId2"/>
          <a:srcRect l="50000"/>
          <a:stretch>
            <a:fillRect/>
          </a:stretch>
        </p:blipFill>
        <p:spPr bwMode="auto">
          <a:xfrm>
            <a:off x="4953000" y="1904999"/>
            <a:ext cx="1828800" cy="320040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Nose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Soft tissue of the tip of the nose is frequently seen in projections of central and lateral incisors, superimposed over roots of these teeth</a:t>
            </a:r>
          </a:p>
          <a:p>
            <a:r>
              <a:rPr lang="en-US" sz="2800" dirty="0" smtClean="0"/>
              <a:t>Appears as a uniform, slightly opaque appearance with a sharp border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H:\class\ANATOMY\nos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19462" y="2953544"/>
            <a:ext cx="3067951" cy="222805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Nasolacrimal</a:t>
            </a:r>
            <a:r>
              <a:rPr lang="en-US" sz="3600" dirty="0" smtClean="0"/>
              <a:t> canal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Nasal and maxillary bones form the </a:t>
            </a:r>
            <a:r>
              <a:rPr lang="en-US" sz="2800" dirty="0" err="1" smtClean="0"/>
              <a:t>nasolacrimal</a:t>
            </a:r>
            <a:r>
              <a:rPr lang="en-US" sz="2800" dirty="0" smtClean="0"/>
              <a:t> canal</a:t>
            </a:r>
          </a:p>
          <a:p>
            <a:r>
              <a:rPr lang="en-US" sz="2800" dirty="0" smtClean="0"/>
              <a:t>It runs from the medial aspect of the </a:t>
            </a:r>
            <a:r>
              <a:rPr lang="en-US" sz="2800" dirty="0" err="1" smtClean="0"/>
              <a:t>anteroinferior</a:t>
            </a:r>
            <a:r>
              <a:rPr lang="en-US" sz="2800" dirty="0" smtClean="0"/>
              <a:t> border of the orbit inferiorly, to drain under inferior </a:t>
            </a:r>
            <a:r>
              <a:rPr lang="en-US" sz="2800" dirty="0" err="1" smtClean="0"/>
              <a:t>conchae</a:t>
            </a:r>
            <a:r>
              <a:rPr lang="en-US" sz="2800" dirty="0" smtClean="0"/>
              <a:t> into the nasal cavity</a:t>
            </a:r>
          </a:p>
          <a:p>
            <a:r>
              <a:rPr lang="en-US" sz="2800" dirty="0" err="1" smtClean="0"/>
              <a:t>Ocasionally</a:t>
            </a:r>
            <a:r>
              <a:rPr lang="en-US" sz="2800" dirty="0" smtClean="0"/>
              <a:t> can be </a:t>
            </a:r>
            <a:r>
              <a:rPr lang="en-US" sz="2800" dirty="0" err="1" smtClean="0"/>
              <a:t>visualised</a:t>
            </a:r>
            <a:r>
              <a:rPr lang="en-US" sz="2800" dirty="0" smtClean="0"/>
              <a:t> above the apex of canine, </a:t>
            </a:r>
            <a:r>
              <a:rPr lang="en-US" sz="2800" dirty="0" err="1" smtClean="0"/>
              <a:t>splly</a:t>
            </a:r>
            <a:r>
              <a:rPr lang="en-US" sz="2800" dirty="0" smtClean="0"/>
              <a:t> when steep angle is used in IOPA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H:\class\ANATOMY\nasolacrimal cana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140581"/>
            <a:ext cx="3419475" cy="26655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Maxillary sinus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Is an air containing cavity lined with mucous membrane</a:t>
            </a:r>
          </a:p>
          <a:p>
            <a:r>
              <a:rPr lang="en-US" sz="2800" dirty="0" smtClean="0"/>
              <a:t>Borders of sinus appears as a thin, delicate, </a:t>
            </a:r>
            <a:r>
              <a:rPr lang="en-US" sz="2800" dirty="0" err="1" smtClean="0"/>
              <a:t>tenous</a:t>
            </a:r>
            <a:r>
              <a:rPr lang="en-US" sz="2800" dirty="0" smtClean="0"/>
              <a:t>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line</a:t>
            </a:r>
          </a:p>
          <a:p>
            <a:r>
              <a:rPr lang="en-US" sz="2800" dirty="0" smtClean="0"/>
              <a:t>Extend from distal aspect of canine to posterior wall of maxilla above the </a:t>
            </a:r>
            <a:r>
              <a:rPr lang="en-US" sz="2800" dirty="0" err="1" smtClean="0"/>
              <a:t>tuberosity</a:t>
            </a:r>
            <a:endParaRPr lang="en-US" sz="2800" dirty="0" smtClean="0"/>
          </a:p>
          <a:p>
            <a:r>
              <a:rPr lang="en-US" sz="2800" dirty="0" err="1" smtClean="0"/>
              <a:t>Anteriorly</a:t>
            </a:r>
            <a:r>
              <a:rPr lang="en-US" sz="2800" dirty="0" smtClean="0"/>
              <a:t>, each sinus is restricted by canine </a:t>
            </a:r>
            <a:r>
              <a:rPr lang="en-US" sz="2800" dirty="0" err="1" smtClean="0"/>
              <a:t>fossa</a:t>
            </a:r>
            <a:r>
              <a:rPr lang="en-US" sz="2800" dirty="0" smtClean="0"/>
              <a:t> and is usually seen to sweep superiorly, crossing the level of floor of nasal cavity in premolar or canine region</a:t>
            </a:r>
          </a:p>
          <a:p>
            <a:r>
              <a:rPr lang="en-US" sz="2800" dirty="0" smtClean="0"/>
              <a:t>In IOPA of canine, floor of sinus and nasal cavity are often superimposed and may be seen crossing  one another, forming an inverted Y in the area</a:t>
            </a:r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 descr="H:\class\ANATOMY\sinu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09850" y="2022428"/>
            <a:ext cx="3409950" cy="25741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Lamina </a:t>
            </a:r>
            <a:r>
              <a:rPr lang="en-US" sz="3600" dirty="0" err="1" smtClean="0"/>
              <a:t>dura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Tooth sockets are bounded by a thin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layer of dense bone</a:t>
            </a:r>
          </a:p>
          <a:p>
            <a:r>
              <a:rPr lang="en-US" sz="2800" dirty="0" smtClean="0"/>
              <a:t>This layer is continuous with the shadow of cortical bone at the alveolar crest</a:t>
            </a:r>
          </a:p>
          <a:p>
            <a:r>
              <a:rPr lang="en-US" sz="2800" dirty="0" smtClean="0"/>
              <a:t>It is only slightly thicker and no more highly mineralized than the </a:t>
            </a:r>
            <a:r>
              <a:rPr lang="en-US" sz="2800" dirty="0" err="1" smtClean="0"/>
              <a:t>trabeculae</a:t>
            </a:r>
            <a:r>
              <a:rPr lang="en-US" sz="2800" dirty="0" smtClean="0"/>
              <a:t> of </a:t>
            </a:r>
            <a:r>
              <a:rPr lang="en-US" sz="2800" dirty="0" err="1" smtClean="0"/>
              <a:t>cancellous</a:t>
            </a:r>
            <a:r>
              <a:rPr lang="en-US" sz="2800" dirty="0" smtClean="0"/>
              <a:t> bone in the area</a:t>
            </a:r>
          </a:p>
          <a:p>
            <a:r>
              <a:rPr lang="en-US" sz="2800" dirty="0" smtClean="0"/>
              <a:t>r/g appearance is due to the fact that x ray beam passes tangentially through many times the thickness of thin bony wall, which results in observed attenuation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Degree of extension of sinus into alveolar process is extremely variable</a:t>
            </a:r>
          </a:p>
          <a:p>
            <a:r>
              <a:rPr lang="en-US" sz="2800" dirty="0" smtClean="0"/>
              <a:t>In some, floor of sinus will be well above apices of posterior teeth, in others it may extend well beyond the apices toward the alveolar ridge</a:t>
            </a:r>
          </a:p>
          <a:p>
            <a:r>
              <a:rPr lang="en-US" sz="2800" dirty="0" smtClean="0"/>
              <a:t>In </a:t>
            </a:r>
            <a:r>
              <a:rPr lang="en-US" sz="2800" dirty="0" err="1" smtClean="0"/>
              <a:t>edentulousness</a:t>
            </a:r>
            <a:r>
              <a:rPr lang="en-US" sz="2800" dirty="0" smtClean="0"/>
              <a:t>, sinus may expand further into alveolar bone, occasionally extending to alveolar ridge</a:t>
            </a:r>
          </a:p>
          <a:p>
            <a:r>
              <a:rPr lang="en-US" sz="2800" dirty="0" smtClean="0"/>
              <a:t>Root apices may project anatomically into floor of sinus, causing small elevations or prominences</a:t>
            </a:r>
          </a:p>
          <a:p>
            <a:r>
              <a:rPr lang="en-US" sz="2800" dirty="0" smtClean="0"/>
              <a:t>Thin layer of bone covering the root is seen as a fusion of lamina </a:t>
            </a:r>
            <a:r>
              <a:rPr lang="en-US" sz="2800" dirty="0" err="1" smtClean="0"/>
              <a:t>dura</a:t>
            </a:r>
            <a:r>
              <a:rPr lang="en-US" sz="2800" dirty="0" smtClean="0"/>
              <a:t> and floor of sinus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R’opaque</a:t>
            </a:r>
            <a:r>
              <a:rPr lang="en-US" sz="2800" dirty="0" smtClean="0"/>
              <a:t> lines traverse the image of sinus and represents folds of cortical bone projecting a few mm away from floor and wall of </a:t>
            </a:r>
            <a:r>
              <a:rPr lang="en-US" sz="2800" dirty="0" err="1" smtClean="0"/>
              <a:t>antrum</a:t>
            </a:r>
            <a:endParaRPr lang="en-US" sz="2800" dirty="0" smtClean="0"/>
          </a:p>
          <a:p>
            <a:r>
              <a:rPr lang="en-US" sz="2800" dirty="0" smtClean="0"/>
              <a:t>They are usually oriented vertically</a:t>
            </a:r>
          </a:p>
          <a:p>
            <a:r>
              <a:rPr lang="en-US" sz="2800" dirty="0" smtClean="0"/>
              <a:t>Floor of sinus occasionally shows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projections, which are nodules of bone, and show </a:t>
            </a:r>
            <a:r>
              <a:rPr lang="en-US" sz="2800" dirty="0" err="1" smtClean="0"/>
              <a:t>trabeculation</a:t>
            </a:r>
            <a:endParaRPr lang="en-US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Zygomatic</a:t>
            </a:r>
            <a:r>
              <a:rPr lang="en-US" sz="3200" dirty="0" smtClean="0"/>
              <a:t> process and </a:t>
            </a:r>
            <a:r>
              <a:rPr lang="en-US" sz="3200" dirty="0" err="1" smtClean="0"/>
              <a:t>zygomatic</a:t>
            </a:r>
            <a:r>
              <a:rPr lang="en-US" sz="3200" dirty="0" smtClean="0"/>
              <a:t> bone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Zy</a:t>
            </a:r>
            <a:r>
              <a:rPr lang="en-US" sz="2800" dirty="0" smtClean="0"/>
              <a:t> process of maxilla is an extension of lateral maxillary surface that arises in the region of apices of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and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molars and serves as articulation for </a:t>
            </a:r>
            <a:r>
              <a:rPr lang="en-US" sz="2800" dirty="0" err="1" smtClean="0"/>
              <a:t>zy</a:t>
            </a:r>
            <a:r>
              <a:rPr lang="en-US" sz="2800" dirty="0" smtClean="0"/>
              <a:t> bone</a:t>
            </a:r>
          </a:p>
          <a:p>
            <a:r>
              <a:rPr lang="en-US" sz="2800" dirty="0" smtClean="0"/>
              <a:t>Process appears as U shaped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line with its open end directed superiorly</a:t>
            </a:r>
          </a:p>
          <a:p>
            <a:r>
              <a:rPr lang="en-US" sz="2800" dirty="0" smtClean="0"/>
              <a:t>Identified as a uniform gray or white </a:t>
            </a:r>
            <a:r>
              <a:rPr lang="en-US" sz="2800" dirty="0" err="1" smtClean="0"/>
              <a:t>r;opacity</a:t>
            </a:r>
            <a:r>
              <a:rPr lang="en-US" sz="2800" dirty="0" smtClean="0"/>
              <a:t> over the apices of molars</a:t>
            </a:r>
            <a:endParaRPr 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 descr="H:\class\ANATOMY\zy bon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3742" t="2530" r="2695" b="3846"/>
          <a:stretch>
            <a:fillRect/>
          </a:stretch>
        </p:blipFill>
        <p:spPr bwMode="auto">
          <a:xfrm>
            <a:off x="4648200" y="2209800"/>
            <a:ext cx="3810000" cy="2819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5363" name="Picture 3" descr="H:\class\ANATOMY\z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362200"/>
            <a:ext cx="3216234" cy="24765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Nasolabial</a:t>
            </a:r>
            <a:r>
              <a:rPr lang="en-US" sz="3600" dirty="0" smtClean="0"/>
              <a:t> fold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 oblique line demarcating a region that appears to be covered by a veil of slight </a:t>
            </a:r>
            <a:r>
              <a:rPr lang="en-US" sz="2800" dirty="0" err="1" smtClean="0"/>
              <a:t>r’opacity</a:t>
            </a:r>
            <a:r>
              <a:rPr lang="en-US" sz="2800" dirty="0" smtClean="0"/>
              <a:t> frequently traverses IOPA of premolar region</a:t>
            </a:r>
          </a:p>
          <a:p>
            <a:r>
              <a:rPr lang="en-US" sz="2800" dirty="0" smtClean="0"/>
              <a:t>Line of contrast is sharp, and area of increased </a:t>
            </a:r>
            <a:r>
              <a:rPr lang="en-US" sz="2800" dirty="0" err="1" smtClean="0"/>
              <a:t>r’opacity</a:t>
            </a:r>
            <a:r>
              <a:rPr lang="en-US" sz="2800" dirty="0" smtClean="0"/>
              <a:t> is posterior to the line</a:t>
            </a:r>
          </a:p>
          <a:p>
            <a:r>
              <a:rPr lang="en-US" sz="2800" dirty="0" smtClean="0"/>
              <a:t>Opaque veil is a thick cheek tissue superimposed on teeth and alveolar process</a:t>
            </a:r>
            <a:endParaRPr lang="en-US"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6" name="Picture 2" descr="H:\class\ANATOMY\nasolabial fol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47925" y="2111362"/>
            <a:ext cx="3724275" cy="291783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Pterygoid</a:t>
            </a:r>
            <a:r>
              <a:rPr lang="en-US" sz="3600" dirty="0" smtClean="0"/>
              <a:t> plates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Medial and lateral </a:t>
            </a:r>
            <a:r>
              <a:rPr lang="en-US" sz="2800" dirty="0" err="1" smtClean="0"/>
              <a:t>pterygoid</a:t>
            </a:r>
            <a:r>
              <a:rPr lang="en-US" sz="2800" dirty="0" smtClean="0"/>
              <a:t> plates lie immediately posterior to </a:t>
            </a:r>
            <a:r>
              <a:rPr lang="en-US" sz="2800" dirty="0" err="1" smtClean="0"/>
              <a:t>tuberosity</a:t>
            </a:r>
            <a:r>
              <a:rPr lang="en-US" sz="2800" dirty="0" smtClean="0"/>
              <a:t> of maxilla</a:t>
            </a:r>
          </a:p>
          <a:p>
            <a:r>
              <a:rPr lang="en-US" sz="2800" dirty="0" smtClean="0"/>
              <a:t>Image is extremely variable</a:t>
            </a:r>
          </a:p>
          <a:p>
            <a:r>
              <a:rPr lang="en-US" sz="2800" dirty="0" smtClean="0"/>
              <a:t>They always cast a single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</a:t>
            </a:r>
            <a:r>
              <a:rPr lang="en-US" sz="2800" dirty="0" err="1" smtClean="0"/>
              <a:t>homogenousshadow</a:t>
            </a:r>
            <a:r>
              <a:rPr lang="en-US" sz="2800" dirty="0" smtClean="0"/>
              <a:t> without any evidence of </a:t>
            </a:r>
            <a:r>
              <a:rPr lang="en-US" sz="2800" dirty="0" err="1" smtClean="0"/>
              <a:t>trabeculation</a:t>
            </a:r>
            <a:endParaRPr lang="en-US" sz="2800" dirty="0" smtClean="0"/>
          </a:p>
          <a:p>
            <a:r>
              <a:rPr lang="en-US" sz="2800" dirty="0" smtClean="0"/>
              <a:t>Extending inferiorly from medial </a:t>
            </a:r>
            <a:r>
              <a:rPr lang="en-US" sz="2800" dirty="0" err="1" smtClean="0"/>
              <a:t>pterygoid</a:t>
            </a:r>
            <a:r>
              <a:rPr lang="en-US" sz="2800" dirty="0" smtClean="0"/>
              <a:t> plate may be seen the </a:t>
            </a:r>
            <a:r>
              <a:rPr lang="en-US" sz="2800" dirty="0" err="1" smtClean="0"/>
              <a:t>hamular</a:t>
            </a:r>
            <a:r>
              <a:rPr lang="en-US" sz="2800" dirty="0" smtClean="0"/>
              <a:t> process, which on close inspection can show </a:t>
            </a:r>
            <a:r>
              <a:rPr lang="en-US" sz="2800" dirty="0" err="1" smtClean="0"/>
              <a:t>trabeculation</a:t>
            </a:r>
            <a:endParaRPr lang="en-US" sz="2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H:\class\ANATOMY\pterygoid plat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4633" r="6175"/>
          <a:stretch>
            <a:fillRect/>
          </a:stretch>
        </p:blipFill>
        <p:spPr bwMode="auto">
          <a:xfrm>
            <a:off x="1905000" y="1981200"/>
            <a:ext cx="4267200" cy="329160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C:\Users\23\Desktop\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2362200"/>
            <a:ext cx="3366655" cy="2438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8435" name="Picture 3" descr="C:\Users\23\Desktop\2.jpg"/>
          <p:cNvPicPr>
            <a:picLocks noChangeAspect="1" noChangeArrowheads="1"/>
          </p:cNvPicPr>
          <p:nvPr/>
        </p:nvPicPr>
        <p:blipFill>
          <a:blip r:embed="rId3"/>
          <a:srcRect l="5106" t="5470" r="5543"/>
          <a:stretch>
            <a:fillRect/>
          </a:stretch>
        </p:blipFill>
        <p:spPr bwMode="auto">
          <a:xfrm>
            <a:off x="5181600" y="2286000"/>
            <a:ext cx="3259667" cy="2514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Mandible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err="1" smtClean="0"/>
              <a:t>Symphysis</a:t>
            </a:r>
            <a:endParaRPr lang="en-US" sz="2800" dirty="0" smtClean="0"/>
          </a:p>
          <a:p>
            <a:r>
              <a:rPr lang="en-US" sz="2800" dirty="0" smtClean="0"/>
              <a:t>Genial tubercles</a:t>
            </a:r>
          </a:p>
          <a:p>
            <a:r>
              <a:rPr lang="en-US" sz="2800" dirty="0" smtClean="0"/>
              <a:t>Mental ridge</a:t>
            </a:r>
          </a:p>
          <a:p>
            <a:r>
              <a:rPr lang="en-US" sz="2800" dirty="0" smtClean="0"/>
              <a:t>Mental </a:t>
            </a:r>
            <a:r>
              <a:rPr lang="en-US" sz="2800" dirty="0" err="1" smtClean="0"/>
              <a:t>fossa</a:t>
            </a:r>
            <a:endParaRPr lang="en-US" sz="2800" dirty="0" smtClean="0"/>
          </a:p>
          <a:p>
            <a:r>
              <a:rPr lang="en-US" sz="2800" dirty="0" smtClean="0"/>
              <a:t>Mental foramen</a:t>
            </a:r>
          </a:p>
          <a:p>
            <a:r>
              <a:rPr lang="en-US" sz="2800" dirty="0" err="1" smtClean="0"/>
              <a:t>Mandibular</a:t>
            </a:r>
            <a:r>
              <a:rPr lang="en-US" sz="2800" dirty="0" smtClean="0"/>
              <a:t> canal</a:t>
            </a:r>
          </a:p>
          <a:p>
            <a:r>
              <a:rPr lang="en-US" sz="2800" dirty="0" smtClean="0"/>
              <a:t>Nutrient canals </a:t>
            </a:r>
          </a:p>
          <a:p>
            <a:r>
              <a:rPr lang="en-US" sz="2800" dirty="0" err="1" smtClean="0"/>
              <a:t>Mylohyoid</a:t>
            </a:r>
            <a:r>
              <a:rPr lang="en-US" sz="2800" dirty="0" smtClean="0"/>
              <a:t> ridge</a:t>
            </a:r>
          </a:p>
          <a:p>
            <a:r>
              <a:rPr lang="en-US" sz="2800" dirty="0" err="1" smtClean="0"/>
              <a:t>Submandibular</a:t>
            </a:r>
            <a:r>
              <a:rPr lang="en-US" sz="2800" dirty="0" smtClean="0"/>
              <a:t> gland </a:t>
            </a:r>
            <a:r>
              <a:rPr lang="en-US" sz="2800" dirty="0" err="1" smtClean="0"/>
              <a:t>fossa</a:t>
            </a:r>
            <a:endParaRPr lang="en-US" sz="2800" dirty="0" smtClean="0"/>
          </a:p>
          <a:p>
            <a:r>
              <a:rPr lang="en-US" sz="2800" dirty="0" smtClean="0"/>
              <a:t>External oblique ridge</a:t>
            </a:r>
          </a:p>
          <a:p>
            <a:r>
              <a:rPr lang="en-US" sz="2800" dirty="0" smtClean="0"/>
              <a:t>Inferior border of the mandible</a:t>
            </a:r>
          </a:p>
          <a:p>
            <a:r>
              <a:rPr lang="en-US" sz="2800" dirty="0" err="1" smtClean="0"/>
              <a:t>Coronoid</a:t>
            </a:r>
            <a:r>
              <a:rPr lang="en-US" sz="2800" dirty="0" smtClean="0"/>
              <a:t> process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Thickness and density of lamina </a:t>
            </a:r>
            <a:r>
              <a:rPr lang="en-US" sz="2800" dirty="0" err="1" smtClean="0"/>
              <a:t>dura</a:t>
            </a:r>
            <a:r>
              <a:rPr lang="en-US" sz="2800" dirty="0" smtClean="0"/>
              <a:t> vary with the amount of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stress on the tooth</a:t>
            </a:r>
          </a:p>
          <a:p>
            <a:r>
              <a:rPr lang="en-US" sz="2800" dirty="0" smtClean="0"/>
              <a:t>It is more wider and more dense around the roots of teeth in heavy occlusion and thinner and less dense when subjected to no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function</a:t>
            </a:r>
            <a:endParaRPr lang="en-US" sz="2800" dirty="0"/>
          </a:p>
        </p:txBody>
      </p:sp>
      <p:pic>
        <p:nvPicPr>
          <p:cNvPr id="2050" name="Picture 2" descr="H:\class\ANATOMY\L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4191000"/>
            <a:ext cx="5029200" cy="20373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4000" dirty="0" err="1" smtClean="0"/>
              <a:t>Symphysis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 infants demonstrate a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line through  the midline of jaw b/w images of forming deciduous central incisors</a:t>
            </a:r>
          </a:p>
          <a:p>
            <a:r>
              <a:rPr lang="en-US" sz="2800" dirty="0" smtClean="0"/>
              <a:t>This suture usually fuses by end of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year of life</a:t>
            </a:r>
          </a:p>
          <a:p>
            <a:r>
              <a:rPr lang="en-US" sz="2800" dirty="0" smtClean="0"/>
              <a:t>If this </a:t>
            </a:r>
            <a:r>
              <a:rPr lang="en-US" sz="2800" dirty="0" err="1" smtClean="0"/>
              <a:t>r’lucency</a:t>
            </a:r>
            <a:r>
              <a:rPr lang="en-US" sz="2800" dirty="0" smtClean="0"/>
              <a:t> is found in adults, it represents cleft or fracture</a:t>
            </a:r>
            <a:endParaRPr lang="en-US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8" name="Picture 2" descr="H:\class\ANATOMY\symphysi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6045" t="4963" r="5290" b="2068"/>
          <a:stretch>
            <a:fillRect/>
          </a:stretch>
        </p:blipFill>
        <p:spPr bwMode="auto">
          <a:xfrm>
            <a:off x="2667000" y="2057400"/>
            <a:ext cx="3352800" cy="2819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Genial tubercles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mental spine</a:t>
            </a:r>
          </a:p>
          <a:p>
            <a:r>
              <a:rPr lang="en-US" sz="2800" dirty="0" smtClean="0"/>
              <a:t>Are located on the lingual surface of mandible slightly above the inferior border and in the midline</a:t>
            </a:r>
          </a:p>
          <a:p>
            <a:r>
              <a:rPr lang="en-US" sz="2800" dirty="0" smtClean="0"/>
              <a:t>They are bony protuberances, more or less spine shaped</a:t>
            </a:r>
          </a:p>
          <a:p>
            <a:r>
              <a:rPr lang="en-US" sz="2800" dirty="0" smtClean="0"/>
              <a:t>Are seen on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projections as one or more small projections</a:t>
            </a:r>
          </a:p>
          <a:p>
            <a:r>
              <a:rPr lang="en-US" sz="2800" dirty="0" smtClean="0"/>
              <a:t>On IOPA, appear as 3-4mm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mass in midline below incisor roots</a:t>
            </a:r>
            <a:endParaRPr lang="en-US" sz="2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 descr="H:\class\ANATOMY\genial tubercl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47913" y="2036735"/>
            <a:ext cx="3671887" cy="275037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Lingual foramen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contains the termination of incisive branch of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canal </a:t>
            </a:r>
          </a:p>
          <a:p>
            <a:r>
              <a:rPr lang="en-US" sz="2800" dirty="0" smtClean="0"/>
              <a:t>Is seen as a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 dot surrounded by its cortical wall</a:t>
            </a:r>
            <a:endParaRPr lang="en-US" sz="2800" dirty="0"/>
          </a:p>
        </p:txBody>
      </p:sp>
      <p:pic>
        <p:nvPicPr>
          <p:cNvPr id="21507" name="Picture 3" descr="H:\class\ANATOMY\lingual foram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436181"/>
            <a:ext cx="2057400" cy="273601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Mental ridge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On IOPA, is seen as 2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lines sweeping bilaterally forward and upward toward the midline</a:t>
            </a:r>
          </a:p>
          <a:p>
            <a:r>
              <a:rPr lang="en-US" sz="2800" dirty="0" smtClean="0"/>
              <a:t>Are of variable width and density and seen extending from low in premolar region to each side up to midline</a:t>
            </a:r>
          </a:p>
          <a:p>
            <a:endParaRPr lang="en-US" sz="2800" dirty="0"/>
          </a:p>
        </p:txBody>
      </p:sp>
      <p:pic>
        <p:nvPicPr>
          <p:cNvPr id="22531" name="Picture 3" descr="H:\class\ANATOMY\mental ridge.jpg"/>
          <p:cNvPicPr>
            <a:picLocks noChangeAspect="1" noChangeArrowheads="1"/>
          </p:cNvPicPr>
          <p:nvPr/>
        </p:nvPicPr>
        <p:blipFill>
          <a:blip r:embed="rId2"/>
          <a:srcRect r="51515"/>
          <a:stretch>
            <a:fillRect/>
          </a:stretch>
        </p:blipFill>
        <p:spPr bwMode="auto">
          <a:xfrm>
            <a:off x="2895600" y="3886200"/>
            <a:ext cx="1524000" cy="227409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3" descr="H:\class\ANATOMY\mental ridge.jpg"/>
          <p:cNvPicPr>
            <a:picLocks noChangeAspect="1" noChangeArrowheads="1"/>
          </p:cNvPicPr>
          <p:nvPr/>
        </p:nvPicPr>
        <p:blipFill>
          <a:blip r:embed="rId2"/>
          <a:srcRect l="51515"/>
          <a:stretch>
            <a:fillRect/>
          </a:stretch>
        </p:blipFill>
        <p:spPr bwMode="auto">
          <a:xfrm>
            <a:off x="5181600" y="3810000"/>
            <a:ext cx="1600200" cy="238779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Mental </a:t>
            </a:r>
            <a:r>
              <a:rPr lang="en-US" sz="3600" dirty="0" err="1" smtClean="0"/>
              <a:t>fossa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 depression on labial aspect of mandible extending laterally from midline and above the mental ridge</a:t>
            </a:r>
            <a:endParaRPr lang="en-US" sz="2800" dirty="0"/>
          </a:p>
        </p:txBody>
      </p:sp>
      <p:pic>
        <p:nvPicPr>
          <p:cNvPr id="23554" name="Picture 2" descr="H:\class\ANATOMY\mental foss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124200"/>
            <a:ext cx="1781175" cy="25717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Mental foramen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usually the anterior limit of inferior dental canal</a:t>
            </a:r>
          </a:p>
          <a:p>
            <a:r>
              <a:rPr lang="en-US" sz="2800" dirty="0" smtClean="0"/>
              <a:t>It appears as oblong, round, </a:t>
            </a:r>
            <a:r>
              <a:rPr lang="en-US" sz="2800" dirty="0" err="1" smtClean="0"/>
              <a:t>slitlike</a:t>
            </a:r>
            <a:r>
              <a:rPr lang="en-US" sz="2800" dirty="0" smtClean="0"/>
              <a:t> or very irregular and partially or completely corticated</a:t>
            </a:r>
          </a:p>
          <a:p>
            <a:r>
              <a:rPr lang="en-US" sz="2800" dirty="0" smtClean="0"/>
              <a:t>Is located about halfway b/w lower border of mandible </a:t>
            </a:r>
            <a:r>
              <a:rPr lang="en-US" sz="2800" dirty="0" smtClean="0"/>
              <a:t>and </a:t>
            </a:r>
            <a:r>
              <a:rPr lang="en-US" sz="2800" dirty="0" smtClean="0"/>
              <a:t>crest of alveolar process in region of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premolar</a:t>
            </a:r>
          </a:p>
          <a:p>
            <a:endParaRPr lang="en-US" sz="2800" dirty="0"/>
          </a:p>
        </p:txBody>
      </p:sp>
      <p:pic>
        <p:nvPicPr>
          <p:cNvPr id="24580" name="Picture 4" descr="H:\class\ANATOMY\mental foram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4267200"/>
            <a:ext cx="2819400" cy="216961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Mandibular</a:t>
            </a:r>
            <a:r>
              <a:rPr lang="en-US" sz="3600" dirty="0" smtClean="0"/>
              <a:t> canal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Image is that of a dark linear shadow with thin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superior and inferior borders </a:t>
            </a:r>
            <a:r>
              <a:rPr lang="en-US" sz="2800" dirty="0" err="1" smtClean="0"/>
              <a:t>casst</a:t>
            </a:r>
            <a:r>
              <a:rPr lang="en-US" sz="2800" dirty="0" smtClean="0"/>
              <a:t> by the lamella of bone that bounds the canal</a:t>
            </a:r>
          </a:p>
          <a:p>
            <a:r>
              <a:rPr lang="en-US" sz="2800" dirty="0" smtClean="0"/>
              <a:t>Relationship of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canal to the roots of lower teeth may vary – close contact with all molars to one in which there is no intimate contact with posteriors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:\class\ANATOMY\cana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2071"/>
          <a:stretch>
            <a:fillRect/>
          </a:stretch>
        </p:blipFill>
        <p:spPr bwMode="auto">
          <a:xfrm>
            <a:off x="2590800" y="2438400"/>
            <a:ext cx="3892296" cy="301142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Alveolar crest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Gingival margin of alveolar process that extends b/w the </a:t>
            </a:r>
            <a:r>
              <a:rPr lang="en-US" sz="2800" dirty="0" err="1" smtClean="0"/>
              <a:t>teethis</a:t>
            </a:r>
            <a:r>
              <a:rPr lang="en-US" sz="2800" dirty="0" smtClean="0"/>
              <a:t> apparent as a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line, the alveolar crest</a:t>
            </a:r>
          </a:p>
          <a:p>
            <a:r>
              <a:rPr lang="en-US" sz="2800" dirty="0" smtClean="0"/>
              <a:t>Level of the crest is normal when it is not more than 1.5mm from CEJ of adjacent teeth</a:t>
            </a:r>
          </a:p>
          <a:p>
            <a:r>
              <a:rPr lang="en-US" sz="2800" dirty="0" smtClean="0"/>
              <a:t>In anterior region, crest is reduced to only a point of bone b/w close set incisors</a:t>
            </a:r>
          </a:p>
          <a:p>
            <a:r>
              <a:rPr lang="en-US" sz="2800" dirty="0" err="1" smtClean="0"/>
              <a:t>Posteriorly</a:t>
            </a:r>
            <a:r>
              <a:rPr lang="en-US" sz="2800" dirty="0" smtClean="0"/>
              <a:t>, it is flat, aligned parallel with and slightly below a line connecting CEJ of adjacent teeth</a:t>
            </a:r>
          </a:p>
          <a:p>
            <a:r>
              <a:rPr lang="en-US" sz="2800" dirty="0" smtClean="0"/>
              <a:t>Crest of bone is continuous with lamina </a:t>
            </a:r>
            <a:r>
              <a:rPr lang="en-US" sz="2800" dirty="0" err="1" smtClean="0"/>
              <a:t>dura</a:t>
            </a:r>
            <a:r>
              <a:rPr lang="en-US" sz="2800" dirty="0" smtClean="0"/>
              <a:t> and forms a sharp angle with it </a:t>
            </a:r>
          </a:p>
          <a:p>
            <a:r>
              <a:rPr lang="en-US" sz="2800" dirty="0" smtClean="0"/>
              <a:t>Rounding of these sharp junctions is indicative of periodontal disease</a:t>
            </a:r>
            <a:endParaRPr lang="en-US" sz="28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Nutrient canals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Carry neurovascular bundle and appear as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lines of fairly uniform width</a:t>
            </a:r>
          </a:p>
          <a:p>
            <a:r>
              <a:rPr lang="en-US" sz="2800" dirty="0" smtClean="0"/>
              <a:t>Seen on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r/g running vertically from inferior dental canal directly to the apex of a tooth or into the </a:t>
            </a:r>
            <a:r>
              <a:rPr lang="en-US" sz="2800" dirty="0" err="1" smtClean="0"/>
              <a:t>interdental</a:t>
            </a:r>
            <a:r>
              <a:rPr lang="en-US" sz="2800" dirty="0" smtClean="0"/>
              <a:t> space b/w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incisors</a:t>
            </a:r>
          </a:p>
          <a:p>
            <a:r>
              <a:rPr lang="en-US" sz="2800" dirty="0" smtClean="0"/>
              <a:t>More frequent in blacks, males, older persons and individuals with high blood pressure or advanced periodontal disease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626" name="Picture 2" descr="H:\class\ANATOMY\nutrient canal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4520" r="63509"/>
          <a:stretch>
            <a:fillRect/>
          </a:stretch>
        </p:blipFill>
        <p:spPr bwMode="auto">
          <a:xfrm>
            <a:off x="2057400" y="2209800"/>
            <a:ext cx="1524000" cy="24765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2" descr="H:\class\ANATOMY\nutrient canals.jpg"/>
          <p:cNvPicPr>
            <a:picLocks noChangeAspect="1" noChangeArrowheads="1"/>
          </p:cNvPicPr>
          <p:nvPr/>
        </p:nvPicPr>
        <p:blipFill>
          <a:blip r:embed="rId2"/>
          <a:srcRect l="64561"/>
          <a:stretch>
            <a:fillRect/>
          </a:stretch>
        </p:blipFill>
        <p:spPr bwMode="auto">
          <a:xfrm>
            <a:off x="4495800" y="2209800"/>
            <a:ext cx="1419225" cy="248715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Mylohyoid</a:t>
            </a:r>
            <a:r>
              <a:rPr lang="en-US" sz="3600" dirty="0" smtClean="0"/>
              <a:t> ridge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Is a slightly irregular crest of bone on lingual surface of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body</a:t>
            </a:r>
          </a:p>
          <a:p>
            <a:r>
              <a:rPr lang="en-US" sz="2800" dirty="0" smtClean="0"/>
              <a:t>Extending from the area of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molars to the lower border of the mandible in the region of the chin, it serves as an attachment for </a:t>
            </a:r>
            <a:r>
              <a:rPr lang="en-US" sz="2800" dirty="0" err="1" smtClean="0"/>
              <a:t>mylohyoid</a:t>
            </a:r>
            <a:r>
              <a:rPr lang="en-US" sz="2800" dirty="0" smtClean="0"/>
              <a:t> mm</a:t>
            </a:r>
          </a:p>
          <a:p>
            <a:r>
              <a:rPr lang="en-US" sz="2800" dirty="0" smtClean="0"/>
              <a:t>r/g it runs diagonally downward and forward from the area of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molars to the premolar region, at approx the level of apices of posteriors</a:t>
            </a:r>
          </a:p>
          <a:p>
            <a:r>
              <a:rPr lang="en-US" sz="2800" dirty="0" smtClean="0"/>
              <a:t>As the ridge becomes less defined, its anterior and posterior limits blend gradually with the surrounding bone</a:t>
            </a:r>
            <a:endParaRPr lang="en-US" sz="2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7650" name="Picture 2" descr="H:\class\ANATOMY\mylohyoid ridg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8379" t="22380" r="28378" b="28136"/>
          <a:stretch>
            <a:fillRect/>
          </a:stretch>
        </p:blipFill>
        <p:spPr bwMode="auto">
          <a:xfrm>
            <a:off x="1524000" y="2133600"/>
            <a:ext cx="2743200" cy="235131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7651" name="Picture 3" descr="H:\class\ANATOMY\EOR, IO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133600"/>
            <a:ext cx="3910013" cy="253820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Submandibular</a:t>
            </a:r>
            <a:r>
              <a:rPr lang="en-US" sz="3200" dirty="0" smtClean="0"/>
              <a:t> gland </a:t>
            </a:r>
            <a:r>
              <a:rPr lang="en-US" sz="3200" dirty="0" err="1" smtClean="0"/>
              <a:t>fossa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On lingual surface of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body, immediately below the </a:t>
            </a:r>
            <a:r>
              <a:rPr lang="en-US" sz="2800" dirty="0" err="1" smtClean="0"/>
              <a:t>mylohyoid</a:t>
            </a:r>
            <a:r>
              <a:rPr lang="en-US" sz="2800" dirty="0" smtClean="0"/>
              <a:t> ridge in the molar area, there is frequently a depression in bone</a:t>
            </a:r>
          </a:p>
          <a:p>
            <a:r>
              <a:rPr lang="en-US" sz="2800" dirty="0" smtClean="0"/>
              <a:t>This cavity </a:t>
            </a:r>
            <a:r>
              <a:rPr lang="en-US" sz="2800" dirty="0" err="1" smtClean="0"/>
              <a:t>accomodates</a:t>
            </a:r>
            <a:r>
              <a:rPr lang="en-US" sz="2800" dirty="0" smtClean="0"/>
              <a:t> </a:t>
            </a:r>
            <a:r>
              <a:rPr lang="en-US" sz="2800" dirty="0" err="1" smtClean="0"/>
              <a:t>submandibular</a:t>
            </a:r>
            <a:r>
              <a:rPr lang="en-US" sz="2800" dirty="0" smtClean="0"/>
              <a:t> gland and appears as a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area with sparse </a:t>
            </a:r>
            <a:r>
              <a:rPr lang="en-US" sz="2800" dirty="0" err="1" smtClean="0"/>
              <a:t>trabeculae</a:t>
            </a:r>
            <a:endParaRPr lang="en-US" sz="2800" dirty="0" smtClean="0"/>
          </a:p>
          <a:p>
            <a:r>
              <a:rPr lang="en-US" sz="2800" dirty="0" smtClean="0"/>
              <a:t>Superior border is limited by </a:t>
            </a:r>
            <a:r>
              <a:rPr lang="en-US" sz="2800" dirty="0" err="1" smtClean="0"/>
              <a:t>mylohyoid</a:t>
            </a:r>
            <a:r>
              <a:rPr lang="en-US" sz="2800" dirty="0" smtClean="0"/>
              <a:t> ridge and inferiorly by the lower border of the mandible </a:t>
            </a:r>
            <a:endParaRPr lang="en-US" sz="28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8674" name="Picture 2" descr="H:\class\ANATOMY\foss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8401" y="2285463"/>
            <a:ext cx="3376612" cy="249688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External oblique ridge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It is a continuation of anterior border of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</a:t>
            </a:r>
            <a:r>
              <a:rPr lang="en-US" sz="2800" dirty="0" err="1" smtClean="0"/>
              <a:t>ramus</a:t>
            </a:r>
            <a:endParaRPr lang="en-US" sz="2800" dirty="0" smtClean="0"/>
          </a:p>
          <a:p>
            <a:r>
              <a:rPr lang="en-US" sz="2800" dirty="0" smtClean="0"/>
              <a:t>It follows an </a:t>
            </a:r>
            <a:r>
              <a:rPr lang="en-US" sz="2800" dirty="0" err="1" smtClean="0"/>
              <a:t>anteroinferior</a:t>
            </a:r>
            <a:r>
              <a:rPr lang="en-US" sz="2800" dirty="0" smtClean="0"/>
              <a:t> course lateral to the alveolar process, being relatively prominent in its upper part and jutting considerably on outer surface of mandible in the region of third molar</a:t>
            </a:r>
          </a:p>
          <a:p>
            <a:r>
              <a:rPr lang="en-US" sz="2800" dirty="0" smtClean="0"/>
              <a:t>This bony elevation gradually flattens, and usually disappears, at about where the alveolar process and mandible join below the first molar</a:t>
            </a:r>
          </a:p>
          <a:p>
            <a:r>
              <a:rPr lang="en-US" sz="2800" dirty="0" smtClean="0"/>
              <a:t>It appears as  a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line of varying width, density and length, blending at its anterior end with the shadow of alveolar bone</a:t>
            </a:r>
            <a:endParaRPr lang="en-US" sz="28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9698" name="Picture 2" descr="H:\class\ANATOMY\EO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2209800"/>
            <a:ext cx="3219655" cy="2209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9699" name="Picture 3" descr="H:\class\ANATOMY\EOR, IO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057400"/>
            <a:ext cx="4181778" cy="27146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Inferior border of the mandible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Appears as a characteristically dense, broad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band of bone</a:t>
            </a:r>
            <a:endParaRPr lang="en-US" sz="2800" dirty="0"/>
          </a:p>
        </p:txBody>
      </p:sp>
      <p:pic>
        <p:nvPicPr>
          <p:cNvPr id="30722" name="Picture 2" descr="H:\class\ANATOMY\inferior border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3200400"/>
            <a:ext cx="4631831" cy="1676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0723" name="Picture 3" descr="H:\class\ANATOMY\inferior border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819400"/>
            <a:ext cx="1647825" cy="2743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Coronoid</a:t>
            </a:r>
            <a:r>
              <a:rPr lang="en-US" sz="3600" dirty="0" smtClean="0"/>
              <a:t> process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frequently apparent on IOPA of maxillary molar region as a triangular </a:t>
            </a:r>
            <a:r>
              <a:rPr lang="en-US" sz="2800" dirty="0" err="1" smtClean="0"/>
              <a:t>r’opacity</a:t>
            </a:r>
            <a:r>
              <a:rPr lang="en-US" sz="2800" dirty="0" smtClean="0"/>
              <a:t>, with its apex directed superiorly and somewhat </a:t>
            </a:r>
            <a:r>
              <a:rPr lang="en-US" sz="2800" dirty="0" err="1" smtClean="0"/>
              <a:t>anteriorly</a:t>
            </a:r>
            <a:r>
              <a:rPr lang="en-US" sz="2800" dirty="0" smtClean="0"/>
              <a:t>, superimposed on the region of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molar</a:t>
            </a:r>
          </a:p>
          <a:p>
            <a:r>
              <a:rPr lang="en-US" sz="2800" dirty="0" smtClean="0"/>
              <a:t>Shadow is homogenous, although internal </a:t>
            </a:r>
            <a:r>
              <a:rPr lang="en-US" sz="2800" dirty="0" err="1" smtClean="0"/>
              <a:t>trabeculation</a:t>
            </a:r>
            <a:r>
              <a:rPr lang="en-US" sz="2800" dirty="0" smtClean="0"/>
              <a:t> can be seen</a:t>
            </a:r>
          </a:p>
          <a:p>
            <a:r>
              <a:rPr lang="en-US" sz="2800" dirty="0" smtClean="0"/>
              <a:t>Its appearance is due to the fact that mandible moves downward and forward when the mouth is open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:\class\ANATOMY\alveolar cres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590800"/>
            <a:ext cx="3475677" cy="2514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075" name="Picture 3" descr="H:\class\ANATOMY\alveoalr crest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2590800"/>
            <a:ext cx="1937886" cy="2438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1746" name="Picture 2" descr="H:\class\ANATOMY\coronoi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191063"/>
            <a:ext cx="3633787" cy="257223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Restorative materials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They vary in their r/g appearance depending primarily on thickness, density and atomic no</a:t>
            </a:r>
          </a:p>
          <a:p>
            <a:r>
              <a:rPr lang="en-US" sz="2800" dirty="0" smtClean="0"/>
              <a:t>Silver amalgam is completely </a:t>
            </a:r>
            <a:r>
              <a:rPr lang="en-US" sz="2800" dirty="0" err="1" smtClean="0"/>
              <a:t>r’opaque</a:t>
            </a:r>
            <a:endParaRPr lang="en-US" sz="2800" dirty="0" smtClean="0"/>
          </a:p>
          <a:p>
            <a:r>
              <a:rPr lang="en-US" sz="2800" dirty="0" smtClean="0"/>
              <a:t>Gold is equally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to x rays</a:t>
            </a:r>
          </a:p>
          <a:p>
            <a:r>
              <a:rPr lang="en-US" sz="2800" dirty="0" smtClean="0"/>
              <a:t>Stainless steel pins appear </a:t>
            </a:r>
            <a:r>
              <a:rPr lang="en-US" sz="2800" dirty="0" err="1" smtClean="0"/>
              <a:t>r’opaque</a:t>
            </a:r>
            <a:endParaRPr lang="en-US" sz="2800" dirty="0" smtClean="0"/>
          </a:p>
          <a:p>
            <a:r>
              <a:rPr lang="en-US" sz="2800" dirty="0" smtClean="0"/>
              <a:t>Ca hydroxide base is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but may appear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due to fillers</a:t>
            </a:r>
          </a:p>
          <a:p>
            <a:r>
              <a:rPr lang="en-US" sz="2800" dirty="0" err="1" smtClean="0"/>
              <a:t>Gutta</a:t>
            </a:r>
            <a:r>
              <a:rPr lang="en-US" sz="2800" dirty="0" smtClean="0"/>
              <a:t> </a:t>
            </a:r>
            <a:r>
              <a:rPr lang="en-US" sz="2800" dirty="0" err="1" smtClean="0"/>
              <a:t>percha</a:t>
            </a:r>
            <a:r>
              <a:rPr lang="en-US" sz="2800" dirty="0" smtClean="0"/>
              <a:t> and silver points are </a:t>
            </a:r>
            <a:r>
              <a:rPr lang="en-US" sz="2800" dirty="0" err="1" smtClean="0"/>
              <a:t>r’opaque</a:t>
            </a:r>
            <a:endParaRPr lang="en-US" sz="2800" dirty="0" smtClean="0"/>
          </a:p>
          <a:p>
            <a:r>
              <a:rPr lang="en-US" sz="2800" dirty="0" err="1" smtClean="0"/>
              <a:t>R’lucent</a:t>
            </a:r>
            <a:r>
              <a:rPr lang="en-US" sz="2800" dirty="0" smtClean="0"/>
              <a:t> appearance is by silicates, composite, porcelain</a:t>
            </a:r>
          </a:p>
          <a:p>
            <a:r>
              <a:rPr lang="en-US" sz="2800" dirty="0" smtClean="0"/>
              <a:t>Composites may also be </a:t>
            </a:r>
            <a:r>
              <a:rPr lang="en-US" sz="2800" smtClean="0"/>
              <a:t>r’opaque</a:t>
            </a:r>
            <a:endParaRPr lang="en-US" sz="28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2771" name="Picture 3" descr="H:\class\ANATOMY\gutta perch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1371600"/>
            <a:ext cx="3054383" cy="2209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2773" name="Picture 5" descr="H:\class\ANATOMY\silver point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676400"/>
            <a:ext cx="22860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2774" name="Picture 6" descr="H:\class\ANATOMY\steel pins.jpg"/>
          <p:cNvPicPr>
            <a:picLocks noChangeAspect="1" noChangeArrowheads="1"/>
          </p:cNvPicPr>
          <p:nvPr/>
        </p:nvPicPr>
        <p:blipFill>
          <a:blip r:embed="rId4"/>
          <a:srcRect l="24828" t="4598" r="28276" b="35632"/>
          <a:stretch>
            <a:fillRect/>
          </a:stretch>
        </p:blipFill>
        <p:spPr bwMode="auto">
          <a:xfrm>
            <a:off x="1905000" y="4343400"/>
            <a:ext cx="2362200" cy="180638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TextBox 10"/>
          <p:cNvSpPr txBox="1"/>
          <p:nvPr/>
        </p:nvSpPr>
        <p:spPr>
          <a:xfrm>
            <a:off x="1143000" y="3581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Silver points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105400" y="4114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Gutta</a:t>
            </a:r>
            <a:r>
              <a:rPr lang="en-US" dirty="0" smtClean="0"/>
              <a:t> </a:t>
            </a:r>
            <a:r>
              <a:rPr lang="en-US" dirty="0" err="1" smtClean="0"/>
              <a:t>percha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648200" y="5410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Steel pins</a:t>
            </a:r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H:\class\ANATOMY\sub bas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524000"/>
            <a:ext cx="1905000" cy="1371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2" descr="H:\class\ANATOMY\composit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447800"/>
            <a:ext cx="1761850" cy="1905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4" descr="H:\class\ANATOMY\porcelai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3581400"/>
            <a:ext cx="3617940" cy="2616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1143000" y="3733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Composite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010400" y="21336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Calcium hydroxide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81800" y="4648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Porcelain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Periodontal ligament space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appears as a radiolucent space b/w the tooth root and lamina </a:t>
            </a:r>
            <a:r>
              <a:rPr lang="en-US" sz="2800" dirty="0" err="1" smtClean="0"/>
              <a:t>dura</a:t>
            </a:r>
            <a:endParaRPr lang="en-US" sz="2800" dirty="0" smtClean="0"/>
          </a:p>
          <a:p>
            <a:r>
              <a:rPr lang="en-US" sz="2800" dirty="0" smtClean="0"/>
              <a:t>This begins at </a:t>
            </a:r>
            <a:r>
              <a:rPr lang="en-US" sz="2800" dirty="0" err="1" smtClean="0"/>
              <a:t>alveoalr</a:t>
            </a:r>
            <a:r>
              <a:rPr lang="en-US" sz="2800" dirty="0" smtClean="0"/>
              <a:t> crest, extends around the portions of tooth roots within the alveolus and returns to the alveolar crest on opposite side of tooth</a:t>
            </a:r>
          </a:p>
          <a:p>
            <a:r>
              <a:rPr lang="en-US" sz="2800" dirty="0" smtClean="0"/>
              <a:t>It is thinner in middle of the root and slightly wider near alveolar crest and root apex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H:\class\ANATOMY\PDL spac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26893" y="1600200"/>
            <a:ext cx="3490214" cy="45259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Cancellous</a:t>
            </a:r>
            <a:r>
              <a:rPr lang="en-US" sz="3600" dirty="0" smtClean="0"/>
              <a:t> bone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Lies b/w cortical plates in both jaws</a:t>
            </a:r>
          </a:p>
          <a:p>
            <a:r>
              <a:rPr lang="en-US" sz="2800" dirty="0" smtClean="0"/>
              <a:t>It is composed of thin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plates and rods surrounding many small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pockets of marrow</a:t>
            </a:r>
          </a:p>
          <a:p>
            <a:r>
              <a:rPr lang="en-US" sz="2800" dirty="0" err="1" smtClean="0"/>
              <a:t>Trabeculae</a:t>
            </a:r>
            <a:r>
              <a:rPr lang="en-US" sz="2800" dirty="0" smtClean="0"/>
              <a:t> in anterior maxilla are thin and numerous forming a fine, granular, dense pattern and marrow spaces are small and relatively numerous</a:t>
            </a:r>
          </a:p>
          <a:p>
            <a:r>
              <a:rPr lang="en-US" sz="2800" dirty="0" smtClean="0"/>
              <a:t>In posterior maxilla, similar to anterior maxilla, but marrow spaces are slightly larger</a:t>
            </a:r>
          </a:p>
          <a:p>
            <a:r>
              <a:rPr lang="en-US" sz="2800" dirty="0" smtClean="0"/>
              <a:t>In anterior mandible, </a:t>
            </a:r>
            <a:r>
              <a:rPr lang="en-US" sz="2800" dirty="0" err="1" smtClean="0"/>
              <a:t>trabeculae</a:t>
            </a:r>
            <a:r>
              <a:rPr lang="en-US" sz="2800" dirty="0" smtClean="0"/>
              <a:t> are somewhat thicker than in maxilla, resulting in a coarser pattern with </a:t>
            </a:r>
            <a:r>
              <a:rPr lang="en-US" sz="2800" dirty="0" err="1" smtClean="0"/>
              <a:t>trabecular</a:t>
            </a:r>
            <a:r>
              <a:rPr lang="en-US" sz="2800" dirty="0" smtClean="0"/>
              <a:t> plates oriented more horizontally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2121</Words>
  <Application>Microsoft Office PowerPoint</Application>
  <PresentationFormat>On-screen Show (4:3)</PresentationFormat>
  <Paragraphs>186</Paragraphs>
  <Slides>63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Office Theme</vt:lpstr>
      <vt:lpstr>Normal radiographic anatomy</vt:lpstr>
      <vt:lpstr>Slide 2</vt:lpstr>
      <vt:lpstr>Lamina dura</vt:lpstr>
      <vt:lpstr>Slide 4</vt:lpstr>
      <vt:lpstr>Alveolar crest</vt:lpstr>
      <vt:lpstr>Slide 6</vt:lpstr>
      <vt:lpstr>Periodontal ligament space</vt:lpstr>
      <vt:lpstr>Slide 8</vt:lpstr>
      <vt:lpstr>Cancellous bone</vt:lpstr>
      <vt:lpstr>Slide 10</vt:lpstr>
      <vt:lpstr>Slide 11</vt:lpstr>
      <vt:lpstr>Maxilla </vt:lpstr>
      <vt:lpstr>Intermaxillary suture</vt:lpstr>
      <vt:lpstr>Slide 14</vt:lpstr>
      <vt:lpstr>Anterior nasal spine</vt:lpstr>
      <vt:lpstr>Nasal fossa</vt:lpstr>
      <vt:lpstr>Slide 17</vt:lpstr>
      <vt:lpstr>Incisive foramen</vt:lpstr>
      <vt:lpstr>Slide 19</vt:lpstr>
      <vt:lpstr>Superior formina of the nasopalatine canal</vt:lpstr>
      <vt:lpstr>Slide 21</vt:lpstr>
      <vt:lpstr>Lateral fossa</vt:lpstr>
      <vt:lpstr>Slide 23</vt:lpstr>
      <vt:lpstr>Nose </vt:lpstr>
      <vt:lpstr>Slide 25</vt:lpstr>
      <vt:lpstr>Nasolacrimal canal</vt:lpstr>
      <vt:lpstr>Slide 27</vt:lpstr>
      <vt:lpstr>Maxillary sinus</vt:lpstr>
      <vt:lpstr>Slide 29</vt:lpstr>
      <vt:lpstr>Slide 30</vt:lpstr>
      <vt:lpstr>Slide 31</vt:lpstr>
      <vt:lpstr>Zygomatic process and zygomatic bone</vt:lpstr>
      <vt:lpstr>Slide 33</vt:lpstr>
      <vt:lpstr>Nasolabial fold</vt:lpstr>
      <vt:lpstr>Slide 35</vt:lpstr>
      <vt:lpstr>Pterygoid plates</vt:lpstr>
      <vt:lpstr>Slide 37</vt:lpstr>
      <vt:lpstr>Slide 38</vt:lpstr>
      <vt:lpstr>Mandible </vt:lpstr>
      <vt:lpstr>Symphysis </vt:lpstr>
      <vt:lpstr>Slide 41</vt:lpstr>
      <vt:lpstr>Genial tubercles</vt:lpstr>
      <vt:lpstr>Slide 43</vt:lpstr>
      <vt:lpstr>Lingual foramen</vt:lpstr>
      <vt:lpstr>Mental ridge</vt:lpstr>
      <vt:lpstr>Mental fossa</vt:lpstr>
      <vt:lpstr>Mental foramen</vt:lpstr>
      <vt:lpstr>Mandibular canal</vt:lpstr>
      <vt:lpstr>Slide 49</vt:lpstr>
      <vt:lpstr>Nutrient canals</vt:lpstr>
      <vt:lpstr>Slide 51</vt:lpstr>
      <vt:lpstr>Mylohyoid ridge</vt:lpstr>
      <vt:lpstr>Slide 53</vt:lpstr>
      <vt:lpstr>Submandibular gland fossa</vt:lpstr>
      <vt:lpstr>Slide 55</vt:lpstr>
      <vt:lpstr>External oblique ridge</vt:lpstr>
      <vt:lpstr>Slide 57</vt:lpstr>
      <vt:lpstr>Inferior border of the mandible</vt:lpstr>
      <vt:lpstr>Coronoid process</vt:lpstr>
      <vt:lpstr>Slide 60</vt:lpstr>
      <vt:lpstr>Restorative materials</vt:lpstr>
      <vt:lpstr>Slide 62</vt:lpstr>
      <vt:lpstr>Slide 63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OD</dc:creator>
  <cp:lastModifiedBy>23</cp:lastModifiedBy>
  <cp:revision>77</cp:revision>
  <dcterms:created xsi:type="dcterms:W3CDTF">2006-08-16T00:00:00Z</dcterms:created>
  <dcterms:modified xsi:type="dcterms:W3CDTF">2015-05-06T04:36:50Z</dcterms:modified>
</cp:coreProperties>
</file>