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74" r:id="rId8"/>
    <p:sldId id="261" r:id="rId9"/>
    <p:sldId id="262" r:id="rId10"/>
    <p:sldId id="275" r:id="rId11"/>
    <p:sldId id="263" r:id="rId12"/>
    <p:sldId id="264" r:id="rId13"/>
    <p:sldId id="276" r:id="rId14"/>
    <p:sldId id="265" r:id="rId15"/>
    <p:sldId id="266" r:id="rId16"/>
    <p:sldId id="277" r:id="rId17"/>
    <p:sldId id="267" r:id="rId18"/>
    <p:sldId id="268" r:id="rId19"/>
    <p:sldId id="269" r:id="rId20"/>
    <p:sldId id="270" r:id="rId21"/>
    <p:sldId id="278" r:id="rId22"/>
    <p:sldId id="271" r:id="rId23"/>
    <p:sldId id="272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13-Feb-15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Extraoral</a:t>
            </a:r>
            <a:r>
              <a:rPr lang="en-US" dirty="0" smtClean="0"/>
              <a:t> radiographic examinations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:\images\pns water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133600"/>
            <a:ext cx="5768303" cy="27773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Resultant image: </a:t>
            </a:r>
            <a:r>
              <a:rPr lang="en-US" sz="2800" dirty="0" err="1" smtClean="0"/>
              <a:t>midsagittal</a:t>
            </a:r>
            <a:r>
              <a:rPr lang="en-US" sz="2800" dirty="0" smtClean="0"/>
              <a:t> plane should divide the skull image into 2 symmetric halves</a:t>
            </a:r>
          </a:p>
          <a:p>
            <a:r>
              <a:rPr lang="en-US" sz="2800" dirty="0" smtClean="0"/>
              <a:t>The  </a:t>
            </a:r>
            <a:r>
              <a:rPr lang="en-US" sz="2800" dirty="0" err="1" smtClean="0"/>
              <a:t>petrous</a:t>
            </a:r>
            <a:r>
              <a:rPr lang="en-US" sz="2800" dirty="0" smtClean="0"/>
              <a:t> ridge of the temporal bone should be projected below the floor of maxillary sinus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Posteroanterior</a:t>
            </a:r>
            <a:r>
              <a:rPr lang="en-US" sz="3200" dirty="0" smtClean="0"/>
              <a:t> </a:t>
            </a:r>
            <a:r>
              <a:rPr lang="en-US" sz="3200" dirty="0" err="1" smtClean="0"/>
              <a:t>cephalometric</a:t>
            </a:r>
            <a:r>
              <a:rPr lang="en-US" sz="3200" dirty="0" smtClean="0"/>
              <a:t> projection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Image receptor and pt placement: receptor is place in front of the pt, perpendicular to the </a:t>
            </a:r>
            <a:r>
              <a:rPr lang="en-US" sz="2800" dirty="0" err="1" smtClean="0"/>
              <a:t>midsagittal</a:t>
            </a:r>
            <a:r>
              <a:rPr lang="en-US" sz="2800" dirty="0" smtClean="0"/>
              <a:t> plane and parallel to coronal plane</a:t>
            </a:r>
          </a:p>
          <a:p>
            <a:r>
              <a:rPr lang="en-US" sz="2800" dirty="0" smtClean="0"/>
              <a:t>Pt is placed so that </a:t>
            </a:r>
            <a:r>
              <a:rPr lang="en-US" sz="2800" dirty="0" err="1" smtClean="0"/>
              <a:t>canthomeatal</a:t>
            </a:r>
            <a:r>
              <a:rPr lang="en-US" sz="2800" dirty="0" smtClean="0"/>
              <a:t> line forms a 10 degree angle with the horizontal plane and Frankfurt plane is perpendicular to receptor</a:t>
            </a:r>
          </a:p>
          <a:p>
            <a:r>
              <a:rPr lang="en-US" sz="2800" dirty="0" smtClean="0"/>
              <a:t>In PA skull projection, </a:t>
            </a:r>
            <a:r>
              <a:rPr lang="en-US" sz="2800" dirty="0" err="1" smtClean="0"/>
              <a:t>canthomeatal</a:t>
            </a:r>
            <a:r>
              <a:rPr lang="en-US" sz="2800" dirty="0" smtClean="0"/>
              <a:t> line is perpendicular to image receptor</a:t>
            </a:r>
          </a:p>
          <a:p>
            <a:r>
              <a:rPr lang="en-US" sz="2800" dirty="0" smtClean="0"/>
              <a:t>CR: beam is perpendicular to receptor, directed from the posterior to the anterior, parallel to pts </a:t>
            </a:r>
            <a:r>
              <a:rPr lang="en-US" sz="2800" dirty="0" err="1" smtClean="0"/>
              <a:t>midsagittal</a:t>
            </a:r>
            <a:r>
              <a:rPr lang="en-US" sz="2800" dirty="0" smtClean="0"/>
              <a:t> plane and is centered at the level of bridge of nose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:\images\PA ceph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19600" y="2133600"/>
            <a:ext cx="2667000" cy="3394364"/>
          </a:xfrm>
          <a:prstGeom prst="rect">
            <a:avLst/>
          </a:prstGeom>
          <a:noFill/>
        </p:spPr>
      </p:pic>
      <p:pic>
        <p:nvPicPr>
          <p:cNvPr id="3075" name="Picture 3" descr="H:\images\PA POSITION.jpg"/>
          <p:cNvPicPr>
            <a:picLocks noChangeAspect="1" noChangeArrowheads="1"/>
          </p:cNvPicPr>
          <p:nvPr/>
        </p:nvPicPr>
        <p:blipFill>
          <a:blip r:embed="rId3"/>
          <a:srcRect l="51613"/>
          <a:stretch>
            <a:fillRect/>
          </a:stretch>
        </p:blipFill>
        <p:spPr bwMode="auto">
          <a:xfrm>
            <a:off x="1143000" y="2133600"/>
            <a:ext cx="2635936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Resultant image: </a:t>
            </a:r>
            <a:r>
              <a:rPr lang="en-US" sz="2800" dirty="0" err="1" smtClean="0"/>
              <a:t>midsagittal</a:t>
            </a:r>
            <a:r>
              <a:rPr lang="en-US" sz="2800" dirty="0" smtClean="0"/>
              <a:t> plane should divide the skull image in two symmetric halves</a:t>
            </a:r>
          </a:p>
          <a:p>
            <a:r>
              <a:rPr lang="en-US" sz="2800" dirty="0" smtClean="0"/>
              <a:t>Superior border of </a:t>
            </a:r>
            <a:r>
              <a:rPr lang="en-US" sz="2800" dirty="0" err="1" smtClean="0"/>
              <a:t>petrous</a:t>
            </a:r>
            <a:r>
              <a:rPr lang="en-US" sz="2800" dirty="0" smtClean="0"/>
              <a:t> ridge should lie in the lower third of orbit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Reverse-Towne projection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Image receptor and pt placement: receptor is placed in front of pt, perpendicular to </a:t>
            </a:r>
            <a:r>
              <a:rPr lang="en-US" sz="2800" dirty="0" err="1" smtClean="0"/>
              <a:t>midsagittal</a:t>
            </a:r>
            <a:r>
              <a:rPr lang="en-US" sz="2800" dirty="0" smtClean="0"/>
              <a:t> and parallel to coronal plane</a:t>
            </a:r>
          </a:p>
          <a:p>
            <a:r>
              <a:rPr lang="en-US" sz="2800" dirty="0" smtClean="0"/>
              <a:t>Pts head is tilted downwards so that the </a:t>
            </a:r>
            <a:r>
              <a:rPr lang="en-US" sz="2800" dirty="0" err="1" smtClean="0"/>
              <a:t>canthomeatal</a:t>
            </a:r>
            <a:r>
              <a:rPr lang="en-US" sz="2800" dirty="0" smtClean="0"/>
              <a:t> line forms a 25 to 30 degree angle with image receptor</a:t>
            </a:r>
          </a:p>
          <a:p>
            <a:r>
              <a:rPr lang="en-US" sz="2800" dirty="0" smtClean="0"/>
              <a:t>To improve </a:t>
            </a:r>
            <a:r>
              <a:rPr lang="en-US" sz="2800" dirty="0" err="1" smtClean="0"/>
              <a:t>visualisation</a:t>
            </a:r>
            <a:r>
              <a:rPr lang="en-US" sz="2800" dirty="0" smtClean="0"/>
              <a:t> of </a:t>
            </a:r>
            <a:r>
              <a:rPr lang="en-US" sz="2800" dirty="0" err="1" smtClean="0"/>
              <a:t>condyles</a:t>
            </a:r>
            <a:r>
              <a:rPr lang="en-US" sz="2800" dirty="0" smtClean="0"/>
              <a:t>, pts mouth is opened so that the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heads are located inferior to </a:t>
            </a:r>
            <a:r>
              <a:rPr lang="en-US" sz="2800" dirty="0" err="1" smtClean="0"/>
              <a:t>articular</a:t>
            </a:r>
            <a:r>
              <a:rPr lang="en-US" sz="2800" dirty="0" smtClean="0"/>
              <a:t> eminence</a:t>
            </a:r>
          </a:p>
          <a:p>
            <a:r>
              <a:rPr lang="en-US" sz="2800" dirty="0" smtClean="0"/>
              <a:t>CR: is perpendicular to image receptor and parallel to pts </a:t>
            </a:r>
            <a:r>
              <a:rPr lang="en-US" sz="2800" dirty="0" err="1" smtClean="0"/>
              <a:t>midsagittal</a:t>
            </a:r>
            <a:r>
              <a:rPr lang="en-US" sz="2800" dirty="0" smtClean="0"/>
              <a:t> plane and is centered at the level of </a:t>
            </a:r>
            <a:r>
              <a:rPr lang="en-US" sz="2800" dirty="0" err="1" smtClean="0"/>
              <a:t>condyles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H:\images\reverse town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0815" t="33673" r="7023" b="10768"/>
          <a:stretch>
            <a:fillRect/>
          </a:stretch>
        </p:blipFill>
        <p:spPr bwMode="auto">
          <a:xfrm>
            <a:off x="990600" y="1828800"/>
            <a:ext cx="7204364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Resultant image: </a:t>
            </a:r>
            <a:r>
              <a:rPr lang="en-US" sz="2800" dirty="0" err="1" smtClean="0"/>
              <a:t>midsagittal</a:t>
            </a:r>
            <a:r>
              <a:rPr lang="en-US" sz="2800" dirty="0" smtClean="0"/>
              <a:t> plane should divide the skull image into 2 symmetric halves</a:t>
            </a:r>
          </a:p>
          <a:p>
            <a:r>
              <a:rPr lang="en-US" sz="2800" dirty="0" err="1" smtClean="0"/>
              <a:t>Petrous</a:t>
            </a:r>
            <a:r>
              <a:rPr lang="en-US" sz="2800" dirty="0" smtClean="0"/>
              <a:t> ridge of temporal bone should be superimposed at the inferior part of occipital bone, and the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heads should be projected inferior to </a:t>
            </a:r>
            <a:r>
              <a:rPr lang="en-US" sz="2800" dirty="0" err="1" smtClean="0"/>
              <a:t>articular</a:t>
            </a:r>
            <a:r>
              <a:rPr lang="en-US" sz="2800" dirty="0" smtClean="0"/>
              <a:t> eminence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Mandibular</a:t>
            </a:r>
            <a:r>
              <a:rPr lang="en-US" sz="3200" dirty="0" smtClean="0"/>
              <a:t> oblique lateral projection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Mandibular</a:t>
            </a:r>
            <a:r>
              <a:rPr lang="en-US" sz="2800" dirty="0" smtClean="0"/>
              <a:t> body projection </a:t>
            </a:r>
          </a:p>
          <a:p>
            <a:r>
              <a:rPr lang="en-US" sz="2800" dirty="0" err="1" smtClean="0"/>
              <a:t>Mandibular</a:t>
            </a:r>
            <a:r>
              <a:rPr lang="en-US" sz="2800" dirty="0" smtClean="0"/>
              <a:t> </a:t>
            </a:r>
            <a:r>
              <a:rPr lang="en-US" sz="2800" dirty="0" err="1" smtClean="0"/>
              <a:t>ramus</a:t>
            </a:r>
            <a:r>
              <a:rPr lang="en-US" sz="2800" dirty="0" smtClean="0"/>
              <a:t> projection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Mandibular</a:t>
            </a:r>
            <a:r>
              <a:rPr lang="en-US" sz="3600" dirty="0" smtClean="0"/>
              <a:t> body projection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Image receptor and pt placement: receptor is placed against pts cheek on side of interest and centered in molar- premolar area</a:t>
            </a:r>
          </a:p>
          <a:p>
            <a:r>
              <a:rPr lang="en-US" sz="2800" dirty="0" smtClean="0"/>
              <a:t>Lower border of cassette is parallel and </a:t>
            </a:r>
            <a:r>
              <a:rPr lang="en-US" sz="2800" dirty="0" err="1" smtClean="0"/>
              <a:t>atleast</a:t>
            </a:r>
            <a:r>
              <a:rPr lang="en-US" sz="2800" dirty="0" smtClean="0"/>
              <a:t> 2cm below the inferior border of the mandible</a:t>
            </a:r>
          </a:p>
          <a:p>
            <a:r>
              <a:rPr lang="en-US" sz="2800" dirty="0" smtClean="0"/>
              <a:t>The head is tilted towards the side being examined and mandible is protruded</a:t>
            </a:r>
          </a:p>
          <a:p>
            <a:r>
              <a:rPr lang="en-US" sz="2800" dirty="0" smtClean="0"/>
              <a:t>CR: is directed towards the molar-premolar region from a point 2cm below the angle of opposite of mandible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Different radiographs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Lateral </a:t>
            </a:r>
            <a:r>
              <a:rPr lang="en-US" sz="2800" dirty="0" err="1" smtClean="0"/>
              <a:t>cephalometric</a:t>
            </a:r>
            <a:r>
              <a:rPr lang="en-US" sz="2800" dirty="0" smtClean="0"/>
              <a:t> projection</a:t>
            </a:r>
          </a:p>
          <a:p>
            <a:r>
              <a:rPr lang="en-US" sz="2800" dirty="0" err="1" smtClean="0"/>
              <a:t>Submentovertex</a:t>
            </a:r>
            <a:r>
              <a:rPr lang="en-US" sz="2800" dirty="0" smtClean="0"/>
              <a:t> projection</a:t>
            </a:r>
          </a:p>
          <a:p>
            <a:r>
              <a:rPr lang="en-US" sz="2800" dirty="0" smtClean="0"/>
              <a:t>Waters projection</a:t>
            </a:r>
          </a:p>
          <a:p>
            <a:r>
              <a:rPr lang="en-US" sz="2800" dirty="0" err="1" smtClean="0"/>
              <a:t>Posteroanterior</a:t>
            </a:r>
            <a:r>
              <a:rPr lang="en-US" sz="2800" dirty="0" smtClean="0"/>
              <a:t> </a:t>
            </a:r>
            <a:r>
              <a:rPr lang="en-US" sz="2800" dirty="0" err="1" smtClean="0"/>
              <a:t>cephalometric</a:t>
            </a:r>
            <a:r>
              <a:rPr lang="en-US" sz="2800" dirty="0" smtClean="0"/>
              <a:t> projection</a:t>
            </a:r>
          </a:p>
          <a:p>
            <a:r>
              <a:rPr lang="en-US" sz="2800" dirty="0" smtClean="0"/>
              <a:t>Reverse-Towne projection (open-mouth)</a:t>
            </a:r>
          </a:p>
          <a:p>
            <a:r>
              <a:rPr lang="en-US" sz="2800" dirty="0" err="1" smtClean="0"/>
              <a:t>Mandibular</a:t>
            </a:r>
            <a:r>
              <a:rPr lang="en-US" sz="2800" dirty="0" smtClean="0"/>
              <a:t> oblique lateral projection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err="1" smtClean="0"/>
              <a:t>Mandibular</a:t>
            </a:r>
            <a:r>
              <a:rPr lang="en-US" sz="2800" dirty="0" smtClean="0"/>
              <a:t> body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err="1" smtClean="0"/>
              <a:t>Mandibular</a:t>
            </a:r>
            <a:r>
              <a:rPr lang="en-US" sz="2800" dirty="0" smtClean="0"/>
              <a:t> </a:t>
            </a:r>
            <a:r>
              <a:rPr lang="en-US" sz="2800" dirty="0" err="1" smtClean="0"/>
              <a:t>ramus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Resultant image: a clear image of teeth, alveolar ridge and body </a:t>
            </a:r>
            <a:r>
              <a:rPr lang="en-US" sz="2800" dirty="0" smtClean="0"/>
              <a:t>of mandible </a:t>
            </a:r>
            <a:r>
              <a:rPr lang="en-US" sz="2800" dirty="0" smtClean="0"/>
              <a:t>should be obtained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H:\images\OL body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447799"/>
            <a:ext cx="4800600" cy="3929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Mandibular</a:t>
            </a:r>
            <a:r>
              <a:rPr lang="en-US" sz="3200" dirty="0" smtClean="0"/>
              <a:t> </a:t>
            </a:r>
            <a:r>
              <a:rPr lang="en-US" sz="3200" dirty="0" err="1" smtClean="0"/>
              <a:t>ramus</a:t>
            </a:r>
            <a:r>
              <a:rPr lang="en-US" sz="3200" dirty="0" smtClean="0"/>
              <a:t> projection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Image receptor and pt placement: receptor is placed over the </a:t>
            </a:r>
            <a:r>
              <a:rPr lang="en-US" sz="2800" dirty="0" err="1" smtClean="0"/>
              <a:t>ramus</a:t>
            </a:r>
            <a:r>
              <a:rPr lang="en-US" sz="2800" dirty="0" smtClean="0"/>
              <a:t> and far enough </a:t>
            </a:r>
            <a:r>
              <a:rPr lang="en-US" sz="2800" dirty="0" err="1" smtClean="0"/>
              <a:t>posteriorly</a:t>
            </a:r>
            <a:r>
              <a:rPr lang="en-US" sz="2800" dirty="0" smtClean="0"/>
              <a:t> to include the </a:t>
            </a:r>
            <a:r>
              <a:rPr lang="en-US" sz="2800" dirty="0" err="1" smtClean="0"/>
              <a:t>condyle</a:t>
            </a:r>
            <a:endParaRPr lang="en-US" sz="2800" dirty="0" smtClean="0"/>
          </a:p>
          <a:p>
            <a:r>
              <a:rPr lang="en-US" sz="2800" dirty="0" smtClean="0"/>
              <a:t>Lower border of </a:t>
            </a:r>
            <a:r>
              <a:rPr lang="en-US" sz="2800" dirty="0" err="1" smtClean="0"/>
              <a:t>cassatte</a:t>
            </a:r>
            <a:r>
              <a:rPr lang="en-US" sz="2800" dirty="0" smtClean="0"/>
              <a:t> is parallel and </a:t>
            </a:r>
            <a:r>
              <a:rPr lang="en-US" sz="2800" dirty="0" err="1" smtClean="0"/>
              <a:t>atleast</a:t>
            </a:r>
            <a:r>
              <a:rPr lang="en-US" sz="2800" dirty="0" smtClean="0"/>
              <a:t> 2cm below the inferior border of mandible</a:t>
            </a:r>
          </a:p>
          <a:p>
            <a:r>
              <a:rPr lang="en-US" sz="2800" dirty="0" smtClean="0"/>
              <a:t>Head is tilted towards the side being examined such that the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of area of interest and the </a:t>
            </a:r>
            <a:r>
              <a:rPr lang="en-US" sz="2800" dirty="0" err="1" smtClean="0"/>
              <a:t>contralateral</a:t>
            </a:r>
            <a:r>
              <a:rPr lang="en-US" sz="2800" dirty="0" smtClean="0"/>
              <a:t> angle of mandible form a horizontal line</a:t>
            </a:r>
          </a:p>
          <a:p>
            <a:r>
              <a:rPr lang="en-US" sz="2800" dirty="0" smtClean="0"/>
              <a:t>The mandible is protruded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CR: beam is directed toward the centre of imaged </a:t>
            </a:r>
            <a:r>
              <a:rPr lang="en-US" sz="2800" dirty="0" err="1" smtClean="0"/>
              <a:t>ramus</a:t>
            </a:r>
            <a:r>
              <a:rPr lang="en-US" sz="2800" dirty="0" smtClean="0"/>
              <a:t>, from 2 cm below the inferior border of opposite side of mandible at the area of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molar</a:t>
            </a:r>
          </a:p>
          <a:p>
            <a:r>
              <a:rPr lang="en-US" sz="2800" dirty="0" smtClean="0"/>
              <a:t>Resultant image: a clear image of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molar-</a:t>
            </a:r>
            <a:r>
              <a:rPr lang="en-US" sz="2800" dirty="0" err="1" smtClean="0"/>
              <a:t>retromolar</a:t>
            </a:r>
            <a:r>
              <a:rPr lang="en-US" sz="2800" dirty="0" smtClean="0"/>
              <a:t> area, angle of mandible, </a:t>
            </a:r>
            <a:r>
              <a:rPr lang="en-US" sz="2800" dirty="0" err="1" smtClean="0"/>
              <a:t>ramus</a:t>
            </a:r>
            <a:r>
              <a:rPr lang="en-US" sz="2800" dirty="0" smtClean="0"/>
              <a:t> and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head should be obtained</a:t>
            </a:r>
            <a:endParaRPr 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H:\images\OL ramu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828800"/>
            <a:ext cx="4133850" cy="3084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dirty="0" smtClean="0"/>
              <a:t>Lateral </a:t>
            </a:r>
            <a:r>
              <a:rPr lang="en-US" sz="3200" dirty="0" err="1" smtClean="0"/>
              <a:t>cephalometric</a:t>
            </a:r>
            <a:r>
              <a:rPr lang="en-US" sz="3200" dirty="0" smtClean="0"/>
              <a:t> projection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43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Lateral skull projection</a:t>
            </a:r>
          </a:p>
          <a:p>
            <a:r>
              <a:rPr lang="en-US" sz="2800" dirty="0" smtClean="0"/>
              <a:t>Image receptor is positioned parallel to pts </a:t>
            </a:r>
            <a:r>
              <a:rPr lang="en-US" sz="2800" dirty="0" err="1" smtClean="0"/>
              <a:t>midsaggital</a:t>
            </a:r>
            <a:r>
              <a:rPr lang="en-US" sz="2800" dirty="0" smtClean="0"/>
              <a:t> plane</a:t>
            </a:r>
          </a:p>
          <a:p>
            <a:r>
              <a:rPr lang="en-US" sz="2800" dirty="0" smtClean="0"/>
              <a:t>Site of interest is towards image receptor to lessen distortion</a:t>
            </a:r>
          </a:p>
          <a:p>
            <a:r>
              <a:rPr lang="en-US" sz="2800" dirty="0" smtClean="0"/>
              <a:t>Wedge filter at the tube head is positioned over the anterior aspect of the beam to absorb some of radiation allow visualization of soft tissues of the face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Position of central x ray beam: perpendicular to </a:t>
            </a:r>
            <a:r>
              <a:rPr lang="en-US" sz="2800" dirty="0" err="1" smtClean="0"/>
              <a:t>midsaggital</a:t>
            </a:r>
            <a:r>
              <a:rPr lang="en-US" sz="2800" dirty="0" smtClean="0"/>
              <a:t> plane of pt and plane of image receptor and is centered over EAM</a:t>
            </a:r>
          </a:p>
          <a:p>
            <a:r>
              <a:rPr lang="en-US" sz="2800" dirty="0" smtClean="0"/>
              <a:t>Resultant image: exact superimposition is impossible coz structures on side near to image receptor are magnified less than on other side</a:t>
            </a:r>
          </a:p>
          <a:p>
            <a:r>
              <a:rPr lang="en-US" sz="2800" dirty="0" smtClean="0"/>
              <a:t>Structures close to </a:t>
            </a:r>
            <a:r>
              <a:rPr lang="en-US" sz="2800" dirty="0" err="1" smtClean="0"/>
              <a:t>midsaggital</a:t>
            </a:r>
            <a:r>
              <a:rPr lang="en-US" sz="2800" dirty="0" smtClean="0"/>
              <a:t> plane should be nearly superimposed </a:t>
            </a:r>
            <a:r>
              <a:rPr lang="en-US" sz="2800" dirty="0" err="1" smtClean="0"/>
              <a:t>eg</a:t>
            </a:r>
            <a:r>
              <a:rPr lang="en-US" sz="2800" dirty="0" smtClean="0"/>
              <a:t>. </a:t>
            </a:r>
            <a:r>
              <a:rPr lang="en-US" sz="2800" dirty="0" err="1" smtClean="0"/>
              <a:t>Clinoid</a:t>
            </a:r>
            <a:r>
              <a:rPr lang="en-US" sz="2800" dirty="0" smtClean="0"/>
              <a:t> process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:\images\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981200"/>
            <a:ext cx="2614126" cy="3124200"/>
          </a:xfrm>
          <a:prstGeom prst="rect">
            <a:avLst/>
          </a:prstGeom>
          <a:noFill/>
        </p:spPr>
      </p:pic>
      <p:pic>
        <p:nvPicPr>
          <p:cNvPr id="1027" name="Picture 3" descr="H:\images\lat cep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752600"/>
            <a:ext cx="2706872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Image receptor and pt placement:  receptor is positioned parallel to pts transverse plane and perpendicular to mid </a:t>
            </a:r>
            <a:r>
              <a:rPr lang="en-US" sz="2800" dirty="0" err="1" smtClean="0"/>
              <a:t>saggital</a:t>
            </a:r>
            <a:r>
              <a:rPr lang="en-US" sz="2800" dirty="0" smtClean="0"/>
              <a:t> and coronal planes</a:t>
            </a:r>
          </a:p>
          <a:p>
            <a:r>
              <a:rPr lang="en-US" sz="2800" dirty="0" smtClean="0"/>
              <a:t>Pts neck is extended as far backwards as possible, with </a:t>
            </a:r>
            <a:r>
              <a:rPr lang="en-US" sz="2800" dirty="0" err="1" smtClean="0"/>
              <a:t>canthomeatal</a:t>
            </a:r>
            <a:r>
              <a:rPr lang="en-US" sz="2800" dirty="0" smtClean="0"/>
              <a:t> line forming a 10 degree angle with receptor</a:t>
            </a:r>
          </a:p>
          <a:p>
            <a:r>
              <a:rPr lang="en-US" sz="2800" dirty="0" smtClean="0"/>
              <a:t>CR beam: is perpendicular to receptor, directed from below the mandible towards the vertex of skull and centered about 2cm anterior to a line connecting the  </a:t>
            </a:r>
            <a:r>
              <a:rPr lang="en-US" sz="2800" dirty="0" err="1" smtClean="0"/>
              <a:t>rt</a:t>
            </a:r>
            <a:r>
              <a:rPr lang="en-US" sz="2800" dirty="0" smtClean="0"/>
              <a:t> and </a:t>
            </a:r>
            <a:r>
              <a:rPr lang="en-US" sz="2800" dirty="0" err="1" smtClean="0"/>
              <a:t>lt</a:t>
            </a:r>
            <a:r>
              <a:rPr lang="en-US" sz="2800" dirty="0" smtClean="0"/>
              <a:t> </a:t>
            </a:r>
            <a:r>
              <a:rPr lang="en-US" sz="2800" dirty="0" err="1" smtClean="0"/>
              <a:t>condyles</a:t>
            </a:r>
            <a:endParaRPr lang="en-US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Submentovertex</a:t>
            </a:r>
            <a:r>
              <a:rPr lang="en-US" sz="3200" dirty="0" smtClean="0"/>
              <a:t> (base) projection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:\images\ssmv 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8634" y="1676400"/>
            <a:ext cx="2958042" cy="3219450"/>
          </a:xfrm>
          <a:prstGeom prst="rect">
            <a:avLst/>
          </a:prstGeom>
          <a:noFill/>
        </p:spPr>
      </p:pic>
      <p:pic>
        <p:nvPicPr>
          <p:cNvPr id="1027" name="Picture 3" descr="H:\images\submento vert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707574"/>
            <a:ext cx="2571750" cy="33121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Resultant image: </a:t>
            </a:r>
            <a:r>
              <a:rPr lang="en-US" sz="2800" dirty="0" err="1" smtClean="0"/>
              <a:t>midsaggital</a:t>
            </a:r>
            <a:r>
              <a:rPr lang="en-US" sz="2800" dirty="0" smtClean="0"/>
              <a:t> plane should divide the skull image into two symmetric halves</a:t>
            </a:r>
          </a:p>
          <a:p>
            <a:r>
              <a:rPr lang="en-US" sz="2800" dirty="0" err="1" smtClean="0"/>
              <a:t>Buccal</a:t>
            </a:r>
            <a:r>
              <a:rPr lang="en-US" sz="2800" dirty="0" smtClean="0"/>
              <a:t> and lingual cortical plates of mandible should be projected as uniform opaque lines</a:t>
            </a:r>
          </a:p>
          <a:p>
            <a:r>
              <a:rPr lang="en-US" sz="2800" dirty="0" smtClean="0"/>
              <a:t>An underexposed view is </a:t>
            </a:r>
            <a:r>
              <a:rPr lang="en-US" sz="2800" dirty="0" err="1" smtClean="0"/>
              <a:t>reqiuired</a:t>
            </a:r>
            <a:r>
              <a:rPr lang="en-US" sz="2800" dirty="0" smtClean="0"/>
              <a:t> for the evaluation of </a:t>
            </a:r>
            <a:r>
              <a:rPr lang="en-US" sz="2800" dirty="0" err="1" smtClean="0"/>
              <a:t>zy</a:t>
            </a:r>
            <a:r>
              <a:rPr lang="en-US" sz="2800" dirty="0" smtClean="0"/>
              <a:t> arches as they will be overexposed or “burned out” on r/</a:t>
            </a:r>
            <a:r>
              <a:rPr lang="en-US" sz="2800" dirty="0" err="1" smtClean="0"/>
              <a:t>gs</a:t>
            </a:r>
            <a:r>
              <a:rPr lang="en-US" sz="2800" dirty="0" smtClean="0"/>
              <a:t> obtained with normal exposure factors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Waters projection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Image receptor and pt placement: receptor is placed in front of the pt and perpendicular to </a:t>
            </a:r>
            <a:r>
              <a:rPr lang="en-US" sz="2800" dirty="0" err="1" smtClean="0"/>
              <a:t>midsaggital</a:t>
            </a:r>
            <a:r>
              <a:rPr lang="en-US" sz="2800" dirty="0" smtClean="0"/>
              <a:t> plane</a:t>
            </a:r>
          </a:p>
          <a:p>
            <a:r>
              <a:rPr lang="en-US" sz="2800" dirty="0" smtClean="0"/>
              <a:t>The pts head is tilted upwards so that the </a:t>
            </a:r>
            <a:r>
              <a:rPr lang="en-US" sz="2800" dirty="0" err="1" smtClean="0"/>
              <a:t>canthomeatal</a:t>
            </a:r>
            <a:r>
              <a:rPr lang="en-US" sz="2800" dirty="0" smtClean="0"/>
              <a:t> line forms a 37 degree angle with receptor</a:t>
            </a:r>
          </a:p>
          <a:p>
            <a:r>
              <a:rPr lang="en-US" sz="2800" dirty="0" smtClean="0"/>
              <a:t>If pts mouth is open, sphenoid sinus will be seen superimposed over palate</a:t>
            </a:r>
          </a:p>
          <a:p>
            <a:r>
              <a:rPr lang="en-US" sz="2800" dirty="0" smtClean="0"/>
              <a:t>CR: beam is perpendicular to receptor and centered in area of maxillary sinus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842</Words>
  <Application>Microsoft Office PowerPoint</Application>
  <PresentationFormat>On-screen Show (4:3)</PresentationFormat>
  <Paragraphs>62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Extraoral radiographic examinations</vt:lpstr>
      <vt:lpstr>Different radiographs</vt:lpstr>
      <vt:lpstr>Lateral cephalometric projection </vt:lpstr>
      <vt:lpstr>Slide 4</vt:lpstr>
      <vt:lpstr>Slide 5</vt:lpstr>
      <vt:lpstr>Submentovertex (base) projection</vt:lpstr>
      <vt:lpstr>Slide 7</vt:lpstr>
      <vt:lpstr>Slide 8</vt:lpstr>
      <vt:lpstr>Waters projection</vt:lpstr>
      <vt:lpstr>Slide 10</vt:lpstr>
      <vt:lpstr>Slide 11</vt:lpstr>
      <vt:lpstr>Posteroanterior cephalometric projection</vt:lpstr>
      <vt:lpstr>Slide 13</vt:lpstr>
      <vt:lpstr>Slide 14</vt:lpstr>
      <vt:lpstr>Reverse-Towne projection</vt:lpstr>
      <vt:lpstr>Slide 16</vt:lpstr>
      <vt:lpstr>Slide 17</vt:lpstr>
      <vt:lpstr>Mandibular oblique lateral projection</vt:lpstr>
      <vt:lpstr>Mandibular body projection</vt:lpstr>
      <vt:lpstr>Slide 20</vt:lpstr>
      <vt:lpstr>Slide 21</vt:lpstr>
      <vt:lpstr>Mandibular ramus projection </vt:lpstr>
      <vt:lpstr>Slide 23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OD</dc:creator>
  <cp:lastModifiedBy>23</cp:lastModifiedBy>
  <cp:revision>18</cp:revision>
  <dcterms:created xsi:type="dcterms:W3CDTF">2006-08-16T00:00:00Z</dcterms:created>
  <dcterms:modified xsi:type="dcterms:W3CDTF">2015-02-13T06:38:22Z</dcterms:modified>
</cp:coreProperties>
</file>