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83" r:id="rId11"/>
    <p:sldId id="264" r:id="rId12"/>
    <p:sldId id="275" r:id="rId13"/>
    <p:sldId id="265" r:id="rId14"/>
    <p:sldId id="276" r:id="rId15"/>
    <p:sldId id="266" r:id="rId16"/>
    <p:sldId id="267" r:id="rId17"/>
    <p:sldId id="277" r:id="rId18"/>
    <p:sldId id="268" r:id="rId19"/>
    <p:sldId id="278" r:id="rId20"/>
    <p:sldId id="269" r:id="rId21"/>
    <p:sldId id="279" r:id="rId22"/>
    <p:sldId id="270" r:id="rId23"/>
    <p:sldId id="281" r:id="rId24"/>
    <p:sldId id="271" r:id="rId25"/>
    <p:sldId id="282" r:id="rId26"/>
    <p:sldId id="27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30-Jan-15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Principles of Radiographic Interpretation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2243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class\images\follicle - Cop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58108" b="15637"/>
          <a:stretch>
            <a:fillRect/>
          </a:stretch>
        </p:blipFill>
        <p:spPr bwMode="auto">
          <a:xfrm>
            <a:off x="1524000" y="2057400"/>
            <a:ext cx="2133600" cy="2467693"/>
          </a:xfrm>
          <a:prstGeom prst="rect">
            <a:avLst/>
          </a:prstGeom>
          <a:noFill/>
        </p:spPr>
      </p:pic>
      <p:pic>
        <p:nvPicPr>
          <p:cNvPr id="1027" name="Picture 3" descr="H:\class\images\follicular cyst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286000"/>
            <a:ext cx="3013941" cy="1752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057400" y="4953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Follicle 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486400" y="4876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Follicular cyst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Step 2: Assess the periphery &amp; shape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Well defined borders: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Punched out border, has a sharp border with no bone reaction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Corticated margin, is  a thin, fairly uniform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line of reactive bone at periphery of lesion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Sclerotic margin, wide,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border of reactive bone that is usually not uniform in width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lesion may have a soft tissue capsule, indicated by presence of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line at periphery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822991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H:\class\images\punched border - Copy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28972"/>
          <a:stretch>
            <a:fillRect/>
          </a:stretch>
        </p:blipFill>
        <p:spPr bwMode="auto">
          <a:xfrm>
            <a:off x="1066800" y="1524000"/>
            <a:ext cx="2238375" cy="14478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3000" y="3429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Punched out border</a:t>
            </a:r>
            <a:endParaRPr lang="en-US" b="1" dirty="0"/>
          </a:p>
        </p:txBody>
      </p:sp>
      <p:pic>
        <p:nvPicPr>
          <p:cNvPr id="2051" name="Picture 3" descr="H:\class\images\corticat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1828800"/>
            <a:ext cx="2724150" cy="16764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581400" y="38100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Corticated border</a:t>
            </a:r>
            <a:endParaRPr lang="en-US" b="1" dirty="0"/>
          </a:p>
        </p:txBody>
      </p:sp>
      <p:pic>
        <p:nvPicPr>
          <p:cNvPr id="2052" name="Picture 4" descr="H:\class\images\sclerotic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90600" y="4114800"/>
            <a:ext cx="2724150" cy="16764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295400" y="62484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Sclerotic border</a:t>
            </a:r>
            <a:endParaRPr lang="en-US" b="1" dirty="0"/>
          </a:p>
        </p:txBody>
      </p:sp>
      <p:pic>
        <p:nvPicPr>
          <p:cNvPr id="2053" name="Picture 5" descr="H:\class\images\capsule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3733800"/>
            <a:ext cx="2457450" cy="18573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Ill defined borders: coz of the gradual transition </a:t>
            </a:r>
            <a:r>
              <a:rPr lang="en-US" dirty="0" err="1" smtClean="0"/>
              <a:t>b/e</a:t>
            </a:r>
            <a:r>
              <a:rPr lang="en-US" dirty="0" smtClean="0"/>
              <a:t> normal appearing bone and abnormal appearing </a:t>
            </a:r>
            <a:r>
              <a:rPr lang="en-US" dirty="0" err="1" smtClean="0"/>
              <a:t>trabeculae</a:t>
            </a:r>
            <a:r>
              <a:rPr lang="en-US" dirty="0" smtClean="0"/>
              <a:t> of lesion</a:t>
            </a:r>
          </a:p>
          <a:p>
            <a:r>
              <a:rPr lang="en-US" dirty="0" smtClean="0"/>
              <a:t>Invasive border: an area of </a:t>
            </a:r>
            <a:r>
              <a:rPr lang="en-US" dirty="0" err="1" smtClean="0"/>
              <a:t>r’lucency</a:t>
            </a:r>
            <a:r>
              <a:rPr lang="en-US" dirty="0" smtClean="0"/>
              <a:t> representing bone destruction can be seen behind the margin</a:t>
            </a:r>
          </a:p>
          <a:p>
            <a:r>
              <a:rPr lang="en-US" dirty="0" smtClean="0"/>
              <a:t>Blending border: enlarging </a:t>
            </a:r>
            <a:r>
              <a:rPr lang="en-US" dirty="0" err="1" smtClean="0"/>
              <a:t>r’lucency</a:t>
            </a:r>
            <a:r>
              <a:rPr lang="en-US" dirty="0" smtClean="0"/>
              <a:t> at the expense of bone </a:t>
            </a:r>
            <a:r>
              <a:rPr lang="en-US" dirty="0" err="1" smtClean="0"/>
              <a:t>trabeculae</a:t>
            </a:r>
            <a:endParaRPr lang="en-US" dirty="0" smtClean="0"/>
          </a:p>
          <a:p>
            <a:r>
              <a:rPr lang="en-US" dirty="0" err="1" smtClean="0"/>
              <a:t>Permeative</a:t>
            </a:r>
            <a:r>
              <a:rPr lang="en-US" dirty="0" smtClean="0"/>
              <a:t> border: lesion grows around existing </a:t>
            </a:r>
            <a:r>
              <a:rPr lang="en-US" dirty="0" err="1" smtClean="0"/>
              <a:t>trabeculae</a:t>
            </a:r>
            <a:r>
              <a:rPr lang="en-US" dirty="0" smtClean="0"/>
              <a:t> producing </a:t>
            </a:r>
            <a:r>
              <a:rPr lang="en-US" dirty="0" err="1" smtClean="0"/>
              <a:t>r’lucent</a:t>
            </a:r>
            <a:r>
              <a:rPr lang="en-US" dirty="0" smtClean="0"/>
              <a:t>, fingerlike or bay like extensions at periphery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5955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class\images\ill define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1534"/>
          <a:stretch>
            <a:fillRect/>
          </a:stretch>
        </p:blipFill>
        <p:spPr bwMode="auto">
          <a:xfrm>
            <a:off x="1371600" y="1600200"/>
            <a:ext cx="2407920" cy="2362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0" y="44958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Ill defined border</a:t>
            </a:r>
            <a:endParaRPr lang="en-US" b="1" dirty="0"/>
          </a:p>
        </p:txBody>
      </p:sp>
      <p:pic>
        <p:nvPicPr>
          <p:cNvPr id="3075" name="Picture 3" descr="H:\class\images\blendin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2133600"/>
            <a:ext cx="2028825" cy="1524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648200" y="4419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Blending border</a:t>
            </a: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Shape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Circular or fluid filled shape, is like an inflated balloon</a:t>
            </a:r>
          </a:p>
          <a:p>
            <a:r>
              <a:rPr lang="en-US" sz="2800" dirty="0" smtClean="0"/>
              <a:t>Scalloped shape, a series of contagious arcs or semicircles</a:t>
            </a:r>
          </a:p>
          <a:p>
            <a:r>
              <a:rPr lang="en-US" sz="2800" dirty="0" smtClean="0"/>
              <a:t>Scalloped periphery is referred to as </a:t>
            </a:r>
            <a:r>
              <a:rPr lang="en-US" sz="2800" dirty="0" err="1" smtClean="0"/>
              <a:t>multilocular</a:t>
            </a:r>
            <a:endParaRPr lang="en-US" sz="2800" dirty="0"/>
          </a:p>
        </p:txBody>
      </p:sp>
      <p:pic>
        <p:nvPicPr>
          <p:cNvPr id="4098" name="Picture 2" descr="H:\class\images\scallop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3733800"/>
            <a:ext cx="1828800" cy="13906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562600" y="5638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Scalloped</a:t>
            </a:r>
            <a:endParaRPr lang="en-US" b="1" dirty="0"/>
          </a:p>
        </p:txBody>
      </p:sp>
      <p:pic>
        <p:nvPicPr>
          <p:cNvPr id="4099" name="Picture 3" descr="H:\class\images\hydrauli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962400"/>
            <a:ext cx="3114675" cy="146685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295400" y="57912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Hydraulic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1757461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Step 3: Analyze the internal structure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3 basic categories: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Radiolucent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Totally </a:t>
            </a:r>
            <a:r>
              <a:rPr lang="en-US" sz="2800" dirty="0" err="1" smtClean="0"/>
              <a:t>radiopaque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Mixed density  </a:t>
            </a:r>
          </a:p>
          <a:p>
            <a:pPr marL="514350" indent="-514350"/>
            <a:r>
              <a:rPr lang="en-US" sz="2800" dirty="0" err="1" smtClean="0"/>
              <a:t>R’lucent</a:t>
            </a:r>
            <a:r>
              <a:rPr lang="en-US" sz="2800" dirty="0" smtClean="0"/>
              <a:t> to </a:t>
            </a:r>
            <a:r>
              <a:rPr lang="en-US" sz="2800" dirty="0" err="1" smtClean="0"/>
              <a:t>r’opaque</a:t>
            </a:r>
            <a:r>
              <a:rPr lang="en-US" sz="2800" dirty="0" smtClean="0"/>
              <a:t> materials: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Air, fat and gas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Fluid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Soft tissue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Bone marrow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Trabecular</a:t>
            </a:r>
            <a:r>
              <a:rPr lang="en-US" sz="2800" dirty="0" smtClean="0"/>
              <a:t> bone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Cortical bone and dentine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Enamel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Metal 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H:\class\images\r'luce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371600"/>
            <a:ext cx="2600325" cy="1752600"/>
          </a:xfrm>
          <a:prstGeom prst="rect">
            <a:avLst/>
          </a:prstGeom>
          <a:noFill/>
        </p:spPr>
      </p:pic>
      <p:pic>
        <p:nvPicPr>
          <p:cNvPr id="5123" name="Picture 3" descr="H:\class\images\r;opaqu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4495800"/>
            <a:ext cx="2790825" cy="1638300"/>
          </a:xfrm>
          <a:prstGeom prst="rect">
            <a:avLst/>
          </a:prstGeom>
          <a:noFill/>
        </p:spPr>
      </p:pic>
      <p:pic>
        <p:nvPicPr>
          <p:cNvPr id="5124" name="Picture 4" descr="H:\class\images\mixed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76800" y="2362200"/>
            <a:ext cx="3162300" cy="1447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295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Radiolucent 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638800" y="4191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Mixed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486400" y="5334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Radiopaque</a:t>
            </a:r>
            <a:endParaRPr lang="en-US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Abnormal bone: fibrous dysplasia</a:t>
            </a:r>
          </a:p>
          <a:p>
            <a:r>
              <a:rPr lang="en-US" sz="2800" dirty="0" smtClean="0"/>
              <a:t>Septa: OKC</a:t>
            </a:r>
          </a:p>
          <a:p>
            <a:r>
              <a:rPr lang="en-US" sz="2800" dirty="0" smtClean="0"/>
              <a:t>Dystrophic calcification</a:t>
            </a:r>
          </a:p>
          <a:p>
            <a:r>
              <a:rPr lang="en-US" sz="2800" dirty="0" err="1" smtClean="0"/>
              <a:t>Cementum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Tooth structure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H:\class\images\blendi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38200" y="1066800"/>
            <a:ext cx="2028825" cy="1524000"/>
          </a:xfrm>
          <a:prstGeom prst="rect">
            <a:avLst/>
          </a:prstGeom>
          <a:noFill/>
        </p:spPr>
      </p:pic>
      <p:pic>
        <p:nvPicPr>
          <p:cNvPr id="6147" name="Picture 3" descr="H:\class\images\sept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91000" y="1066800"/>
            <a:ext cx="2914650" cy="1562100"/>
          </a:xfrm>
          <a:prstGeom prst="rect">
            <a:avLst/>
          </a:prstGeom>
          <a:noFill/>
        </p:spPr>
      </p:pic>
      <p:pic>
        <p:nvPicPr>
          <p:cNvPr id="6148" name="Picture 4" descr="H:\class\images\dystrophic.jpg"/>
          <p:cNvPicPr>
            <a:picLocks noChangeAspect="1" noChangeArrowheads="1"/>
          </p:cNvPicPr>
          <p:nvPr/>
        </p:nvPicPr>
        <p:blipFill>
          <a:blip r:embed="rId4"/>
          <a:srcRect l="27788" r="41129" b="57800"/>
          <a:stretch>
            <a:fillRect/>
          </a:stretch>
        </p:blipFill>
        <p:spPr bwMode="auto">
          <a:xfrm>
            <a:off x="762000" y="3657600"/>
            <a:ext cx="1964004" cy="1371600"/>
          </a:xfrm>
          <a:prstGeom prst="rect">
            <a:avLst/>
          </a:prstGeom>
          <a:noFill/>
        </p:spPr>
      </p:pic>
      <p:pic>
        <p:nvPicPr>
          <p:cNvPr id="6149" name="Picture 5" descr="H:\class\images\cementum.jpg"/>
          <p:cNvPicPr>
            <a:picLocks noChangeAspect="1" noChangeArrowheads="1"/>
          </p:cNvPicPr>
          <p:nvPr/>
        </p:nvPicPr>
        <p:blipFill>
          <a:blip r:embed="rId5"/>
          <a:srcRect r="2439" b="18049"/>
          <a:stretch>
            <a:fillRect/>
          </a:stretch>
        </p:blipFill>
        <p:spPr bwMode="auto">
          <a:xfrm>
            <a:off x="3048000" y="3505200"/>
            <a:ext cx="2286000" cy="1600200"/>
          </a:xfrm>
          <a:prstGeom prst="rect">
            <a:avLst/>
          </a:prstGeom>
          <a:noFill/>
        </p:spPr>
      </p:pic>
      <p:pic>
        <p:nvPicPr>
          <p:cNvPr id="6150" name="Picture 6" descr="H:\class\images\tooth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67400" y="3581400"/>
            <a:ext cx="2781300" cy="16383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914400" y="28956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Abnormal bone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Septa 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62000" y="54864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Dystrophic calcification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124200" y="5486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Cementum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19800" y="55626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Tooth like structure</a:t>
            </a:r>
            <a:endParaRPr lang="en-US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 smtClean="0"/>
          </a:p>
          <a:p>
            <a:r>
              <a:rPr lang="en-US" sz="2800" dirty="0" smtClean="0"/>
              <a:t>Acquiring appropriate diagnostic images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Quality of the diagnostic image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Number and type of available images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Viewing conditions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72645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Step 4: Analyze the effects of lesion on surrounding structures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	Teeth, lamina </a:t>
            </a:r>
            <a:r>
              <a:rPr lang="en-US" sz="2400" b="1" dirty="0" err="1" smtClean="0"/>
              <a:t>dura</a:t>
            </a:r>
            <a:r>
              <a:rPr lang="en-US" sz="2400" b="1" dirty="0" smtClean="0"/>
              <a:t> and PDL space:</a:t>
            </a:r>
          </a:p>
          <a:p>
            <a:r>
              <a:rPr lang="en-US" sz="2800" dirty="0" smtClean="0"/>
              <a:t>Lesion with </a:t>
            </a:r>
            <a:r>
              <a:rPr lang="en-US" sz="2800" dirty="0" err="1" smtClean="0"/>
              <a:t>epicentre</a:t>
            </a:r>
            <a:r>
              <a:rPr lang="en-US" sz="2800" dirty="0" smtClean="0"/>
              <a:t> above the tooth crown, displaces the </a:t>
            </a:r>
            <a:r>
              <a:rPr lang="en-US" sz="2400" b="1" dirty="0" smtClean="0"/>
              <a:t>tooth</a:t>
            </a:r>
            <a:r>
              <a:rPr lang="en-US" sz="2800" dirty="0" smtClean="0"/>
              <a:t> apically</a:t>
            </a:r>
          </a:p>
          <a:p>
            <a:r>
              <a:rPr lang="en-US" sz="2800" dirty="0" smtClean="0"/>
              <a:t>Lesions such as </a:t>
            </a:r>
            <a:r>
              <a:rPr lang="en-US" sz="2800" dirty="0" err="1" smtClean="0"/>
              <a:t>cherubism</a:t>
            </a:r>
            <a:r>
              <a:rPr lang="en-US" sz="2800" dirty="0" smtClean="0"/>
              <a:t> push </a:t>
            </a:r>
            <a:r>
              <a:rPr lang="en-US" sz="2400" b="1" dirty="0" smtClean="0"/>
              <a:t>teeth</a:t>
            </a:r>
            <a:r>
              <a:rPr lang="en-US" sz="2800" dirty="0" smtClean="0"/>
              <a:t> in anterior direction</a:t>
            </a:r>
          </a:p>
          <a:p>
            <a:r>
              <a:rPr lang="en-US" sz="2800" dirty="0" smtClean="0"/>
              <a:t>Widening of </a:t>
            </a:r>
            <a:r>
              <a:rPr lang="en-US" sz="2400" b="1" dirty="0" smtClean="0"/>
              <a:t>PDL space</a:t>
            </a:r>
            <a:r>
              <a:rPr lang="en-US" sz="2800" dirty="0" smtClean="0"/>
              <a:t>, orthodontic treatment, malignant lesions</a:t>
            </a:r>
          </a:p>
          <a:p>
            <a:r>
              <a:rPr lang="en-US" sz="2800" dirty="0" err="1" smtClean="0"/>
              <a:t>Resorption</a:t>
            </a:r>
            <a:r>
              <a:rPr lang="en-US" sz="2800" dirty="0" smtClean="0"/>
              <a:t> of teeth: chronic inflammation and benign processes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:\class\images\cherubism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62400" y="1295400"/>
            <a:ext cx="2943225" cy="1552575"/>
          </a:xfrm>
          <a:prstGeom prst="rect">
            <a:avLst/>
          </a:prstGeom>
          <a:noFill/>
        </p:spPr>
      </p:pic>
      <p:pic>
        <p:nvPicPr>
          <p:cNvPr id="8194" name="Picture 2" descr="H:\class\images\displacemn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1524000"/>
            <a:ext cx="2286000" cy="1295400"/>
          </a:xfrm>
          <a:prstGeom prst="rect">
            <a:avLst/>
          </a:prstGeom>
          <a:noFill/>
        </p:spPr>
      </p:pic>
      <p:pic>
        <p:nvPicPr>
          <p:cNvPr id="8195" name="Picture 3" descr="H:\class\images\PDL space wide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3810000"/>
            <a:ext cx="2371725" cy="1581150"/>
          </a:xfrm>
          <a:prstGeom prst="rect">
            <a:avLst/>
          </a:prstGeom>
          <a:noFill/>
        </p:spPr>
      </p:pic>
      <p:pic>
        <p:nvPicPr>
          <p:cNvPr id="8196" name="Picture 4" descr="H:\class\images\resorptio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3733800"/>
            <a:ext cx="2524125" cy="18097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3000" y="3124200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Displacement of teeth</a:t>
            </a: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31242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Cherubism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143000" y="5638800"/>
            <a:ext cx="2209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PDL space widening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648200" y="58674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Resorption</a:t>
            </a:r>
            <a:r>
              <a:rPr lang="en-US" b="1" dirty="0" smtClean="0"/>
              <a:t> of teeth</a:t>
            </a:r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b="1" dirty="0" smtClean="0"/>
              <a:t>Surrounding bone density and </a:t>
            </a:r>
            <a:r>
              <a:rPr lang="en-US" sz="2400" b="1" dirty="0" err="1" smtClean="0"/>
              <a:t>trabecular</a:t>
            </a:r>
            <a:r>
              <a:rPr lang="en-US" sz="2400" b="1" dirty="0" smtClean="0"/>
              <a:t> pattern:</a:t>
            </a:r>
            <a:endParaRPr lang="en-US" sz="2800" b="1" dirty="0" smtClean="0"/>
          </a:p>
          <a:p>
            <a:r>
              <a:rPr lang="en-US" sz="2800" dirty="0" smtClean="0"/>
              <a:t>Presence of reactive bone at periphery of lesion, corticated or sclerotic signifies slow, benign growth</a:t>
            </a:r>
          </a:p>
          <a:p>
            <a:pPr>
              <a:buNone/>
            </a:pPr>
            <a:r>
              <a:rPr lang="en-US" sz="2800" dirty="0" smtClean="0"/>
              <a:t>	</a:t>
            </a:r>
            <a:r>
              <a:rPr lang="en-US" sz="2400" b="1" dirty="0" smtClean="0"/>
              <a:t>IAN canal and mental foramen:</a:t>
            </a:r>
          </a:p>
          <a:p>
            <a:r>
              <a:rPr lang="en-US" sz="2800" dirty="0" smtClean="0"/>
              <a:t>Superior displacement of canal – fibrous dysplasia</a:t>
            </a:r>
          </a:p>
          <a:p>
            <a:r>
              <a:rPr lang="en-US" sz="2800" dirty="0" smtClean="0"/>
              <a:t>Widening of canal – vascular or neural benign lesion</a:t>
            </a:r>
          </a:p>
          <a:p>
            <a:r>
              <a:rPr lang="en-US" sz="2800" dirty="0" smtClean="0"/>
              <a:t>Irregular widening with cortical </a:t>
            </a:r>
            <a:r>
              <a:rPr lang="en-US" sz="2800" dirty="0" err="1" smtClean="0"/>
              <a:t>destrucion</a:t>
            </a:r>
            <a:r>
              <a:rPr lang="en-US" sz="2800" dirty="0" smtClean="0"/>
              <a:t> – malignant process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6" descr="C:\Users\23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2057400"/>
            <a:ext cx="3124200" cy="14668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724400" y="28956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Lesion in </a:t>
            </a:r>
            <a:r>
              <a:rPr lang="en-US" b="1" dirty="0" err="1" smtClean="0"/>
              <a:t>Mandibular</a:t>
            </a:r>
            <a:r>
              <a:rPr lang="en-US" b="1" dirty="0" smtClean="0"/>
              <a:t> canal </a:t>
            </a:r>
            <a:endParaRPr lang="en-US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	Outer cortical bone and </a:t>
            </a:r>
            <a:r>
              <a:rPr lang="en-US" sz="2400" b="1" dirty="0" err="1" smtClean="0"/>
              <a:t>periosteal</a:t>
            </a:r>
            <a:r>
              <a:rPr lang="en-US" sz="2400" b="1" dirty="0" smtClean="0"/>
              <a:t> reactions:</a:t>
            </a:r>
          </a:p>
          <a:p>
            <a:r>
              <a:rPr lang="en-US" sz="2800" dirty="0" smtClean="0"/>
              <a:t>A slow growing lesion may allow time for outer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to stimulate new bone </a:t>
            </a:r>
          </a:p>
          <a:p>
            <a:r>
              <a:rPr lang="en-US" sz="2800" dirty="0" smtClean="0"/>
              <a:t>A rapidly growing lesion outstrips the ability of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to respond and cortical plate may be missing</a:t>
            </a:r>
          </a:p>
          <a:p>
            <a:r>
              <a:rPr lang="en-US" sz="2800" dirty="0" err="1" smtClean="0"/>
              <a:t>Exudate</a:t>
            </a:r>
            <a:r>
              <a:rPr lang="en-US" sz="2800" dirty="0" smtClean="0"/>
              <a:t> from an inflammatory lesion can lift 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off the surface of cortical bone and stimulate the </a:t>
            </a:r>
            <a:r>
              <a:rPr lang="en-US" sz="2800" dirty="0" err="1" smtClean="0"/>
              <a:t>periosteum</a:t>
            </a:r>
            <a:r>
              <a:rPr lang="en-US" sz="2800" dirty="0" smtClean="0"/>
              <a:t> to lay down new bone – onion skin type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H:\class\images\onion skin appearan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1704975" cy="24193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3000" y="43434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Reactive bone</a:t>
            </a:r>
            <a:endParaRPr lang="en-US" b="1" dirty="0"/>
          </a:p>
        </p:txBody>
      </p:sp>
      <p:pic>
        <p:nvPicPr>
          <p:cNvPr id="9219" name="Picture 3" descr="H:\class\images\osteosarcoma.jpg"/>
          <p:cNvPicPr>
            <a:picLocks noChangeAspect="1" noChangeArrowheads="1"/>
          </p:cNvPicPr>
          <p:nvPr/>
        </p:nvPicPr>
        <p:blipFill>
          <a:blip r:embed="rId3"/>
          <a:srcRect b="20442"/>
          <a:stretch>
            <a:fillRect/>
          </a:stretch>
        </p:blipFill>
        <p:spPr bwMode="auto">
          <a:xfrm>
            <a:off x="3733800" y="1905000"/>
            <a:ext cx="3657600" cy="1887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962400" y="4191000"/>
            <a:ext cx="1752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Osteosarcoma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9221" name="AutoShape 5" descr="data:image/jpeg;base64,/9j/4AAQSkZJRgABAQAAAQABAAD/2wCEAAkGBxQSEhQUEhIVFBUVEhQQFRQUFBAPDw8UFBQWFhQUFBQYHCggGBolHBQUITEhJSkrLi4uFx8zODMsNygtLjIBCgoKBQUFDgUFDisZExkrKysrKysrKysrKysrKysrKysrKysrKysrKysrKysrKysrKysrKysrKysrKysrKysrK//AABEIAJoBSAMBIgACEQEDEQH/xAAbAAACAgMBAAAAAAAAAAAAAAAEBQIDAQYHAP/EAEoQAAEDAgMEBQcHCAkFAQAAAAEAAgMEEQUhMRJBUZMGVGHR0wcTFSJxgZEUNUJzobGzFiMlMkSDwcNSU1VjcqKj0uFDRYSU8TT/xAAUAQEAAAAAAAAAAAAAAAAAAAAA/8QAFBEBAAAAAAAAAAAAAAAAAAAAAP/aAAwDAQACEQMRAD8AUs6bYxvxD4U1H4aub02xTfiLv/XoR/KQfydDzwEIHA6a4n/aD+RQeCrGdNcS688/uaH+EKTU8IP/AAiX09tP+UDQdOMR627k0nhKQ6dYj1o8ql8NJdkKwQX0QOPy6xDrR5VL4ayzpxiHWjyqbw0m+TlWsp0D1nTSv6yeVTeGjoullaRnUHl0/wDsWuRU6MDMkDg9MKwW/P7/AOrgz/yK9/TCpLfVmsf8EOX+Va1M3T4qUUR1QX1XTbEATaqPKpvDQw6c4l1o8ml8NL6tuao2UDn8ucR60eTS+GvHpviPXHD9zSeEkbisA3zIQbJH0zr9qxrX6boaPP8A0kzp+lNWR/8AskP7qjH8paLUO+kDmPii6SckBw9h70G3z9J6zdWSD91R+CqH9J662VdJyqLwVq81SWm+5FST2AscigLn6Z4gL2rpMv7mh8FLZvKBiTTb5e/k0HgoXEIrEEaEJFiENjdBsjPKHiR/b38ig8FGRdOcRP7fIf3NB4K5++UjRNMJebZoNyHTXEevP5ND4Km3priPXX8mi8JImlZBQbEOmWIdcfyaPwlNvTDEMj8scc8/zNJ4SQbkRSm4IQPpemNeP2kj91TeGqR00r+tHlUvhpTUBUNKDaYemFaRnUnl03hrB6XVvWXcum8NIqd4tZWhqBz+Vld1p3KpfDWPypruuP5VH4STrIQOR0jrj+2ye6Ki8FYkx2v/ALRmHYIcPP8AISuI3KtAJKC52PYluxKT309Af5KrkxzFd2Ju99NQ+GpmPiq3HgggcZxjdinxpKPw0HUdIsbb/wBzYf8AxqQfy1fPMRck7kqrai4FsyPggcdCOl+KyYjTQ1NYJInve17RDTM2rRPcM2xgjNo0K8kHQWo2saoxraV/x8xKvICopwRln/EKb3B2Wm7tF0BQDIm+/K+WiujrAHHL38UBUNIGHK5zRnmdrhxVdMxz/v8AYrZJWRuAcczogElozqF6Nlk1ZLfXTsVM9PnllfcdUA4KnGLq6KDO1jdGw0wbr3oKIYDwWZQGa/BE1E+yM8uCQVlbnxQXPmvmi6OqBFkiZNc8D9hUKqr2Mm65En+CAyuI2yqQh5agPaHDUZFQhrLGxQWTstmq4pEQZLg2z/ioUhZf1hY9uiCqtguLt3jPimGH0lmAjgvMoctd+7ei6mTYaANwQJ8SyyVFS/8ANerqLELFTOXE3QokNkB2E1QnYRvB+BWaqguCCkVDUebnsPpZ+9baLuAKDV5MPI3K6litqnVUAzN3wGqqhlY85jZQYZFks7KOFICLtzCqMKCocEzpWhsbnHfkFikowfYgukc2zaNuls7IK5awOJz3qt8gShiIaSgYwz2R7JN90jz3oimqdk56IHkeaJig4qGHNa7O6YTSBoz9yCMcAGmZUy1qXzsub7RbvFlRLXPsWOFzxG9AbPO05Ai/BLqmq2QclquI4sWyi19bFPo5dtoJOR4oPS1Vx/D+KWVM4z46cPcr6hrW5HQ5IaaG5udwy4FAR5PgBjFEN5leTyJV5Z6AMtjFF9bIP9CVeQU04c27nfq/cp0lnSX3D4XUMQbJm0j1ezQhB0khadnUO13fBBu2Hyg3HDNah0ileJ89N3atl6PguB2suHsRcuEtkcC8XAzQCYdKY4QX/SbdqnC4vzP2rGNvBka0aCwsst1t7kDOnlGhyd96uqJ42NLnbviSkuIyEOS+WQu1N0Ga6vdISfgOCXyOKIKregGa8gg8FTISTcooNUJWIKKV49YE9qGqZRq0qqR1nICaTMoGDcTe3ID3o2lmDs3G5+xa4+R3G6YUMlm+1Bs0OIEuAb7E8xCAbN+IC1zo+wF4uFs1dICEGoVz9gkFVsIsicWh2rpSJD5rtzCASlPnanaH6rMr8VveGi7VpuEQ7PvW04XUZbKDOJwEm6UyHZ0WzSt2mkb1rlTTG5yQX0VYQLIx05bY6j7Uvoojv0RlU5uzYICqGrLnn+iAlOIVAe8ozCjcOI4WSOa+2fagvaxFU0Fyho2FN8OiyKCmeLJBtKfGBAT0Vswgqp6xzNES2vc4gHihhCj8Poc7lAbUyeqOzJCmTNpPsRkzL5JbiZsQBuF0C7F8D84/bZ7SEwZSlkdt6zBV5ZollQHC29Alq23ytmM1mUHYCOLLG5/5Q0pvcAZIM+T1n6Woz/ev9/5mVeRPQaO2K0f1r/wZFhA88wx7crWtokFVhgDhs7jdTwiqOhKaPAdrvQDUM+yHEaAK+HFblVSsDWG2SVNCC6tfd9777pm62R4gFJntuU2pPWjHZkgvmZtj3JTNEWlMozZTkZdAkspsgJTLzAUgxAudS5Kh8WRTeRuRQTBrdBrcsV3JbiFMQVuwwkON72+1AVeFm9iL8Cg1OCEkpxDRE2sE1osFde+ytgosPDM3WvwQCYZhxjFzqR8FZUNyTIuJ1Vc0YKDVK2QNBuUiDXGJ2W8lbfWYaCSLa6IFmFEAi3YgQYbOCQM78FseFUrrknJV0GClh2nZJuwAZBAS1mSjLTB47fvXi7cptvxQK30+zcWUGw3yKbuAd+sL9u9QdSjcgEgpBEwgEG/BLXUWd04dEoyQkBAr81ZNMLbkUK4IzCt6AwxqLo0YGLxjQL20ovoibWCtIsqZCgqYLlKK593kXztpvtxReLYk2njLj6zj6sbB+tI86NC1/DqJzS6WU3lkzcdzRuY3sCAshShcGuB4FRcFU5A5ltql1RJYFVNrCBY/FLcQxDIgfFA36B1N8XowD/1X35Eq8l/kydfGKP62T8CVeQShktomMOJEDilEJyRLEBstSXa/AKAUGqbSgsATXCNCEqa5McJfmUBskamxqtkChGbFBB0SnHAiXjgstCAGojslrQE6xCM29yRUsmy8F2gdcoHdJTBrbkaq51P2Iqlqo5BYHPgVe+nsEAVsrdih5pESsuV6duyAgq8wBqqnwWFwr5Dm34KbpLXCAPZ4hVuiHCyMBDgDwNirJ2gZoFU8SoESeVEI2VhtMLtQKzTZjJWMp8inRa2/uQ9hYoFjIlZ5v1feiqdosSovsCBxQCtgBK9URCyKbDtDK7e1JsRD43Wcb5XB4hAJK9EYW7MoF7lOlqdgoHE9Ru4KEFUQexUlweLhVhA4qALXSmpxKJhkDngGNgkff6LXX2c9Lm2iOY67R8Fo2KdH6ierkkGy2Pabbb9YO2W2B2Brv1QNMIpnTu+VTCxItDGdIWcf8R3lTmOZTeCNzY2te7bcG2LrBu0eNhkElqMifagreVS4rJKqe5BVO5Kqoo+d6WVDkDryYfO9F9ZJ+BKsqPkvP6XovrJPwJV5BinCJAQVO5EbSAuNWAISNyvDkF4CY4YzUpU1ybYa/wBX3oG4US26i2RYL0FzX5KyN6o2+xXh4toguc3baRvC1WtbsuIWyxTWcLA8FdiXR/ztnAgcR2INf6NxiSdrSban223LdqiiyvfRaoOj+w4OZJ618gNPen8ZqGtyLXm2gyP2oKrP23ZCw04lVVrjYXG/cq2V88ZPnoCbu9XZINhwKlV401ttuJ4vxaTZALPNYtuMrql9Zn7rqdRiMJaBfMkbiCEJXOaNkixyKCbawDaHarvl42dcrJPNmTYaofZeBbcg2GTERs67gpsrSXDPcVqkkbzvKuooZAfUuT2oNwi2j627Qe0KToHDU65+wFLcL+VEACMWNyCTZMG0kziA+UCw+iM/Zmgvjp2NGztDjmdVVUlgsb3zFrZnPJTgwljSS57nXzsclEPijkyFi4WHuQW7ZtZrfedPctbxt7zJZ4sbZcLLaHVwGWhSHpJU7bxlo21+KBA4KOyr3MyVJQHYebIidtkLQNJKNqGIMUr7kBFoKhaS74o05IKJiklb+sU5lcteqpLk+1BW5VPXi5QJQDzBK6lMpyldWUDvyX/O9F9ZJ+BKvLHktP6XovrJPwJVhBRAUUwoGIoyIoL2q4BVNVzUEmlMMPfkR70tRdA71vbkgdwuV+yCg40ZEUE4xuUnCyjZTaLjt+8IINkzB7bp3DVXGSRFiNpyQgsro3CzmnO91JlU9u5XB3FQLc+wIA6vEHbbW2114BHx1wtmL+0XVbIQ4kqLoMiUFD5Y3uJ2QbZE21S+emicTYdmWQB7ExpaUEZ+1E0tBHsnLig1d1ELeqTkfiomhN9e1bS7CmbJ2eCGdRgbtyBDFQ6G5NymVLTHPZBuDZGU0AsPanVKWtuBbcgTwSSBoJyIuPghJZJHN1sdbjcnj5rhwQcNrIA4pXlvrHMa9qWVVS11uIKMrnEaZJK6M3QM58SsGkZ31QlbKHlpG9C7BJy+CY0eH2zcM+HBBW2kNvavejuOSatitqq3hBRSsazQe9WPg28xoo2ubBGxZDLRBVHThg7VRMURNLcoSV10AdbJZp+ASGRMMQmubDQJe5BUWqp6vcqJUAk5SuqTSZK6pA68lfzxRfWSfgSry95K/nii+sk/AlWEAdOj4UBAmECAhoVzWqtqvaEGNlSjyKlsrFkDmmkDxlrvCKYkAJGYNkfDXneL/egcsCIESUsxS30UTDi7d4IQGSxLMequhkZIMipupy1BAcVS+Y6D/wCq8x30+CGeyyC9kuVlKebKyHa1Yegua+zVNslm24oQ5qbnWAQMXyfm/aqJJQd/0bIaWbIDchnPzQFxPAGSsim9Y9qXudYrLZc0Bz3WKnE1VxEFEtFkEH0AfnvQ1Rhmz9H3pg4kC6oqK4kWBsgXtw5rSDv4I6KFUM4k3KtZIdyCmc68AgpHX0R1RFfU+5L6qYNCCxhDdVCXEmjTNJ5ZyVDaQGz4kdwS2oqHO1PcsSuVRCDDlUQpFeQVuCHkCJch5EAc4SurCaTpXVIHPkrH6YovrJPwJV5S8lvzvRfWSfgSrCAGBHwoGAI6EICmFENKojCIagmF6y8FIIMKyMKverWBBMFe2lmyg5BJkpBu0kexNaHpA5uT/WHHek11nJBu1PUxyi7XD2KZht2haK2QtN2kg9mSZUuPyN19YfAoNkcwcCPYoOYLalAQ4+x36wt9qNjronaOHxCDAYALDRVTDcj2sadCoupL77IF8xu1o1UGRXTJuHq5mHIF8tPkFUIPsTv5DxIXm0TR9IfEIE7SfZZGUx9pV8lPHf8AWCiaiNg1CCwtuLHRBSMA1VcnSKEZA39gS6pxQOzbn70DBzwFF1aAkclYSh3Tnige1VVcXBSGpm2isPqbC19VRtIMoHGcRFPGHlu0NoNIBsQDfMI1rkHi1D55gbe3rtdpe4abkII0GIxzC8br8WnJ7b8QiXJRhTBBK6Bw1BdE7e5m9l+z7k0e5BDeslYYFIoKnoeREPQ8gQBTJdUJlMEtnQO/Jd870X1kn4Eq8veS754ovrJPwJV5AFAEfEF11mAUvVYOTF/tVrcDpurQcqLuQcnjRDV1QYLT9Xh5UfcpjB6fq8PKj7kHKwFMBdS9EU/V4uVH3LPoiD+oi5cfcg5Y5YbIupnCKfq8PKj7lj0PT9Xh5Ufcg5Y6VVulXVjg9P1eHlR9yicGp+rw8qPuQckknUflS62cEpurQ8qLuUfQdN1aDkxdyDkxnWRMusehKbq0HKi7lkYJTdWg5UXcg5QJ14VC6v6EpurQ8qLuXmYJTdWh5UXcg5hT4w9mh+KYRdKnDUBdAdgtN1aHlRdyj6EpurQcqLuQaKelz9zQqZel0p3ge5dB9CU3VoOVF3KBwKl6rByYu5BzWTpHIfp/cqHYy8/SK6h6BpeqwcmLuXvQNL1WDkxdyDlRxN/9IqD69ztSSusjAqbq0HJi7l70FTdWg5MXcg5E6ptmrmzrqzsCpeqwcmLuUm4HTdWg5MXcg5UKk8VB1QeK616EpurQcqLuXvQlN1aDlRdyDkolVjZV1b0JTdWh5UXcpehabq0PKj7kHKhMFLzq6l6FpurQ8qLuUvQ1P1eHlR9yDjeNU5e0OZlJGdth7RuPYVZTVXnGNdYt2hcgixB3hdgODU/V4eVH3LAwWm6tDyo+5BykFeK6x6Gp+rw8qPuXjg1P1eHlR9yDkT0PIV2M4LTdWh5UfcouwOm6tByou5BxKZL5hqu8uwGl6rByYu5VO6PUnVKfkQ/7UHJPJh870X1kn4Eq8uy4FgVLHURvjpYGPDjZ7IYmPbdpGTgLjIry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Step 5: Formulate a r/g interpretation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Decision 1: normal </a:t>
            </a:r>
            <a:r>
              <a:rPr lang="en-US" sz="2800" dirty="0" err="1" smtClean="0"/>
              <a:t>vs</a:t>
            </a:r>
            <a:r>
              <a:rPr lang="en-US" sz="2800" dirty="0" smtClean="0"/>
              <a:t> abnormal</a:t>
            </a:r>
          </a:p>
          <a:p>
            <a:r>
              <a:rPr lang="en-US" sz="2800" dirty="0" smtClean="0"/>
              <a:t>Decision 2: developmental </a:t>
            </a:r>
            <a:r>
              <a:rPr lang="en-US" sz="2800" dirty="0" err="1" smtClean="0"/>
              <a:t>vs</a:t>
            </a:r>
            <a:r>
              <a:rPr lang="en-US" sz="2800" dirty="0" smtClean="0"/>
              <a:t> acquired</a:t>
            </a:r>
          </a:p>
          <a:p>
            <a:r>
              <a:rPr lang="en-US" sz="2800" dirty="0" smtClean="0"/>
              <a:t>Decision 3: classification 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Cysts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Benign/malignant tumors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Inflammatory lesions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Bone </a:t>
            </a:r>
            <a:r>
              <a:rPr lang="en-US" sz="2800" dirty="0" err="1" smtClean="0"/>
              <a:t>dysplasias</a:t>
            </a:r>
            <a:endParaRPr lang="en-US" sz="2800" dirty="0" smtClean="0"/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Vascular abnormalities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Metabolic diseases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800" dirty="0" smtClean="0"/>
              <a:t>Fractures</a:t>
            </a:r>
          </a:p>
          <a:p>
            <a:pPr marL="571500" indent="-571500"/>
            <a:r>
              <a:rPr lang="en-US" sz="2800" dirty="0" smtClean="0"/>
              <a:t>Decision 4: ways to proceed</a:t>
            </a:r>
          </a:p>
          <a:p>
            <a:pPr marL="571500" indent="-571500">
              <a:buFont typeface="+mj-lt"/>
              <a:buAutoNum type="romanLcPeriod"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Viewing conditions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Ambient light in the viewing room should be reduced</a:t>
            </a:r>
          </a:p>
          <a:p>
            <a:r>
              <a:rPr lang="en-US" sz="2800" dirty="0" smtClean="0"/>
              <a:t>Intraoral radiographs should be mounted in a film holder</a:t>
            </a:r>
          </a:p>
          <a:p>
            <a:r>
              <a:rPr lang="en-US" sz="2800" dirty="0" smtClean="0"/>
              <a:t>Light from the </a:t>
            </a:r>
            <a:r>
              <a:rPr lang="en-US" sz="2800" dirty="0" err="1" smtClean="0"/>
              <a:t>viewbox</a:t>
            </a:r>
            <a:r>
              <a:rPr lang="en-US" sz="2800" dirty="0" smtClean="0"/>
              <a:t> should be of equal intensity across the viewing surface</a:t>
            </a:r>
          </a:p>
          <a:p>
            <a:r>
              <a:rPr lang="en-US" sz="2800" dirty="0" smtClean="0"/>
              <a:t>The size of the </a:t>
            </a:r>
            <a:r>
              <a:rPr lang="en-US" sz="2800" dirty="0" err="1" smtClean="0"/>
              <a:t>viewbox</a:t>
            </a:r>
            <a:r>
              <a:rPr lang="en-US" sz="2800" dirty="0" smtClean="0"/>
              <a:t> should accommodate the size of the film</a:t>
            </a:r>
          </a:p>
          <a:p>
            <a:r>
              <a:rPr lang="en-US" sz="2800" dirty="0" smtClean="0"/>
              <a:t>An intense light source is essential for evaluating dark regions of the film</a:t>
            </a:r>
          </a:p>
          <a:p>
            <a:r>
              <a:rPr lang="en-US" sz="2800" dirty="0" smtClean="0"/>
              <a:t>A magnifying </a:t>
            </a:r>
            <a:r>
              <a:rPr lang="en-US" sz="2800" dirty="0" err="1" smtClean="0"/>
              <a:t>glasss</a:t>
            </a:r>
            <a:r>
              <a:rPr lang="en-US" sz="2800" dirty="0" smtClean="0"/>
              <a:t> allows detailed examination of small regions of the film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035523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Image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Systematic radiographic </a:t>
            </a:r>
            <a:r>
              <a:rPr lang="en-US" sz="2800" dirty="0" smtClean="0"/>
              <a:t>examination</a:t>
            </a:r>
          </a:p>
          <a:p>
            <a:r>
              <a:rPr lang="en-US" sz="2800" dirty="0" smtClean="0"/>
              <a:t>Intraoral images</a:t>
            </a:r>
          </a:p>
          <a:p>
            <a:r>
              <a:rPr lang="en-US" sz="2800" dirty="0" err="1" smtClean="0"/>
              <a:t>Extraoral</a:t>
            </a:r>
            <a:r>
              <a:rPr lang="en-US" sz="2800" dirty="0" smtClean="0"/>
              <a:t> radiography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19969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Analysis of </a:t>
            </a:r>
            <a:r>
              <a:rPr lang="en-US" sz="3600" dirty="0" err="1" smtClean="0"/>
              <a:t>intraosseous</a:t>
            </a:r>
            <a:r>
              <a:rPr lang="en-US" sz="3600" dirty="0" smtClean="0"/>
              <a:t> images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Aunt </a:t>
            </a:r>
            <a:r>
              <a:rPr lang="en-US" sz="2800" dirty="0" err="1" smtClean="0"/>
              <a:t>minnie</a:t>
            </a:r>
            <a:endParaRPr lang="en-US" sz="2800" dirty="0" smtClean="0"/>
          </a:p>
          <a:p>
            <a:r>
              <a:rPr lang="en-US" sz="2800" dirty="0" smtClean="0"/>
              <a:t>Step – by – step analysis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1900001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dirty="0"/>
              <a:t>Step – by – step analysis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Step 1: localize the abnormality</a:t>
            </a:r>
          </a:p>
          <a:p>
            <a:r>
              <a:rPr lang="en-US" dirty="0" smtClean="0"/>
              <a:t>Step 2: assess the periphery and shape</a:t>
            </a:r>
          </a:p>
          <a:p>
            <a:r>
              <a:rPr lang="en-US" dirty="0" smtClean="0"/>
              <a:t>Step 3: analyze the internal structure</a:t>
            </a:r>
          </a:p>
          <a:p>
            <a:r>
              <a:rPr lang="en-US" dirty="0" smtClean="0"/>
              <a:t>Step 4: analyze the effects of the lesion on surrounding structures</a:t>
            </a:r>
          </a:p>
          <a:p>
            <a:r>
              <a:rPr lang="en-US" dirty="0" smtClean="0"/>
              <a:t>Step 5: formulate a radiographic interpretation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97975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Step 1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059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Localized or generalized: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natomic location / generalized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Localized: </a:t>
            </a:r>
            <a:r>
              <a:rPr lang="en-US" dirty="0" err="1" smtClean="0"/>
              <a:t>uni</a:t>
            </a:r>
            <a:r>
              <a:rPr lang="en-US" dirty="0" smtClean="0"/>
              <a:t>/bilateral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 conditions: metabolic or endocrine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Position in the jaws: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If </a:t>
            </a:r>
            <a:r>
              <a:rPr lang="en-US" dirty="0" err="1" smtClean="0"/>
              <a:t>epicentre</a:t>
            </a:r>
            <a:r>
              <a:rPr lang="en-US" dirty="0" smtClean="0"/>
              <a:t> is coronal to a tooth: lesion is composed of </a:t>
            </a:r>
            <a:r>
              <a:rPr lang="en-US" dirty="0" err="1" smtClean="0"/>
              <a:t>odontogenic</a:t>
            </a:r>
            <a:r>
              <a:rPr lang="en-US" dirty="0" smtClean="0"/>
              <a:t> </a:t>
            </a:r>
            <a:r>
              <a:rPr lang="en-US" dirty="0" err="1" smtClean="0"/>
              <a:t>ept</a:t>
            </a:r>
            <a:r>
              <a:rPr lang="en-US" dirty="0" smtClean="0"/>
              <a:t>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If above IANC, od tissue origin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If below IANC, unlikely od in origin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If in IANC, neural or vascular in origin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Condylar region: </a:t>
            </a:r>
            <a:r>
              <a:rPr lang="en-US" dirty="0" err="1" smtClean="0"/>
              <a:t>cartiliginous</a:t>
            </a:r>
            <a:r>
              <a:rPr lang="en-US" dirty="0" smtClean="0"/>
              <a:t> or </a:t>
            </a:r>
            <a:r>
              <a:rPr lang="en-US" dirty="0" err="1" smtClean="0"/>
              <a:t>osteochondroma</a:t>
            </a:r>
            <a:endParaRPr lang="en-US" dirty="0" smtClean="0"/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Max </a:t>
            </a:r>
            <a:r>
              <a:rPr lang="en-US" dirty="0" err="1" smtClean="0"/>
              <a:t>antrum</a:t>
            </a:r>
            <a:r>
              <a:rPr lang="en-US" dirty="0" smtClean="0"/>
              <a:t>, lesion from alveolar process of maxilla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4620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:\class\images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81075" y="1905000"/>
            <a:ext cx="1838325" cy="2495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2954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localized</a:t>
            </a:r>
            <a:endParaRPr lang="en-US" b="1" dirty="0"/>
          </a:p>
        </p:txBody>
      </p:sp>
      <p:pic>
        <p:nvPicPr>
          <p:cNvPr id="1027" name="Picture 3" descr="H:\class\images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81362" y="2543175"/>
            <a:ext cx="2581275" cy="17716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429000" y="4953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bilateral</a:t>
            </a:r>
            <a:endParaRPr lang="en-US" b="1" dirty="0"/>
          </a:p>
        </p:txBody>
      </p:sp>
      <p:pic>
        <p:nvPicPr>
          <p:cNvPr id="1028" name="Picture 4" descr="H:\class\images\cgc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72200" y="2438400"/>
            <a:ext cx="2466975" cy="18478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6400800" y="4800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Cgcg</a:t>
            </a:r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Single or multifocal: multifocal lesions could be: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Periapical</a:t>
            </a:r>
            <a:r>
              <a:rPr lang="en-US" sz="2800" dirty="0" smtClean="0"/>
              <a:t> </a:t>
            </a:r>
            <a:r>
              <a:rPr lang="en-US" sz="2800" dirty="0" err="1" smtClean="0"/>
              <a:t>cemental</a:t>
            </a:r>
            <a:r>
              <a:rPr lang="en-US" sz="2800" dirty="0" smtClean="0"/>
              <a:t> dysplasia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Odontogeic</a:t>
            </a:r>
            <a:r>
              <a:rPr lang="en-US" sz="2800" dirty="0" smtClean="0"/>
              <a:t> </a:t>
            </a:r>
            <a:r>
              <a:rPr lang="en-US" sz="2800" dirty="0" err="1" smtClean="0"/>
              <a:t>keratocysts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err="1" smtClean="0"/>
              <a:t>Metasstatic</a:t>
            </a:r>
            <a:r>
              <a:rPr lang="en-US" sz="2800" dirty="0" smtClean="0"/>
              <a:t>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Multiple myeloma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Leukemic </a:t>
            </a:r>
            <a:r>
              <a:rPr lang="en-US" sz="2800" dirty="0" err="1" smtClean="0"/>
              <a:t>infilterates</a:t>
            </a:r>
            <a:endParaRPr lang="en-US" sz="2800" dirty="0" smtClean="0"/>
          </a:p>
          <a:p>
            <a:r>
              <a:rPr lang="en-US" sz="2800" dirty="0" smtClean="0"/>
              <a:t>Size: </a:t>
            </a:r>
            <a:r>
              <a:rPr lang="en-US" sz="2800" dirty="0" err="1" smtClean="0"/>
              <a:t>dentigerous</a:t>
            </a:r>
            <a:r>
              <a:rPr lang="en-US" sz="2800" dirty="0" smtClean="0"/>
              <a:t> cyst / hyperplastic follicle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126842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587</Words>
  <Application>Microsoft Office PowerPoint</Application>
  <PresentationFormat>On-screen Show (4:3)</PresentationFormat>
  <Paragraphs>134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Principles of Radiographic Interpretation</vt:lpstr>
      <vt:lpstr>Introduction </vt:lpstr>
      <vt:lpstr>Viewing conditions</vt:lpstr>
      <vt:lpstr>Image analysis</vt:lpstr>
      <vt:lpstr>Analysis of intraosseous images</vt:lpstr>
      <vt:lpstr>Step – by – step analysis </vt:lpstr>
      <vt:lpstr>Step 1 </vt:lpstr>
      <vt:lpstr>Slide 8</vt:lpstr>
      <vt:lpstr>Slide 9</vt:lpstr>
      <vt:lpstr>Slide 10</vt:lpstr>
      <vt:lpstr>Step 2: Assess the periphery &amp; shape</vt:lpstr>
      <vt:lpstr>Slide 12</vt:lpstr>
      <vt:lpstr>Slide 13</vt:lpstr>
      <vt:lpstr>Slide 14</vt:lpstr>
      <vt:lpstr>Shape </vt:lpstr>
      <vt:lpstr>Step 3: Analyze the internal structure </vt:lpstr>
      <vt:lpstr>Slide 17</vt:lpstr>
      <vt:lpstr>Slide 18</vt:lpstr>
      <vt:lpstr>Slide 19</vt:lpstr>
      <vt:lpstr>Step 4: Analyze the effects of lesion on surrounding structures</vt:lpstr>
      <vt:lpstr>Slide 21</vt:lpstr>
      <vt:lpstr>Slide 22</vt:lpstr>
      <vt:lpstr>Slide 23</vt:lpstr>
      <vt:lpstr>Slide 24</vt:lpstr>
      <vt:lpstr>Slide 25</vt:lpstr>
      <vt:lpstr>Step 5: Formulate a r/g interpretation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of Radiographic Interpretation</dc:title>
  <dc:creator>admin</dc:creator>
  <cp:lastModifiedBy>23</cp:lastModifiedBy>
  <cp:revision>40</cp:revision>
  <dcterms:created xsi:type="dcterms:W3CDTF">2006-08-16T00:00:00Z</dcterms:created>
  <dcterms:modified xsi:type="dcterms:W3CDTF">2015-01-30T06:45:30Z</dcterms:modified>
</cp:coreProperties>
</file>