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3" r:id="rId10"/>
    <p:sldId id="265" r:id="rId11"/>
    <p:sldId id="273" r:id="rId12"/>
    <p:sldId id="267" r:id="rId13"/>
    <p:sldId id="266" r:id="rId14"/>
    <p:sldId id="268" r:id="rId15"/>
    <p:sldId id="274" r:id="rId16"/>
    <p:sldId id="269" r:id="rId17"/>
    <p:sldId id="275" r:id="rId18"/>
    <p:sldId id="270" r:id="rId19"/>
    <p:sldId id="276" r:id="rId20"/>
    <p:sldId id="271" r:id="rId21"/>
    <p:sldId id="277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Dental caries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Occlusal</a:t>
            </a:r>
            <a:r>
              <a:rPr lang="en-US" sz="3600" dirty="0" smtClean="0"/>
              <a:t> surfaces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Demineralization process starts in pits and fissures and spreads along the enamel rods and if undisturbed penetrates DEJ and is seen as a thin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line b/w enamel and dentin</a:t>
            </a:r>
          </a:p>
          <a:p>
            <a:r>
              <a:rPr lang="en-US" sz="2800" dirty="0" err="1" smtClean="0"/>
              <a:t>Occlusal</a:t>
            </a:r>
            <a:r>
              <a:rPr lang="en-US" sz="2800" dirty="0" smtClean="0"/>
              <a:t> lesions commonly start in the sides of the fissure wall rather than at the base and then tend to penetrate nearly perpendicularly toward DEJ</a:t>
            </a:r>
          </a:p>
          <a:p>
            <a:r>
              <a:rPr lang="en-US" sz="2800" dirty="0" smtClean="0"/>
              <a:t>Early lesions appear chalky white, yellow, brown or black discolorations  </a:t>
            </a:r>
          </a:p>
          <a:p>
            <a:r>
              <a:rPr lang="en-US" sz="2800" dirty="0" smtClean="0"/>
              <a:t>As lesion extends into dentin, margin b/w carious and </a:t>
            </a:r>
            <a:r>
              <a:rPr lang="en-US" sz="2800" dirty="0" err="1" smtClean="0"/>
              <a:t>noncarious</a:t>
            </a:r>
            <a:r>
              <a:rPr lang="en-US" sz="2800" dirty="0" smtClean="0"/>
              <a:t> dentin is diffuse and may obscure the fine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line at DEJ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:\class\images\occlusal cari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81362" y="2977356"/>
            <a:ext cx="2581275" cy="1771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Classic r/g appearance of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caries extending into dentin is a broad based,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zone, often beneath a fissure, with little or no apparent changes in enamel</a:t>
            </a:r>
          </a:p>
          <a:p>
            <a:r>
              <a:rPr lang="en-US" sz="2800" dirty="0" smtClean="0"/>
              <a:t>A pitfall in interpretation of dentinal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caries is superimposition of the image of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pit, with or without a carious lesion, which may simulate an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lesion</a:t>
            </a:r>
          </a:p>
          <a:p>
            <a:r>
              <a:rPr lang="en-US" sz="2800" dirty="0" err="1" smtClean="0"/>
              <a:t>Occlusal</a:t>
            </a:r>
            <a:r>
              <a:rPr lang="en-US" sz="2800" dirty="0" smtClean="0"/>
              <a:t> caries spreads through the dentin, it undermines the enamel and eventually </a:t>
            </a:r>
            <a:r>
              <a:rPr lang="en-US" sz="2800" dirty="0" err="1" smtClean="0"/>
              <a:t>masticatory</a:t>
            </a:r>
            <a:r>
              <a:rPr lang="en-US" sz="2800" dirty="0" smtClean="0"/>
              <a:t> forces causes </a:t>
            </a:r>
            <a:r>
              <a:rPr lang="en-US" sz="2800" dirty="0" err="1" smtClean="0"/>
              <a:t>cavitation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Mach band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When there is a sharply defined density difference, such as in enamel and dentin, there appear to be a more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region immediately adjacent to the enamel.</a:t>
            </a:r>
          </a:p>
          <a:p>
            <a:r>
              <a:rPr lang="en-US" sz="2800" dirty="0" smtClean="0"/>
              <a:t>This is an optical illusion referred to as mach band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Buccal</a:t>
            </a:r>
            <a:r>
              <a:rPr lang="en-US" sz="3600" dirty="0" smtClean="0"/>
              <a:t> and lingual caries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Often occur in enamel pits and fissures of teeth</a:t>
            </a:r>
          </a:p>
          <a:p>
            <a:r>
              <a:rPr lang="en-US" sz="2800" dirty="0" smtClean="0"/>
              <a:t>When small, these lesions are usually round, as they enlarge, they become elliptic or </a:t>
            </a:r>
            <a:r>
              <a:rPr lang="en-US" sz="2800" dirty="0" err="1" smtClean="0"/>
              <a:t>semilunar</a:t>
            </a:r>
            <a:endParaRPr lang="en-US" sz="2800" dirty="0" smtClean="0"/>
          </a:p>
          <a:p>
            <a:r>
              <a:rPr lang="en-US" sz="2800" dirty="0" smtClean="0"/>
              <a:t>They demonstrate sharp, well defined borders</a:t>
            </a:r>
          </a:p>
          <a:p>
            <a:r>
              <a:rPr lang="en-US" sz="2800" dirty="0" err="1" smtClean="0"/>
              <a:t>Clinicaian</a:t>
            </a:r>
            <a:r>
              <a:rPr lang="en-US" sz="2800" dirty="0" smtClean="0"/>
              <a:t> should look out for a uniform </a:t>
            </a:r>
            <a:r>
              <a:rPr lang="en-US" sz="2800" dirty="0" err="1" smtClean="0"/>
              <a:t>noncarious</a:t>
            </a:r>
            <a:r>
              <a:rPr lang="en-US" sz="2800" dirty="0" smtClean="0"/>
              <a:t> region of enamel surrounding the apparent </a:t>
            </a:r>
            <a:r>
              <a:rPr lang="en-US" sz="2800" dirty="0" err="1" smtClean="0"/>
              <a:t>r’lucency</a:t>
            </a:r>
            <a:endParaRPr lang="en-US" sz="2800" dirty="0" smtClean="0"/>
          </a:p>
          <a:p>
            <a:r>
              <a:rPr lang="en-US" sz="2800" dirty="0" smtClean="0"/>
              <a:t>This well defined circular area represents parallel </a:t>
            </a:r>
            <a:r>
              <a:rPr lang="en-US" sz="2800" dirty="0" err="1" smtClean="0"/>
              <a:t>noncarious</a:t>
            </a:r>
            <a:r>
              <a:rPr lang="en-US" sz="2800" dirty="0" smtClean="0"/>
              <a:t> enamel rods surrounding the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or palatal lesion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:\class\images\buccal or lingual cari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752600"/>
            <a:ext cx="4008120" cy="32565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Root surfaces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Root surface lesions involve both </a:t>
            </a:r>
            <a:r>
              <a:rPr lang="en-US" sz="2800" dirty="0" err="1" smtClean="0"/>
              <a:t>cementum</a:t>
            </a:r>
            <a:r>
              <a:rPr lang="en-US" sz="2800" dirty="0" smtClean="0"/>
              <a:t> and dentin and are associated with gingival recession</a:t>
            </a:r>
          </a:p>
          <a:p>
            <a:r>
              <a:rPr lang="en-US" sz="2800" dirty="0" smtClean="0"/>
              <a:t>The exposed </a:t>
            </a:r>
            <a:r>
              <a:rPr lang="en-US" sz="2800" dirty="0" err="1" smtClean="0"/>
              <a:t>cementum</a:t>
            </a:r>
            <a:r>
              <a:rPr lang="en-US" sz="2800" dirty="0" smtClean="0"/>
              <a:t> is relatively soft and usually only 20-50 microns near CEJ, and rapidly degrades by </a:t>
            </a:r>
            <a:r>
              <a:rPr lang="en-US" sz="2800" dirty="0" err="1" smtClean="0"/>
              <a:t>atttrition</a:t>
            </a:r>
            <a:r>
              <a:rPr lang="en-US" sz="2800" dirty="0" smtClean="0"/>
              <a:t>, abrasion and erosion</a:t>
            </a:r>
          </a:p>
          <a:p>
            <a:r>
              <a:rPr lang="en-US" sz="2800" dirty="0" smtClean="0"/>
              <a:t>True caries shows the absence of an image of the root edge and by the appearance of a diffuse rounded inner border where the tooth substance has been lost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H:\class\images\root cari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43201" y="2551966"/>
            <a:ext cx="3090862" cy="2216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Caries associated with dental restorations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Carious lesion developing at the margin of an existing restoration may be termed recurrent caries</a:t>
            </a:r>
          </a:p>
          <a:p>
            <a:r>
              <a:rPr lang="en-US" sz="2800" dirty="0" smtClean="0"/>
              <a:t>Causes: faulty shaping or inadequate extension of restoration, leading to plaque accumulation</a:t>
            </a:r>
          </a:p>
          <a:p>
            <a:r>
              <a:rPr lang="en-US" sz="2800" dirty="0" smtClean="0"/>
              <a:t>Clinical examination is needed coz restoration may obscure caries on r/g</a:t>
            </a:r>
          </a:p>
          <a:p>
            <a:r>
              <a:rPr lang="en-US" sz="2800" dirty="0" smtClean="0"/>
              <a:t>Recurrent caries at </a:t>
            </a:r>
            <a:r>
              <a:rPr lang="en-US" sz="2800" dirty="0" err="1" smtClean="0"/>
              <a:t>mesiogingival</a:t>
            </a:r>
            <a:r>
              <a:rPr lang="en-US" sz="2800" dirty="0" smtClean="0"/>
              <a:t> or </a:t>
            </a:r>
            <a:r>
              <a:rPr lang="en-US" sz="2800" dirty="0" err="1" smtClean="0"/>
              <a:t>distogingival</a:t>
            </a:r>
            <a:r>
              <a:rPr lang="en-US" sz="2800" dirty="0" smtClean="0"/>
              <a:t> margins are seen r/g</a:t>
            </a:r>
          </a:p>
          <a:p>
            <a:r>
              <a:rPr lang="en-US" sz="2800" dirty="0" smtClean="0"/>
              <a:t>Ca hydroxide liners without barium, lead or zinc, composite, plastic or silicate restorations simulate caries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:\class\images\sec cari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543658"/>
            <a:ext cx="2986087" cy="22482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Introduction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</a:t>
            </a:r>
            <a:r>
              <a:rPr lang="en-US" sz="2800" dirty="0" err="1" smtClean="0"/>
              <a:t>demineralized</a:t>
            </a:r>
            <a:r>
              <a:rPr lang="en-US" sz="2800" dirty="0" smtClean="0"/>
              <a:t> tooth surface is called carious lesion</a:t>
            </a:r>
          </a:p>
          <a:p>
            <a:r>
              <a:rPr lang="en-US" sz="2800" dirty="0" smtClean="0"/>
              <a:t>Initial carious lesion is a subsurface loss of mineral in the outer tooth surface</a:t>
            </a:r>
          </a:p>
          <a:p>
            <a:r>
              <a:rPr lang="en-US" sz="2800" dirty="0" smtClean="0"/>
              <a:t>It appears clinically as chalky white or opaque or dark, brownish spot</a:t>
            </a:r>
          </a:p>
          <a:p>
            <a:r>
              <a:rPr lang="en-US" sz="2800" dirty="0" smtClean="0"/>
              <a:t>Demineralization may extend well into dentin before a breakdown of the outer surface occurs, resulting in clinically visible cavity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Radiation caries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Radiation therapy pts suffer a loss of salivary gland function, leading to </a:t>
            </a:r>
            <a:r>
              <a:rPr lang="en-US" sz="2800" dirty="0" err="1" smtClean="0"/>
              <a:t>xerostomia</a:t>
            </a:r>
            <a:endParaRPr lang="en-US" sz="2800" dirty="0" smtClean="0"/>
          </a:p>
          <a:p>
            <a:r>
              <a:rPr lang="en-US" sz="2800" dirty="0" smtClean="0"/>
              <a:t>This causes rampant destruction of teeth</a:t>
            </a:r>
          </a:p>
          <a:p>
            <a:r>
              <a:rPr lang="en-US" sz="2800" dirty="0" smtClean="0"/>
              <a:t>The caries start at cervical region and may aggressively encircle the tooth, causing entire tooth loss, with only root fragments remaining</a:t>
            </a:r>
          </a:p>
          <a:p>
            <a:r>
              <a:rPr lang="en-US" sz="2800" dirty="0" smtClean="0"/>
              <a:t>r/</a:t>
            </a:r>
            <a:r>
              <a:rPr lang="en-US" sz="2800" dirty="0" err="1" smtClean="0"/>
              <a:t>gically</a:t>
            </a:r>
            <a:r>
              <a:rPr lang="en-US" sz="2800" dirty="0" smtClean="0"/>
              <a:t> appear as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shadows appearing at the necks of teeth</a:t>
            </a:r>
          </a:p>
          <a:p>
            <a:r>
              <a:rPr lang="en-US" sz="2800" dirty="0" smtClean="0"/>
              <a:t>Use of topical fluorides and good oral hygiene is recommended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H:\class\images\rad cari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538555"/>
            <a:ext cx="3100387" cy="1996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Alternative diagnostic tools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Light fluorescence (QLF) – to quantify mineral loss on smooth surfaces</a:t>
            </a:r>
          </a:p>
          <a:p>
            <a:r>
              <a:rPr lang="en-US" sz="2800" dirty="0" smtClean="0"/>
              <a:t>“</a:t>
            </a:r>
            <a:r>
              <a:rPr lang="en-US" sz="2800" dirty="0" err="1" smtClean="0"/>
              <a:t>Diagnodent</a:t>
            </a:r>
            <a:r>
              <a:rPr lang="en-US" sz="2800" dirty="0" smtClean="0"/>
              <a:t>” laser-light – for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caries</a:t>
            </a:r>
          </a:p>
          <a:p>
            <a:r>
              <a:rPr lang="en-US" sz="2800" dirty="0" err="1" smtClean="0"/>
              <a:t>Fibre</a:t>
            </a:r>
            <a:r>
              <a:rPr lang="en-US" sz="2800" dirty="0" smtClean="0"/>
              <a:t>-optic </a:t>
            </a:r>
            <a:r>
              <a:rPr lang="en-US" sz="2800" dirty="0" err="1" smtClean="0"/>
              <a:t>transillumination</a:t>
            </a:r>
            <a:r>
              <a:rPr lang="en-US" sz="2800" dirty="0" smtClean="0"/>
              <a:t> – </a:t>
            </a:r>
            <a:r>
              <a:rPr lang="en-US" sz="2800" dirty="0" err="1" smtClean="0"/>
              <a:t>splly</a:t>
            </a:r>
            <a:r>
              <a:rPr lang="en-US" sz="2800" dirty="0" smtClean="0"/>
              <a:t> for proximal surfaces</a:t>
            </a:r>
          </a:p>
          <a:p>
            <a:r>
              <a:rPr lang="en-US" sz="2800" dirty="0" smtClean="0"/>
              <a:t>Electrical conductance measurements - </a:t>
            </a:r>
            <a:r>
              <a:rPr lang="en-US" sz="2800" dirty="0" smtClean="0"/>
              <a:t>for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caries</a:t>
            </a:r>
            <a:endParaRPr lang="en-US" sz="2800" dirty="0" smtClean="0"/>
          </a:p>
          <a:p>
            <a:r>
              <a:rPr lang="en-US" sz="2800" dirty="0" smtClean="0"/>
              <a:t>Ultrasound 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Use of intraoral radiographs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Lesion is seen as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zone as it does not absorb as many x ray photons as the unaffected portion</a:t>
            </a:r>
          </a:p>
          <a:p>
            <a:r>
              <a:rPr lang="en-US" sz="2800" dirty="0" smtClean="0"/>
              <a:t>A second radiograph at a later time reveals whether the lesion is active or arrested</a:t>
            </a:r>
            <a:endParaRPr lang="en-US" sz="2800" dirty="0"/>
          </a:p>
        </p:txBody>
      </p:sp>
      <p:pic>
        <p:nvPicPr>
          <p:cNvPr id="1026" name="Picture 2" descr="H:\class\images\cari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962400"/>
            <a:ext cx="2533650" cy="1800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examination to detect caries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bitewing projection is the most useful to detect caries </a:t>
            </a:r>
          </a:p>
          <a:p>
            <a:r>
              <a:rPr lang="en-US" sz="2800" dirty="0" smtClean="0"/>
              <a:t>Use of film holder with a beam aiming device reduces the no of overlaps and improves image quality</a:t>
            </a:r>
          </a:p>
          <a:p>
            <a:r>
              <a:rPr lang="en-US" sz="2800" dirty="0" smtClean="0"/>
              <a:t>IOPA are useful primarily for detecting changes in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bone</a:t>
            </a:r>
          </a:p>
          <a:p>
            <a:r>
              <a:rPr lang="en-US" sz="2800" dirty="0" smtClean="0"/>
              <a:t>Paralleling technique, to detect caries in anterior and posterior teeth, </a:t>
            </a:r>
            <a:r>
              <a:rPr lang="en-US" sz="2800" dirty="0" err="1" smtClean="0"/>
              <a:t>splly</a:t>
            </a:r>
            <a:r>
              <a:rPr lang="en-US" sz="2800" dirty="0" smtClean="0"/>
              <a:t> in heavily restored teeth</a:t>
            </a:r>
          </a:p>
          <a:p>
            <a:r>
              <a:rPr lang="en-US" sz="2800" dirty="0" smtClean="0"/>
              <a:t>r/g used to detect carious lesions should be mounted in frames with dark borders and interpreted using a magnifying glass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:\class\images\periapical lesio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1828800"/>
            <a:ext cx="2438400" cy="187642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95400" y="4114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Periapical</a:t>
            </a:r>
            <a:r>
              <a:rPr lang="en-US" b="1" dirty="0" smtClean="0"/>
              <a:t> lesion</a:t>
            </a:r>
            <a:endParaRPr lang="en-US" b="1" dirty="0"/>
          </a:p>
        </p:txBody>
      </p:sp>
      <p:pic>
        <p:nvPicPr>
          <p:cNvPr id="2051" name="Picture 3" descr="H:\class\images\sec cari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1981200"/>
            <a:ext cx="2466975" cy="18573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267200" y="4191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Secondary caries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Digital image receptors for a bitewing examination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2 different method available:</a:t>
            </a:r>
          </a:p>
          <a:p>
            <a:r>
              <a:rPr lang="en-US" sz="2800" dirty="0" smtClean="0"/>
              <a:t>CCD and CMOS Technology</a:t>
            </a:r>
          </a:p>
          <a:p>
            <a:r>
              <a:rPr lang="en-US" sz="2800" dirty="0" smtClean="0"/>
              <a:t>Here a cord connects the receptor to computer and storage phosphors that use a film like plate that is processed after exposure</a:t>
            </a:r>
          </a:p>
          <a:p>
            <a:r>
              <a:rPr lang="en-US" sz="2800" dirty="0" smtClean="0"/>
              <a:t>Surface area of sensor is smaller than size 2 film, resulting in display of an average of 3 fewer </a:t>
            </a:r>
            <a:r>
              <a:rPr lang="en-US" sz="2800" dirty="0" err="1" smtClean="0"/>
              <a:t>interproximal</a:t>
            </a:r>
            <a:r>
              <a:rPr lang="en-US" sz="2800" dirty="0" smtClean="0"/>
              <a:t> tooth surfaces</a:t>
            </a:r>
          </a:p>
          <a:p>
            <a:r>
              <a:rPr lang="en-US" sz="2800" dirty="0" smtClean="0"/>
              <a:t>Stiffness and increased thickness of sensors may result in projection errors</a:t>
            </a:r>
            <a:endParaRPr lang="en-US" sz="2800" dirty="0"/>
          </a:p>
        </p:txBody>
      </p:sp>
      <p:pic>
        <p:nvPicPr>
          <p:cNvPr id="4" name="Picture 2" descr="H:\class\images\digit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1143000"/>
            <a:ext cx="2209800" cy="144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r/g detection of lesions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Proximal surfaces: shape of early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lesion in enamel is classically a triangle with its broad base at tooth surface, spreading along enamel rods</a:t>
            </a:r>
          </a:p>
          <a:p>
            <a:r>
              <a:rPr lang="en-US" sz="2800" dirty="0" smtClean="0"/>
              <a:t>Other appearances, notch, dot, band, or a thin line</a:t>
            </a:r>
          </a:p>
          <a:p>
            <a:r>
              <a:rPr lang="en-US" sz="2800" dirty="0" smtClean="0"/>
              <a:t>When </a:t>
            </a:r>
            <a:r>
              <a:rPr lang="en-US" sz="2800" dirty="0" err="1" smtClean="0"/>
              <a:t>demineralizing</a:t>
            </a:r>
            <a:r>
              <a:rPr lang="en-US" sz="2800" dirty="0" smtClean="0"/>
              <a:t> front reaches DEJ, it spreads along the junction, frequently forming the base of a second triangle with apex directed towards the pulp chamber</a:t>
            </a:r>
          </a:p>
          <a:p>
            <a:r>
              <a:rPr lang="en-US" sz="2800" dirty="0" smtClean="0"/>
              <a:t>This triangle has a wider base than in the enamel and </a:t>
            </a:r>
            <a:r>
              <a:rPr lang="en-US" sz="2800" dirty="0" smtClean="0"/>
              <a:t>progresses towards </a:t>
            </a:r>
            <a:r>
              <a:rPr lang="en-US" sz="2800" dirty="0" smtClean="0"/>
              <a:t>the pulp along the direction of dentinal tubules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:\class\images\proximal cari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154603"/>
            <a:ext cx="3328987" cy="2665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 lesion is found in an area b/w the contact point and free gingival margin</a:t>
            </a:r>
          </a:p>
          <a:p>
            <a:r>
              <a:rPr lang="en-US" sz="2800" dirty="0" smtClean="0"/>
              <a:t>Approx half of lesions that are just into dentin have surface </a:t>
            </a:r>
            <a:r>
              <a:rPr lang="en-US" sz="2800" dirty="0" err="1" smtClean="0"/>
              <a:t>cavitation</a:t>
            </a:r>
            <a:endParaRPr lang="en-US" sz="2800" dirty="0" smtClean="0"/>
          </a:p>
          <a:p>
            <a:r>
              <a:rPr lang="en-US" sz="2800" dirty="0" smtClean="0"/>
              <a:t>The deeper the lesion has penetrated into dentin, the more likely it is </a:t>
            </a:r>
            <a:r>
              <a:rPr lang="en-US" sz="2800" dirty="0" err="1" smtClean="0"/>
              <a:t>cavitated</a:t>
            </a:r>
            <a:endParaRPr lang="en-US" sz="2800" dirty="0" smtClean="0"/>
          </a:p>
          <a:p>
            <a:r>
              <a:rPr lang="en-US" sz="2800" dirty="0" smtClean="0"/>
              <a:t>Temporarily separating proximal surfaces with </a:t>
            </a:r>
            <a:r>
              <a:rPr lang="en-US" sz="2800" dirty="0" err="1" smtClean="0"/>
              <a:t>ortho</a:t>
            </a:r>
            <a:r>
              <a:rPr lang="en-US" sz="2800" dirty="0" smtClean="0"/>
              <a:t> elastics or springs may allow direct inspection for </a:t>
            </a:r>
            <a:r>
              <a:rPr lang="en-US" sz="2800" dirty="0" err="1" smtClean="0"/>
              <a:t>cavitation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926</Words>
  <Application>Microsoft Office PowerPoint</Application>
  <PresentationFormat>On-screen Show (4:3)</PresentationFormat>
  <Paragraphs>71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Dental caries</vt:lpstr>
      <vt:lpstr>Introduction </vt:lpstr>
      <vt:lpstr>Use of intraoral radiographs</vt:lpstr>
      <vt:lpstr>Radiographic examination to detect caries</vt:lpstr>
      <vt:lpstr>Slide 5</vt:lpstr>
      <vt:lpstr>Digital image receptors for a bitewing examination</vt:lpstr>
      <vt:lpstr>r/g detection of lesions</vt:lpstr>
      <vt:lpstr>Slide 8</vt:lpstr>
      <vt:lpstr>Slide 9</vt:lpstr>
      <vt:lpstr>Occlusal surfaces</vt:lpstr>
      <vt:lpstr>Slide 11</vt:lpstr>
      <vt:lpstr>Slide 12</vt:lpstr>
      <vt:lpstr>Mach band</vt:lpstr>
      <vt:lpstr>Buccal and lingual caries</vt:lpstr>
      <vt:lpstr>Slide 15</vt:lpstr>
      <vt:lpstr>Root surfaces</vt:lpstr>
      <vt:lpstr>Slide 17</vt:lpstr>
      <vt:lpstr>Caries associated with dental restorations</vt:lpstr>
      <vt:lpstr>Slide 19</vt:lpstr>
      <vt:lpstr>Radiation caries</vt:lpstr>
      <vt:lpstr>Slide 21</vt:lpstr>
      <vt:lpstr>Alternative diagnostic tools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Dental caries</dc:title>
  <dc:creator>OD</dc:creator>
  <cp:lastModifiedBy>23</cp:lastModifiedBy>
  <cp:revision>29</cp:revision>
  <dcterms:created xsi:type="dcterms:W3CDTF">2006-08-16T00:00:00Z</dcterms:created>
  <dcterms:modified xsi:type="dcterms:W3CDTF">2015-01-30T06:40:17Z</dcterms:modified>
</cp:coreProperties>
</file>