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Periodontal diseases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Special considerations and techniques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useful to superimpose fine wire grids when exposing R/g to aid the measurement of relative bone height</a:t>
            </a:r>
          </a:p>
          <a:p>
            <a:r>
              <a:rPr lang="en-US" sz="2800" dirty="0" smtClean="0"/>
              <a:t>These grids form 1mm squares that allow quantitative measurement of position of alveolar bone with respect to dentition</a:t>
            </a:r>
          </a:p>
          <a:p>
            <a:r>
              <a:rPr lang="en-US" sz="2800" dirty="0" smtClean="0"/>
              <a:t>Subtraction radiography: it allows better detection of small amounts of bone loss b/w radiographs made at different times 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Normal anatomy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A thin layer of opaque cortical bone often covers the </a:t>
            </a:r>
            <a:r>
              <a:rPr lang="en-US" sz="2800" dirty="0" err="1" smtClean="0"/>
              <a:t>alveoalr</a:t>
            </a:r>
            <a:r>
              <a:rPr lang="en-US" sz="2800" dirty="0" smtClean="0"/>
              <a:t> crest</a:t>
            </a:r>
          </a:p>
          <a:p>
            <a:r>
              <a:rPr lang="en-US" sz="2800" dirty="0" smtClean="0"/>
              <a:t>Height of the crest lies at a level approx 1 to 1.5mm below the level of CEJ of adjacent teeth</a:t>
            </a:r>
          </a:p>
          <a:p>
            <a:r>
              <a:rPr lang="en-US" sz="2800" dirty="0" smtClean="0"/>
              <a:t>b/w anterior teeth, crest is usually pointed and has a dense cortex</a:t>
            </a:r>
          </a:p>
          <a:p>
            <a:r>
              <a:rPr lang="en-US" sz="2800" dirty="0" smtClean="0"/>
              <a:t>In </a:t>
            </a:r>
            <a:r>
              <a:rPr lang="en-US" sz="2800" dirty="0" err="1" smtClean="0"/>
              <a:t>anteriors</a:t>
            </a:r>
            <a:r>
              <a:rPr lang="en-US" sz="2800" dirty="0" smtClean="0"/>
              <a:t>, crest lies within 1 to 1.5mm of a line connecting the adjacent CEJs</a:t>
            </a:r>
          </a:p>
          <a:p>
            <a:r>
              <a:rPr lang="en-US" sz="2800" dirty="0" smtClean="0"/>
              <a:t>Alveolar crest is in line with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of adjacent teeth</a:t>
            </a:r>
          </a:p>
          <a:p>
            <a:r>
              <a:rPr lang="en-US" sz="2800" dirty="0" smtClean="0"/>
              <a:t>In posteriors, junction b/w crest and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forms a sharp line next to tooth root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General R/G features of periodontal disease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Changes can be divided into:</a:t>
            </a:r>
          </a:p>
          <a:p>
            <a:r>
              <a:rPr lang="en-US" sz="2800" dirty="0" smtClean="0"/>
              <a:t>Changes in morphology of supporting alveolar bone </a:t>
            </a:r>
          </a:p>
          <a:p>
            <a:r>
              <a:rPr lang="en-US" sz="2800" dirty="0" smtClean="0"/>
              <a:t>Changes to internal density and </a:t>
            </a:r>
            <a:r>
              <a:rPr lang="en-US" sz="2800" dirty="0" err="1" smtClean="0"/>
              <a:t>trabecular</a:t>
            </a:r>
            <a:r>
              <a:rPr lang="en-US" sz="2800" dirty="0" smtClean="0"/>
              <a:t> pattern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Mild </a:t>
            </a:r>
            <a:r>
              <a:rPr lang="en-US" sz="3600" dirty="0" err="1" smtClean="0"/>
              <a:t>periodontitis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Early lesions appear as areas of localized erosions of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alveolar bone crest</a:t>
            </a:r>
          </a:p>
          <a:p>
            <a:r>
              <a:rPr lang="en-US" sz="2800" dirty="0" smtClean="0"/>
              <a:t>Anterior regions show blunting of crests and slight loss of alveolar bone height</a:t>
            </a:r>
          </a:p>
          <a:p>
            <a:r>
              <a:rPr lang="en-US" sz="2800" dirty="0" smtClean="0"/>
              <a:t>Posterior regions may also show a loss of sharp angle b/w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and crest</a:t>
            </a:r>
          </a:p>
          <a:p>
            <a:r>
              <a:rPr lang="en-US" sz="2800" dirty="0" smtClean="0"/>
              <a:t>In early periodontal disease, angle may lose its normal cortical surface and appear rounded off, having an irregular and diffuse border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Moderate </a:t>
            </a:r>
            <a:r>
              <a:rPr lang="en-US" sz="3600" dirty="0" err="1" smtClean="0"/>
              <a:t>periodontitis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 the destruction of alveolar bone extends beyond early changes in the alveolar crest and may induce a variety of defects in the morphology of alveolar crest</a:t>
            </a:r>
          </a:p>
          <a:p>
            <a:r>
              <a:rPr lang="en-US" sz="2800" dirty="0" smtClean="0"/>
              <a:t>The patterns of bone loss are divided as: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Localized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or lingual cortical plate loss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Gen horizontal bone loss in a region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Localized vertical defects involving just one or two teeth 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Buccal</a:t>
            </a:r>
            <a:r>
              <a:rPr lang="en-US" sz="3200" dirty="0" smtClean="0"/>
              <a:t> or lingual cortical plate loss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Buccal</a:t>
            </a:r>
            <a:r>
              <a:rPr lang="en-US" sz="2800" dirty="0" smtClean="0"/>
              <a:t> or lingual cortical plate adjacent to the teeth may </a:t>
            </a:r>
            <a:r>
              <a:rPr lang="en-US" sz="2800" dirty="0" err="1" smtClean="0"/>
              <a:t>resorb</a:t>
            </a:r>
            <a:endParaRPr lang="en-US" sz="2800" dirty="0" smtClean="0"/>
          </a:p>
          <a:p>
            <a:r>
              <a:rPr lang="en-US" sz="2800" dirty="0" smtClean="0"/>
              <a:t>This is indicated by an increase in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of root of teeth near alveolar crest</a:t>
            </a:r>
          </a:p>
          <a:p>
            <a:r>
              <a:rPr lang="en-US" sz="2800" dirty="0" smtClean="0"/>
              <a:t>It is semicircular shadow with apex of </a:t>
            </a:r>
            <a:r>
              <a:rPr lang="en-US" sz="2800" dirty="0" err="1" smtClean="0"/>
              <a:t>r’lucency</a:t>
            </a:r>
            <a:r>
              <a:rPr lang="en-US" sz="2800" dirty="0" smtClean="0"/>
              <a:t> directed apically in relation to tooth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Horizontal bone loss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Loss in height of alveolar bone around multiple teeth</a:t>
            </a:r>
          </a:p>
          <a:p>
            <a:r>
              <a:rPr lang="en-US" sz="2800" dirty="0" smtClean="0"/>
              <a:t>Crest is still horizontal but positioned apically more than a few mm from the line of CEJ</a:t>
            </a:r>
          </a:p>
          <a:p>
            <a:r>
              <a:rPr lang="en-US" sz="2800" dirty="0" smtClean="0"/>
              <a:t>It may be mild, moderate or severe, depending on extent</a:t>
            </a:r>
          </a:p>
          <a:p>
            <a:r>
              <a:rPr lang="en-US" sz="2800" dirty="0" smtClean="0"/>
              <a:t>Mild bone loss is 1mm of attachment loss</a:t>
            </a:r>
          </a:p>
          <a:p>
            <a:r>
              <a:rPr lang="en-US" sz="2800" dirty="0" smtClean="0"/>
              <a:t>Moderate is greater than 1mm </a:t>
            </a:r>
            <a:r>
              <a:rPr lang="en-US" sz="2800" dirty="0" err="1" smtClean="0"/>
              <a:t>upto</a:t>
            </a:r>
            <a:r>
              <a:rPr lang="en-US" sz="2800" dirty="0" smtClean="0"/>
              <a:t> the midpoint of length of roots or to the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level of molars</a:t>
            </a:r>
          </a:p>
          <a:p>
            <a:r>
              <a:rPr lang="en-US" sz="2800" dirty="0" smtClean="0"/>
              <a:t>Severe loss is anything beyond that point and often has evidence of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involvement of </a:t>
            </a:r>
            <a:r>
              <a:rPr lang="en-US" sz="2800" dirty="0" err="1" smtClean="0"/>
              <a:t>multirooted</a:t>
            </a:r>
            <a:r>
              <a:rPr lang="en-US" sz="2800" dirty="0" smtClean="0"/>
              <a:t> tooth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Vertical osseous defects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Are localized to one or two teeth</a:t>
            </a:r>
          </a:p>
          <a:p>
            <a:r>
              <a:rPr lang="en-US" sz="2800" dirty="0" smtClean="0"/>
              <a:t>Crest displays an oblique </a:t>
            </a:r>
            <a:r>
              <a:rPr lang="en-US" sz="2800" dirty="0" err="1" smtClean="0"/>
              <a:t>angulation</a:t>
            </a:r>
            <a:r>
              <a:rPr lang="en-US" sz="2800" dirty="0" smtClean="0"/>
              <a:t> to the line of CEJ in the area of involved teeth</a:t>
            </a:r>
          </a:p>
          <a:p>
            <a:r>
              <a:rPr lang="en-US" sz="2800" dirty="0" smtClean="0"/>
              <a:t>Are divided into 2 primary types:</a:t>
            </a:r>
          </a:p>
          <a:p>
            <a:r>
              <a:rPr lang="en-US" sz="2800" dirty="0" err="1" smtClean="0"/>
              <a:t>Interproximal</a:t>
            </a:r>
            <a:r>
              <a:rPr lang="en-US" sz="2800" dirty="0" smtClean="0"/>
              <a:t> crater is a 2 walled, trough like depression that forms in the crest of </a:t>
            </a:r>
            <a:r>
              <a:rPr lang="en-US" sz="2800" dirty="0" err="1" smtClean="0"/>
              <a:t>interdental</a:t>
            </a:r>
            <a:r>
              <a:rPr lang="en-US" sz="2800" dirty="0" smtClean="0"/>
              <a:t> bone b/w adjacent teeth</a:t>
            </a:r>
          </a:p>
          <a:p>
            <a:r>
              <a:rPr lang="en-US" sz="2800" dirty="0" err="1" smtClean="0"/>
              <a:t>Infrabony</a:t>
            </a:r>
            <a:r>
              <a:rPr lang="en-US" sz="2800" dirty="0" smtClean="0"/>
              <a:t> defect is a vertical deformity within bone that extends apically along the root from the alveolar crest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Infra bony defect is described as 3 walled (surrounded by 3 bony walls) when both cortical plates remain</a:t>
            </a:r>
          </a:p>
          <a:p>
            <a:r>
              <a:rPr lang="en-US" sz="2800" dirty="0" smtClean="0"/>
              <a:t>It is 2 walled when one of these plates has been </a:t>
            </a:r>
            <a:r>
              <a:rPr lang="en-US" sz="2800" dirty="0" err="1" smtClean="0"/>
              <a:t>resorbed</a:t>
            </a:r>
            <a:endParaRPr lang="en-US" sz="2800" dirty="0" smtClean="0"/>
          </a:p>
          <a:p>
            <a:r>
              <a:rPr lang="en-US" sz="2800" dirty="0" smtClean="0"/>
              <a:t>One walled when both plates have been lost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Surrounding internal bone changes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R’lucent</a:t>
            </a:r>
            <a:r>
              <a:rPr lang="en-US" sz="2800" dirty="0" smtClean="0"/>
              <a:t> change reflects loss of density and no of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, and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appear faint, commonly seen in early or acute lesions</a:t>
            </a:r>
          </a:p>
          <a:p>
            <a:r>
              <a:rPr lang="en-US" sz="2800" dirty="0" smtClean="0"/>
              <a:t>The apparent reformation of bone when acute inflammation resolves,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</a:t>
            </a:r>
            <a:r>
              <a:rPr lang="en-US" sz="2800" dirty="0" err="1" smtClean="0"/>
              <a:t>remineralize</a:t>
            </a:r>
            <a:endParaRPr lang="en-US" sz="2800" dirty="0" smtClean="0"/>
          </a:p>
          <a:p>
            <a:r>
              <a:rPr lang="en-US" sz="2800" dirty="0" smtClean="0"/>
              <a:t>Sclerotic bone reaction appears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as a result of deposition of bone on existing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at the expense of the marrow, resulting in thicker </a:t>
            </a:r>
            <a:r>
              <a:rPr lang="en-US" sz="2800" dirty="0" err="1" smtClean="0"/>
              <a:t>trabeculae</a:t>
            </a:r>
            <a:r>
              <a:rPr lang="en-US" sz="2800" dirty="0" smtClean="0"/>
              <a:t> that may eventually be so dense as  to appear as an amorphous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common is gingivitis and </a:t>
            </a:r>
            <a:r>
              <a:rPr lang="en-US" sz="2800" dirty="0" err="1" smtClean="0"/>
              <a:t>periodontitis</a:t>
            </a:r>
            <a:endParaRPr lang="en-US" sz="2800" dirty="0" smtClean="0"/>
          </a:p>
          <a:p>
            <a:r>
              <a:rPr lang="en-US" sz="2800" dirty="0" smtClean="0"/>
              <a:t>Gingivitis is a soft tissue inflammation involving the </a:t>
            </a:r>
            <a:r>
              <a:rPr lang="en-US" sz="2800" dirty="0" err="1" smtClean="0"/>
              <a:t>gingiva</a:t>
            </a:r>
            <a:r>
              <a:rPr lang="en-US" sz="2800" dirty="0" smtClean="0"/>
              <a:t> surrounding teeth</a:t>
            </a:r>
          </a:p>
          <a:p>
            <a:r>
              <a:rPr lang="en-US" sz="2800" dirty="0" err="1" smtClean="0"/>
              <a:t>Periodontitis</a:t>
            </a:r>
            <a:r>
              <a:rPr lang="en-US" sz="2800" dirty="0" smtClean="0"/>
              <a:t> entails loss of soft tissue attachment and supporting bone of involved teeth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Severe </a:t>
            </a:r>
            <a:r>
              <a:rPr lang="en-US" sz="3600" dirty="0" err="1" smtClean="0"/>
              <a:t>periodontitis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bone loss is so extensive that the remaining teeth show excessive mobility and drifting coz of inadequate support</a:t>
            </a:r>
          </a:p>
          <a:p>
            <a:r>
              <a:rPr lang="en-US" sz="2800" dirty="0" smtClean="0"/>
              <a:t>Extensive horizontal bone loss or extensive vertical osseous defects may be present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Osseous deformities in the </a:t>
            </a:r>
            <a:r>
              <a:rPr lang="en-US" sz="3200" dirty="0" err="1" smtClean="0"/>
              <a:t>furcations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Progressive periodontal disease and its associated bone loss may extend into the </a:t>
            </a:r>
            <a:r>
              <a:rPr lang="en-US" sz="2800" dirty="0" err="1" smtClean="0"/>
              <a:t>furcations</a:t>
            </a:r>
            <a:endParaRPr lang="en-US" sz="2800" dirty="0" smtClean="0"/>
          </a:p>
          <a:p>
            <a:r>
              <a:rPr lang="en-US" sz="2800" dirty="0" smtClean="0"/>
              <a:t>As bone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extends down the side of </a:t>
            </a:r>
            <a:r>
              <a:rPr lang="en-US" sz="2800" dirty="0" err="1" smtClean="0"/>
              <a:t>multirooted</a:t>
            </a:r>
            <a:r>
              <a:rPr lang="en-US" sz="2800" dirty="0" smtClean="0"/>
              <a:t> teeth, it can reach the level of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and beyond</a:t>
            </a:r>
          </a:p>
          <a:p>
            <a:r>
              <a:rPr lang="en-US" sz="2800" dirty="0" smtClean="0"/>
              <a:t>Widening of PDL space at apex of </a:t>
            </a:r>
            <a:r>
              <a:rPr lang="en-US" sz="2800" dirty="0" err="1" smtClean="0"/>
              <a:t>interradicular</a:t>
            </a:r>
            <a:r>
              <a:rPr lang="en-US" sz="2800" dirty="0" smtClean="0"/>
              <a:t> bony crest of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is strong evidence that periodontal disease process involves </a:t>
            </a:r>
            <a:r>
              <a:rPr lang="en-US" sz="2800" dirty="0" err="1" smtClean="0"/>
              <a:t>furcation</a:t>
            </a:r>
            <a:endParaRPr lang="en-US" sz="2800" dirty="0" smtClean="0"/>
          </a:p>
          <a:p>
            <a:r>
              <a:rPr lang="en-US" sz="2800" dirty="0" smtClean="0"/>
              <a:t>Bony defect may involve either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or lingual cortical plate and extend under roof of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. Here the defect does not involve other cortical plate and appear more irregular and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than adjacent normal bone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If </a:t>
            </a:r>
            <a:r>
              <a:rPr lang="en-US" sz="2800" dirty="0" err="1" smtClean="0"/>
              <a:t>crestal</a:t>
            </a:r>
            <a:r>
              <a:rPr lang="en-US" sz="2800" dirty="0" smtClean="0"/>
              <a:t> bone is below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but disease process has not extended into </a:t>
            </a:r>
            <a:r>
              <a:rPr lang="en-US" sz="2800" dirty="0" err="1" smtClean="0"/>
              <a:t>interradicular</a:t>
            </a:r>
            <a:r>
              <a:rPr lang="en-US" sz="2800" dirty="0" smtClean="0"/>
              <a:t> bone, the width of PDL space appears normal</a:t>
            </a:r>
          </a:p>
          <a:p>
            <a:r>
              <a:rPr lang="en-US" sz="2800" dirty="0" err="1" smtClean="0"/>
              <a:t>Furcation</a:t>
            </a:r>
            <a:r>
              <a:rPr lang="en-US" sz="2800" dirty="0" smtClean="0"/>
              <a:t> defects involve maxillary molars about 3 times as often as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molars</a:t>
            </a:r>
          </a:p>
          <a:p>
            <a:r>
              <a:rPr lang="en-US" sz="2800" dirty="0" smtClean="0"/>
              <a:t>Loss of </a:t>
            </a:r>
            <a:r>
              <a:rPr lang="en-US" sz="2800" dirty="0" err="1" smtClean="0"/>
              <a:t>interradicular</a:t>
            </a:r>
            <a:r>
              <a:rPr lang="en-US" sz="2800" dirty="0" smtClean="0"/>
              <a:t> bone in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of upper molar may originate from </a:t>
            </a:r>
            <a:r>
              <a:rPr lang="en-US" sz="2800" dirty="0" err="1" smtClean="0"/>
              <a:t>buccal</a:t>
            </a:r>
            <a:r>
              <a:rPr lang="en-US" sz="2800" dirty="0" smtClean="0"/>
              <a:t>, </a:t>
            </a:r>
            <a:r>
              <a:rPr lang="en-US" sz="2800" dirty="0" err="1" smtClean="0"/>
              <a:t>mesial</a:t>
            </a:r>
            <a:r>
              <a:rPr lang="en-US" sz="2800" dirty="0" smtClean="0"/>
              <a:t> or distal </a:t>
            </a:r>
            <a:r>
              <a:rPr lang="en-US" sz="2800" dirty="0" err="1" smtClean="0"/>
              <a:t>sueface</a:t>
            </a:r>
            <a:r>
              <a:rPr lang="en-US" sz="2800" dirty="0" smtClean="0"/>
              <a:t> of teeth</a:t>
            </a:r>
          </a:p>
          <a:p>
            <a:r>
              <a:rPr lang="en-US" sz="2800" dirty="0" err="1" smtClean="0"/>
              <a:t>Occassionally</a:t>
            </a:r>
            <a:r>
              <a:rPr lang="en-US" sz="2800" dirty="0" smtClean="0"/>
              <a:t> Bone loss appears as inverted J shadow with the hook of J extending into trifurcation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Periodontal abscess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Is a rapidly progressing, destructive lesion that usually originates in a deep soft tissue pocket</a:t>
            </a:r>
          </a:p>
          <a:p>
            <a:r>
              <a:rPr lang="en-US" sz="2800" dirty="0" smtClean="0"/>
              <a:t>Occurs when coronal portion of the pocket becomes occluded or when foreign material becomes lodged b/w a tooth and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Pain and swelling are present in the region</a:t>
            </a:r>
          </a:p>
          <a:p>
            <a:r>
              <a:rPr lang="en-US" sz="2800" dirty="0" smtClean="0"/>
              <a:t>If the lesion persists,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region appears, often superimposed over the root of a tooth</a:t>
            </a:r>
          </a:p>
          <a:p>
            <a:r>
              <a:rPr lang="en-US" sz="2800" dirty="0" smtClean="0"/>
              <a:t>A bridge of bone may be present over the coronal aspect of the lesion, </a:t>
            </a:r>
            <a:r>
              <a:rPr lang="en-US" sz="2800" dirty="0" err="1" smtClean="0"/>
              <a:t>separting</a:t>
            </a:r>
            <a:r>
              <a:rPr lang="en-US" sz="2800" dirty="0" smtClean="0"/>
              <a:t> it from the crest of the alveolar ridge</a:t>
            </a:r>
            <a:endParaRPr lang="en-US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Aggressive </a:t>
            </a:r>
            <a:r>
              <a:rPr lang="en-US" sz="3600" dirty="0" err="1" smtClean="0"/>
              <a:t>periodontitis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Refers to periodontal disease with an aggressive and rapid nature that occurs in pts under 30 yrs of age</a:t>
            </a:r>
          </a:p>
          <a:p>
            <a:r>
              <a:rPr lang="en-US" sz="2800" dirty="0" smtClean="0"/>
              <a:t>Severity of disease appears to be an exuberant reaction to a minimum amount of plaque accumulation and may result in early tooth loss</a:t>
            </a:r>
          </a:p>
          <a:p>
            <a:r>
              <a:rPr lang="en-US" sz="2800" dirty="0" smtClean="0"/>
              <a:t>Classified as: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localized aggressive </a:t>
            </a:r>
            <a:r>
              <a:rPr lang="en-US" sz="2800" dirty="0" err="1" smtClean="0"/>
              <a:t>periodontitis</a:t>
            </a:r>
            <a:r>
              <a:rPr lang="en-US" sz="28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Generalized aggressive </a:t>
            </a:r>
            <a:r>
              <a:rPr lang="en-US" sz="2800" dirty="0" err="1" smtClean="0"/>
              <a:t>periodontitis</a:t>
            </a:r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Localized aggressive </a:t>
            </a:r>
            <a:r>
              <a:rPr lang="en-US" sz="2400" b="1" dirty="0" err="1" smtClean="0"/>
              <a:t>periodontitis</a:t>
            </a:r>
            <a:r>
              <a:rPr lang="en-US" sz="2400" b="1" dirty="0" smtClean="0"/>
              <a:t> </a:t>
            </a:r>
            <a:r>
              <a:rPr lang="en-US" sz="2800" dirty="0" smtClean="0"/>
              <a:t>is associated with attachment loss involving the incisors and first molars</a:t>
            </a:r>
          </a:p>
          <a:p>
            <a:r>
              <a:rPr lang="en-US" sz="2800" dirty="0" smtClean="0"/>
              <a:t>Commences around puberty and bone loss is rapid, </a:t>
            </a:r>
            <a:r>
              <a:rPr lang="en-US" sz="2800" dirty="0" err="1" smtClean="0"/>
              <a:t>upto</a:t>
            </a:r>
            <a:r>
              <a:rPr lang="en-US" sz="2800" dirty="0" smtClean="0"/>
              <a:t> 3-4 times that seen in chronic </a:t>
            </a:r>
            <a:r>
              <a:rPr lang="en-US" sz="2800" dirty="0" err="1" smtClean="0"/>
              <a:t>periodontitis</a:t>
            </a:r>
            <a:endParaRPr lang="en-US" sz="2800" dirty="0" smtClean="0"/>
          </a:p>
          <a:p>
            <a:r>
              <a:rPr lang="en-US" sz="2800" dirty="0" smtClean="0"/>
              <a:t>Few signs of soft tissue inflammation or plaque accumulation present despite presence of deep bony pockets</a:t>
            </a:r>
          </a:p>
          <a:p>
            <a:r>
              <a:rPr lang="en-US" sz="2800" dirty="0" smtClean="0"/>
              <a:t>Pt will present with drifting and mobile incisors and early loss of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molars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Generalized aggressive </a:t>
            </a:r>
            <a:r>
              <a:rPr lang="en-US" sz="2800" b="1" dirty="0" err="1" smtClean="0"/>
              <a:t>periodontitis</a:t>
            </a:r>
            <a:r>
              <a:rPr lang="en-US" sz="2800" b="1" dirty="0" smtClean="0"/>
              <a:t>: </a:t>
            </a:r>
            <a:r>
              <a:rPr lang="en-US" sz="2800" dirty="0" smtClean="0"/>
              <a:t>involves a variable no of teeth from a least 3 to all of the dentition</a:t>
            </a:r>
          </a:p>
          <a:p>
            <a:r>
              <a:rPr lang="en-US" sz="2800" dirty="0" smtClean="0"/>
              <a:t>Usually affects under 30 yrs of age</a:t>
            </a:r>
          </a:p>
          <a:p>
            <a:r>
              <a:rPr lang="en-US" sz="2800" dirty="0" err="1" smtClean="0"/>
              <a:t>Gingiva</a:t>
            </a:r>
            <a:r>
              <a:rPr lang="en-US" sz="2800" dirty="0" smtClean="0"/>
              <a:t> appear normal as in localized form or may present with exuberant inflammatory response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presentation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 localized form is typically vertical</a:t>
            </a:r>
          </a:p>
          <a:p>
            <a:r>
              <a:rPr lang="en-US" sz="2800" dirty="0" smtClean="0"/>
              <a:t>Maxillary teeth are involved more than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teeth and a strong left-right symmetry is common</a:t>
            </a:r>
          </a:p>
          <a:p>
            <a:r>
              <a:rPr lang="en-US" sz="2800" dirty="0" smtClean="0"/>
              <a:t>Gen form can involve several teeth or all dentition and the rapid bone loss may be of vertical or angular or horizontal pattern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Dental conditions associated with periodontal diseases</a:t>
            </a:r>
            <a:endParaRPr lang="en-US" sz="3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Occlusal</a:t>
            </a:r>
            <a:r>
              <a:rPr lang="en-US" sz="3600" dirty="0" smtClean="0"/>
              <a:t> trauma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	Factors affecting and etiology:</a:t>
            </a:r>
          </a:p>
          <a:p>
            <a:r>
              <a:rPr lang="en-US" sz="2800" dirty="0" smtClean="0"/>
              <a:t>Diabetes</a:t>
            </a:r>
          </a:p>
          <a:p>
            <a:r>
              <a:rPr lang="en-US" sz="2800" dirty="0" smtClean="0"/>
              <a:t>Smoking</a:t>
            </a:r>
          </a:p>
          <a:p>
            <a:r>
              <a:rPr lang="en-US" sz="2800" dirty="0" smtClean="0"/>
              <a:t>Genetic </a:t>
            </a:r>
            <a:r>
              <a:rPr lang="en-US" sz="2800" dirty="0" err="1" smtClean="0"/>
              <a:t>predispostion</a:t>
            </a:r>
            <a:endParaRPr lang="en-US" sz="2800" dirty="0" smtClean="0"/>
          </a:p>
          <a:p>
            <a:r>
              <a:rPr lang="en-US" sz="2800" dirty="0" err="1" smtClean="0"/>
              <a:t>Subclassified</a:t>
            </a:r>
            <a:r>
              <a:rPr lang="en-US" sz="2800" dirty="0" smtClean="0"/>
              <a:t> as: chronic, aggressive, necrotizing, those related to abscess formation and those in conjunction with endodontic lesions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Gingivitis: gingival swelling, edema and </a:t>
            </a:r>
            <a:r>
              <a:rPr lang="en-US" sz="2800" dirty="0" err="1" smtClean="0"/>
              <a:t>erythema</a:t>
            </a:r>
            <a:endParaRPr lang="en-US" sz="2800" dirty="0" smtClean="0"/>
          </a:p>
          <a:p>
            <a:r>
              <a:rPr lang="en-US" sz="2800" dirty="0" smtClean="0"/>
              <a:t>Progression of the disease leads to pocket formation</a:t>
            </a:r>
          </a:p>
          <a:p>
            <a:r>
              <a:rPr lang="en-US" sz="2800" dirty="0" smtClean="0"/>
              <a:t>Other signs include bleeding, purulent </a:t>
            </a:r>
            <a:r>
              <a:rPr lang="en-US" sz="2800" dirty="0" err="1" smtClean="0"/>
              <a:t>exudate</a:t>
            </a:r>
            <a:r>
              <a:rPr lang="en-US" sz="2800" dirty="0" smtClean="0"/>
              <a:t>, edema,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alveolar crest and tooth mobility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Role of radiographs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 play an integral role in assessment of periodontal disease</a:t>
            </a:r>
          </a:p>
          <a:p>
            <a:r>
              <a:rPr lang="en-US" sz="2800" dirty="0" smtClean="0"/>
              <a:t>They provide unique information about the status of </a:t>
            </a:r>
            <a:r>
              <a:rPr lang="en-US" sz="2800" dirty="0" err="1" smtClean="0"/>
              <a:t>periodontium</a:t>
            </a:r>
            <a:r>
              <a:rPr lang="en-US" sz="2800" dirty="0" smtClean="0"/>
              <a:t> and a permanent record of condition of bone throughout the course of disease</a:t>
            </a:r>
          </a:p>
          <a:p>
            <a:r>
              <a:rPr lang="en-US" sz="2800" dirty="0" smtClean="0"/>
              <a:t>They aid in identifying the extent of destruction of alveolar bone, local contributing factors and features of </a:t>
            </a:r>
            <a:r>
              <a:rPr lang="en-US" sz="2800" dirty="0" err="1" smtClean="0"/>
              <a:t>periodontium</a:t>
            </a:r>
            <a:r>
              <a:rPr lang="en-US" sz="2800" dirty="0" smtClean="0"/>
              <a:t> that influence the prognosis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R/G assessment of periodontal conditions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Help in evaluation of amount of bone present</a:t>
            </a:r>
          </a:p>
          <a:p>
            <a:r>
              <a:rPr lang="en-US" sz="2800" dirty="0" smtClean="0"/>
              <a:t>Condition of alveolar crests</a:t>
            </a:r>
          </a:p>
          <a:p>
            <a:r>
              <a:rPr lang="en-US" sz="2800" dirty="0" smtClean="0"/>
              <a:t>Bone loss in </a:t>
            </a:r>
            <a:r>
              <a:rPr lang="en-US" sz="2800" dirty="0" err="1" smtClean="0"/>
              <a:t>furcation</a:t>
            </a:r>
            <a:r>
              <a:rPr lang="en-US" sz="2800" dirty="0" smtClean="0"/>
              <a:t> areas</a:t>
            </a:r>
          </a:p>
          <a:p>
            <a:r>
              <a:rPr lang="en-US" sz="2800" dirty="0" smtClean="0"/>
              <a:t>Width of PDL space</a:t>
            </a:r>
          </a:p>
          <a:p>
            <a:r>
              <a:rPr lang="en-US" sz="2800" dirty="0" smtClean="0"/>
              <a:t>Local initiating factors that cause or intensify periodontal 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Calculus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Poorly contoured or overextended restorations</a:t>
            </a:r>
          </a:p>
          <a:p>
            <a:pPr marL="514350" indent="-514350"/>
            <a:r>
              <a:rPr lang="en-US" sz="2800" dirty="0" smtClean="0"/>
              <a:t>Root length and morphology and crown to root ratio</a:t>
            </a:r>
          </a:p>
          <a:p>
            <a:pPr marL="514350" indent="-514350"/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Anatomic considerations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Position of maxillary sinus in relation to periodontal deformity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Missing, supernumerary, or impacted teeth</a:t>
            </a:r>
          </a:p>
          <a:p>
            <a:r>
              <a:rPr lang="en-US" sz="2800" dirty="0" smtClean="0"/>
              <a:t>Pathologic considerations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Caries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Periapical</a:t>
            </a:r>
            <a:r>
              <a:rPr lang="en-US" sz="2800" dirty="0" smtClean="0"/>
              <a:t>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Root </a:t>
            </a:r>
            <a:r>
              <a:rPr lang="en-US" sz="2800" dirty="0" err="1" smtClean="0"/>
              <a:t>resorption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Limitations of radiographs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R/G provide a 2 dimensional view of a 3-dimensional situation</a:t>
            </a:r>
          </a:p>
          <a:p>
            <a:r>
              <a:rPr lang="en-US" sz="2800" dirty="0" smtClean="0"/>
              <a:t>R/G typically show less severe bone destruction than is actually present</a:t>
            </a:r>
          </a:p>
          <a:p>
            <a:r>
              <a:rPr lang="en-US" sz="2800" dirty="0" smtClean="0"/>
              <a:t>They do not demonstrate the soft tissue to hard tissue relationships and thus provide no information about depth of soft tissue pockets</a:t>
            </a:r>
          </a:p>
          <a:p>
            <a:r>
              <a:rPr lang="en-US" sz="2800" dirty="0" smtClean="0"/>
              <a:t>Bone level is often measured from CE junction. This reference point is not valid in situations in which either </a:t>
            </a:r>
            <a:r>
              <a:rPr lang="en-US" sz="2800" dirty="0" err="1" smtClean="0"/>
              <a:t>overeruption</a:t>
            </a:r>
            <a:r>
              <a:rPr lang="en-US" sz="2800" dirty="0" smtClean="0"/>
              <a:t> or severe attrition with passive eruption exists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Bitewing images more accurately record the distance b/w the  CEJ and the crest of </a:t>
            </a:r>
            <a:r>
              <a:rPr lang="en-US" sz="2800" dirty="0" err="1" smtClean="0"/>
              <a:t>interradicular</a:t>
            </a:r>
            <a:r>
              <a:rPr lang="en-US" sz="2800" dirty="0" smtClean="0"/>
              <a:t> alveolar bone</a:t>
            </a:r>
          </a:p>
          <a:p>
            <a:r>
              <a:rPr lang="en-US" sz="2800" dirty="0" smtClean="0"/>
              <a:t>IOPA view, </a:t>
            </a:r>
            <a:r>
              <a:rPr lang="en-US" sz="2800" dirty="0" err="1" smtClean="0"/>
              <a:t>splly</a:t>
            </a:r>
            <a:r>
              <a:rPr lang="en-US" sz="2800" dirty="0" smtClean="0"/>
              <a:t> the posterior maxilla may present a distorted view of relationship b/w teeth and height of alveolar bone</a:t>
            </a:r>
          </a:p>
          <a:p>
            <a:r>
              <a:rPr lang="en-US" sz="2800" dirty="0" smtClean="0"/>
              <a:t>Teeth will be </a:t>
            </a:r>
            <a:r>
              <a:rPr lang="en-US" sz="2800" dirty="0" err="1" smtClean="0"/>
              <a:t>dipicted</a:t>
            </a:r>
            <a:r>
              <a:rPr lang="en-US" sz="2800" dirty="0" smtClean="0"/>
              <a:t> in their correct positions relative to alveolar process if</a:t>
            </a:r>
          </a:p>
          <a:p>
            <a:r>
              <a:rPr lang="en-US" sz="2800" dirty="0" smtClean="0"/>
              <a:t>No overlapping of proximal contacts b/w crowns</a:t>
            </a:r>
          </a:p>
          <a:p>
            <a:r>
              <a:rPr lang="en-US" sz="2800" dirty="0" smtClean="0"/>
              <a:t>No overlapping of roots of adjacent teeth</a:t>
            </a:r>
          </a:p>
          <a:p>
            <a:r>
              <a:rPr lang="en-US" sz="2800" dirty="0" smtClean="0"/>
              <a:t>Overlapping of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and lingual cusps of molars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1451</Words>
  <Application>Microsoft Office PowerPoint</Application>
  <PresentationFormat>On-screen Show (4:3)</PresentationFormat>
  <Paragraphs>132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Periodontal diseases</vt:lpstr>
      <vt:lpstr>Slide 2</vt:lpstr>
      <vt:lpstr>Slide 3</vt:lpstr>
      <vt:lpstr>Clinical features</vt:lpstr>
      <vt:lpstr>Role of radiographs</vt:lpstr>
      <vt:lpstr>R/G assessment of periodontal conditions</vt:lpstr>
      <vt:lpstr>Slide 7</vt:lpstr>
      <vt:lpstr>Limitations of radiographs</vt:lpstr>
      <vt:lpstr>Slide 9</vt:lpstr>
      <vt:lpstr>Special considerations and techniques</vt:lpstr>
      <vt:lpstr>Normal anatomy</vt:lpstr>
      <vt:lpstr>General R/G features of periodontal disease</vt:lpstr>
      <vt:lpstr>Mild periodontitis</vt:lpstr>
      <vt:lpstr>Moderate periodontitis</vt:lpstr>
      <vt:lpstr>Buccal or lingual cortical plate loss</vt:lpstr>
      <vt:lpstr>Horizontal bone loss</vt:lpstr>
      <vt:lpstr>Vertical osseous defects</vt:lpstr>
      <vt:lpstr>Slide 18</vt:lpstr>
      <vt:lpstr>Surrounding internal bone changes</vt:lpstr>
      <vt:lpstr>Severe periodontitis</vt:lpstr>
      <vt:lpstr>Osseous deformities in the furcations</vt:lpstr>
      <vt:lpstr>Slide 22</vt:lpstr>
      <vt:lpstr>Periodontal abscess</vt:lpstr>
      <vt:lpstr>Aggressive periodontitis</vt:lpstr>
      <vt:lpstr>Clinical presentation</vt:lpstr>
      <vt:lpstr>Slide 26</vt:lpstr>
      <vt:lpstr>Radiographic presentation</vt:lpstr>
      <vt:lpstr>Dental conditions associated with periodontal diseases</vt:lpstr>
      <vt:lpstr>Occlusal trauma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Periodontal diseases</dc:title>
  <dc:creator>OD</dc:creator>
  <cp:lastModifiedBy>ORAL MEDINICE</cp:lastModifiedBy>
  <cp:revision>48</cp:revision>
  <dcterms:created xsi:type="dcterms:W3CDTF">2006-08-16T00:00:00Z</dcterms:created>
  <dcterms:modified xsi:type="dcterms:W3CDTF">2018-12-17T08:57:33Z</dcterms:modified>
</cp:coreProperties>
</file>