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slides/slide7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31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313" r:id="rId17"/>
    <p:sldId id="318" r:id="rId18"/>
    <p:sldId id="270" r:id="rId19"/>
    <p:sldId id="271" r:id="rId20"/>
    <p:sldId id="272" r:id="rId21"/>
    <p:sldId id="314" r:id="rId22"/>
    <p:sldId id="273" r:id="rId23"/>
    <p:sldId id="315" r:id="rId24"/>
    <p:sldId id="274" r:id="rId25"/>
    <p:sldId id="275" r:id="rId26"/>
    <p:sldId id="316" r:id="rId27"/>
    <p:sldId id="276" r:id="rId28"/>
    <p:sldId id="317" r:id="rId29"/>
    <p:sldId id="277" r:id="rId30"/>
    <p:sldId id="278" r:id="rId31"/>
    <p:sldId id="329" r:id="rId32"/>
    <p:sldId id="279" r:id="rId33"/>
    <p:sldId id="280" r:id="rId34"/>
    <p:sldId id="281" r:id="rId35"/>
    <p:sldId id="330" r:id="rId36"/>
    <p:sldId id="282" r:id="rId37"/>
    <p:sldId id="283" r:id="rId38"/>
    <p:sldId id="284" r:id="rId39"/>
    <p:sldId id="328" r:id="rId40"/>
    <p:sldId id="285" r:id="rId41"/>
    <p:sldId id="286" r:id="rId42"/>
    <p:sldId id="327" r:id="rId43"/>
    <p:sldId id="287" r:id="rId44"/>
    <p:sldId id="288" r:id="rId45"/>
    <p:sldId id="289" r:id="rId46"/>
    <p:sldId id="290" r:id="rId47"/>
    <p:sldId id="291" r:id="rId48"/>
    <p:sldId id="292" r:id="rId49"/>
    <p:sldId id="326" r:id="rId50"/>
    <p:sldId id="293" r:id="rId51"/>
    <p:sldId id="294" r:id="rId52"/>
    <p:sldId id="295" r:id="rId53"/>
    <p:sldId id="325" r:id="rId54"/>
    <p:sldId id="296" r:id="rId55"/>
    <p:sldId id="297" r:id="rId56"/>
    <p:sldId id="324" r:id="rId57"/>
    <p:sldId id="298" r:id="rId58"/>
    <p:sldId id="299" r:id="rId59"/>
    <p:sldId id="300" r:id="rId60"/>
    <p:sldId id="301" r:id="rId61"/>
    <p:sldId id="302" r:id="rId62"/>
    <p:sldId id="323" r:id="rId63"/>
    <p:sldId id="303" r:id="rId64"/>
    <p:sldId id="304" r:id="rId65"/>
    <p:sldId id="305" r:id="rId66"/>
    <p:sldId id="322" r:id="rId67"/>
    <p:sldId id="306" r:id="rId68"/>
    <p:sldId id="307" r:id="rId69"/>
    <p:sldId id="308" r:id="rId70"/>
    <p:sldId id="321" r:id="rId71"/>
    <p:sldId id="309" r:id="rId72"/>
    <p:sldId id="320" r:id="rId73"/>
    <p:sldId id="310" r:id="rId74"/>
    <p:sldId id="311" r:id="rId75"/>
    <p:sldId id="319" r:id="rId7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theme" Target="theme/theme1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Dental anomalies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			Eruption of teeth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Transposition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Here two teeth have changed positions</a:t>
            </a:r>
          </a:p>
          <a:p>
            <a:r>
              <a:rPr lang="en-US" sz="2800" dirty="0" smtClean="0"/>
              <a:t>Permanent canine and 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premolar</a:t>
            </a:r>
          </a:p>
          <a:p>
            <a:r>
              <a:rPr lang="en-US" sz="2800" dirty="0" smtClean="0"/>
              <a:t>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premolar b/w 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and 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molar</a:t>
            </a:r>
          </a:p>
          <a:p>
            <a:r>
              <a:rPr lang="en-US" sz="2800" dirty="0" smtClean="0"/>
              <a:t>Management: altered </a:t>
            </a:r>
            <a:r>
              <a:rPr lang="en-US" sz="2800" dirty="0" err="1" smtClean="0"/>
              <a:t>prosthetically</a:t>
            </a:r>
            <a:r>
              <a:rPr lang="en-US" sz="2800" dirty="0" smtClean="0"/>
              <a:t> to improve function and esthetics</a:t>
            </a:r>
            <a:endParaRPr lang="en-US" sz="2800" dirty="0"/>
          </a:p>
        </p:txBody>
      </p:sp>
      <p:pic>
        <p:nvPicPr>
          <p:cNvPr id="5122" name="Picture 2" descr="H:\class\images\transpositi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4038600"/>
            <a:ext cx="2085975" cy="2200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4800" dirty="0" smtClean="0"/>
          </a:p>
          <a:p>
            <a:pPr lvl="4">
              <a:buNone/>
            </a:pPr>
            <a:r>
              <a:rPr lang="en-US" sz="3600" dirty="0" smtClean="0"/>
              <a:t>Altered morphology of teeth</a:t>
            </a:r>
            <a:endParaRPr lang="en-US" sz="3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Fusion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</a:t>
            </a:r>
            <a:r>
              <a:rPr lang="en-US" sz="2800" dirty="0" err="1" smtClean="0"/>
              <a:t>synodontia</a:t>
            </a:r>
            <a:endParaRPr lang="en-US" sz="2800" dirty="0" smtClean="0"/>
          </a:p>
          <a:p>
            <a:r>
              <a:rPr lang="en-US" sz="2800" dirty="0" smtClean="0"/>
              <a:t>Results </a:t>
            </a:r>
            <a:r>
              <a:rPr lang="en-US" sz="2800" dirty="0" err="1" smtClean="0"/>
              <a:t>drom</a:t>
            </a:r>
            <a:r>
              <a:rPr lang="en-US" sz="2800" dirty="0" smtClean="0"/>
              <a:t> combining of adjacent tooth germs, resulting in union of the developing teeth</a:t>
            </a:r>
          </a:p>
          <a:p>
            <a:r>
              <a:rPr lang="en-US" sz="2800" dirty="0" smtClean="0"/>
              <a:t>Etiology: 2 tooth germs close together fuse before calcification</a:t>
            </a:r>
          </a:p>
          <a:p>
            <a:r>
              <a:rPr lang="en-US" sz="2800" dirty="0" smtClean="0"/>
              <a:t>Physical force or pressure during development</a:t>
            </a:r>
          </a:p>
          <a:p>
            <a:r>
              <a:rPr lang="en-US" sz="2800" dirty="0" smtClean="0"/>
              <a:t>c/f: reduced no of teeth in arch</a:t>
            </a:r>
          </a:p>
          <a:p>
            <a:r>
              <a:rPr lang="en-US" sz="2800" dirty="0" smtClean="0"/>
              <a:t>Is more common in  anterior region</a:t>
            </a:r>
          </a:p>
          <a:p>
            <a:r>
              <a:rPr lang="en-US" sz="2800" dirty="0" smtClean="0"/>
              <a:t>Bifid crown may exist or two teeth may be joined by enamel or dentin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r/g of fusion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Unusual shape or size of entire tooth</a:t>
            </a:r>
          </a:p>
          <a:p>
            <a:r>
              <a:rPr lang="en-US" sz="2800" dirty="0" smtClean="0"/>
              <a:t>May show unusual configuration of pulp chamber, root canal or crown</a:t>
            </a:r>
          </a:p>
          <a:p>
            <a:r>
              <a:rPr lang="en-US" sz="2800" dirty="0" smtClean="0"/>
              <a:t>Management: reshaping with restoration</a:t>
            </a:r>
            <a:endParaRPr lang="en-US" sz="2800" dirty="0"/>
          </a:p>
        </p:txBody>
      </p:sp>
      <p:pic>
        <p:nvPicPr>
          <p:cNvPr id="6146" name="Picture 2" descr="H:\class\images\fusi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09800" y="3809999"/>
            <a:ext cx="2895600" cy="21689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Concrescence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When roots of two or more teeth are united by </a:t>
            </a:r>
            <a:r>
              <a:rPr lang="en-US" sz="2800" dirty="0" err="1" smtClean="0"/>
              <a:t>cementum</a:t>
            </a:r>
            <a:endParaRPr lang="en-US" sz="2800" dirty="0" smtClean="0"/>
          </a:p>
          <a:p>
            <a:r>
              <a:rPr lang="en-US" sz="2800" dirty="0" smtClean="0"/>
              <a:t>Can occur in primary or secondary teeth</a:t>
            </a:r>
          </a:p>
          <a:p>
            <a:r>
              <a:rPr lang="en-US" sz="2800" dirty="0" smtClean="0"/>
              <a:t>Space restriction during development, local trauma, excessive </a:t>
            </a:r>
            <a:r>
              <a:rPr lang="en-US" sz="2800" dirty="0" err="1" smtClean="0"/>
              <a:t>occlusal</a:t>
            </a:r>
            <a:r>
              <a:rPr lang="en-US" sz="2800" dirty="0" smtClean="0"/>
              <a:t> force or local infection after development</a:t>
            </a:r>
          </a:p>
          <a:p>
            <a:r>
              <a:rPr lang="en-US" sz="2800" dirty="0" smtClean="0"/>
              <a:t>If it occurs during development, true concrescence</a:t>
            </a:r>
          </a:p>
          <a:p>
            <a:r>
              <a:rPr lang="en-US" sz="2800" dirty="0" smtClean="0"/>
              <a:t>If after development, acquired concrescence</a:t>
            </a:r>
          </a:p>
          <a:p>
            <a:r>
              <a:rPr lang="en-US" sz="2800" dirty="0" smtClean="0"/>
              <a:t>Max molars are most frequently involved</a:t>
            </a:r>
          </a:p>
          <a:p>
            <a:r>
              <a:rPr lang="en-US" sz="2800" dirty="0" smtClean="0"/>
              <a:t>Involved teeth may fail to erupt or erupt incompletely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H:\class\images\concresenc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19400" y="2098975"/>
            <a:ext cx="2471737" cy="24881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3314" name="Picture 2" descr="H:\class\images\download (1)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90800" y="2182410"/>
            <a:ext cx="3143250" cy="266661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Gemination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Is rare, and arises when the tooth bud of a single tooth attempts to divide</a:t>
            </a:r>
          </a:p>
          <a:p>
            <a:r>
              <a:rPr lang="en-US" sz="2800" dirty="0" smtClean="0"/>
              <a:t>Result may be an </a:t>
            </a:r>
            <a:r>
              <a:rPr lang="en-US" sz="2800" dirty="0" err="1" smtClean="0"/>
              <a:t>invagination</a:t>
            </a:r>
            <a:r>
              <a:rPr lang="en-US" sz="2800" dirty="0" smtClean="0"/>
              <a:t> of the crown, with partial division or rarely complete division</a:t>
            </a:r>
          </a:p>
          <a:p>
            <a:r>
              <a:rPr lang="en-US" sz="2800" dirty="0" smtClean="0"/>
              <a:t>Most frequently in primary teeth</a:t>
            </a:r>
          </a:p>
          <a:p>
            <a:r>
              <a:rPr lang="en-US" sz="2800" dirty="0" smtClean="0"/>
              <a:t>Enamel or dentin of geminated teeth may be </a:t>
            </a:r>
            <a:r>
              <a:rPr lang="en-US" sz="2800" dirty="0" err="1" smtClean="0"/>
              <a:t>hypoplastic</a:t>
            </a:r>
            <a:r>
              <a:rPr lang="en-US" sz="2800" dirty="0" smtClean="0"/>
              <a:t> or </a:t>
            </a:r>
            <a:r>
              <a:rPr lang="en-US" sz="2800" dirty="0" err="1" smtClean="0"/>
              <a:t>hypocalcified</a:t>
            </a:r>
            <a:endParaRPr lang="en-US" sz="2800" dirty="0"/>
          </a:p>
        </p:txBody>
      </p:sp>
      <p:pic>
        <p:nvPicPr>
          <p:cNvPr id="8194" name="Picture 2" descr="H:\class\images\geminati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4572000"/>
            <a:ext cx="2752725" cy="189784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r/g of </a:t>
            </a:r>
            <a:r>
              <a:rPr lang="en-US" sz="3600" dirty="0" err="1" smtClean="0"/>
              <a:t>gemination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r/g reveal altered shape of hard tissue and pulp chamber of geminated tooth</a:t>
            </a:r>
          </a:p>
          <a:p>
            <a:r>
              <a:rPr lang="en-US" sz="2800" dirty="0" err="1" smtClean="0"/>
              <a:t>R’opaque</a:t>
            </a:r>
            <a:r>
              <a:rPr lang="en-US" sz="2800" dirty="0" smtClean="0"/>
              <a:t> enamel outlines the cleft in crowns and invaginations and thus attenuates them</a:t>
            </a:r>
          </a:p>
          <a:p>
            <a:r>
              <a:rPr lang="en-US" sz="2800" dirty="0" smtClean="0"/>
              <a:t>Pulp chamber is usually single and enlarged and may be partially divided</a:t>
            </a:r>
          </a:p>
          <a:p>
            <a:r>
              <a:rPr lang="en-US" sz="2800" dirty="0" smtClean="0"/>
              <a:t>Management: esthetically, caries, malocclusion leading to periodontal disease, reshaping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Developmental abnormalities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Number of teeth</a:t>
            </a:r>
          </a:p>
          <a:p>
            <a:r>
              <a:rPr lang="en-US" sz="2800" dirty="0" smtClean="0"/>
              <a:t>Eruption of teeth</a:t>
            </a:r>
          </a:p>
          <a:p>
            <a:r>
              <a:rPr lang="en-US" sz="2800" dirty="0" smtClean="0"/>
              <a:t>Altered morphology</a:t>
            </a:r>
            <a:endParaRPr lang="en-US" sz="2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err="1" smtClean="0"/>
              <a:t>Taurodontism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Have longitudinally enlarged pulp chambers</a:t>
            </a:r>
          </a:p>
          <a:p>
            <a:r>
              <a:rPr lang="en-US" sz="2800" dirty="0" smtClean="0"/>
              <a:t>Crown is normal in shape and size but body is elongated and roots are s </a:t>
            </a:r>
            <a:r>
              <a:rPr lang="en-US" sz="2800" dirty="0" err="1" smtClean="0"/>
              <a:t>hort</a:t>
            </a:r>
            <a:endParaRPr lang="en-US" sz="2800" dirty="0" smtClean="0"/>
          </a:p>
          <a:p>
            <a:r>
              <a:rPr lang="en-US" sz="2800" dirty="0" smtClean="0"/>
              <a:t>Pulp chamber extends throughout the extended body leading to an increased distance b/w CEJ and </a:t>
            </a:r>
            <a:r>
              <a:rPr lang="en-US" sz="2800" dirty="0" err="1" smtClean="0"/>
              <a:t>furcation</a:t>
            </a:r>
            <a:endParaRPr lang="en-US" sz="2800" dirty="0" smtClean="0"/>
          </a:p>
          <a:p>
            <a:r>
              <a:rPr lang="en-US" sz="2800" dirty="0" smtClean="0"/>
              <a:t>Extension of rectangular pulp chamber into elongated body of tooth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 descr="H:\class\images\taurodont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90801" y="2352227"/>
            <a:ext cx="3205162" cy="24444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Dilaceration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It is a disturbance in tooth formation that produces a sharp bend or curve in tooth</a:t>
            </a:r>
          </a:p>
          <a:p>
            <a:r>
              <a:rPr lang="en-US" sz="2800" dirty="0" smtClean="0"/>
              <a:t>Etiology: mechanical trauma to calcified portion of partially formed tooth</a:t>
            </a:r>
          </a:p>
          <a:p>
            <a:r>
              <a:rPr lang="en-US" sz="2800" dirty="0" smtClean="0"/>
              <a:t>If severe </a:t>
            </a:r>
            <a:r>
              <a:rPr lang="en-US" sz="2800" dirty="0" err="1" smtClean="0"/>
              <a:t>dilaceration</a:t>
            </a:r>
            <a:r>
              <a:rPr lang="en-US" sz="2800" dirty="0" smtClean="0"/>
              <a:t>, tooth doesn’t erupt</a:t>
            </a:r>
          </a:p>
          <a:p>
            <a:r>
              <a:rPr lang="en-US" sz="2800" dirty="0" err="1" smtClean="0"/>
              <a:t>Mesial</a:t>
            </a:r>
            <a:r>
              <a:rPr lang="en-US" sz="2800" dirty="0" smtClean="0"/>
              <a:t> or distal bend is seen on r/g</a:t>
            </a:r>
          </a:p>
          <a:p>
            <a:r>
              <a:rPr lang="en-US" sz="2800" dirty="0" err="1" smtClean="0"/>
              <a:t>Buccal</a:t>
            </a:r>
            <a:r>
              <a:rPr lang="en-US" sz="2800" dirty="0" smtClean="0"/>
              <a:t> or lingual bend, central passes </a:t>
            </a:r>
            <a:r>
              <a:rPr lang="en-US" sz="2800" dirty="0" err="1" smtClean="0"/>
              <a:t>passes</a:t>
            </a:r>
            <a:r>
              <a:rPr lang="en-US" sz="2800" dirty="0" smtClean="0"/>
              <a:t> approx parallel with deflected portion of root</a:t>
            </a:r>
          </a:p>
          <a:p>
            <a:r>
              <a:rPr lang="en-US" sz="2800" dirty="0" smtClean="0"/>
              <a:t>Appears a rounded opaque area with a dark shadow in its central region cast by the apical foramen and root canal, PDL space may be seen as  a </a:t>
            </a:r>
            <a:r>
              <a:rPr lang="en-US" sz="2800" dirty="0" err="1" smtClean="0"/>
              <a:t>r’lucent</a:t>
            </a:r>
            <a:r>
              <a:rPr lang="en-US" sz="2800" dirty="0" smtClean="0"/>
              <a:t> halo</a:t>
            </a:r>
            <a:endParaRPr lang="en-US" sz="28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 descr="H:\class\images\dilaceration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14600" y="2322117"/>
            <a:ext cx="3290887" cy="24649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Dens in dente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dens </a:t>
            </a:r>
            <a:r>
              <a:rPr lang="en-US" sz="2800" dirty="0" err="1" smtClean="0"/>
              <a:t>invaginatus</a:t>
            </a:r>
            <a:r>
              <a:rPr lang="en-US" sz="2800" dirty="0" smtClean="0"/>
              <a:t>, dilated </a:t>
            </a:r>
            <a:r>
              <a:rPr lang="en-US" sz="2800" dirty="0" err="1" smtClean="0"/>
              <a:t>odontome</a:t>
            </a:r>
            <a:r>
              <a:rPr lang="en-US" sz="2800" dirty="0" smtClean="0"/>
              <a:t>, </a:t>
            </a:r>
            <a:r>
              <a:rPr lang="en-US" sz="2800" dirty="0" err="1" smtClean="0"/>
              <a:t>gestant</a:t>
            </a:r>
            <a:r>
              <a:rPr lang="en-US" sz="2800" dirty="0" smtClean="0"/>
              <a:t> </a:t>
            </a:r>
            <a:r>
              <a:rPr lang="en-US" sz="2800" dirty="0" err="1" smtClean="0"/>
              <a:t>odontome</a:t>
            </a:r>
            <a:endParaRPr lang="en-US" sz="2800" dirty="0" smtClean="0"/>
          </a:p>
          <a:p>
            <a:r>
              <a:rPr lang="en-US" sz="2800" dirty="0" smtClean="0"/>
              <a:t>Results from an </a:t>
            </a:r>
            <a:r>
              <a:rPr lang="en-US" sz="2800" dirty="0" err="1" smtClean="0"/>
              <a:t>infolding</a:t>
            </a:r>
            <a:r>
              <a:rPr lang="en-US" sz="2800" dirty="0" smtClean="0"/>
              <a:t> of the outer surface into the interior of a tooth</a:t>
            </a:r>
          </a:p>
          <a:p>
            <a:r>
              <a:rPr lang="en-US" sz="2800" dirty="0" smtClean="0"/>
              <a:t>Can occur either in crown or root during tooth development and may involve pulp chamber or root canal, resulting in deformity of either crown or root</a:t>
            </a:r>
          </a:p>
          <a:p>
            <a:r>
              <a:rPr lang="en-US" sz="2800" dirty="0" smtClean="0"/>
              <a:t>Dilated </a:t>
            </a:r>
            <a:r>
              <a:rPr lang="en-US" sz="2800" dirty="0" err="1" smtClean="0"/>
              <a:t>odontome</a:t>
            </a:r>
            <a:r>
              <a:rPr lang="en-US" sz="2800" dirty="0" smtClean="0"/>
              <a:t>: the most extreme  form of anomaly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When dens in dente involves a root, it appears to be the result of an </a:t>
            </a:r>
            <a:r>
              <a:rPr lang="en-US" sz="2800" dirty="0" err="1" smtClean="0"/>
              <a:t>invagination</a:t>
            </a:r>
            <a:r>
              <a:rPr lang="en-US" sz="2800" dirty="0" smtClean="0"/>
              <a:t> of </a:t>
            </a:r>
            <a:r>
              <a:rPr lang="en-US" sz="2800" dirty="0" err="1" smtClean="0"/>
              <a:t>Hertwig’s</a:t>
            </a:r>
            <a:r>
              <a:rPr lang="en-US" sz="2800" dirty="0" smtClean="0"/>
              <a:t> </a:t>
            </a:r>
            <a:r>
              <a:rPr lang="en-US" sz="2800" dirty="0" err="1" smtClean="0"/>
              <a:t>ept</a:t>
            </a:r>
            <a:r>
              <a:rPr lang="en-US" sz="2800" dirty="0" smtClean="0"/>
              <a:t> root sheath, resulting in an accentuation of normal longitudinal root groove</a:t>
            </a:r>
          </a:p>
          <a:p>
            <a:r>
              <a:rPr lang="en-US" sz="2800" dirty="0" smtClean="0"/>
              <a:t>Defect is lined by </a:t>
            </a:r>
            <a:r>
              <a:rPr lang="en-US" sz="2800" dirty="0" err="1" smtClean="0"/>
              <a:t>cementum</a:t>
            </a:r>
            <a:r>
              <a:rPr lang="en-US" sz="2800" dirty="0" smtClean="0"/>
              <a:t> </a:t>
            </a:r>
          </a:p>
          <a:p>
            <a:r>
              <a:rPr lang="en-US" sz="2800" dirty="0" smtClean="0"/>
              <a:t>Coronal variety may be seen as a pit at </a:t>
            </a:r>
            <a:r>
              <a:rPr lang="en-US" sz="2800" dirty="0" err="1" smtClean="0"/>
              <a:t>incisal</a:t>
            </a:r>
            <a:r>
              <a:rPr lang="en-US" sz="2800" dirty="0" smtClean="0"/>
              <a:t> edge or </a:t>
            </a:r>
            <a:r>
              <a:rPr lang="en-US" sz="2800" dirty="0" err="1" smtClean="0"/>
              <a:t>cingulum</a:t>
            </a:r>
            <a:endParaRPr lang="en-US" sz="2800" dirty="0" smtClean="0"/>
          </a:p>
          <a:p>
            <a:r>
              <a:rPr lang="en-US" sz="2800" dirty="0" smtClean="0"/>
              <a:t>Pit may be broad and deep and lingual marginal ridges and </a:t>
            </a:r>
            <a:r>
              <a:rPr lang="en-US" sz="2800" dirty="0" err="1" smtClean="0"/>
              <a:t>cingulum</a:t>
            </a:r>
            <a:r>
              <a:rPr lang="en-US" sz="2800" dirty="0" smtClean="0"/>
              <a:t> prominent</a:t>
            </a:r>
          </a:p>
          <a:p>
            <a:r>
              <a:rPr lang="en-US" sz="2800" dirty="0" smtClean="0"/>
              <a:t>Clinical importance: risk of </a:t>
            </a:r>
            <a:r>
              <a:rPr lang="en-US" sz="2800" dirty="0" err="1" smtClean="0"/>
              <a:t>pulpal</a:t>
            </a:r>
            <a:r>
              <a:rPr lang="en-US" sz="2800" dirty="0" smtClean="0"/>
              <a:t> disease</a:t>
            </a:r>
          </a:p>
          <a:p>
            <a:r>
              <a:rPr lang="en-US" sz="2800" dirty="0" smtClean="0"/>
              <a:t>Enamel lining the coronal defect is frequently thin</a:t>
            </a:r>
            <a:endParaRPr lang="en-US" sz="28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1266" name="Picture 2" descr="H:\class\images\dens in dent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524000" y="1903752"/>
            <a:ext cx="4381500" cy="281667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Dens </a:t>
            </a:r>
            <a:r>
              <a:rPr lang="en-US" sz="3600" dirty="0" err="1" smtClean="0"/>
              <a:t>evaginatus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Leong’s premolar</a:t>
            </a:r>
          </a:p>
          <a:p>
            <a:r>
              <a:rPr lang="en-US" sz="2800" dirty="0" smtClean="0"/>
              <a:t>It is the result of an </a:t>
            </a:r>
            <a:r>
              <a:rPr lang="en-US" sz="2800" dirty="0" err="1" smtClean="0"/>
              <a:t>outfolding</a:t>
            </a:r>
            <a:r>
              <a:rPr lang="en-US" sz="2800" dirty="0" smtClean="0"/>
              <a:t> of enamel organ</a:t>
            </a:r>
          </a:p>
          <a:p>
            <a:r>
              <a:rPr lang="en-US" sz="2800" dirty="0" smtClean="0"/>
              <a:t>Results in enamel covered tubercle, usually in or near the middle of the </a:t>
            </a:r>
            <a:r>
              <a:rPr lang="en-US" sz="2800" dirty="0" err="1" smtClean="0"/>
              <a:t>occlusal</a:t>
            </a:r>
            <a:r>
              <a:rPr lang="en-US" sz="2800" dirty="0" smtClean="0"/>
              <a:t> surface of a premolar or occasionally a molar</a:t>
            </a:r>
          </a:p>
          <a:p>
            <a:r>
              <a:rPr lang="en-US" sz="2800" dirty="0" smtClean="0"/>
              <a:t>A polyp like protuberance exists in the central groove or lingual ridge of a </a:t>
            </a:r>
            <a:r>
              <a:rPr lang="en-US" sz="2800" dirty="0" err="1" smtClean="0"/>
              <a:t>buccal</a:t>
            </a:r>
            <a:r>
              <a:rPr lang="en-US" sz="2800" dirty="0" smtClean="0"/>
              <a:t> cusp</a:t>
            </a:r>
          </a:p>
          <a:p>
            <a:r>
              <a:rPr lang="en-US" sz="2800" dirty="0" smtClean="0"/>
              <a:t>Can occur bilaterally and in mandible</a:t>
            </a:r>
          </a:p>
          <a:p>
            <a:r>
              <a:rPr lang="en-US" sz="2800" dirty="0" smtClean="0"/>
              <a:t>Tubercle has a dentin core and slender pulp horn</a:t>
            </a:r>
          </a:p>
          <a:p>
            <a:r>
              <a:rPr lang="en-US" sz="2800" dirty="0" smtClean="0"/>
              <a:t>Dentine core is surrounded with opaque enamel </a:t>
            </a:r>
            <a:endParaRPr lang="en-US" sz="2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290" name="Picture 2" descr="H:\class\images\dens evaginatu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6000" y="2291556"/>
            <a:ext cx="3048000" cy="2095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2400"/>
            <a:ext cx="7772400" cy="688975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Amelogenesis</a:t>
            </a:r>
            <a:r>
              <a:rPr lang="en-US" sz="3600" dirty="0" smtClean="0"/>
              <a:t> </a:t>
            </a:r>
            <a:r>
              <a:rPr lang="en-US" sz="3600" dirty="0" err="1" smtClean="0"/>
              <a:t>imperfecta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1066800"/>
            <a:ext cx="8077200" cy="5562600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It is a developmental disturbance that interferes with normal enamel formation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It leads to marked changes in enamel of all or nearly all teeth in both dentitions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Enamel lacks the normal prismatic structure and are resistant to decay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Dentin and root form are usually normal</a:t>
            </a:r>
          </a:p>
          <a:p>
            <a:pPr algn="l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</a:rPr>
              <a:t>Affected teeth erupt late</a:t>
            </a:r>
          </a:p>
          <a:p>
            <a:pPr algn="l">
              <a:buFont typeface="Arial" pitchFamily="34" charset="0"/>
              <a:buChar char="•"/>
            </a:pPr>
            <a:endParaRPr lang="en-US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Supernumerary teeth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</a:t>
            </a:r>
            <a:r>
              <a:rPr lang="en-US" sz="2800" dirty="0" err="1" smtClean="0"/>
              <a:t>hyperdontia</a:t>
            </a:r>
            <a:r>
              <a:rPr lang="en-US" sz="2800" dirty="0" smtClean="0"/>
              <a:t>, </a:t>
            </a:r>
            <a:r>
              <a:rPr lang="en-US" sz="2800" dirty="0" err="1" smtClean="0"/>
              <a:t>distodens</a:t>
            </a:r>
            <a:r>
              <a:rPr lang="en-US" sz="2800" dirty="0" smtClean="0"/>
              <a:t>, </a:t>
            </a:r>
            <a:r>
              <a:rPr lang="en-US" sz="2800" dirty="0" err="1" smtClean="0"/>
              <a:t>mesiodens</a:t>
            </a:r>
            <a:r>
              <a:rPr lang="en-US" sz="2800" dirty="0" smtClean="0"/>
              <a:t>, </a:t>
            </a:r>
            <a:r>
              <a:rPr lang="en-US" sz="2800" dirty="0" err="1" smtClean="0"/>
              <a:t>parateeth</a:t>
            </a:r>
            <a:r>
              <a:rPr lang="en-US" sz="2800" dirty="0" smtClean="0"/>
              <a:t>, </a:t>
            </a:r>
            <a:r>
              <a:rPr lang="en-US" sz="2800" dirty="0" err="1" smtClean="0"/>
              <a:t>peridens</a:t>
            </a:r>
            <a:r>
              <a:rPr lang="en-US" sz="2800" dirty="0" smtClean="0"/>
              <a:t>, supplemental teeth</a:t>
            </a:r>
          </a:p>
          <a:p>
            <a:r>
              <a:rPr lang="en-US" sz="2800" dirty="0" err="1" smtClean="0"/>
              <a:t>Parateeth</a:t>
            </a:r>
            <a:r>
              <a:rPr lang="en-US" sz="2800" dirty="0" smtClean="0"/>
              <a:t>: those </a:t>
            </a:r>
            <a:r>
              <a:rPr lang="en-US" sz="2800" dirty="0" err="1" smtClean="0"/>
              <a:t>occuring</a:t>
            </a:r>
            <a:r>
              <a:rPr lang="en-US" sz="2800" dirty="0" smtClean="0"/>
              <a:t> in the molar area</a:t>
            </a:r>
          </a:p>
          <a:p>
            <a:r>
              <a:rPr lang="en-US" sz="2800" dirty="0" err="1" smtClean="0"/>
              <a:t>Distodens</a:t>
            </a:r>
            <a:r>
              <a:rPr lang="en-US" sz="2800" dirty="0" smtClean="0"/>
              <a:t>: those that erupt distal to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molar</a:t>
            </a:r>
          </a:p>
          <a:p>
            <a:r>
              <a:rPr lang="en-US" sz="2800" dirty="0" err="1" smtClean="0"/>
              <a:t>Peridens</a:t>
            </a:r>
            <a:r>
              <a:rPr lang="en-US" sz="2800" dirty="0" smtClean="0"/>
              <a:t>: those that erupt ectopically, </a:t>
            </a:r>
            <a:r>
              <a:rPr lang="en-US" sz="2800" dirty="0" err="1" smtClean="0"/>
              <a:t>buccal</a:t>
            </a:r>
            <a:r>
              <a:rPr lang="en-US" sz="2800" dirty="0" smtClean="0"/>
              <a:t> or lingual to normal arch</a:t>
            </a:r>
          </a:p>
          <a:p>
            <a:r>
              <a:rPr lang="en-US" sz="2800" dirty="0" smtClean="0"/>
              <a:t>Single teeth are more common in ant maxilla and in max molar region</a:t>
            </a:r>
          </a:p>
          <a:p>
            <a:r>
              <a:rPr lang="en-US" sz="2800" dirty="0" smtClean="0"/>
              <a:t>Multiple in </a:t>
            </a:r>
            <a:r>
              <a:rPr lang="en-US" sz="2800" dirty="0" err="1" smtClean="0"/>
              <a:t>mandibular</a:t>
            </a:r>
            <a:r>
              <a:rPr lang="en-US" sz="2800" dirty="0" smtClean="0"/>
              <a:t> premolar region</a:t>
            </a:r>
          </a:p>
          <a:p>
            <a:r>
              <a:rPr lang="en-US" sz="2800" dirty="0" smtClean="0"/>
              <a:t>Shape: normal appearing to conical and to grossly distorted</a:t>
            </a:r>
          </a:p>
          <a:p>
            <a:r>
              <a:rPr lang="en-US" sz="2800" dirty="0" smtClean="0"/>
              <a:t>Size: usually smaller</a:t>
            </a:r>
          </a:p>
          <a:p>
            <a:r>
              <a:rPr lang="en-US" sz="2800" dirty="0" smtClean="0"/>
              <a:t>Syndrome: </a:t>
            </a:r>
            <a:r>
              <a:rPr lang="en-US" sz="2800" dirty="0" err="1" smtClean="0"/>
              <a:t>cleidocranial</a:t>
            </a:r>
            <a:r>
              <a:rPr lang="en-US" sz="2800" dirty="0" smtClean="0"/>
              <a:t> dysplasia, </a:t>
            </a:r>
            <a:r>
              <a:rPr lang="en-US" sz="2800" dirty="0" err="1" smtClean="0"/>
              <a:t>gardner’s</a:t>
            </a:r>
            <a:r>
              <a:rPr lang="en-US" sz="2800" dirty="0" smtClean="0"/>
              <a:t> syndrome</a:t>
            </a:r>
            <a:endParaRPr lang="en-US"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Clinical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 smtClean="0"/>
              <a:t>Hypoplasia</a:t>
            </a:r>
            <a:r>
              <a:rPr lang="en-US" sz="2800" dirty="0" smtClean="0"/>
              <a:t>: enamel fails to develop to its normal thickness</a:t>
            </a:r>
          </a:p>
          <a:p>
            <a:r>
              <a:rPr lang="en-US" sz="2800" dirty="0" smtClean="0"/>
              <a:t>It is so thin that the dentin shows through and imparts a yellowish – brown color to tooth</a:t>
            </a:r>
          </a:p>
          <a:p>
            <a:r>
              <a:rPr lang="en-US" sz="2800" dirty="0" smtClean="0"/>
              <a:t>Enamel may be pitted, rough  or smooth and glossy</a:t>
            </a:r>
          </a:p>
          <a:p>
            <a:r>
              <a:rPr lang="en-US" sz="2800" dirty="0" smtClean="0"/>
              <a:t>Crowns may not have the usual contour and show roughly square shape</a:t>
            </a:r>
          </a:p>
          <a:p>
            <a:r>
              <a:rPr lang="en-US" sz="2800" dirty="0" smtClean="0"/>
              <a:t>Reduced enamel thickness so there is lack of contact</a:t>
            </a:r>
          </a:p>
          <a:p>
            <a:r>
              <a:rPr lang="en-US" sz="2800" dirty="0" err="1" smtClean="0"/>
              <a:t>Occlusal</a:t>
            </a:r>
            <a:r>
              <a:rPr lang="en-US" sz="2800" dirty="0" smtClean="0"/>
              <a:t> surfaces are flat with low cusps</a:t>
            </a:r>
          </a:p>
          <a:p>
            <a:r>
              <a:rPr lang="en-US" sz="2800" dirty="0" smtClean="0"/>
              <a:t>Anterior open bite may be noted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22" name="Picture 2" descr="C:\Users\23\Desktop\3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3338512" y="2939256"/>
            <a:ext cx="2466975" cy="1847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Hypomaturation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Enamel has normal thickness but shows mottled appearance</a:t>
            </a:r>
          </a:p>
          <a:p>
            <a:r>
              <a:rPr lang="en-US" sz="2800" dirty="0" smtClean="0"/>
              <a:t>It is softer than normal and may crack away from the crown</a:t>
            </a:r>
          </a:p>
          <a:p>
            <a:r>
              <a:rPr lang="en-US" sz="2800" dirty="0" smtClean="0"/>
              <a:t>Color ranges from clear to cloudy white, yellow or brown</a:t>
            </a:r>
          </a:p>
          <a:p>
            <a:r>
              <a:rPr lang="en-US" sz="2800" dirty="0" smtClean="0"/>
              <a:t>In one form, teeth appear to be snow capped</a:t>
            </a:r>
            <a:endParaRPr lang="en-US" sz="2800" dirty="0"/>
          </a:p>
        </p:txBody>
      </p:sp>
      <p:pic>
        <p:nvPicPr>
          <p:cNvPr id="31746" name="Picture 2" descr="C:\Users\23\Desktop\3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4800600"/>
            <a:ext cx="2647950" cy="17240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Hypocalcification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Is more common</a:t>
            </a:r>
          </a:p>
          <a:p>
            <a:r>
              <a:rPr lang="en-US" sz="2800" dirty="0" smtClean="0"/>
              <a:t>Crowns are normal in size and shape when they erupt</a:t>
            </a:r>
          </a:p>
          <a:p>
            <a:r>
              <a:rPr lang="en-US" sz="2800" dirty="0" smtClean="0"/>
              <a:t>Coz enamel is poorly mineralized, it starts to fracture away shortly after it comes to function</a:t>
            </a:r>
          </a:p>
          <a:p>
            <a:r>
              <a:rPr lang="en-US" sz="2800" dirty="0" smtClean="0"/>
              <a:t>Soft enamel abrades rapidly and dentin also wears down rapidly leading to grossly worn down teeth, sometimes to level of </a:t>
            </a:r>
            <a:r>
              <a:rPr lang="en-US" sz="2800" dirty="0" err="1" smtClean="0"/>
              <a:t>gingiva</a:t>
            </a:r>
            <a:endParaRPr lang="en-US" sz="2800" dirty="0" smtClean="0"/>
          </a:p>
          <a:p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r/g features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 smtClean="0"/>
              <a:t>Hypoplastic</a:t>
            </a:r>
            <a:r>
              <a:rPr lang="en-US" sz="2800" dirty="0" smtClean="0"/>
              <a:t>: square shape crown</a:t>
            </a:r>
          </a:p>
          <a:p>
            <a:r>
              <a:rPr lang="en-US" sz="2800" dirty="0" smtClean="0"/>
              <a:t>Relatively thin opaque layer and low or absent cusps</a:t>
            </a:r>
          </a:p>
          <a:p>
            <a:r>
              <a:rPr lang="en-US" sz="2800" dirty="0" smtClean="0"/>
              <a:t>Enamel density is normal</a:t>
            </a:r>
          </a:p>
          <a:p>
            <a:r>
              <a:rPr lang="en-US" sz="2800" dirty="0" smtClean="0"/>
              <a:t>Pitted enamel appears as sharply localized areas of mottled density</a:t>
            </a:r>
          </a:p>
          <a:p>
            <a:r>
              <a:rPr lang="en-US" sz="2800" dirty="0" err="1" smtClean="0"/>
              <a:t>Hypomaturation</a:t>
            </a:r>
            <a:r>
              <a:rPr lang="en-US" sz="2800" dirty="0" smtClean="0"/>
              <a:t>: normal enamel thickness</a:t>
            </a:r>
          </a:p>
          <a:p>
            <a:r>
              <a:rPr lang="en-US" sz="2800" dirty="0" smtClean="0"/>
              <a:t>Density is same as dentine</a:t>
            </a:r>
          </a:p>
          <a:p>
            <a:r>
              <a:rPr lang="en-US" sz="2800" dirty="0" err="1" smtClean="0"/>
              <a:t>Hypocalcified</a:t>
            </a:r>
            <a:r>
              <a:rPr lang="en-US" sz="2800" dirty="0" smtClean="0"/>
              <a:t>: normal enamel thickness</a:t>
            </a:r>
          </a:p>
          <a:p>
            <a:r>
              <a:rPr lang="en-US" sz="2800" dirty="0" smtClean="0"/>
              <a:t>Density is less than dentin</a:t>
            </a:r>
            <a:endParaRPr lang="en-US" sz="28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2770" name="Picture 2" descr="C:\Users\23\Desktop\3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19400" y="533400"/>
            <a:ext cx="2619375" cy="1743075"/>
          </a:xfrm>
          <a:prstGeom prst="rect">
            <a:avLst/>
          </a:prstGeom>
          <a:noFill/>
        </p:spPr>
      </p:pic>
      <p:pic>
        <p:nvPicPr>
          <p:cNvPr id="32771" name="Picture 3" descr="C:\Users\23\Desktop\36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2438400"/>
            <a:ext cx="6788475" cy="37017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Dentinogenesis</a:t>
            </a:r>
            <a:r>
              <a:rPr lang="en-US" sz="3600" dirty="0" smtClean="0"/>
              <a:t> </a:t>
            </a:r>
            <a:r>
              <a:rPr lang="en-US" sz="3600" dirty="0" err="1" smtClean="0"/>
              <a:t>imperfecta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hereditary opalescent dentin</a:t>
            </a:r>
          </a:p>
          <a:p>
            <a:r>
              <a:rPr lang="en-US" sz="2800" dirty="0" smtClean="0"/>
              <a:t>Is a developmental disturbance primarily of dentin</a:t>
            </a:r>
          </a:p>
          <a:p>
            <a:r>
              <a:rPr lang="en-US" sz="2800" dirty="0" smtClean="0"/>
              <a:t>Enamel may be thinner than normal</a:t>
            </a:r>
          </a:p>
          <a:p>
            <a:r>
              <a:rPr lang="en-US" sz="2800" dirty="0" smtClean="0"/>
              <a:t>Both dentitions are affected</a:t>
            </a:r>
          </a:p>
          <a:p>
            <a:r>
              <a:rPr lang="en-US" sz="2800" dirty="0" smtClean="0"/>
              <a:t>Type I is associated with </a:t>
            </a:r>
            <a:r>
              <a:rPr lang="en-US" sz="2800" dirty="0" err="1" smtClean="0"/>
              <a:t>osteogensis</a:t>
            </a:r>
            <a:r>
              <a:rPr lang="en-US" sz="2800" dirty="0" smtClean="0"/>
              <a:t> </a:t>
            </a:r>
            <a:r>
              <a:rPr lang="en-US" sz="2800" dirty="0" err="1" smtClean="0"/>
              <a:t>imperfecta</a:t>
            </a:r>
            <a:endParaRPr lang="en-US" sz="2800" dirty="0" smtClean="0"/>
          </a:p>
          <a:p>
            <a:r>
              <a:rPr lang="en-US" sz="2800" dirty="0" smtClean="0"/>
              <a:t>Tooth roots and pulp chambers are smaller and underdeveloped</a:t>
            </a:r>
          </a:p>
          <a:p>
            <a:r>
              <a:rPr lang="en-US" sz="2800" dirty="0" smtClean="0"/>
              <a:t>Primary is affected more with type I</a:t>
            </a:r>
          </a:p>
          <a:p>
            <a:r>
              <a:rPr lang="en-US" sz="2800" dirty="0" smtClean="0"/>
              <a:t>Type II no skeletal defects seen</a:t>
            </a:r>
            <a:endParaRPr lang="en-US" sz="2800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Clinicial</a:t>
            </a:r>
            <a:r>
              <a:rPr lang="en-US" sz="3600" dirty="0" smtClean="0"/>
              <a:t>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Show a high degree of amber like </a:t>
            </a:r>
            <a:r>
              <a:rPr lang="en-US" sz="2800" dirty="0" err="1" smtClean="0"/>
              <a:t>translucncy</a:t>
            </a:r>
            <a:r>
              <a:rPr lang="en-US" sz="2800" dirty="0" smtClean="0"/>
              <a:t> and variety of colors from yellow to blue-gray</a:t>
            </a:r>
          </a:p>
          <a:p>
            <a:r>
              <a:rPr lang="en-US" sz="2800" dirty="0" smtClean="0"/>
              <a:t>Enamel easily fractures from teeth and crowns wear readily</a:t>
            </a:r>
          </a:p>
          <a:p>
            <a:r>
              <a:rPr lang="en-US" sz="2800" dirty="0" smtClean="0"/>
              <a:t>In adults teeth frequently wear down to </a:t>
            </a:r>
            <a:r>
              <a:rPr lang="en-US" sz="2800" dirty="0" err="1" smtClean="0"/>
              <a:t>gingiva</a:t>
            </a:r>
            <a:endParaRPr lang="en-US" sz="2800" dirty="0" smtClean="0"/>
          </a:p>
          <a:p>
            <a:r>
              <a:rPr lang="en-US" sz="2800" dirty="0" smtClean="0"/>
              <a:t>Exposed dentin becomes stained</a:t>
            </a:r>
          </a:p>
          <a:p>
            <a:r>
              <a:rPr lang="en-US" sz="2800" dirty="0" smtClean="0"/>
              <a:t>Some pts show anterior open bite</a:t>
            </a:r>
          </a:p>
          <a:p>
            <a:r>
              <a:rPr lang="en-US" sz="2800" dirty="0" smtClean="0"/>
              <a:t>Color of abraded tooth may show dark brown or even black</a:t>
            </a:r>
            <a:endParaRPr lang="en-US" sz="28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Crowns are of normal size with a constriction of cervical region of tooth, showing bulbous appearance</a:t>
            </a:r>
          </a:p>
          <a:p>
            <a:r>
              <a:rPr lang="en-US" sz="2800" dirty="0" smtClean="0"/>
              <a:t>Slight to marked attrition of </a:t>
            </a:r>
            <a:r>
              <a:rPr lang="en-US" sz="2800" dirty="0" err="1" smtClean="0"/>
              <a:t>occlusal</a:t>
            </a:r>
            <a:r>
              <a:rPr lang="en-US" sz="2800" dirty="0" smtClean="0"/>
              <a:t> surface</a:t>
            </a:r>
          </a:p>
          <a:p>
            <a:r>
              <a:rPr lang="en-US" sz="2800" dirty="0" smtClean="0"/>
              <a:t>Roots are usually short and slender</a:t>
            </a:r>
          </a:p>
          <a:p>
            <a:r>
              <a:rPr lang="en-US" sz="2800" dirty="0" smtClean="0"/>
              <a:t>Both types show partial or complete obliteration of pulp chambers</a:t>
            </a:r>
          </a:p>
          <a:p>
            <a:r>
              <a:rPr lang="en-US" sz="2800" dirty="0" smtClean="0"/>
              <a:t>Early in development, teeth show large pulp chambers and get quickly obliterated by dentin formation</a:t>
            </a:r>
          </a:p>
          <a:p>
            <a:r>
              <a:rPr lang="en-US" sz="2800" dirty="0" smtClean="0"/>
              <a:t>Ultimately root canals may be absent or thread like</a:t>
            </a:r>
          </a:p>
          <a:p>
            <a:r>
              <a:rPr lang="en-US" sz="2800" dirty="0" smtClean="0"/>
              <a:t>Occasional </a:t>
            </a:r>
            <a:r>
              <a:rPr lang="en-US" sz="2800" dirty="0" err="1" smtClean="0"/>
              <a:t>r’lucencies</a:t>
            </a:r>
            <a:r>
              <a:rPr lang="en-US" sz="2800" dirty="0" smtClean="0"/>
              <a:t> are seen with sound teeth</a:t>
            </a:r>
            <a:endParaRPr lang="en-US" sz="2800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9698" name="Picture 2" descr="C:\Users\23\Desktop\2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t="19132"/>
          <a:stretch>
            <a:fillRect/>
          </a:stretch>
        </p:blipFill>
        <p:spPr bwMode="auto">
          <a:xfrm>
            <a:off x="2043113" y="2286000"/>
            <a:ext cx="4129087" cy="25011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Complication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Malalignment</a:t>
            </a:r>
            <a:r>
              <a:rPr lang="en-US" sz="2800" dirty="0" smtClean="0"/>
              <a:t> of normal dentition</a:t>
            </a:r>
          </a:p>
          <a:p>
            <a:r>
              <a:rPr lang="en-US" sz="2800" dirty="0" smtClean="0"/>
              <a:t>Root </a:t>
            </a:r>
            <a:r>
              <a:rPr lang="en-US" sz="2800" dirty="0" err="1" smtClean="0"/>
              <a:t>resorption</a:t>
            </a:r>
            <a:r>
              <a:rPr lang="en-US" sz="2800" dirty="0" smtClean="0"/>
              <a:t> or interfere with normal eruption sequence</a:t>
            </a:r>
          </a:p>
          <a:p>
            <a:r>
              <a:rPr lang="en-US" sz="2800" dirty="0" err="1" smtClean="0"/>
              <a:t>Dentigerous</a:t>
            </a:r>
            <a:r>
              <a:rPr lang="en-US" sz="2800" dirty="0" smtClean="0"/>
              <a:t> cysts</a:t>
            </a:r>
          </a:p>
          <a:p>
            <a:endParaRPr lang="en-US" sz="2800" dirty="0"/>
          </a:p>
        </p:txBody>
      </p:sp>
      <p:pic>
        <p:nvPicPr>
          <p:cNvPr id="1026" name="Picture 2" descr="H:\class\images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800" y="3810000"/>
            <a:ext cx="2476500" cy="1847850"/>
          </a:xfrm>
          <a:prstGeom prst="rect">
            <a:avLst/>
          </a:prstGeom>
          <a:noFill/>
        </p:spPr>
      </p:pic>
      <p:pic>
        <p:nvPicPr>
          <p:cNvPr id="1027" name="Picture 3" descr="H:\class\images\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81600" y="3733800"/>
            <a:ext cx="2133600" cy="2143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Dentin dysplasia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It is rare than DI</a:t>
            </a:r>
          </a:p>
          <a:p>
            <a:r>
              <a:rPr lang="en-US" sz="2800" dirty="0" smtClean="0"/>
              <a:t>Type I: </a:t>
            </a:r>
            <a:r>
              <a:rPr lang="en-US" sz="2800" dirty="0" err="1" smtClean="0"/>
              <a:t>radicular</a:t>
            </a:r>
            <a:r>
              <a:rPr lang="en-US" sz="2800" dirty="0" smtClean="0"/>
              <a:t> variety</a:t>
            </a:r>
          </a:p>
          <a:p>
            <a:r>
              <a:rPr lang="en-US" sz="2800" dirty="0" smtClean="0"/>
              <a:t>Type II: coronal variety</a:t>
            </a:r>
          </a:p>
          <a:p>
            <a:r>
              <a:rPr lang="en-US" sz="2800" dirty="0" smtClean="0"/>
              <a:t>Type  I: normal color and shape</a:t>
            </a:r>
          </a:p>
          <a:p>
            <a:r>
              <a:rPr lang="en-US" sz="2800" dirty="0" smtClean="0"/>
              <a:t>Occasionally a slight bluish brown translucency is seen</a:t>
            </a:r>
          </a:p>
          <a:p>
            <a:r>
              <a:rPr lang="en-US" sz="2800" dirty="0" smtClean="0"/>
              <a:t>Teeth are misaligned, pts may c/o drifting</a:t>
            </a:r>
          </a:p>
          <a:p>
            <a:r>
              <a:rPr lang="en-US" sz="2800" dirty="0" smtClean="0"/>
              <a:t>And state that teeth exfoliate with or no trauma</a:t>
            </a:r>
          </a:p>
          <a:p>
            <a:r>
              <a:rPr lang="en-US" sz="2800" dirty="0" smtClean="0"/>
              <a:t>Type II: crowns appear to be of same color, shape and size as in DI</a:t>
            </a:r>
            <a:endParaRPr lang="en-US" sz="2800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Type I: roots are either short or abnormally shaped</a:t>
            </a:r>
          </a:p>
          <a:p>
            <a:r>
              <a:rPr lang="en-US" sz="2800" dirty="0" smtClean="0"/>
              <a:t>Roots of primary teeth may be only thin </a:t>
            </a:r>
            <a:r>
              <a:rPr lang="en-US" sz="2800" dirty="0" err="1" smtClean="0"/>
              <a:t>spicules</a:t>
            </a:r>
            <a:endParaRPr lang="en-US" sz="2800" dirty="0" smtClean="0"/>
          </a:p>
          <a:p>
            <a:r>
              <a:rPr lang="en-US" sz="2800" dirty="0" smtClean="0"/>
              <a:t>Pulp chambers and root canals completely fill in before eruption</a:t>
            </a:r>
          </a:p>
          <a:p>
            <a:r>
              <a:rPr lang="en-US" sz="2800" dirty="0" smtClean="0"/>
              <a:t>Type II: obliteration of pulp chamber and reduction in caliber of root canals occurs after eruption</a:t>
            </a:r>
          </a:p>
          <a:p>
            <a:r>
              <a:rPr lang="en-US" sz="2800" dirty="0" smtClean="0"/>
              <a:t>As chambers get filled in with dentin, chambers become flame shaped and may show multiple pulp stones</a:t>
            </a:r>
          </a:p>
          <a:p>
            <a:r>
              <a:rPr lang="en-US" sz="2800" dirty="0" smtClean="0"/>
              <a:t>Occasionally anterior teeth and premolars develop a pulp chamber that is thistle tube in shape</a:t>
            </a:r>
            <a:endParaRPr lang="en-US" sz="2800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8674" name="Picture 2" descr="C:\Users\23\Desktop\2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00200" y="2895600"/>
            <a:ext cx="2533650" cy="1809750"/>
          </a:xfrm>
          <a:prstGeom prst="rect">
            <a:avLst/>
          </a:prstGeom>
          <a:noFill/>
        </p:spPr>
      </p:pic>
      <p:pic>
        <p:nvPicPr>
          <p:cNvPr id="28675" name="Picture 3" descr="C:\Users\23\Desktop\2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486400" y="2590800"/>
            <a:ext cx="2009775" cy="22764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Regional </a:t>
            </a:r>
            <a:r>
              <a:rPr lang="en-US" sz="3600" dirty="0" err="1" smtClean="0"/>
              <a:t>odontodysplasia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</a:t>
            </a:r>
            <a:r>
              <a:rPr lang="en-US" sz="2800" dirty="0" err="1" smtClean="0"/>
              <a:t>odontogenesis</a:t>
            </a:r>
            <a:r>
              <a:rPr lang="en-US" sz="2800" dirty="0" smtClean="0"/>
              <a:t> </a:t>
            </a:r>
            <a:r>
              <a:rPr lang="en-US" sz="2800" dirty="0" err="1" smtClean="0"/>
              <a:t>imperfecta</a:t>
            </a:r>
            <a:endParaRPr lang="en-US" sz="2800" dirty="0" smtClean="0"/>
          </a:p>
          <a:p>
            <a:r>
              <a:rPr lang="en-US" sz="2800" dirty="0" smtClean="0"/>
              <a:t>Is relatively rare condition in which both enamel and dentin are </a:t>
            </a:r>
            <a:r>
              <a:rPr lang="en-US" sz="2800" dirty="0" err="1" smtClean="0"/>
              <a:t>hypoplastic</a:t>
            </a:r>
            <a:r>
              <a:rPr lang="en-US" sz="2800" dirty="0" smtClean="0"/>
              <a:t> and </a:t>
            </a:r>
            <a:r>
              <a:rPr lang="en-US" sz="2800" dirty="0" err="1" smtClean="0"/>
              <a:t>hypocalcified</a:t>
            </a:r>
            <a:endParaRPr lang="en-US" sz="2800" dirty="0" smtClean="0"/>
          </a:p>
          <a:p>
            <a:r>
              <a:rPr lang="en-US" sz="2800" dirty="0" smtClean="0"/>
              <a:t>Result is localized arrest in tooth development</a:t>
            </a:r>
          </a:p>
          <a:p>
            <a:r>
              <a:rPr lang="en-US" sz="2800" dirty="0" smtClean="0"/>
              <a:t>It affects few teeth in  a quadrant</a:t>
            </a:r>
          </a:p>
          <a:p>
            <a:r>
              <a:rPr lang="en-US" sz="2800" dirty="0" smtClean="0"/>
              <a:t>May affect either dentition</a:t>
            </a:r>
            <a:endParaRPr lang="en-US" sz="28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Clinical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Teeth are small and mottled brown as a result of staining of </a:t>
            </a:r>
            <a:r>
              <a:rPr lang="en-US" sz="2800" dirty="0" err="1" smtClean="0"/>
              <a:t>hypocalcifed</a:t>
            </a:r>
            <a:r>
              <a:rPr lang="en-US" sz="2800" dirty="0" smtClean="0"/>
              <a:t> </a:t>
            </a:r>
            <a:r>
              <a:rPr lang="en-US" sz="2800" dirty="0" err="1" smtClean="0"/>
              <a:t>hypoplastic</a:t>
            </a:r>
            <a:r>
              <a:rPr lang="en-US" sz="2800" dirty="0" smtClean="0"/>
              <a:t> enamel</a:t>
            </a:r>
          </a:p>
          <a:p>
            <a:r>
              <a:rPr lang="en-US" sz="2800" dirty="0" smtClean="0"/>
              <a:t>Teeth are susceptible to caries, are brittle and subject to fracture and </a:t>
            </a:r>
            <a:r>
              <a:rPr lang="en-US" sz="2800" dirty="0" err="1" smtClean="0"/>
              <a:t>pulpal</a:t>
            </a:r>
            <a:r>
              <a:rPr lang="en-US" sz="2800" dirty="0" smtClean="0"/>
              <a:t> infection</a:t>
            </a:r>
          </a:p>
          <a:p>
            <a:r>
              <a:rPr lang="en-US" sz="2800" dirty="0" smtClean="0"/>
              <a:t>Eruption is delayed</a:t>
            </a:r>
          </a:p>
          <a:p>
            <a:endParaRPr lang="en-US" sz="2800" dirty="0"/>
          </a:p>
        </p:txBody>
      </p:sp>
      <p:pic>
        <p:nvPicPr>
          <p:cNvPr id="27650" name="Picture 2" descr="C:\Users\23\Desktop\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4419600"/>
            <a:ext cx="2609850" cy="1752600"/>
          </a:xfrm>
          <a:prstGeom prst="rect">
            <a:avLst/>
          </a:prstGeom>
          <a:noFill/>
        </p:spPr>
      </p:pic>
      <p:pic>
        <p:nvPicPr>
          <p:cNvPr id="27651" name="Picture 3" descr="C:\Users\23\Desktop\2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24400" y="3810000"/>
            <a:ext cx="2971800" cy="23180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Teeth show ghost appearance</a:t>
            </a:r>
          </a:p>
          <a:p>
            <a:r>
              <a:rPr lang="en-US" sz="2800" dirty="0" smtClean="0"/>
              <a:t>Pulp chambers are large and wide root canals </a:t>
            </a:r>
            <a:r>
              <a:rPr lang="en-US" sz="2800" dirty="0" err="1" smtClean="0"/>
              <a:t>cz</a:t>
            </a:r>
            <a:r>
              <a:rPr lang="en-US" sz="2800" dirty="0" smtClean="0"/>
              <a:t> dentin is thin serving to outline the image</a:t>
            </a:r>
          </a:p>
          <a:p>
            <a:r>
              <a:rPr lang="en-US" sz="2800" dirty="0" smtClean="0"/>
              <a:t>Roots are short</a:t>
            </a:r>
          </a:p>
          <a:p>
            <a:r>
              <a:rPr lang="en-US" sz="2800" dirty="0" smtClean="0"/>
              <a:t>Enamel is thin and less dense than usual</a:t>
            </a:r>
          </a:p>
          <a:p>
            <a:r>
              <a:rPr lang="en-US" sz="2800" dirty="0" smtClean="0"/>
              <a:t>Tooth is little more than a shell of </a:t>
            </a:r>
            <a:r>
              <a:rPr lang="en-US" sz="2800" dirty="0" err="1" smtClean="0"/>
              <a:t>hypoplastic</a:t>
            </a:r>
            <a:r>
              <a:rPr lang="en-US" sz="2800" dirty="0" smtClean="0"/>
              <a:t> enamel and dentin</a:t>
            </a:r>
            <a:endParaRPr lang="en-US" sz="2800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Enamel pearl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enamel drop, enamel nodule, </a:t>
            </a:r>
            <a:r>
              <a:rPr lang="en-US" sz="2800" dirty="0" err="1" smtClean="0"/>
              <a:t>enameloma</a:t>
            </a:r>
            <a:endParaRPr lang="en-US" sz="2800" dirty="0" smtClean="0"/>
          </a:p>
          <a:p>
            <a:r>
              <a:rPr lang="en-US" sz="2800" dirty="0" smtClean="0"/>
              <a:t>It is a small globule of enamel 1-3 mm in diameter that occurs on the roots of molars</a:t>
            </a:r>
          </a:p>
          <a:p>
            <a:r>
              <a:rPr lang="en-US" sz="2800" dirty="0" smtClean="0"/>
              <a:t>Enamel pearl has a core of dentin and rarely a pulp horn extending from the chamber of the host tooth</a:t>
            </a:r>
          </a:p>
          <a:p>
            <a:r>
              <a:rPr lang="en-US" sz="2800" dirty="0" smtClean="0"/>
              <a:t>Probably formed by </a:t>
            </a:r>
            <a:r>
              <a:rPr lang="en-US" sz="2800" dirty="0" err="1" smtClean="0"/>
              <a:t>Hertwig’s</a:t>
            </a:r>
            <a:r>
              <a:rPr lang="en-US" sz="2800" dirty="0" smtClean="0"/>
              <a:t> </a:t>
            </a:r>
            <a:r>
              <a:rPr lang="en-US" sz="2800" dirty="0" err="1" smtClean="0"/>
              <a:t>ept</a:t>
            </a:r>
            <a:r>
              <a:rPr lang="en-US" sz="2800" dirty="0" smtClean="0"/>
              <a:t> root sheath before the </a:t>
            </a:r>
            <a:r>
              <a:rPr lang="en-US" sz="2800" dirty="0" err="1" smtClean="0"/>
              <a:t>ept</a:t>
            </a:r>
            <a:r>
              <a:rPr lang="en-US" sz="2800" dirty="0" smtClean="0"/>
              <a:t> loses its enamel forming potential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Clinical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Most form below the crest of </a:t>
            </a:r>
            <a:r>
              <a:rPr lang="en-US" sz="2800" dirty="0" err="1" smtClean="0"/>
              <a:t>gingiva</a:t>
            </a:r>
            <a:endParaRPr lang="en-US" sz="2800" dirty="0" smtClean="0"/>
          </a:p>
          <a:p>
            <a:r>
              <a:rPr lang="en-US" sz="2800" dirty="0" smtClean="0"/>
              <a:t>Found at bifurcation or trifurcation of molars</a:t>
            </a:r>
          </a:p>
          <a:p>
            <a:r>
              <a:rPr lang="en-US" sz="2800" dirty="0" smtClean="0"/>
              <a:t>Some lie just apical to CEJ</a:t>
            </a:r>
          </a:p>
          <a:p>
            <a:r>
              <a:rPr lang="en-US" sz="2800" dirty="0" smtClean="0"/>
              <a:t>They may predispose to periodontal pocket formation and subsequent periodontal disease </a:t>
            </a:r>
          </a:p>
          <a:p>
            <a:r>
              <a:rPr lang="en-US" sz="2800" dirty="0" smtClean="0"/>
              <a:t>r/g: pearl appears smooth, round and density is comparable to crown enamel</a:t>
            </a:r>
          </a:p>
          <a:p>
            <a:endParaRPr lang="en-US" sz="2800" dirty="0"/>
          </a:p>
        </p:txBody>
      </p:sp>
      <p:pic>
        <p:nvPicPr>
          <p:cNvPr id="26626" name="Picture 2" descr="C:\Users\23\Desktop\1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38800" y="4648200"/>
            <a:ext cx="2447925" cy="1866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Talon cusp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Is an anomalous hyperplasia of the </a:t>
            </a:r>
            <a:r>
              <a:rPr lang="en-US" sz="2800" dirty="0" err="1" smtClean="0"/>
              <a:t>cingulum</a:t>
            </a:r>
            <a:r>
              <a:rPr lang="en-US" sz="2800" dirty="0" smtClean="0"/>
              <a:t> of incisor</a:t>
            </a:r>
          </a:p>
          <a:p>
            <a:r>
              <a:rPr lang="en-US" sz="2800" dirty="0" smtClean="0"/>
              <a:t>It results in formation of supernumerary cusp</a:t>
            </a:r>
          </a:p>
          <a:p>
            <a:r>
              <a:rPr lang="en-US" sz="2800" dirty="0" smtClean="0"/>
              <a:t>May occur in both dentitions</a:t>
            </a:r>
          </a:p>
          <a:p>
            <a:r>
              <a:rPr lang="en-US" sz="2800" dirty="0" smtClean="0"/>
              <a:t>It varies from prominent </a:t>
            </a:r>
            <a:r>
              <a:rPr lang="en-US" sz="2800" dirty="0" err="1" smtClean="0"/>
              <a:t>cingulum</a:t>
            </a:r>
            <a:r>
              <a:rPr lang="en-US" sz="2800" dirty="0" smtClean="0"/>
              <a:t> </a:t>
            </a:r>
            <a:r>
              <a:rPr lang="en-US" sz="2800" dirty="0" err="1" smtClean="0"/>
              <a:t>tocusp</a:t>
            </a:r>
            <a:r>
              <a:rPr lang="en-US" sz="2800" dirty="0" smtClean="0"/>
              <a:t> like structure</a:t>
            </a:r>
          </a:p>
          <a:p>
            <a:r>
              <a:rPr lang="en-US" sz="2800" dirty="0" smtClean="0"/>
              <a:t>Its outline is smooth</a:t>
            </a:r>
          </a:p>
          <a:p>
            <a:r>
              <a:rPr lang="en-US" sz="2800" dirty="0" smtClean="0"/>
              <a:t>It may have a pulp horn extending</a:t>
            </a:r>
          </a:p>
          <a:p>
            <a:r>
              <a:rPr lang="en-US" sz="2800" dirty="0" smtClean="0"/>
              <a:t>Represents a supernumerary tooth</a:t>
            </a:r>
            <a:endParaRPr lang="en-US" sz="2800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5602" name="Picture 2" descr="C:\Users\23\Desktop\1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667001" y="2806256"/>
            <a:ext cx="3338512" cy="1852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Missing teeth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</a:t>
            </a:r>
            <a:r>
              <a:rPr lang="en-US" sz="2800" dirty="0" err="1" smtClean="0"/>
              <a:t>hypodontia</a:t>
            </a:r>
            <a:r>
              <a:rPr lang="en-US" sz="2800" dirty="0" smtClean="0"/>
              <a:t>, </a:t>
            </a:r>
            <a:r>
              <a:rPr lang="en-US" sz="2800" dirty="0" err="1" smtClean="0"/>
              <a:t>oligodontia</a:t>
            </a:r>
            <a:r>
              <a:rPr lang="en-US" sz="2800" dirty="0" smtClean="0"/>
              <a:t>, </a:t>
            </a:r>
            <a:r>
              <a:rPr lang="en-US" sz="2800" dirty="0" err="1" smtClean="0"/>
              <a:t>anodontia</a:t>
            </a:r>
            <a:endParaRPr lang="en-US" sz="2800" dirty="0" smtClean="0"/>
          </a:p>
          <a:p>
            <a:r>
              <a:rPr lang="en-US" sz="2800" dirty="0" err="1" smtClean="0"/>
              <a:t>Hypodontia</a:t>
            </a:r>
            <a:r>
              <a:rPr lang="en-US" sz="2800" dirty="0" smtClean="0"/>
              <a:t>: absence of one or few teeth</a:t>
            </a:r>
          </a:p>
          <a:p>
            <a:r>
              <a:rPr lang="en-US" sz="2800" dirty="0" err="1" smtClean="0"/>
              <a:t>Oligodontia</a:t>
            </a:r>
            <a:r>
              <a:rPr lang="en-US" sz="2800" dirty="0" smtClean="0"/>
              <a:t>: absence of numerous teeth</a:t>
            </a:r>
          </a:p>
          <a:p>
            <a:r>
              <a:rPr lang="en-US" sz="2800" dirty="0" err="1" smtClean="0"/>
              <a:t>Anodontia</a:t>
            </a:r>
            <a:r>
              <a:rPr lang="en-US" sz="2800" dirty="0" smtClean="0"/>
              <a:t>: failure of all teeth to develop</a:t>
            </a:r>
          </a:p>
          <a:p>
            <a:r>
              <a:rPr lang="en-US" sz="2800" dirty="0" smtClean="0"/>
              <a:t>Etiology: affect the orderly formation of dental lamina</a:t>
            </a:r>
          </a:p>
          <a:p>
            <a:r>
              <a:rPr lang="en-US" sz="2800" dirty="0" smtClean="0"/>
              <a:t>Failure of tooth germ to develop</a:t>
            </a:r>
          </a:p>
          <a:p>
            <a:r>
              <a:rPr lang="en-US" sz="2800" dirty="0" smtClean="0"/>
              <a:t>Lack of necessary space imposed by the malformed jaw</a:t>
            </a:r>
          </a:p>
          <a:p>
            <a:r>
              <a:rPr lang="en-US" sz="2800" dirty="0" smtClean="0"/>
              <a:t>Genetically determined disproportion b/w tooth mass and jaw size</a:t>
            </a:r>
            <a:endParaRPr lang="en-US" sz="2800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Turner’s </a:t>
            </a:r>
            <a:r>
              <a:rPr lang="en-US" sz="3600" dirty="0" err="1" smtClean="0"/>
              <a:t>hypoplasia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err="1" smtClean="0"/>
              <a:t>Syn</a:t>
            </a:r>
            <a:r>
              <a:rPr lang="en-US" sz="2800" dirty="0" smtClean="0"/>
              <a:t>: Turner’s tooth</a:t>
            </a:r>
          </a:p>
          <a:p>
            <a:r>
              <a:rPr lang="en-US" sz="2800" dirty="0" smtClean="0"/>
              <a:t>A permanent tooth with a local </a:t>
            </a:r>
            <a:r>
              <a:rPr lang="en-US" sz="2800" dirty="0" err="1" smtClean="0"/>
              <a:t>hypoplastic</a:t>
            </a:r>
            <a:r>
              <a:rPr lang="en-US" sz="2800" dirty="0" smtClean="0"/>
              <a:t> defect in its crown</a:t>
            </a:r>
          </a:p>
          <a:p>
            <a:r>
              <a:rPr lang="en-US" sz="2800" dirty="0" smtClean="0"/>
              <a:t>It is due to extension of a </a:t>
            </a:r>
            <a:r>
              <a:rPr lang="en-US" sz="2800" dirty="0" err="1" smtClean="0"/>
              <a:t>periapical</a:t>
            </a:r>
            <a:r>
              <a:rPr lang="en-US" sz="2800" dirty="0" smtClean="0"/>
              <a:t> infection from its deciduous predecessor or mechanical trauma</a:t>
            </a:r>
          </a:p>
          <a:p>
            <a:r>
              <a:rPr lang="en-US" sz="2800" dirty="0" err="1" smtClean="0"/>
              <a:t>Mandibular</a:t>
            </a:r>
            <a:r>
              <a:rPr lang="en-US" sz="2800" dirty="0" smtClean="0"/>
              <a:t> premolars are affected</a:t>
            </a:r>
          </a:p>
          <a:p>
            <a:r>
              <a:rPr lang="en-US" sz="2800" dirty="0" smtClean="0"/>
              <a:t>It depends on stage of development of tooth</a:t>
            </a:r>
          </a:p>
          <a:p>
            <a:r>
              <a:rPr lang="en-US" sz="2800" dirty="0" smtClean="0"/>
              <a:t>It may disturb matrix formation or calcification</a:t>
            </a:r>
          </a:p>
          <a:p>
            <a:r>
              <a:rPr lang="en-US" sz="2800" dirty="0" err="1" smtClean="0"/>
              <a:t>Hypomineralized</a:t>
            </a:r>
            <a:r>
              <a:rPr lang="en-US" sz="2800" dirty="0" smtClean="0"/>
              <a:t> area may become stained</a:t>
            </a:r>
          </a:p>
          <a:p>
            <a:r>
              <a:rPr lang="en-US" sz="2800" dirty="0" smtClean="0"/>
              <a:t>If insult is severe, crown may show pitting or a pronounced defect</a:t>
            </a:r>
            <a:endParaRPr lang="en-US" sz="2800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Enamel </a:t>
            </a:r>
            <a:r>
              <a:rPr lang="en-US" sz="2800" dirty="0" err="1" smtClean="0"/>
              <a:t>irregulaties</a:t>
            </a:r>
            <a:r>
              <a:rPr lang="en-US" sz="2800" dirty="0" smtClean="0"/>
              <a:t> alter the normal contours of tooth</a:t>
            </a:r>
          </a:p>
          <a:p>
            <a:r>
              <a:rPr lang="en-US" sz="2800" dirty="0" smtClean="0"/>
              <a:t>Involved region of crown may appear as ill defined radiolucent region</a:t>
            </a:r>
            <a:endParaRPr lang="en-US" sz="2800" dirty="0"/>
          </a:p>
        </p:txBody>
      </p:sp>
      <p:pic>
        <p:nvPicPr>
          <p:cNvPr id="24578" name="Picture 2" descr="C:\Users\23\Desktop\1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371600" y="3886200"/>
            <a:ext cx="2619375" cy="1743075"/>
          </a:xfrm>
          <a:prstGeom prst="rect">
            <a:avLst/>
          </a:prstGeom>
          <a:noFill/>
        </p:spPr>
      </p:pic>
      <p:pic>
        <p:nvPicPr>
          <p:cNvPr id="24579" name="Picture 3" descr="C:\Users\23\Desktop\1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5800" y="3886200"/>
            <a:ext cx="2466975" cy="18478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Congenital syphilis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30% people develop dental </a:t>
            </a:r>
            <a:r>
              <a:rPr lang="en-US" sz="2800" dirty="0" err="1" smtClean="0"/>
              <a:t>hypoplasia</a:t>
            </a:r>
            <a:r>
              <a:rPr lang="en-US" sz="2800" dirty="0" smtClean="0"/>
              <a:t> of incisors and first molars</a:t>
            </a:r>
          </a:p>
          <a:p>
            <a:r>
              <a:rPr lang="en-US" sz="2800" dirty="0" smtClean="0"/>
              <a:t>Incisor shows screw driver shaped crown, with </a:t>
            </a:r>
            <a:r>
              <a:rPr lang="en-US" sz="2800" dirty="0" err="1" smtClean="0"/>
              <a:t>mesial</a:t>
            </a:r>
            <a:r>
              <a:rPr lang="en-US" sz="2800" dirty="0" smtClean="0"/>
              <a:t> and distal surfaces tapering from the middle of the crown to </a:t>
            </a:r>
            <a:r>
              <a:rPr lang="en-US" sz="2800" dirty="0" err="1" smtClean="0"/>
              <a:t>incisal</a:t>
            </a:r>
            <a:r>
              <a:rPr lang="en-US" sz="2800" dirty="0" smtClean="0"/>
              <a:t> edge</a:t>
            </a:r>
          </a:p>
          <a:p>
            <a:r>
              <a:rPr lang="en-US" sz="2800" dirty="0" err="1" smtClean="0"/>
              <a:t>Incisal</a:t>
            </a:r>
            <a:r>
              <a:rPr lang="en-US" sz="2800" dirty="0" smtClean="0"/>
              <a:t> edge is also frequently notched</a:t>
            </a:r>
          </a:p>
          <a:p>
            <a:r>
              <a:rPr lang="en-US" sz="2800" dirty="0" smtClean="0"/>
              <a:t>1</a:t>
            </a:r>
            <a:r>
              <a:rPr lang="en-US" sz="2800" baseline="30000" dirty="0" smtClean="0"/>
              <a:t>st</a:t>
            </a:r>
            <a:r>
              <a:rPr lang="en-US" sz="2800" dirty="0" smtClean="0"/>
              <a:t> molars are smaller than normal</a:t>
            </a:r>
          </a:p>
          <a:p>
            <a:r>
              <a:rPr lang="en-US" sz="2800" dirty="0" smtClean="0"/>
              <a:t>Crown shows constricted </a:t>
            </a:r>
            <a:r>
              <a:rPr lang="en-US" sz="2800" dirty="0" err="1" smtClean="0"/>
              <a:t>occlusal</a:t>
            </a:r>
            <a:r>
              <a:rPr lang="en-US" sz="2800" dirty="0" smtClean="0"/>
              <a:t> 3</a:t>
            </a:r>
            <a:r>
              <a:rPr lang="en-US" sz="2800" baseline="30000" dirty="0" smtClean="0"/>
              <a:t>rd</a:t>
            </a:r>
            <a:r>
              <a:rPr lang="en-US" sz="2800" dirty="0" smtClean="0"/>
              <a:t> crown</a:t>
            </a:r>
          </a:p>
          <a:p>
            <a:r>
              <a:rPr lang="en-US" sz="2800" dirty="0" smtClean="0"/>
              <a:t>Cusps are also reduced in size and poorly formed</a:t>
            </a:r>
          </a:p>
          <a:p>
            <a:r>
              <a:rPr lang="en-US" sz="2800" dirty="0" smtClean="0"/>
              <a:t>Enamel over </a:t>
            </a:r>
            <a:r>
              <a:rPr lang="en-US" sz="2800" dirty="0" err="1" smtClean="0"/>
              <a:t>occlusal</a:t>
            </a:r>
            <a:r>
              <a:rPr lang="en-US" sz="2800" dirty="0" smtClean="0"/>
              <a:t> surface is </a:t>
            </a:r>
            <a:r>
              <a:rPr lang="en-US" sz="2800" dirty="0" err="1" smtClean="0"/>
              <a:t>hypoplastic</a:t>
            </a:r>
            <a:r>
              <a:rPr lang="en-US" sz="2800" dirty="0" smtClean="0"/>
              <a:t>, unevenly formed in irregular globules, like surface of mulberry</a:t>
            </a:r>
            <a:endParaRPr lang="en-US" sz="2800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3554" name="Picture 2" descr="C:\Users\23\Desktop\1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600200" y="2590800"/>
            <a:ext cx="2562225" cy="1781175"/>
          </a:xfrm>
          <a:prstGeom prst="rect">
            <a:avLst/>
          </a:prstGeom>
          <a:noFill/>
        </p:spPr>
      </p:pic>
      <p:pic>
        <p:nvPicPr>
          <p:cNvPr id="23555" name="Picture 3" descr="C:\Users\23\Desktop\1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0" y="2590800"/>
            <a:ext cx="2581275" cy="17716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Acquired abnormalities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Attrition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It is the physiologic wearing away of the dentition resulting from </a:t>
            </a:r>
            <a:r>
              <a:rPr lang="en-US" sz="2800" dirty="0" err="1" smtClean="0"/>
              <a:t>occlusal</a:t>
            </a:r>
            <a:r>
              <a:rPr lang="en-US" sz="2800" dirty="0" smtClean="0"/>
              <a:t> contacts b/w upper and lower teeth</a:t>
            </a:r>
          </a:p>
          <a:p>
            <a:r>
              <a:rPr lang="en-US" sz="2800" dirty="0" err="1" smtClean="0"/>
              <a:t>Interproximal</a:t>
            </a:r>
            <a:r>
              <a:rPr lang="en-US" sz="2800" dirty="0" smtClean="0"/>
              <a:t> wearing causes contact points to become flattened into </a:t>
            </a:r>
            <a:r>
              <a:rPr lang="en-US" sz="2800" dirty="0" err="1" smtClean="0"/>
              <a:t>interproximal</a:t>
            </a:r>
            <a:r>
              <a:rPr lang="en-US" sz="2800" dirty="0" smtClean="0"/>
              <a:t> surfaces</a:t>
            </a:r>
          </a:p>
          <a:p>
            <a:r>
              <a:rPr lang="en-US" sz="2800" dirty="0" smtClean="0"/>
              <a:t>Wear facets first appear on cusps and marginal and transverse ridges</a:t>
            </a:r>
          </a:p>
          <a:p>
            <a:r>
              <a:rPr lang="en-US" sz="2800" dirty="0" err="1" smtClean="0"/>
              <a:t>Incisal</a:t>
            </a:r>
            <a:r>
              <a:rPr lang="en-US" sz="2800" dirty="0" smtClean="0"/>
              <a:t> edges show areas of broadening</a:t>
            </a:r>
          </a:p>
          <a:p>
            <a:r>
              <a:rPr lang="en-US" sz="2800" dirty="0" smtClean="0"/>
              <a:t>r/g: crown is shortened</a:t>
            </a:r>
          </a:p>
          <a:p>
            <a:r>
              <a:rPr lang="en-US" sz="2800" dirty="0" smtClean="0"/>
              <a:t>Reduction in size of pulp chambers and canals may occur coz attrition simulates deposition of secondary dentin</a:t>
            </a:r>
          </a:p>
          <a:p>
            <a:r>
              <a:rPr lang="en-US" sz="2800" dirty="0" smtClean="0"/>
              <a:t>Occasionally, </a:t>
            </a:r>
            <a:r>
              <a:rPr lang="en-US" sz="2800" dirty="0" err="1" smtClean="0"/>
              <a:t>hypercementosis</a:t>
            </a:r>
            <a:r>
              <a:rPr lang="en-US" sz="2800" dirty="0" smtClean="0"/>
              <a:t> is present</a:t>
            </a:r>
            <a:endParaRPr lang="en-US" sz="2800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2530" name="Picture 2" descr="C:\Users\23\Desktop\10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362200" y="2392660"/>
            <a:ext cx="3519487" cy="234205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Abrasion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  it is the </a:t>
            </a:r>
            <a:r>
              <a:rPr lang="en-US" sz="2800" dirty="0" err="1" smtClean="0"/>
              <a:t>nonphysiologic</a:t>
            </a:r>
            <a:r>
              <a:rPr lang="en-US" sz="2800" dirty="0" smtClean="0"/>
              <a:t>  wearing away of teeth by contact with foreign substances</a:t>
            </a:r>
          </a:p>
          <a:p>
            <a:r>
              <a:rPr lang="en-US" sz="2800" dirty="0" smtClean="0"/>
              <a:t>It results from friction induced by factitious habits or occupational hazards</a:t>
            </a:r>
          </a:p>
          <a:p>
            <a:r>
              <a:rPr lang="en-US" sz="2800" dirty="0" smtClean="0"/>
              <a:t>Etiology: improper tooth brushing habits</a:t>
            </a:r>
          </a:p>
          <a:p>
            <a:r>
              <a:rPr lang="en-US" sz="2800" dirty="0" err="1" smtClean="0"/>
              <a:t>Imprper</a:t>
            </a:r>
            <a:r>
              <a:rPr lang="en-US" sz="2800" dirty="0" smtClean="0"/>
              <a:t> or excessive use of dental  floss</a:t>
            </a:r>
          </a:p>
          <a:p>
            <a:r>
              <a:rPr lang="en-US" sz="2800" dirty="0" smtClean="0"/>
              <a:t>Pipe smoking</a:t>
            </a:r>
          </a:p>
          <a:p>
            <a:r>
              <a:rPr lang="en-US" sz="2800" dirty="0" smtClean="0"/>
              <a:t>Opening hair pins with teeth</a:t>
            </a:r>
          </a:p>
          <a:p>
            <a:r>
              <a:rPr lang="en-US" sz="2800" dirty="0" smtClean="0"/>
              <a:t>Improper use of toothpicks</a:t>
            </a:r>
          </a:p>
          <a:p>
            <a:r>
              <a:rPr lang="en-US" sz="2800" dirty="0" smtClean="0"/>
              <a:t>Denture clasps</a:t>
            </a:r>
          </a:p>
          <a:p>
            <a:r>
              <a:rPr lang="en-US" sz="2800" dirty="0" smtClean="0"/>
              <a:t>Cutting thread with teeth</a:t>
            </a:r>
            <a:endParaRPr lang="en-US" sz="2800" dirty="0"/>
          </a:p>
        </p:txBody>
      </p:sp>
      <p:pic>
        <p:nvPicPr>
          <p:cNvPr id="21506" name="Picture 2" descr="C:\Users\23\Desktop\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4038600"/>
            <a:ext cx="3276600" cy="21528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Tooth brush injury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800" dirty="0" smtClean="0"/>
              <a:t>Results from improper brushing habits</a:t>
            </a:r>
          </a:p>
          <a:p>
            <a:r>
              <a:rPr lang="en-US" sz="2800" dirty="0" smtClean="0"/>
              <a:t>Bristles assume  a wedge shape arrangement b/w crown and </a:t>
            </a:r>
            <a:r>
              <a:rPr lang="en-US" sz="2800" dirty="0" err="1" smtClean="0"/>
              <a:t>gingiva</a:t>
            </a:r>
            <a:endParaRPr lang="en-US" sz="2800" dirty="0" smtClean="0"/>
          </a:p>
          <a:p>
            <a:r>
              <a:rPr lang="en-US" sz="2800" dirty="0" smtClean="0"/>
              <a:t>Seen as a V shaped groove into cervical area of tooth, usually involving enamel and softer root surface</a:t>
            </a:r>
          </a:p>
          <a:p>
            <a:r>
              <a:rPr lang="en-US" sz="2800" dirty="0" smtClean="0"/>
              <a:t>Teeth become sensitive as dentin is exposed</a:t>
            </a:r>
          </a:p>
          <a:p>
            <a:r>
              <a:rPr lang="en-US" sz="2800" dirty="0" smtClean="0"/>
              <a:t>Enamel limits the coronal extension of abrasion</a:t>
            </a:r>
          </a:p>
          <a:p>
            <a:r>
              <a:rPr lang="en-US" sz="2800" dirty="0" smtClean="0"/>
              <a:t>Secondary dentin deposition keeps pace with destruction so </a:t>
            </a:r>
            <a:r>
              <a:rPr lang="en-US" sz="2800" dirty="0" err="1" smtClean="0"/>
              <a:t>pulpal</a:t>
            </a:r>
            <a:r>
              <a:rPr lang="en-US" sz="2800" dirty="0" smtClean="0"/>
              <a:t> exposure is rarely a complication</a:t>
            </a:r>
            <a:endParaRPr lang="en-US" sz="2800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Radiographic features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Appears as radiolucent defects at cervical level of teeth</a:t>
            </a:r>
          </a:p>
          <a:p>
            <a:r>
              <a:rPr lang="en-US" sz="2800" dirty="0" smtClean="0"/>
              <a:t>The defects have well defined </a:t>
            </a:r>
            <a:r>
              <a:rPr lang="en-US" sz="2800" dirty="0" err="1" smtClean="0"/>
              <a:t>semilunar</a:t>
            </a:r>
            <a:r>
              <a:rPr lang="en-US" sz="2800" dirty="0" smtClean="0"/>
              <a:t> shapes with borders of increased </a:t>
            </a:r>
            <a:r>
              <a:rPr lang="en-US" sz="2800" dirty="0" err="1" smtClean="0"/>
              <a:t>r’opacity</a:t>
            </a:r>
            <a:endParaRPr lang="en-US" sz="2800" dirty="0" smtClean="0"/>
          </a:p>
          <a:p>
            <a:r>
              <a:rPr lang="en-US" sz="2800" dirty="0" smtClean="0"/>
              <a:t>Pulp chambers are frequently partially or completely obliterated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Most common missing are third molars, second premolars, max lateral and </a:t>
            </a:r>
            <a:r>
              <a:rPr lang="en-US" sz="2800" dirty="0" err="1" smtClean="0"/>
              <a:t>mand</a:t>
            </a:r>
            <a:r>
              <a:rPr lang="en-US" sz="2800" dirty="0" smtClean="0"/>
              <a:t> centrals</a:t>
            </a:r>
          </a:p>
          <a:p>
            <a:r>
              <a:rPr lang="en-US" sz="2800" dirty="0" smtClean="0"/>
              <a:t>Treatment: restorative, implant and prosthesis</a:t>
            </a:r>
            <a:endParaRPr lang="en-US" sz="2800" dirty="0"/>
          </a:p>
        </p:txBody>
      </p:sp>
      <p:pic>
        <p:nvPicPr>
          <p:cNvPr id="2050" name="Picture 2" descr="H:\class\images\anodonti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3581400"/>
            <a:ext cx="2419350" cy="1600200"/>
          </a:xfrm>
          <a:prstGeom prst="rect">
            <a:avLst/>
          </a:prstGeom>
          <a:noFill/>
        </p:spPr>
      </p:pic>
      <p:pic>
        <p:nvPicPr>
          <p:cNvPr id="2051" name="Picture 3" descr="H:\class\images\oligodonti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3505200"/>
            <a:ext cx="2619375" cy="17430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Dental floss injury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Excessive and improper use of dental floss may result in abrasion</a:t>
            </a:r>
          </a:p>
          <a:p>
            <a:r>
              <a:rPr lang="en-US" sz="2800" dirty="0" smtClean="0"/>
              <a:t>Site is cervical portion of proximal surface just above the </a:t>
            </a:r>
            <a:r>
              <a:rPr lang="en-US" sz="2800" dirty="0" err="1" smtClean="0"/>
              <a:t>gingiva</a:t>
            </a:r>
            <a:endParaRPr lang="en-US" sz="2800" dirty="0" smtClean="0"/>
          </a:p>
          <a:p>
            <a:r>
              <a:rPr lang="en-US" sz="2800" dirty="0" smtClean="0"/>
              <a:t>r/g appears as narrow </a:t>
            </a:r>
            <a:r>
              <a:rPr lang="en-US" sz="2800" dirty="0" err="1" smtClean="0"/>
              <a:t>semilunar</a:t>
            </a:r>
            <a:r>
              <a:rPr lang="en-US" sz="2800" dirty="0" smtClean="0"/>
              <a:t> </a:t>
            </a:r>
            <a:r>
              <a:rPr lang="en-US" sz="2800" dirty="0" err="1" smtClean="0"/>
              <a:t>radiolucency</a:t>
            </a:r>
            <a:r>
              <a:rPr lang="en-US" sz="2800" dirty="0" smtClean="0"/>
              <a:t> in </a:t>
            </a:r>
            <a:r>
              <a:rPr lang="en-US" sz="2800" dirty="0" err="1" smtClean="0"/>
              <a:t>interproximal</a:t>
            </a:r>
            <a:r>
              <a:rPr lang="en-US" sz="2800" dirty="0" smtClean="0"/>
              <a:t> surfaces cervical area</a:t>
            </a:r>
          </a:p>
          <a:p>
            <a:endParaRPr lang="en-US" sz="2800" dirty="0" smtClean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Erosion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Erosion results from a chemical action not involving bacteria</a:t>
            </a:r>
          </a:p>
          <a:p>
            <a:r>
              <a:rPr lang="en-US" sz="2800" dirty="0" smtClean="0"/>
              <a:t>Etiology: </a:t>
            </a:r>
            <a:r>
              <a:rPr lang="en-US" sz="2800" dirty="0" err="1" smtClean="0"/>
              <a:t>chr</a:t>
            </a:r>
            <a:r>
              <a:rPr lang="en-US" sz="2800" dirty="0" smtClean="0"/>
              <a:t> </a:t>
            </a:r>
            <a:r>
              <a:rPr lang="en-US" sz="2800" dirty="0" err="1" smtClean="0"/>
              <a:t>vomitting</a:t>
            </a:r>
            <a:r>
              <a:rPr lang="en-US" sz="2800" dirty="0" smtClean="0"/>
              <a:t> or acid reflux from GI disorders</a:t>
            </a:r>
          </a:p>
          <a:p>
            <a:r>
              <a:rPr lang="en-US" sz="2800" dirty="0" smtClean="0"/>
              <a:t>Acidic foods, carbonated beverages</a:t>
            </a:r>
          </a:p>
          <a:p>
            <a:r>
              <a:rPr lang="en-US" sz="2800" dirty="0" smtClean="0"/>
              <a:t>Usually found on incisors</a:t>
            </a:r>
          </a:p>
          <a:p>
            <a:r>
              <a:rPr lang="en-US" sz="2800" dirty="0" smtClean="0"/>
              <a:t>Lesion are generally smooth, glistening depressions in enamel surface, frequently near </a:t>
            </a:r>
            <a:r>
              <a:rPr lang="en-US" sz="2800" dirty="0" err="1" smtClean="0"/>
              <a:t>gingiva</a:t>
            </a:r>
            <a:endParaRPr lang="en-US" sz="2800" dirty="0" smtClean="0"/>
          </a:p>
          <a:p>
            <a:r>
              <a:rPr lang="en-US" sz="2800" dirty="0" smtClean="0"/>
              <a:t>Appear as </a:t>
            </a:r>
            <a:r>
              <a:rPr lang="en-US" sz="2800" dirty="0" err="1" smtClean="0"/>
              <a:t>r’lucent</a:t>
            </a:r>
            <a:r>
              <a:rPr lang="en-US" sz="2800" dirty="0" smtClean="0"/>
              <a:t> defects on crown</a:t>
            </a:r>
          </a:p>
          <a:p>
            <a:r>
              <a:rPr lang="en-US" sz="2800" dirty="0" smtClean="0"/>
              <a:t>Margins may be well defined or diffuse</a:t>
            </a:r>
            <a:endParaRPr lang="en-US" sz="2800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482" name="Picture 2" descr="C:\Users\23\Desktop\8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514600" y="2872581"/>
            <a:ext cx="3600450" cy="17335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Resorption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It is the removal of tooth structure by </a:t>
            </a:r>
            <a:r>
              <a:rPr lang="en-US" sz="2800" dirty="0" err="1" smtClean="0"/>
              <a:t>osteoclasts</a:t>
            </a:r>
            <a:endParaRPr lang="en-US" sz="2800" dirty="0" smtClean="0"/>
          </a:p>
          <a:p>
            <a:r>
              <a:rPr lang="en-US" sz="2800" dirty="0" smtClean="0"/>
              <a:t>External </a:t>
            </a:r>
            <a:r>
              <a:rPr lang="en-US" sz="2800" dirty="0" err="1" smtClean="0"/>
              <a:t>resorption</a:t>
            </a:r>
            <a:r>
              <a:rPr lang="en-US" sz="2800" dirty="0" smtClean="0"/>
              <a:t> affects the outer tooth surface</a:t>
            </a:r>
          </a:p>
          <a:p>
            <a:r>
              <a:rPr lang="en-US" sz="2800" dirty="0" smtClean="0"/>
              <a:t>Internal </a:t>
            </a:r>
            <a:r>
              <a:rPr lang="en-US" sz="2800" dirty="0" err="1" smtClean="0"/>
              <a:t>resorption</a:t>
            </a:r>
            <a:r>
              <a:rPr lang="en-US" sz="2800" dirty="0" smtClean="0"/>
              <a:t> affects the inner surface of pulp chamber and canal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Internal </a:t>
            </a:r>
            <a:r>
              <a:rPr lang="en-US" sz="3600" dirty="0" err="1" smtClean="0"/>
              <a:t>resorption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Occurs within the pulp chamber or canal and involves </a:t>
            </a:r>
            <a:r>
              <a:rPr lang="en-US" sz="2800" dirty="0" err="1" smtClean="0"/>
              <a:t>resorption</a:t>
            </a:r>
            <a:r>
              <a:rPr lang="en-US" sz="2800" dirty="0" smtClean="0"/>
              <a:t> of surrounding dentin</a:t>
            </a:r>
          </a:p>
          <a:p>
            <a:r>
              <a:rPr lang="en-US" sz="2800" dirty="0" smtClean="0"/>
              <a:t>Resulting in enlargement of the size of pulp space at the expense of tooth structure</a:t>
            </a:r>
          </a:p>
          <a:p>
            <a:r>
              <a:rPr lang="en-US" sz="2800" dirty="0" smtClean="0"/>
              <a:t>Etiology: acute trauma, DPC, IPC, </a:t>
            </a:r>
            <a:r>
              <a:rPr lang="en-US" sz="2800" dirty="0" err="1" smtClean="0"/>
              <a:t>pulpotomy</a:t>
            </a:r>
            <a:r>
              <a:rPr lang="en-US" sz="2800" dirty="0" smtClean="0"/>
              <a:t> and enamel </a:t>
            </a:r>
            <a:r>
              <a:rPr lang="en-US" sz="2800" dirty="0" err="1" smtClean="0"/>
              <a:t>invagination</a:t>
            </a:r>
            <a:endParaRPr lang="en-US" sz="2800" dirty="0" smtClean="0"/>
          </a:p>
          <a:p>
            <a:r>
              <a:rPr lang="en-US" sz="2800" dirty="0" smtClean="0"/>
              <a:t>   affects any tooth and in either dentition</a:t>
            </a:r>
          </a:p>
          <a:p>
            <a:r>
              <a:rPr lang="en-US" sz="2800" dirty="0" smtClean="0"/>
              <a:t>Most frequently in permanent teeth</a:t>
            </a:r>
          </a:p>
          <a:p>
            <a:r>
              <a:rPr lang="en-US" sz="2800" dirty="0" smtClean="0"/>
              <a:t>When lesion is in pulp chamber, it may enlarge until the crown has a dark shadow</a:t>
            </a:r>
          </a:p>
          <a:p>
            <a:r>
              <a:rPr lang="en-US" sz="2800" dirty="0" smtClean="0"/>
              <a:t>If enlarging pulp perforates the dentin and involves enamel, it appears as pink spot</a:t>
            </a:r>
            <a:endParaRPr lang="en-US" sz="2800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If </a:t>
            </a:r>
            <a:r>
              <a:rPr lang="en-US" sz="2800" dirty="0" err="1" smtClean="0"/>
              <a:t>resorption</a:t>
            </a:r>
            <a:r>
              <a:rPr lang="en-US" sz="2800" dirty="0" smtClean="0"/>
              <a:t> is extensive, it may weaken the tooth and result in fracture</a:t>
            </a:r>
          </a:p>
          <a:p>
            <a:r>
              <a:rPr lang="en-US" sz="2800" dirty="0" smtClean="0"/>
              <a:t>r/g: lesions are </a:t>
            </a:r>
            <a:r>
              <a:rPr lang="en-US" sz="2800" dirty="0" err="1" smtClean="0"/>
              <a:t>r’lucent</a:t>
            </a:r>
            <a:r>
              <a:rPr lang="en-US" sz="2800" dirty="0" smtClean="0"/>
              <a:t> and round, oval or elongated within the root or crown and continuous with the image of pulp chamber or canal</a:t>
            </a:r>
          </a:p>
          <a:p>
            <a:r>
              <a:rPr lang="en-US" sz="2800" dirty="0" smtClean="0"/>
              <a:t>Outline is usually sharply defined and smooth or slightly scalloped, resulting in irregular widening of pulp chamber or canal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9458" name="Picture 2" descr="C:\Users\23\Desktop\6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67200" y="2819400"/>
            <a:ext cx="2562225" cy="1790700"/>
          </a:xfrm>
          <a:prstGeom prst="rect">
            <a:avLst/>
          </a:prstGeom>
          <a:noFill/>
        </p:spPr>
      </p:pic>
      <p:pic>
        <p:nvPicPr>
          <p:cNvPr id="19459" name="Picture 3" descr="C:\Users\23\Desktop\7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47800" y="2819400"/>
            <a:ext cx="2609850" cy="1752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External </a:t>
            </a:r>
            <a:r>
              <a:rPr lang="en-US" sz="3600" dirty="0" err="1" smtClean="0"/>
              <a:t>resorption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Most commonly involves root or crown of an </a:t>
            </a:r>
            <a:r>
              <a:rPr lang="en-US" sz="2800" dirty="0" err="1" smtClean="0"/>
              <a:t>unerupted</a:t>
            </a:r>
            <a:r>
              <a:rPr lang="en-US" sz="2800" dirty="0" smtClean="0"/>
              <a:t> tooth</a:t>
            </a:r>
          </a:p>
          <a:p>
            <a:r>
              <a:rPr lang="en-US" sz="2800" dirty="0" err="1" smtClean="0"/>
              <a:t>Resorption</a:t>
            </a:r>
            <a:r>
              <a:rPr lang="en-US" sz="2800" dirty="0" smtClean="0"/>
              <a:t> </a:t>
            </a:r>
            <a:r>
              <a:rPr lang="en-US" sz="2800" dirty="0" err="1" smtClean="0"/>
              <a:t>involvescementum</a:t>
            </a:r>
            <a:r>
              <a:rPr lang="en-US" sz="2800" dirty="0" smtClean="0"/>
              <a:t> and dentin and sometimes gradually extend to pulp</a:t>
            </a:r>
          </a:p>
          <a:p>
            <a:r>
              <a:rPr lang="en-US" sz="2800" dirty="0" smtClean="0"/>
              <a:t>Etiology: inflammatory lesions, </a:t>
            </a:r>
            <a:r>
              <a:rPr lang="en-US" sz="2800" dirty="0" err="1" smtClean="0"/>
              <a:t>reimplanted</a:t>
            </a:r>
            <a:r>
              <a:rPr lang="en-US" sz="2800" dirty="0" smtClean="0"/>
              <a:t> tooth, tumors and cysts, excessive orthodontic or </a:t>
            </a:r>
            <a:r>
              <a:rPr lang="en-US" sz="2800" dirty="0" err="1" smtClean="0"/>
              <a:t>occlusal</a:t>
            </a:r>
            <a:r>
              <a:rPr lang="en-US" sz="2800" dirty="0" smtClean="0"/>
              <a:t> forces and impacted teeth</a:t>
            </a:r>
          </a:p>
          <a:p>
            <a:r>
              <a:rPr lang="en-US" sz="2800" dirty="0" smtClean="0"/>
              <a:t>Lower teeth commonly affected</a:t>
            </a:r>
          </a:p>
          <a:p>
            <a:r>
              <a:rPr lang="en-US" sz="2800" dirty="0" smtClean="0"/>
              <a:t>Centrals, canine and premolars</a:t>
            </a:r>
          </a:p>
          <a:p>
            <a:endParaRPr lang="en-US" sz="2800" dirty="0" smtClean="0"/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r/f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Common site is apical and cervical region </a:t>
            </a:r>
          </a:p>
          <a:p>
            <a:r>
              <a:rPr lang="en-US" sz="2800" dirty="0" smtClean="0"/>
              <a:t>When it begins at apex, it causes smooth </a:t>
            </a:r>
            <a:r>
              <a:rPr lang="en-US" sz="2800" dirty="0" err="1" smtClean="0"/>
              <a:t>resorption</a:t>
            </a:r>
            <a:r>
              <a:rPr lang="en-US" sz="2800" dirty="0" smtClean="0"/>
              <a:t> resulting in blunting of apex</a:t>
            </a:r>
          </a:p>
          <a:p>
            <a:r>
              <a:rPr lang="en-US" sz="2800" dirty="0" smtClean="0"/>
              <a:t>Occasionally involves lateral aspects of root</a:t>
            </a:r>
          </a:p>
          <a:p>
            <a:r>
              <a:rPr lang="en-US" sz="2800" dirty="0" smtClean="0"/>
              <a:t>Lesions tend to be irregular</a:t>
            </a:r>
          </a:p>
          <a:p>
            <a:r>
              <a:rPr lang="en-US" sz="2800" dirty="0" smtClean="0"/>
              <a:t>Etiology: </a:t>
            </a:r>
            <a:r>
              <a:rPr lang="en-US" sz="2800" dirty="0" err="1" smtClean="0"/>
              <a:t>unerupted</a:t>
            </a:r>
            <a:r>
              <a:rPr lang="en-US" sz="2800" dirty="0" smtClean="0"/>
              <a:t> tooth</a:t>
            </a:r>
            <a:endParaRPr lang="en-US" sz="2800" dirty="0"/>
          </a:p>
        </p:txBody>
      </p:sp>
      <p:pic>
        <p:nvPicPr>
          <p:cNvPr id="18434" name="Picture 2" descr="C:\Users\23\Desktop\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10200" y="4114800"/>
            <a:ext cx="2819400" cy="21502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Secondary dentin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It is that deposited in the pulp chamber after the formation of primary dentin has completed</a:t>
            </a:r>
          </a:p>
          <a:p>
            <a:r>
              <a:rPr lang="en-US" sz="2800" dirty="0" smtClean="0"/>
              <a:t>Etiology: normal aging process, chronic trauma</a:t>
            </a:r>
          </a:p>
          <a:p>
            <a:r>
              <a:rPr lang="en-US" sz="2800" dirty="0" smtClean="0"/>
              <a:t>Reduced sensitivity of teeth to stimuli from external environment</a:t>
            </a:r>
          </a:p>
          <a:p>
            <a:r>
              <a:rPr lang="en-US" sz="2800" dirty="0" smtClean="0"/>
              <a:t>r/g: seen as a reduction in size of pulp chamber and canals</a:t>
            </a:r>
          </a:p>
          <a:p>
            <a:r>
              <a:rPr lang="en-US" sz="2800" dirty="0" smtClean="0"/>
              <a:t>There remains a thin, narrow pulp chamber and canal</a:t>
            </a:r>
          </a:p>
          <a:p>
            <a:r>
              <a:rPr lang="en-US" sz="2800" dirty="0" smtClean="0"/>
              <a:t>Pulp horns usually disappear  </a:t>
            </a:r>
            <a:endParaRPr 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Size of teeth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Correlation exists b/w tooth size and body height</a:t>
            </a:r>
          </a:p>
          <a:p>
            <a:r>
              <a:rPr lang="en-US" sz="2800" dirty="0" err="1" smtClean="0"/>
              <a:t>Macrodontia:teeth</a:t>
            </a:r>
            <a:r>
              <a:rPr lang="en-US" sz="2800" dirty="0" smtClean="0"/>
              <a:t> are larger than normal</a:t>
            </a:r>
          </a:p>
          <a:p>
            <a:r>
              <a:rPr lang="en-US" sz="2800" dirty="0" smtClean="0"/>
              <a:t>Teeth are of normal size but occur n smaller jaw, relative </a:t>
            </a:r>
            <a:r>
              <a:rPr lang="en-US" sz="2800" dirty="0" err="1" smtClean="0"/>
              <a:t>macrodontia</a:t>
            </a:r>
            <a:endParaRPr lang="en-US" sz="2800" dirty="0" smtClean="0"/>
          </a:p>
          <a:p>
            <a:r>
              <a:rPr lang="en-US" sz="2800" dirty="0" err="1" smtClean="0"/>
              <a:t>Hemangioma</a:t>
            </a:r>
            <a:r>
              <a:rPr lang="en-US" sz="2800" dirty="0" smtClean="0"/>
              <a:t> can result in increase in size </a:t>
            </a:r>
          </a:p>
          <a:p>
            <a:r>
              <a:rPr lang="en-US" sz="2800" dirty="0" smtClean="0"/>
              <a:t>True localized </a:t>
            </a:r>
            <a:r>
              <a:rPr lang="en-US" sz="2800" dirty="0" err="1" smtClean="0"/>
              <a:t>macrodontia</a:t>
            </a:r>
            <a:r>
              <a:rPr lang="en-US" sz="2800" dirty="0" smtClean="0"/>
              <a:t>: </a:t>
            </a:r>
            <a:r>
              <a:rPr lang="en-US" sz="2800" dirty="0" err="1" smtClean="0"/>
              <a:t>hemihypertrophy</a:t>
            </a:r>
            <a:endParaRPr lang="en-US" sz="2800" dirty="0" smtClean="0"/>
          </a:p>
          <a:p>
            <a:r>
              <a:rPr lang="en-US" sz="2800" dirty="0" smtClean="0"/>
              <a:t>True gen </a:t>
            </a:r>
            <a:r>
              <a:rPr lang="en-US" sz="2800" dirty="0" err="1" smtClean="0"/>
              <a:t>macrodontia</a:t>
            </a:r>
            <a:r>
              <a:rPr lang="en-US" sz="2800" dirty="0" smtClean="0"/>
              <a:t>: pit. Gigantism</a:t>
            </a:r>
          </a:p>
          <a:p>
            <a:r>
              <a:rPr lang="en-US" sz="2800" dirty="0" err="1" smtClean="0"/>
              <a:t>Compications</a:t>
            </a:r>
            <a:r>
              <a:rPr lang="en-US" sz="2800" dirty="0" smtClean="0"/>
              <a:t>: crowding, malocclusion or </a:t>
            </a:r>
            <a:r>
              <a:rPr lang="en-US" sz="2800" dirty="0" err="1" smtClean="0"/>
              <a:t>imapaction</a:t>
            </a:r>
            <a:endParaRPr lang="en-US" sz="2800" dirty="0"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7410" name="Picture 2" descr="C:\Users\23\Desktop\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438400" y="2329656"/>
            <a:ext cx="3048000" cy="2190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Pulp stones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Are foci of calcification in dental pulp</a:t>
            </a:r>
          </a:p>
          <a:p>
            <a:r>
              <a:rPr lang="en-US" sz="2800" dirty="0" smtClean="0"/>
              <a:t>Seen as </a:t>
            </a:r>
            <a:r>
              <a:rPr lang="en-US" sz="2800" dirty="0" err="1" smtClean="0"/>
              <a:t>radiopaque</a:t>
            </a:r>
            <a:r>
              <a:rPr lang="en-US" sz="2800" dirty="0" smtClean="0"/>
              <a:t> structures within pulp chambers or canals</a:t>
            </a:r>
          </a:p>
          <a:p>
            <a:r>
              <a:rPr lang="en-US" sz="2800" dirty="0" smtClean="0"/>
              <a:t>No uniform shape exists</a:t>
            </a:r>
          </a:p>
          <a:p>
            <a:r>
              <a:rPr lang="en-US" sz="2800" dirty="0" smtClean="0"/>
              <a:t>May be round or oval and some occupying entire chamber space</a:t>
            </a:r>
          </a:p>
          <a:p>
            <a:r>
              <a:rPr lang="en-US" sz="2800" dirty="0" smtClean="0"/>
              <a:t>Rarely, canal remodels and increases its girth to accommodate large stone</a:t>
            </a:r>
          </a:p>
          <a:p>
            <a:r>
              <a:rPr lang="en-US" sz="2800" dirty="0" smtClean="0"/>
              <a:t>May appear as single dense mass or several small </a:t>
            </a:r>
            <a:r>
              <a:rPr lang="en-US" sz="2800" dirty="0" err="1" smtClean="0"/>
              <a:t>r’opacities</a:t>
            </a:r>
            <a:endParaRPr lang="en-US" sz="2800" dirty="0" smtClean="0"/>
          </a:p>
          <a:p>
            <a:r>
              <a:rPr lang="en-US" sz="2800" dirty="0" smtClean="0"/>
              <a:t>Margin is sharply defined to diffuse</a:t>
            </a:r>
            <a:endParaRPr lang="en-US" sz="2800" dirty="0"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6386" name="Picture 2" descr="C:\Users\23\Desktop\3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667000" y="2502467"/>
            <a:ext cx="3171825" cy="226558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Pulpal</a:t>
            </a:r>
            <a:r>
              <a:rPr lang="en-US" sz="3600" dirty="0" smtClean="0"/>
              <a:t> sclerosis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Is another form of  calcification in pulp chamber and canals</a:t>
            </a:r>
          </a:p>
          <a:p>
            <a:r>
              <a:rPr lang="en-US" sz="2800" dirty="0" smtClean="0"/>
              <a:t>It is a diffuse process and a degenerative process</a:t>
            </a:r>
          </a:p>
          <a:p>
            <a:r>
              <a:rPr lang="en-US" sz="2800" dirty="0" smtClean="0"/>
              <a:t>It produces a generalized, ill defined collection of fine </a:t>
            </a:r>
            <a:r>
              <a:rPr lang="en-US" sz="2800" dirty="0" err="1" smtClean="0"/>
              <a:t>r’opaacities</a:t>
            </a:r>
            <a:r>
              <a:rPr lang="en-US" sz="2800" dirty="0" smtClean="0"/>
              <a:t> throughout large areas of chamber and canals</a:t>
            </a:r>
          </a:p>
          <a:p>
            <a:endParaRPr lang="en-US" sz="2800" dirty="0"/>
          </a:p>
        </p:txBody>
      </p:sp>
      <p:pic>
        <p:nvPicPr>
          <p:cNvPr id="15362" name="Picture 2" descr="C:\Users\23\Desktop\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4038600"/>
            <a:ext cx="2057400" cy="24688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Hypercementosis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Is excessive deposition of </a:t>
            </a:r>
            <a:r>
              <a:rPr lang="en-US" sz="2800" dirty="0" err="1" smtClean="0"/>
              <a:t>cementum</a:t>
            </a:r>
            <a:r>
              <a:rPr lang="en-US" sz="2800" dirty="0" smtClean="0"/>
              <a:t> on tooth roots</a:t>
            </a:r>
          </a:p>
          <a:p>
            <a:r>
              <a:rPr lang="en-US" sz="2800" dirty="0" smtClean="0"/>
              <a:t>Etiology: in </a:t>
            </a:r>
            <a:r>
              <a:rPr lang="en-US" sz="2800" dirty="0" err="1" smtClean="0"/>
              <a:t>supraerupted</a:t>
            </a:r>
            <a:r>
              <a:rPr lang="en-US" sz="2800" dirty="0" smtClean="0"/>
              <a:t> tooth, </a:t>
            </a:r>
            <a:r>
              <a:rPr lang="en-US" sz="2800" dirty="0" err="1" smtClean="0"/>
              <a:t>periapical</a:t>
            </a:r>
            <a:r>
              <a:rPr lang="en-US" sz="2800" dirty="0" smtClean="0"/>
              <a:t> inflammatory lesions, </a:t>
            </a:r>
            <a:r>
              <a:rPr lang="en-US" sz="2800" dirty="0" err="1" smtClean="0"/>
              <a:t>hyperocclusion</a:t>
            </a:r>
            <a:r>
              <a:rPr lang="en-US" sz="2800" dirty="0" smtClean="0"/>
              <a:t>, </a:t>
            </a:r>
            <a:r>
              <a:rPr lang="en-US" sz="2800" dirty="0" err="1" smtClean="0"/>
              <a:t>paget’s</a:t>
            </a:r>
            <a:r>
              <a:rPr lang="en-US" sz="2800" dirty="0" smtClean="0"/>
              <a:t> disease, </a:t>
            </a:r>
            <a:r>
              <a:rPr lang="en-US" sz="2800" dirty="0" err="1" smtClean="0"/>
              <a:t>hyperpituitarism</a:t>
            </a:r>
            <a:endParaRPr lang="en-US" sz="2800" dirty="0" smtClean="0"/>
          </a:p>
          <a:p>
            <a:r>
              <a:rPr lang="en-US" sz="2800" dirty="0" smtClean="0"/>
              <a:t>Outline is usually smooth</a:t>
            </a:r>
          </a:p>
          <a:p>
            <a:r>
              <a:rPr lang="en-US" sz="2800" dirty="0" smtClean="0"/>
              <a:t>Seen at apical end of root as </a:t>
            </a:r>
            <a:r>
              <a:rPr lang="en-US" sz="2800" dirty="0" err="1" smtClean="0"/>
              <a:t>midly</a:t>
            </a:r>
            <a:r>
              <a:rPr lang="en-US" sz="2800" dirty="0" smtClean="0"/>
              <a:t> irregular accumulation of </a:t>
            </a:r>
            <a:r>
              <a:rPr lang="en-US" sz="2800" dirty="0" err="1" smtClean="0"/>
              <a:t>cementum</a:t>
            </a:r>
            <a:endParaRPr lang="en-US" sz="2800" dirty="0" smtClean="0"/>
          </a:p>
          <a:p>
            <a:r>
              <a:rPr lang="en-US" sz="2800" dirty="0" smtClean="0"/>
              <a:t>Appears more </a:t>
            </a:r>
            <a:r>
              <a:rPr lang="en-US" sz="2800" dirty="0" err="1" smtClean="0"/>
              <a:t>r’lucent</a:t>
            </a:r>
            <a:r>
              <a:rPr lang="en-US" sz="2800" dirty="0" smtClean="0"/>
              <a:t> than dentin</a:t>
            </a:r>
          </a:p>
          <a:p>
            <a:r>
              <a:rPr lang="en-US" sz="2800" dirty="0" smtClean="0"/>
              <a:t>PDL space and lamina </a:t>
            </a:r>
            <a:r>
              <a:rPr lang="en-US" sz="2800" dirty="0" err="1" smtClean="0"/>
              <a:t>dura</a:t>
            </a:r>
            <a:r>
              <a:rPr lang="en-US" sz="2800" dirty="0" smtClean="0"/>
              <a:t> encompass the extra dentin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338" name="Picture 2" descr="C:\Users\23\Desktop\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743200" y="2672489"/>
            <a:ext cx="3152775" cy="205270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H:\class\images\macrodontia 1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257800" y="2667000"/>
            <a:ext cx="1981200" cy="2186152"/>
          </a:xfrm>
          <a:prstGeom prst="rect">
            <a:avLst/>
          </a:prstGeom>
          <a:noFill/>
        </p:spPr>
      </p:pic>
      <p:pic>
        <p:nvPicPr>
          <p:cNvPr id="3075" name="Picture 3" descr="H:\class\images\macrodontia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2667000"/>
            <a:ext cx="2935301" cy="1819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Microdontia</a:t>
            </a:r>
            <a:r>
              <a:rPr lang="en-US" sz="3600" dirty="0" smtClean="0"/>
              <a:t>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Teeth are smaller than normal</a:t>
            </a:r>
          </a:p>
          <a:p>
            <a:r>
              <a:rPr lang="en-US" sz="2800" dirty="0" smtClean="0"/>
              <a:t>Relative </a:t>
            </a:r>
            <a:r>
              <a:rPr lang="en-US" sz="2800" dirty="0" err="1" smtClean="0"/>
              <a:t>microdontia</a:t>
            </a:r>
            <a:r>
              <a:rPr lang="en-US" sz="2800" dirty="0" smtClean="0"/>
              <a:t>: normal sized teeth develop in large jaws</a:t>
            </a:r>
          </a:p>
          <a:p>
            <a:r>
              <a:rPr lang="en-US" sz="2800" dirty="0" smtClean="0"/>
              <a:t>Gen </a:t>
            </a:r>
            <a:r>
              <a:rPr lang="en-US" sz="2800" dirty="0" err="1" smtClean="0"/>
              <a:t>microdontia</a:t>
            </a:r>
            <a:r>
              <a:rPr lang="en-US" sz="2800" dirty="0" smtClean="0"/>
              <a:t>: pit dwarfism</a:t>
            </a:r>
          </a:p>
          <a:p>
            <a:r>
              <a:rPr lang="en-US" sz="2800" dirty="0" err="1" smtClean="0"/>
              <a:t>Cl</a:t>
            </a:r>
            <a:r>
              <a:rPr lang="en-US" sz="2800" dirty="0" smtClean="0"/>
              <a:t>/ f: small teeth and altered morphology</a:t>
            </a:r>
          </a:p>
          <a:p>
            <a:r>
              <a:rPr lang="en-US" sz="2800" dirty="0" smtClean="0"/>
              <a:t>Laterals are small and peg shaped</a:t>
            </a:r>
          </a:p>
          <a:p>
            <a:r>
              <a:rPr lang="en-US" sz="2800" dirty="0" smtClean="0"/>
              <a:t>Management: esthetic concern</a:t>
            </a:r>
            <a:endParaRPr lang="en-US" sz="2800" dirty="0"/>
          </a:p>
        </p:txBody>
      </p:sp>
      <p:pic>
        <p:nvPicPr>
          <p:cNvPr id="4099" name="Picture 3" descr="H:\class\images\microdonti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9800" y="4495800"/>
            <a:ext cx="2590800" cy="17193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</TotalTime>
  <Words>2785</Words>
  <Application>Microsoft Office PowerPoint</Application>
  <PresentationFormat>On-screen Show (4:3)</PresentationFormat>
  <Paragraphs>339</Paragraphs>
  <Slides>75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75</vt:i4>
      </vt:variant>
    </vt:vector>
  </HeadingPairs>
  <TitlesOfParts>
    <vt:vector size="76" baseType="lpstr">
      <vt:lpstr>Office Theme</vt:lpstr>
      <vt:lpstr>Dental anomalies</vt:lpstr>
      <vt:lpstr>Developmental abnormalities</vt:lpstr>
      <vt:lpstr>Supernumerary teeth</vt:lpstr>
      <vt:lpstr>Complication </vt:lpstr>
      <vt:lpstr>Missing teeth</vt:lpstr>
      <vt:lpstr>Slide 6</vt:lpstr>
      <vt:lpstr>Size of teeth </vt:lpstr>
      <vt:lpstr>Slide 8</vt:lpstr>
      <vt:lpstr>Microdontia </vt:lpstr>
      <vt:lpstr>Slide 10</vt:lpstr>
      <vt:lpstr>Transposition </vt:lpstr>
      <vt:lpstr>Slide 12</vt:lpstr>
      <vt:lpstr>Fusion </vt:lpstr>
      <vt:lpstr>r/g of fusion</vt:lpstr>
      <vt:lpstr>Concrescence </vt:lpstr>
      <vt:lpstr>Slide 16</vt:lpstr>
      <vt:lpstr>Slide 17</vt:lpstr>
      <vt:lpstr>Gemination </vt:lpstr>
      <vt:lpstr>r/g of gemination</vt:lpstr>
      <vt:lpstr>Taurodontism </vt:lpstr>
      <vt:lpstr>Slide 21</vt:lpstr>
      <vt:lpstr>Dilaceration </vt:lpstr>
      <vt:lpstr>Slide 23</vt:lpstr>
      <vt:lpstr>Dens in dente</vt:lpstr>
      <vt:lpstr>Slide 25</vt:lpstr>
      <vt:lpstr>Slide 26</vt:lpstr>
      <vt:lpstr>Dens evaginatus</vt:lpstr>
      <vt:lpstr>Slide 28</vt:lpstr>
      <vt:lpstr>Amelogenesis imperfecta</vt:lpstr>
      <vt:lpstr>Clinical features</vt:lpstr>
      <vt:lpstr>Slide 31</vt:lpstr>
      <vt:lpstr>Hypomaturation </vt:lpstr>
      <vt:lpstr>Hypocalcification </vt:lpstr>
      <vt:lpstr>r/g features </vt:lpstr>
      <vt:lpstr>Slide 35</vt:lpstr>
      <vt:lpstr>Dentinogenesis imperfecta</vt:lpstr>
      <vt:lpstr>Clinicial features</vt:lpstr>
      <vt:lpstr>Radiographic features</vt:lpstr>
      <vt:lpstr>Slide 39</vt:lpstr>
      <vt:lpstr>Dentin dysplasia</vt:lpstr>
      <vt:lpstr>RADIOGRAPHIC FEATURES</vt:lpstr>
      <vt:lpstr>Slide 42</vt:lpstr>
      <vt:lpstr>Regional odontodysplasia</vt:lpstr>
      <vt:lpstr>Clinical features</vt:lpstr>
      <vt:lpstr>Radiographic features</vt:lpstr>
      <vt:lpstr>Enamel pearl</vt:lpstr>
      <vt:lpstr>Clinical features</vt:lpstr>
      <vt:lpstr>Talon cusp</vt:lpstr>
      <vt:lpstr>Slide 49</vt:lpstr>
      <vt:lpstr>Turner’s hypoplasia</vt:lpstr>
      <vt:lpstr>Radiographic features</vt:lpstr>
      <vt:lpstr>Congenital syphilis</vt:lpstr>
      <vt:lpstr>Slide 53</vt:lpstr>
      <vt:lpstr>Acquired abnormalities</vt:lpstr>
      <vt:lpstr>Attrition </vt:lpstr>
      <vt:lpstr>Slide 56</vt:lpstr>
      <vt:lpstr>Abrasion </vt:lpstr>
      <vt:lpstr>Tooth brush injury</vt:lpstr>
      <vt:lpstr>Radiographic features</vt:lpstr>
      <vt:lpstr>Dental floss injury</vt:lpstr>
      <vt:lpstr>Erosion </vt:lpstr>
      <vt:lpstr>Slide 62</vt:lpstr>
      <vt:lpstr>Resorption </vt:lpstr>
      <vt:lpstr>Internal resorption </vt:lpstr>
      <vt:lpstr>Slide 65</vt:lpstr>
      <vt:lpstr>Slide 66</vt:lpstr>
      <vt:lpstr>External resorption</vt:lpstr>
      <vt:lpstr>r/f</vt:lpstr>
      <vt:lpstr>Secondary dentin</vt:lpstr>
      <vt:lpstr>Slide 70</vt:lpstr>
      <vt:lpstr>Pulp stones</vt:lpstr>
      <vt:lpstr>Slide 72</vt:lpstr>
      <vt:lpstr>Pulpal sclerosis</vt:lpstr>
      <vt:lpstr>Hypercementosis </vt:lpstr>
      <vt:lpstr>Slide 75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Dental anomalies</dc:title>
  <dc:creator>OD</dc:creator>
  <cp:lastModifiedBy>ORAL MEDINICE</cp:lastModifiedBy>
  <cp:revision>40</cp:revision>
  <dcterms:created xsi:type="dcterms:W3CDTF">2006-08-16T00:00:00Z</dcterms:created>
  <dcterms:modified xsi:type="dcterms:W3CDTF">2018-11-20T11:05:57Z</dcterms:modified>
</cp:coreProperties>
</file>