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Inflammatory lesions of the jaws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Pericoronitis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operculitis</a:t>
            </a:r>
            <a:endParaRPr lang="en-US" sz="2800" dirty="0" smtClean="0"/>
          </a:p>
          <a:p>
            <a:r>
              <a:rPr lang="en-US" sz="2800" dirty="0" smtClean="0"/>
              <a:t>It refers to inflammation of the tissues surrounding the crown of  a partially erupted tooth</a:t>
            </a:r>
          </a:p>
          <a:p>
            <a:r>
              <a:rPr lang="en-US" sz="2800" dirty="0" err="1" smtClean="0"/>
              <a:t>Gingiva</a:t>
            </a:r>
            <a:r>
              <a:rPr lang="en-US" sz="2800" dirty="0" smtClean="0"/>
              <a:t> surrounding the erupted portion of crown </a:t>
            </a:r>
            <a:r>
              <a:rPr lang="en-US" sz="2800" dirty="0" err="1" smtClean="0"/>
              <a:t>becomed</a:t>
            </a:r>
            <a:r>
              <a:rPr lang="en-US" sz="2800" dirty="0" smtClean="0"/>
              <a:t> </a:t>
            </a:r>
            <a:r>
              <a:rPr lang="en-US" sz="2800" dirty="0" err="1" smtClean="0"/>
              <a:t>inflammed</a:t>
            </a:r>
            <a:r>
              <a:rPr lang="en-US" sz="2800" dirty="0" smtClean="0"/>
              <a:t> when debris get trapped under the flap</a:t>
            </a:r>
          </a:p>
          <a:p>
            <a:r>
              <a:rPr lang="en-US" sz="2800" dirty="0" err="1" smtClean="0"/>
              <a:t>Gingiva</a:t>
            </a:r>
            <a:r>
              <a:rPr lang="en-US" sz="2800" dirty="0" smtClean="0"/>
              <a:t> subsequently becomes swollen and may be traumatized by opposing occlusion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Pts typically c/o pain and swelling</a:t>
            </a:r>
          </a:p>
          <a:p>
            <a:r>
              <a:rPr lang="en-US" sz="2800" dirty="0" err="1" smtClean="0"/>
              <a:t>Trismus</a:t>
            </a:r>
            <a:r>
              <a:rPr lang="en-US" sz="2800" dirty="0" smtClean="0"/>
              <a:t> is a common </a:t>
            </a:r>
            <a:r>
              <a:rPr lang="en-US" sz="2800" dirty="0" err="1" smtClean="0"/>
              <a:t>presentationwhen</a:t>
            </a:r>
            <a:r>
              <a:rPr lang="en-US" sz="2800" dirty="0" smtClean="0"/>
              <a:t> lower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 is partially impacted</a:t>
            </a:r>
          </a:p>
          <a:p>
            <a:r>
              <a:rPr lang="en-US" sz="2800" dirty="0" smtClean="0"/>
              <a:t>An ulcerated operculum is the source of pain</a:t>
            </a:r>
          </a:p>
          <a:p>
            <a:r>
              <a:rPr lang="en-US" sz="2800" dirty="0" smtClean="0"/>
              <a:t>Any age pts and gender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Location:  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 region is the most common location</a:t>
            </a:r>
          </a:p>
          <a:p>
            <a:r>
              <a:rPr lang="en-US" sz="2400" b="1" dirty="0" smtClean="0"/>
              <a:t>Periphery: </a:t>
            </a:r>
            <a:r>
              <a:rPr lang="en-US" sz="2800" dirty="0" smtClean="0"/>
              <a:t>ill defined with a gradual transition of normal </a:t>
            </a:r>
            <a:r>
              <a:rPr lang="en-US" sz="2800" dirty="0" err="1" smtClean="0"/>
              <a:t>trabecular</a:t>
            </a:r>
            <a:r>
              <a:rPr lang="en-US" sz="2800" dirty="0" smtClean="0"/>
              <a:t> pattern into a sclerotic region</a:t>
            </a:r>
          </a:p>
          <a:p>
            <a:r>
              <a:rPr lang="en-US" sz="2400" b="1" dirty="0" smtClean="0"/>
              <a:t>Internal structure: </a:t>
            </a:r>
            <a:r>
              <a:rPr lang="en-US" sz="2800" dirty="0" smtClean="0"/>
              <a:t>internal structure of bone adjacent to </a:t>
            </a:r>
            <a:r>
              <a:rPr lang="en-US" sz="2800" dirty="0" err="1" smtClean="0"/>
              <a:t>pericoronitis</a:t>
            </a:r>
            <a:r>
              <a:rPr lang="en-US" sz="2800" dirty="0" smtClean="0"/>
              <a:t> most often is sclerotic with thick </a:t>
            </a:r>
            <a:r>
              <a:rPr lang="en-US" sz="2800" dirty="0" err="1" smtClean="0"/>
              <a:t>trabeculae</a:t>
            </a:r>
            <a:endParaRPr lang="en-US" sz="2800" dirty="0" smtClean="0"/>
          </a:p>
          <a:p>
            <a:r>
              <a:rPr lang="en-US" sz="2800" dirty="0" smtClean="0"/>
              <a:t>An area of bone loss or </a:t>
            </a:r>
            <a:r>
              <a:rPr lang="en-US" sz="2800" dirty="0" err="1" smtClean="0"/>
              <a:t>r’lucency</a:t>
            </a:r>
            <a:r>
              <a:rPr lang="en-US" sz="2800" dirty="0" smtClean="0"/>
              <a:t> adjacent to crown may be seen that enlarges the follicular space</a:t>
            </a:r>
          </a:p>
          <a:p>
            <a:r>
              <a:rPr lang="en-US" sz="2600" b="1" dirty="0" smtClean="0"/>
              <a:t>Effects on surrounding structures:</a:t>
            </a:r>
            <a:r>
              <a:rPr lang="en-US" sz="2800" dirty="0" smtClean="0"/>
              <a:t> it causes typical changes of sclerosis and rarefaction of surrounding bone</a:t>
            </a:r>
          </a:p>
          <a:p>
            <a:r>
              <a:rPr lang="en-US" sz="2800" dirty="0" smtClean="0"/>
              <a:t>In severe cases, </a:t>
            </a:r>
            <a:r>
              <a:rPr lang="en-US" sz="2800" dirty="0" err="1" smtClean="0"/>
              <a:t>periosteal</a:t>
            </a:r>
            <a:r>
              <a:rPr lang="en-US" sz="2800" dirty="0" smtClean="0"/>
              <a:t> new bone formation is seen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Management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Removal of partially erupted tooth</a:t>
            </a:r>
          </a:p>
          <a:p>
            <a:r>
              <a:rPr lang="en-US" sz="2800" dirty="0" err="1" smtClean="0"/>
              <a:t>Trismus</a:t>
            </a:r>
            <a:r>
              <a:rPr lang="en-US" sz="2800" dirty="0" smtClean="0"/>
              <a:t>: antibiotic therapy and reduction in occlusion of opposing tooth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Osteomyelitis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It is inflammation of bone</a:t>
            </a:r>
          </a:p>
          <a:p>
            <a:r>
              <a:rPr lang="en-US" sz="2800" dirty="0" smtClean="0"/>
              <a:t>Inflammatory process may spread through the bone to involve the marrow, cortex, </a:t>
            </a:r>
            <a:r>
              <a:rPr lang="en-US" sz="2800" dirty="0" err="1" smtClean="0"/>
              <a:t>cancellous</a:t>
            </a:r>
            <a:r>
              <a:rPr lang="en-US" sz="2800" dirty="0" smtClean="0"/>
              <a:t> portion and </a:t>
            </a:r>
            <a:r>
              <a:rPr lang="en-US" sz="2800" dirty="0" err="1" smtClean="0"/>
              <a:t>periosteum</a:t>
            </a:r>
            <a:endParaRPr lang="en-US" sz="2800" dirty="0" smtClean="0"/>
          </a:p>
          <a:p>
            <a:r>
              <a:rPr lang="en-US" sz="2800" dirty="0" smtClean="0"/>
              <a:t>The bacteria and their products stimulate an inflammatory reaction in bone, causing destruction of the </a:t>
            </a:r>
            <a:r>
              <a:rPr lang="en-US" sz="2800" dirty="0" err="1" smtClean="0"/>
              <a:t>endosteal</a:t>
            </a:r>
            <a:r>
              <a:rPr lang="en-US" sz="2800" dirty="0" smtClean="0"/>
              <a:t> surface of cortical bone</a:t>
            </a:r>
          </a:p>
          <a:p>
            <a:r>
              <a:rPr lang="en-US" sz="2800" dirty="0" smtClean="0"/>
              <a:t>This destruction may progress through the cortical bone to outer </a:t>
            </a:r>
            <a:r>
              <a:rPr lang="en-US" sz="2800" dirty="0" err="1" smtClean="0"/>
              <a:t>periosteum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is lifted up by inflammatory </a:t>
            </a:r>
            <a:r>
              <a:rPr lang="en-US" sz="2800" dirty="0" err="1" smtClean="0"/>
              <a:t>exudate</a:t>
            </a:r>
            <a:r>
              <a:rPr lang="en-US" sz="2800" dirty="0" smtClean="0"/>
              <a:t> and new bone is laid down</a:t>
            </a:r>
          </a:p>
          <a:p>
            <a:r>
              <a:rPr lang="en-US" sz="2800" dirty="0" smtClean="0"/>
              <a:t>Hall mark is presence of </a:t>
            </a:r>
            <a:r>
              <a:rPr lang="en-US" sz="2800" dirty="0" err="1" smtClean="0"/>
              <a:t>sequestra</a:t>
            </a:r>
            <a:endParaRPr lang="en-US" sz="2800" dirty="0" smtClean="0"/>
          </a:p>
          <a:p>
            <a:r>
              <a:rPr lang="en-US" sz="2800" dirty="0" err="1" smtClean="0"/>
              <a:t>Sequestra</a:t>
            </a:r>
            <a:r>
              <a:rPr lang="en-US" sz="2800" dirty="0" smtClean="0"/>
              <a:t> is a segment of bone that has become necrotic coz of ischemic injury caused by inflammatory process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Acute phase chronic phase</a:t>
            </a:r>
          </a:p>
          <a:p>
            <a:r>
              <a:rPr lang="en-US" sz="2800" dirty="0" err="1" smtClean="0"/>
              <a:t>Garre’s</a:t>
            </a:r>
            <a:r>
              <a:rPr lang="en-US" sz="2800" dirty="0" smtClean="0"/>
              <a:t> </a:t>
            </a:r>
            <a:r>
              <a:rPr lang="en-US" sz="2800" dirty="0" err="1" smtClean="0"/>
              <a:t>osteomyelitis</a:t>
            </a:r>
            <a:r>
              <a:rPr lang="en-US" sz="2800" dirty="0" smtClean="0"/>
              <a:t>: exuberant </a:t>
            </a:r>
            <a:r>
              <a:rPr lang="en-US" sz="2800" dirty="0" err="1" smtClean="0"/>
              <a:t>periosteal</a:t>
            </a:r>
            <a:r>
              <a:rPr lang="en-US" sz="2800" dirty="0" smtClean="0"/>
              <a:t> response to inflammation</a:t>
            </a:r>
          </a:p>
          <a:p>
            <a:r>
              <a:rPr lang="en-US" sz="2800" dirty="0" smtClean="0"/>
              <a:t>Diffuse </a:t>
            </a:r>
            <a:r>
              <a:rPr lang="en-US" sz="2800" dirty="0" err="1" smtClean="0"/>
              <a:t>sclerosing</a:t>
            </a:r>
            <a:r>
              <a:rPr lang="en-US" sz="2800" dirty="0" smtClean="0"/>
              <a:t> </a:t>
            </a:r>
            <a:r>
              <a:rPr lang="en-US" sz="2800" dirty="0" err="1" smtClean="0"/>
              <a:t>osteomyelitis</a:t>
            </a:r>
            <a:r>
              <a:rPr lang="en-US" sz="2800" dirty="0" smtClean="0"/>
              <a:t>: is a chronic form of </a:t>
            </a:r>
            <a:r>
              <a:rPr lang="en-US" sz="2800" dirty="0" err="1" smtClean="0"/>
              <a:t>osteomyelitis</a:t>
            </a:r>
            <a:r>
              <a:rPr lang="en-US" sz="2800" dirty="0" smtClean="0"/>
              <a:t> with a pronounced </a:t>
            </a:r>
            <a:r>
              <a:rPr lang="en-US" sz="2800" smtClean="0"/>
              <a:t>sclerotic response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Acute phase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acute </a:t>
            </a:r>
            <a:r>
              <a:rPr lang="en-US" sz="2800" dirty="0" err="1" smtClean="0"/>
              <a:t>suppurative</a:t>
            </a:r>
            <a:r>
              <a:rPr lang="en-US" sz="2800" dirty="0" smtClean="0"/>
              <a:t> </a:t>
            </a:r>
            <a:r>
              <a:rPr lang="en-US" sz="2800" dirty="0" err="1" smtClean="0"/>
              <a:t>osteomyelitis</a:t>
            </a:r>
            <a:endParaRPr lang="en-US" sz="2800" dirty="0" smtClean="0"/>
          </a:p>
          <a:p>
            <a:r>
              <a:rPr lang="en-US" sz="2800" dirty="0" err="1" smtClean="0"/>
              <a:t>Pyogenic</a:t>
            </a:r>
            <a:r>
              <a:rPr lang="en-US" sz="2800" dirty="0" smtClean="0"/>
              <a:t> </a:t>
            </a:r>
            <a:r>
              <a:rPr lang="en-US" sz="2800" dirty="0" err="1" smtClean="0"/>
              <a:t>osteomyelitis</a:t>
            </a:r>
            <a:endParaRPr lang="en-US" sz="2800" dirty="0" smtClean="0"/>
          </a:p>
          <a:p>
            <a:r>
              <a:rPr lang="en-US" sz="2800" dirty="0" err="1" smtClean="0"/>
              <a:t>Subacute</a:t>
            </a:r>
            <a:r>
              <a:rPr lang="en-US" sz="2800" dirty="0" smtClean="0"/>
              <a:t> </a:t>
            </a:r>
            <a:r>
              <a:rPr lang="en-US" sz="2800" dirty="0" err="1" smtClean="0"/>
              <a:t>suppurative</a:t>
            </a:r>
            <a:r>
              <a:rPr lang="en-US" sz="2800" dirty="0" smtClean="0"/>
              <a:t> </a:t>
            </a:r>
            <a:r>
              <a:rPr lang="en-US" sz="2800" dirty="0" err="1" smtClean="0"/>
              <a:t>osteomyelitis</a:t>
            </a:r>
            <a:endParaRPr lang="en-US" sz="2800" dirty="0" smtClean="0"/>
          </a:p>
          <a:p>
            <a:r>
              <a:rPr lang="en-US" sz="2800" dirty="0" err="1" smtClean="0"/>
              <a:t>Garre’s</a:t>
            </a:r>
            <a:r>
              <a:rPr lang="en-US" sz="2800" dirty="0" smtClean="0"/>
              <a:t> </a:t>
            </a:r>
            <a:r>
              <a:rPr lang="en-US" sz="2800" dirty="0" err="1" smtClean="0"/>
              <a:t>osteomyelitis</a:t>
            </a:r>
            <a:endParaRPr lang="en-US" sz="2800" dirty="0" smtClean="0"/>
          </a:p>
          <a:p>
            <a:r>
              <a:rPr lang="en-US" sz="2800" dirty="0" smtClean="0"/>
              <a:t>Proliferative </a:t>
            </a:r>
            <a:r>
              <a:rPr lang="en-US" sz="2800" dirty="0" err="1" smtClean="0"/>
              <a:t>periostitis</a:t>
            </a:r>
            <a:endParaRPr lang="en-US" sz="2800" dirty="0" smtClean="0"/>
          </a:p>
          <a:p>
            <a:r>
              <a:rPr lang="en-US" sz="2800" dirty="0" err="1" smtClean="0"/>
              <a:t>Periostitis</a:t>
            </a:r>
            <a:r>
              <a:rPr lang="en-US" sz="2800" dirty="0" smtClean="0"/>
              <a:t> </a:t>
            </a:r>
            <a:r>
              <a:rPr lang="en-US" sz="2800" dirty="0" err="1" smtClean="0"/>
              <a:t>ossificans</a:t>
            </a:r>
            <a:endParaRPr lang="en-US" sz="2800" dirty="0" smtClean="0"/>
          </a:p>
          <a:p>
            <a:r>
              <a:rPr lang="en-US" sz="2800" dirty="0" smtClean="0"/>
              <a:t>C/F: all ages people are affected</a:t>
            </a:r>
          </a:p>
          <a:p>
            <a:r>
              <a:rPr lang="en-US" sz="2800" dirty="0" smtClean="0"/>
              <a:t>Male predilection</a:t>
            </a:r>
          </a:p>
          <a:p>
            <a:r>
              <a:rPr lang="en-US" sz="2800" dirty="0" smtClean="0"/>
              <a:t>More common in mandible</a:t>
            </a:r>
          </a:p>
          <a:p>
            <a:r>
              <a:rPr lang="en-US" sz="2800" dirty="0" smtClean="0"/>
              <a:t>Rapid onset, pain and swelling of adjacent soft tissues</a:t>
            </a:r>
          </a:p>
          <a:p>
            <a:r>
              <a:rPr lang="en-US" sz="2800" dirty="0" smtClean="0"/>
              <a:t>Fever, </a:t>
            </a:r>
            <a:r>
              <a:rPr lang="en-US" sz="2800" dirty="0" err="1" smtClean="0"/>
              <a:t>lymphadenopathy</a:t>
            </a:r>
            <a:r>
              <a:rPr lang="en-US" sz="2800" dirty="0" smtClean="0"/>
              <a:t>, </a:t>
            </a:r>
            <a:r>
              <a:rPr lang="en-US" sz="2800" dirty="0" err="1" smtClean="0"/>
              <a:t>leukocytosis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Associated teeth may be mobile and sensitive to percussion</a:t>
            </a:r>
          </a:p>
          <a:p>
            <a:r>
              <a:rPr lang="en-US" sz="2800" dirty="0" smtClean="0"/>
              <a:t>Purulent drainage may also be present</a:t>
            </a:r>
          </a:p>
          <a:p>
            <a:r>
              <a:rPr lang="en-US" sz="2800" dirty="0" err="1" smtClean="0"/>
              <a:t>Paresthesia</a:t>
            </a:r>
            <a:r>
              <a:rPr lang="en-US" sz="2800" dirty="0" smtClean="0"/>
              <a:t> of lower lip is not uncommon</a:t>
            </a:r>
          </a:p>
          <a:p>
            <a:r>
              <a:rPr lang="en-US" sz="2600" b="1" dirty="0" smtClean="0"/>
              <a:t>R/G:</a:t>
            </a:r>
            <a:r>
              <a:rPr lang="en-US" sz="2800" dirty="0" smtClean="0"/>
              <a:t> </a:t>
            </a:r>
            <a:r>
              <a:rPr lang="en-US" sz="2600" b="1" dirty="0" smtClean="0"/>
              <a:t>location: </a:t>
            </a:r>
            <a:r>
              <a:rPr lang="en-US" sz="2800" dirty="0" smtClean="0"/>
              <a:t>posterior body of mandible</a:t>
            </a:r>
          </a:p>
          <a:p>
            <a:r>
              <a:rPr lang="en-US" sz="2600" b="1" dirty="0" smtClean="0"/>
              <a:t>Periphery:</a:t>
            </a:r>
            <a:r>
              <a:rPr lang="en-US" sz="2800" dirty="0" smtClean="0"/>
              <a:t> acute phase presents as ill defined periphery with gradual transition to normal </a:t>
            </a:r>
            <a:r>
              <a:rPr lang="en-US" sz="2800" dirty="0" err="1" smtClean="0"/>
              <a:t>trabeculae</a:t>
            </a:r>
            <a:endParaRPr lang="en-US" sz="2800" dirty="0" smtClean="0"/>
          </a:p>
          <a:p>
            <a:r>
              <a:rPr lang="en-US" sz="2600" b="1" dirty="0" smtClean="0"/>
              <a:t>Internal structure: </a:t>
            </a: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evidence is slight decrease in density of involved bone, with loss of sharpness of existing </a:t>
            </a:r>
            <a:r>
              <a:rPr lang="en-US" sz="2800" dirty="0" err="1" smtClean="0"/>
              <a:t>trabeculae</a:t>
            </a:r>
            <a:endParaRPr lang="en-US" sz="2800" dirty="0" smtClean="0"/>
          </a:p>
          <a:p>
            <a:r>
              <a:rPr lang="en-US" sz="2800" dirty="0" smtClean="0"/>
              <a:t>In time bone destruction becomes profound and forms an area of </a:t>
            </a:r>
            <a:r>
              <a:rPr lang="en-US" sz="2800" dirty="0" err="1" smtClean="0"/>
              <a:t>r’lucency</a:t>
            </a:r>
            <a:r>
              <a:rPr lang="en-US" sz="2800" dirty="0" smtClean="0"/>
              <a:t> in focal area or scattered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Effects on surrounding structures: acute phase can stimulate either bone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or formation</a:t>
            </a:r>
          </a:p>
          <a:p>
            <a:r>
              <a:rPr lang="en-US" sz="2800" dirty="0" smtClean="0"/>
              <a:t>Portions of cortical bone may be </a:t>
            </a:r>
            <a:r>
              <a:rPr lang="en-US" sz="2800" dirty="0" err="1" smtClean="0"/>
              <a:t>resorbed</a:t>
            </a:r>
            <a:endParaRPr lang="en-US" sz="2800" dirty="0" smtClean="0"/>
          </a:p>
          <a:p>
            <a:r>
              <a:rPr lang="en-US" sz="2800" dirty="0" smtClean="0"/>
              <a:t>Inflammatory </a:t>
            </a:r>
            <a:r>
              <a:rPr lang="en-US" sz="2800" dirty="0" err="1" smtClean="0"/>
              <a:t>exudate</a:t>
            </a:r>
            <a:r>
              <a:rPr lang="en-US" sz="2800" dirty="0" smtClean="0"/>
              <a:t> can lift the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and stimulate new bone and appears as a thin, faint,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 adjacent to  and almost parallel or slightly convex to bone surface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Chronic phase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chronic diffuse </a:t>
            </a:r>
            <a:r>
              <a:rPr lang="en-US" sz="2800" dirty="0" err="1" smtClean="0"/>
              <a:t>sclerosing</a:t>
            </a:r>
            <a:r>
              <a:rPr lang="en-US" sz="2800" dirty="0" smtClean="0"/>
              <a:t> </a:t>
            </a:r>
            <a:r>
              <a:rPr lang="en-US" sz="2800" dirty="0" err="1" smtClean="0"/>
              <a:t>osteomyelitis</a:t>
            </a:r>
            <a:endParaRPr lang="en-US" sz="2800" dirty="0" smtClean="0"/>
          </a:p>
          <a:p>
            <a:r>
              <a:rPr lang="en-US" sz="2800" dirty="0" smtClean="0"/>
              <a:t>Chronic </a:t>
            </a:r>
            <a:r>
              <a:rPr lang="en-US" sz="2800" dirty="0" err="1" smtClean="0"/>
              <a:t>nonsuppurative</a:t>
            </a:r>
            <a:r>
              <a:rPr lang="en-US" sz="2800" dirty="0" smtClean="0"/>
              <a:t> </a:t>
            </a:r>
            <a:r>
              <a:rPr lang="en-US" sz="2800" dirty="0" err="1" smtClean="0"/>
              <a:t>osteomyelitis</a:t>
            </a:r>
            <a:endParaRPr lang="en-US" sz="2800" dirty="0" smtClean="0"/>
          </a:p>
          <a:p>
            <a:r>
              <a:rPr lang="en-US" sz="2800" dirty="0" smtClean="0"/>
              <a:t>Chronic </a:t>
            </a:r>
            <a:r>
              <a:rPr lang="en-US" sz="2800" dirty="0" err="1" smtClean="0"/>
              <a:t>osteomyelitis</a:t>
            </a:r>
            <a:r>
              <a:rPr lang="en-US" sz="2800" dirty="0" smtClean="0"/>
              <a:t> with proliferative </a:t>
            </a:r>
            <a:r>
              <a:rPr lang="en-US" sz="2800" dirty="0" err="1" smtClean="0"/>
              <a:t>periostitis</a:t>
            </a:r>
            <a:endParaRPr lang="en-US" sz="2800" dirty="0" smtClean="0"/>
          </a:p>
          <a:p>
            <a:r>
              <a:rPr lang="en-US" sz="2800" dirty="0" err="1" smtClean="0"/>
              <a:t>Garre’s</a:t>
            </a:r>
            <a:r>
              <a:rPr lang="en-US" sz="2800" dirty="0" smtClean="0"/>
              <a:t> chronic </a:t>
            </a:r>
            <a:r>
              <a:rPr lang="en-US" sz="2800" dirty="0" err="1" smtClean="0"/>
              <a:t>nonsuppurative</a:t>
            </a:r>
            <a:r>
              <a:rPr lang="en-US" sz="2800" dirty="0" smtClean="0"/>
              <a:t> </a:t>
            </a:r>
            <a:r>
              <a:rPr lang="en-US" sz="2800" dirty="0" err="1" smtClean="0"/>
              <a:t>sclerosing</a:t>
            </a:r>
            <a:r>
              <a:rPr lang="en-US" sz="2800" dirty="0" smtClean="0"/>
              <a:t> </a:t>
            </a:r>
            <a:r>
              <a:rPr lang="en-US" sz="2800" dirty="0" err="1" smtClean="0"/>
              <a:t>osteitis</a:t>
            </a:r>
            <a:endParaRPr lang="en-US" sz="2800" dirty="0" smtClean="0"/>
          </a:p>
          <a:p>
            <a:r>
              <a:rPr lang="en-US" sz="2800" dirty="0" smtClean="0"/>
              <a:t>It can be de novo or if acute phase not treated</a:t>
            </a:r>
          </a:p>
          <a:p>
            <a:r>
              <a:rPr lang="en-US" sz="2800" dirty="0" smtClean="0"/>
              <a:t>The symptoms are less severe and have a longer history </a:t>
            </a:r>
          </a:p>
          <a:p>
            <a:r>
              <a:rPr lang="en-US" sz="2800" dirty="0" smtClean="0"/>
              <a:t>Intermittent, recurrent episodes of swelling, pain, fever and </a:t>
            </a:r>
            <a:r>
              <a:rPr lang="en-US" sz="2800" dirty="0" err="1" smtClean="0"/>
              <a:t>lymphadenopathy</a:t>
            </a:r>
            <a:endParaRPr lang="en-US" sz="2800" dirty="0" smtClean="0"/>
          </a:p>
          <a:p>
            <a:r>
              <a:rPr lang="en-US" sz="2800" dirty="0" err="1" smtClean="0"/>
              <a:t>Paresthesia</a:t>
            </a:r>
            <a:r>
              <a:rPr lang="en-US" sz="2800" dirty="0" smtClean="0"/>
              <a:t> and drainage with sinus formation may also occur</a:t>
            </a:r>
          </a:p>
          <a:p>
            <a:r>
              <a:rPr lang="en-US" sz="2800" dirty="0" smtClean="0"/>
              <a:t>Diffuse </a:t>
            </a:r>
            <a:r>
              <a:rPr lang="en-US" sz="2800" dirty="0" err="1" smtClean="0"/>
              <a:t>sclerosing</a:t>
            </a:r>
            <a:r>
              <a:rPr lang="en-US" sz="2800" dirty="0" smtClean="0"/>
              <a:t> </a:t>
            </a:r>
            <a:r>
              <a:rPr lang="en-US" sz="2800" dirty="0" err="1" smtClean="0"/>
              <a:t>osteomyelitis</a:t>
            </a:r>
            <a:r>
              <a:rPr lang="en-US" sz="2800" dirty="0" smtClean="0"/>
              <a:t> is chronic one and bone metabolism is tipped toward increased bone formation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Introduction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When the bony lesion is restricted to the region of the tooth, it is called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inflammatory lesion</a:t>
            </a:r>
          </a:p>
          <a:p>
            <a:r>
              <a:rPr lang="en-US" sz="2800" dirty="0" smtClean="0"/>
              <a:t>When the infection spreads in the bone marrow, it is called </a:t>
            </a:r>
            <a:r>
              <a:rPr lang="en-US" sz="2800" dirty="0" err="1" smtClean="0"/>
              <a:t>osteomyelitis</a:t>
            </a:r>
            <a:endParaRPr lang="en-US" sz="2800" dirty="0" smtClean="0"/>
          </a:p>
          <a:p>
            <a:r>
              <a:rPr lang="en-US" sz="2800" dirty="0" err="1" smtClean="0"/>
              <a:t>Pericoronitis</a:t>
            </a:r>
            <a:r>
              <a:rPr lang="en-US" sz="2800" dirty="0" smtClean="0"/>
              <a:t>: inflammation that arises in the tissues surrounding the crown of a partially erupted tooth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Radiologic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Location:</a:t>
            </a:r>
            <a:r>
              <a:rPr lang="en-US" sz="2800" dirty="0" smtClean="0"/>
              <a:t> posterior mandible</a:t>
            </a:r>
          </a:p>
          <a:p>
            <a:r>
              <a:rPr lang="en-US" sz="2400" b="1" dirty="0" smtClean="0"/>
              <a:t>Periphery:</a:t>
            </a:r>
            <a:r>
              <a:rPr lang="en-US" sz="2800" dirty="0" smtClean="0"/>
              <a:t> better defined than in acute</a:t>
            </a:r>
          </a:p>
          <a:p>
            <a:r>
              <a:rPr lang="en-US" sz="2800" dirty="0" smtClean="0"/>
              <a:t>A gradual transition is seen at border</a:t>
            </a:r>
          </a:p>
          <a:p>
            <a:r>
              <a:rPr lang="en-US" sz="2400" b="1" dirty="0" smtClean="0"/>
              <a:t>Internal structure: </a:t>
            </a:r>
            <a:r>
              <a:rPr lang="en-US" sz="2800" dirty="0" smtClean="0"/>
              <a:t>comprises of greater and lesser </a:t>
            </a:r>
            <a:r>
              <a:rPr lang="en-US" sz="2800" dirty="0" err="1" smtClean="0"/>
              <a:t>r’opacity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Commonly has </a:t>
            </a:r>
            <a:r>
              <a:rPr lang="en-US" sz="2800" dirty="0" err="1" smtClean="0"/>
              <a:t>r’opacity</a:t>
            </a:r>
            <a:r>
              <a:rPr lang="en-US" sz="2800" dirty="0" smtClean="0"/>
              <a:t>/sclerosis seen</a:t>
            </a:r>
          </a:p>
          <a:p>
            <a:r>
              <a:rPr lang="en-US" sz="2800" dirty="0" smtClean="0"/>
              <a:t>In other cases, small regions of </a:t>
            </a:r>
            <a:r>
              <a:rPr lang="en-US" sz="2800" dirty="0" err="1" smtClean="0"/>
              <a:t>r’lucency</a:t>
            </a:r>
            <a:r>
              <a:rPr lang="en-US" sz="2800" dirty="0" smtClean="0"/>
              <a:t> may be scattered throughout the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bone</a:t>
            </a:r>
          </a:p>
          <a:p>
            <a:r>
              <a:rPr lang="en-US" sz="2800" dirty="0" smtClean="0"/>
              <a:t>Close inspection reveals an island of bone or </a:t>
            </a:r>
            <a:r>
              <a:rPr lang="en-US" sz="2800" dirty="0" err="1" smtClean="0"/>
              <a:t>sequestrum</a:t>
            </a:r>
            <a:r>
              <a:rPr lang="en-US" sz="2800" dirty="0" smtClean="0"/>
              <a:t> within the centre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Effects on surrounding structures: </a:t>
            </a:r>
            <a:r>
              <a:rPr lang="en-US" sz="2800" dirty="0" smtClean="0"/>
              <a:t>chronic phase stimulates the formation of </a:t>
            </a:r>
            <a:r>
              <a:rPr lang="en-US" sz="2800" dirty="0" err="1" smtClean="0"/>
              <a:t>periosteal</a:t>
            </a:r>
            <a:r>
              <a:rPr lang="en-US" sz="2800" dirty="0" smtClean="0"/>
              <a:t> new bone, seen as a single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 parallel  to surface of cortical bone</a:t>
            </a:r>
          </a:p>
          <a:p>
            <a:r>
              <a:rPr lang="en-US" sz="2800" dirty="0" smtClean="0"/>
              <a:t>Over time the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strip from the outer cortical bone may be filled in with granular sclerotic bone</a:t>
            </a:r>
          </a:p>
          <a:p>
            <a:r>
              <a:rPr lang="en-US" sz="2800" dirty="0" smtClean="0"/>
              <a:t>Roots of teeth may undergo external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and lamina </a:t>
            </a:r>
            <a:r>
              <a:rPr lang="en-US" sz="2800" dirty="0" err="1" smtClean="0"/>
              <a:t>dura</a:t>
            </a:r>
            <a:r>
              <a:rPr lang="en-US" sz="2800" dirty="0" smtClean="0"/>
              <a:t> may become less apparent </a:t>
            </a:r>
          </a:p>
          <a:p>
            <a:r>
              <a:rPr lang="en-US" sz="2800" dirty="0" smtClean="0"/>
              <a:t>Chronic form may spread to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resulting in septic arthritis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Osteoradionecrosis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Refers to an inflammatory condition of bone that occurs after the bone has been exposed to therapeutic doses of radiation usually given for a malignancy of head and neck region</a:t>
            </a:r>
          </a:p>
          <a:p>
            <a:r>
              <a:rPr lang="en-US" sz="2800" dirty="0" smtClean="0"/>
              <a:t>It is characterized by presence of exposed bone for a period of </a:t>
            </a:r>
            <a:r>
              <a:rPr lang="en-US" sz="2800" dirty="0" err="1" smtClean="0"/>
              <a:t>atleast</a:t>
            </a:r>
            <a:r>
              <a:rPr lang="en-US" sz="2800" dirty="0" smtClean="0"/>
              <a:t> 3 months </a:t>
            </a:r>
            <a:r>
              <a:rPr lang="en-US" sz="2800" dirty="0" err="1" smtClean="0"/>
              <a:t>occuring</a:t>
            </a:r>
            <a:r>
              <a:rPr lang="en-US" sz="2800" dirty="0" smtClean="0"/>
              <a:t> at any time after the delivery of radiation therapy</a:t>
            </a:r>
          </a:p>
          <a:p>
            <a:r>
              <a:rPr lang="en-US" sz="2800" dirty="0" smtClean="0"/>
              <a:t>Doses above 50 </a:t>
            </a:r>
            <a:r>
              <a:rPr lang="en-US" sz="2800" dirty="0" err="1" smtClean="0"/>
              <a:t>Gy</a:t>
            </a:r>
            <a:r>
              <a:rPr lang="en-US" sz="2800" dirty="0" smtClean="0"/>
              <a:t> are required to cause this irreversible damage</a:t>
            </a:r>
          </a:p>
          <a:p>
            <a:r>
              <a:rPr lang="en-US" sz="2800" dirty="0" smtClean="0"/>
              <a:t>Bone that is been exposed is </a:t>
            </a:r>
            <a:r>
              <a:rPr lang="en-US" sz="2800" dirty="0" err="1" smtClean="0"/>
              <a:t>hypocellular</a:t>
            </a:r>
            <a:r>
              <a:rPr lang="en-US" sz="2800" dirty="0" smtClean="0"/>
              <a:t> and </a:t>
            </a:r>
            <a:r>
              <a:rPr lang="en-US" sz="2800" dirty="0" err="1" smtClean="0"/>
              <a:t>hypovascular</a:t>
            </a:r>
            <a:endParaRPr lang="en-US" sz="2800" dirty="0" smtClean="0"/>
          </a:p>
          <a:p>
            <a:r>
              <a:rPr lang="en-US" sz="2800" dirty="0" err="1" smtClean="0"/>
              <a:t>Hypovascularity</a:t>
            </a:r>
            <a:r>
              <a:rPr lang="en-US" sz="2800" dirty="0" smtClean="0"/>
              <a:t> results in hypoxic environment in which adequate healing of bone is not possible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Mandible is more commonly affected</a:t>
            </a:r>
          </a:p>
          <a:p>
            <a:r>
              <a:rPr lang="en-US" sz="2800" dirty="0" smtClean="0"/>
              <a:t>Loss of mucosal covering and exposure of bone is hallmark of </a:t>
            </a:r>
            <a:r>
              <a:rPr lang="en-US" sz="2800" dirty="0" err="1" smtClean="0"/>
              <a:t>osteoradionecrosis</a:t>
            </a:r>
            <a:endParaRPr lang="en-US" sz="2800" dirty="0" smtClean="0"/>
          </a:p>
          <a:p>
            <a:r>
              <a:rPr lang="en-US" sz="2800" dirty="0" smtClean="0"/>
              <a:t>Pathologic fracture may also occur</a:t>
            </a:r>
          </a:p>
          <a:p>
            <a:r>
              <a:rPr lang="en-US" sz="2800" dirty="0" smtClean="0"/>
              <a:t>Exposed bone becomes necrotic as a result of loss of </a:t>
            </a:r>
            <a:r>
              <a:rPr lang="en-US" sz="2800" dirty="0" err="1" smtClean="0"/>
              <a:t>vascularity</a:t>
            </a:r>
            <a:r>
              <a:rPr lang="en-US" sz="2800" dirty="0" smtClean="0"/>
              <a:t> from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and subsequently sequestrates, leading to exposure of more bone</a:t>
            </a:r>
          </a:p>
          <a:p>
            <a:r>
              <a:rPr lang="en-US" sz="2800" dirty="0" smtClean="0"/>
              <a:t>Pain may or may not be present</a:t>
            </a:r>
          </a:p>
          <a:p>
            <a:r>
              <a:rPr lang="en-US" sz="2800" dirty="0" smtClean="0"/>
              <a:t>Intense pain may occur, with intermittent swelling and drainage </a:t>
            </a:r>
            <a:r>
              <a:rPr lang="en-US" sz="2800" dirty="0" err="1" smtClean="0"/>
              <a:t>extraorally</a:t>
            </a:r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Location: posterior mandible</a:t>
            </a:r>
          </a:p>
          <a:p>
            <a:r>
              <a:rPr lang="en-US" sz="2800" dirty="0" smtClean="0"/>
              <a:t>Periphery: is ill defined. If lesion reaches inferior border of mandible, irregular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of this bony cortex often occurs</a:t>
            </a:r>
          </a:p>
          <a:p>
            <a:r>
              <a:rPr lang="en-US" sz="2800" dirty="0" smtClean="0"/>
              <a:t>Internal structure: bone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to formation occurs. More of sclerosis occurs, with granular bone pattern</a:t>
            </a:r>
          </a:p>
          <a:p>
            <a:r>
              <a:rPr lang="en-US" sz="2800" dirty="0" smtClean="0"/>
              <a:t>Scattered regions of </a:t>
            </a:r>
            <a:r>
              <a:rPr lang="en-US" sz="2800" dirty="0" err="1" smtClean="0"/>
              <a:t>r’lucency</a:t>
            </a:r>
            <a:r>
              <a:rPr lang="en-US" sz="2800" dirty="0" smtClean="0"/>
              <a:t> may be seen, with or without </a:t>
            </a:r>
            <a:r>
              <a:rPr lang="en-US" sz="2800" dirty="0" err="1" smtClean="0"/>
              <a:t>sequestra</a:t>
            </a:r>
            <a:endParaRPr lang="en-US" sz="2800" dirty="0" smtClean="0"/>
          </a:p>
          <a:p>
            <a:r>
              <a:rPr lang="en-US" sz="2800" dirty="0" smtClean="0"/>
              <a:t>Effects on surrounding structures: new bone formation is uncommon due to effect of radiation of </a:t>
            </a:r>
            <a:r>
              <a:rPr lang="en-US" sz="2800" dirty="0" err="1" smtClean="0"/>
              <a:t>osteoblasts</a:t>
            </a:r>
            <a:r>
              <a:rPr lang="en-US" sz="2800" dirty="0" smtClean="0"/>
              <a:t>. Sclerosis may be seen  at </a:t>
            </a:r>
            <a:r>
              <a:rPr lang="en-US" sz="2800" smtClean="0"/>
              <a:t>inferior border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General 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Location: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inflammatory lesions: </a:t>
            </a:r>
            <a:r>
              <a:rPr lang="en-US" sz="2800" dirty="0" err="1" smtClean="0"/>
              <a:t>epicentre</a:t>
            </a:r>
            <a:r>
              <a:rPr lang="en-US" sz="2800" dirty="0" smtClean="0"/>
              <a:t> is tooth apex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Periodontal lesions: </a:t>
            </a:r>
            <a:r>
              <a:rPr lang="en-US" sz="2800" dirty="0" err="1" smtClean="0"/>
              <a:t>epicentre</a:t>
            </a:r>
            <a:r>
              <a:rPr lang="en-US" sz="2800" dirty="0" smtClean="0"/>
              <a:t> at alveolar crest</a:t>
            </a:r>
          </a:p>
          <a:p>
            <a:pPr marL="514350" indent="-514350"/>
            <a:r>
              <a:rPr lang="en-US" sz="2800" dirty="0" err="1" smtClean="0"/>
              <a:t>Osteomyelitis</a:t>
            </a:r>
            <a:r>
              <a:rPr lang="en-US" sz="2800" dirty="0" smtClean="0"/>
              <a:t> is a </a:t>
            </a:r>
            <a:r>
              <a:rPr lang="en-US" sz="2800" dirty="0" err="1" smtClean="0"/>
              <a:t>siffuse</a:t>
            </a:r>
            <a:r>
              <a:rPr lang="en-US" sz="2800" dirty="0" smtClean="0"/>
              <a:t>, uncontained inflammation of the bone, commonly in posterior mandible</a:t>
            </a:r>
          </a:p>
          <a:p>
            <a:pPr marL="514350" indent="-514350"/>
            <a:r>
              <a:rPr lang="en-US" sz="2800" dirty="0" smtClean="0"/>
              <a:t>Periphery: mostly, it is ill defined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Internal structure: </a:t>
            </a:r>
            <a:r>
              <a:rPr lang="en-US" sz="2800" dirty="0" err="1" smtClean="0"/>
              <a:t>cancellous</a:t>
            </a:r>
            <a:r>
              <a:rPr lang="en-US" sz="2800" dirty="0" smtClean="0"/>
              <a:t> bone may respond to insult by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or deposition of bone</a:t>
            </a:r>
          </a:p>
          <a:p>
            <a:r>
              <a:rPr lang="en-US" sz="2800" dirty="0" smtClean="0"/>
              <a:t>In acute disease,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predominates</a:t>
            </a:r>
          </a:p>
          <a:p>
            <a:r>
              <a:rPr lang="en-US" sz="2800" dirty="0" smtClean="0"/>
              <a:t>In chronic disease, bone formation leading to </a:t>
            </a:r>
            <a:r>
              <a:rPr lang="en-US" sz="2800" dirty="0" err="1" smtClean="0"/>
              <a:t>r’opacity</a:t>
            </a:r>
            <a:endParaRPr lang="en-US" sz="2800" dirty="0" smtClean="0"/>
          </a:p>
          <a:p>
            <a:r>
              <a:rPr lang="en-US" sz="2800" dirty="0" smtClean="0"/>
              <a:t>In </a:t>
            </a:r>
            <a:r>
              <a:rPr lang="en-US" sz="2800" dirty="0" err="1" smtClean="0"/>
              <a:t>osteomyelitis</a:t>
            </a:r>
            <a:r>
              <a:rPr lang="en-US" sz="2800" dirty="0" smtClean="0"/>
              <a:t>, film reveals </a:t>
            </a:r>
            <a:r>
              <a:rPr lang="en-US" sz="2800" dirty="0" err="1" smtClean="0"/>
              <a:t>sequestra</a:t>
            </a:r>
            <a:r>
              <a:rPr lang="en-US" sz="2800" dirty="0" smtClean="0"/>
              <a:t> and appears as ill defined areas of </a:t>
            </a:r>
            <a:r>
              <a:rPr lang="en-US" sz="2800" dirty="0" err="1" smtClean="0"/>
              <a:t>r’lucency</a:t>
            </a:r>
            <a:r>
              <a:rPr lang="en-US" sz="2800" dirty="0" smtClean="0"/>
              <a:t> containing a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island of non vital bone</a:t>
            </a: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General radiographic features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Effects on surrounding structures: </a:t>
            </a:r>
          </a:p>
          <a:p>
            <a:r>
              <a:rPr lang="en-US" sz="2800" dirty="0" smtClean="0"/>
              <a:t>Stimulation of new bone: Sclerotic pattern</a:t>
            </a:r>
          </a:p>
          <a:p>
            <a:r>
              <a:rPr lang="en-US" sz="2800" dirty="0" smtClean="0"/>
              <a:t>PDL space: widened, greatest at source of inflammation</a:t>
            </a:r>
          </a:p>
          <a:p>
            <a:r>
              <a:rPr lang="en-US" sz="2800" dirty="0" smtClean="0"/>
              <a:t>Chronic infections: root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may occur</a:t>
            </a: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General radiographic features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Periapical</a:t>
            </a:r>
            <a:r>
              <a:rPr lang="en-US" sz="3600" dirty="0" smtClean="0"/>
              <a:t> inflammatory lesions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defined as a local response of bone around the apex of a tooth that occurs secondary to necrosis of the pulp or through destruction of the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tissues by extensive periodontal disease</a:t>
            </a:r>
          </a:p>
          <a:p>
            <a:r>
              <a:rPr lang="en-US" sz="2800" dirty="0" smtClean="0"/>
              <a:t>Asymptomatic to occasional tooth ache to severe pain with or without facial swelling, fever and </a:t>
            </a:r>
            <a:r>
              <a:rPr lang="en-US" sz="2800" dirty="0" err="1" smtClean="0"/>
              <a:t>lymphadenopathy</a:t>
            </a:r>
            <a:endParaRPr lang="en-US" sz="2800" dirty="0" smtClean="0"/>
          </a:p>
          <a:p>
            <a:r>
              <a:rPr lang="en-US" sz="2800" dirty="0" err="1" smtClean="0"/>
              <a:t>Periapical</a:t>
            </a:r>
            <a:r>
              <a:rPr lang="en-US" sz="2800" dirty="0" smtClean="0"/>
              <a:t> abscess: </a:t>
            </a:r>
          </a:p>
          <a:p>
            <a:r>
              <a:rPr lang="en-US" sz="2800" dirty="0" smtClean="0"/>
              <a:t>Chronic phase: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r/f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Early lesions: no radiographic changes seen</a:t>
            </a:r>
          </a:p>
          <a:p>
            <a:r>
              <a:rPr lang="en-US" sz="2800" dirty="0" smtClean="0"/>
              <a:t>Chronic stage: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to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or both</a:t>
            </a:r>
          </a:p>
          <a:p>
            <a:r>
              <a:rPr lang="en-US" sz="2400" b="1" dirty="0" smtClean="0"/>
              <a:t>Location: </a:t>
            </a:r>
            <a:r>
              <a:rPr lang="en-US" sz="2800" dirty="0" smtClean="0"/>
              <a:t>mostly, </a:t>
            </a:r>
            <a:r>
              <a:rPr lang="en-US" sz="2800" dirty="0" err="1" smtClean="0"/>
              <a:t>epicentre</a:t>
            </a:r>
            <a:r>
              <a:rPr lang="en-US" sz="2800" dirty="0" smtClean="0"/>
              <a:t> is found at apex of involved tooth</a:t>
            </a:r>
          </a:p>
          <a:p>
            <a:r>
              <a:rPr lang="en-US" sz="2800" dirty="0" smtClean="0"/>
              <a:t>Lesion usually starts within the apical portion of the PDL space</a:t>
            </a:r>
          </a:p>
          <a:p>
            <a:r>
              <a:rPr lang="en-US" sz="2400" b="1" dirty="0" smtClean="0"/>
              <a:t>Periphery:</a:t>
            </a:r>
            <a:r>
              <a:rPr lang="en-US" sz="2800" dirty="0" smtClean="0"/>
              <a:t> in most cases, it is ill defined, showing a gradual transition from surrounding normal bone into abnormal pattern of lesion</a:t>
            </a:r>
          </a:p>
          <a:p>
            <a:r>
              <a:rPr lang="en-US" sz="2400" b="1" dirty="0" smtClean="0"/>
              <a:t>Internal structure: </a:t>
            </a:r>
            <a:r>
              <a:rPr lang="en-US" sz="2800" dirty="0" smtClean="0"/>
              <a:t>early lesions show no change</a:t>
            </a:r>
          </a:p>
          <a:p>
            <a:r>
              <a:rPr lang="en-US" sz="2800" dirty="0" smtClean="0"/>
              <a:t>Earliest change seen is loss in bone density, starts a widening of PDL space at apex of a tooth and later involves a larger diameter of surrounding bone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Later in the course of disease, a mixture of sclerosis and rarefaction of bone occurs</a:t>
            </a:r>
          </a:p>
          <a:p>
            <a:r>
              <a:rPr lang="en-US" sz="2800" dirty="0" smtClean="0"/>
              <a:t>When increased bone formation occurs,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</a:t>
            </a:r>
            <a:r>
              <a:rPr lang="en-US" sz="2800" dirty="0" err="1" smtClean="0"/>
              <a:t>sclersoing</a:t>
            </a:r>
            <a:r>
              <a:rPr lang="en-US" sz="2800" dirty="0" smtClean="0"/>
              <a:t> </a:t>
            </a:r>
            <a:r>
              <a:rPr lang="en-US" sz="2800" dirty="0" err="1" smtClean="0"/>
              <a:t>osteitis</a:t>
            </a:r>
            <a:r>
              <a:rPr lang="en-US" sz="2800" dirty="0" smtClean="0"/>
              <a:t> is the preferred term</a:t>
            </a:r>
          </a:p>
          <a:p>
            <a:r>
              <a:rPr lang="en-US" sz="2800" dirty="0" smtClean="0"/>
              <a:t>When most of lesion is undergoing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,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rarefying </a:t>
            </a:r>
            <a:r>
              <a:rPr lang="en-US" sz="2800" dirty="0" err="1" smtClean="0"/>
              <a:t>osteitis</a:t>
            </a:r>
            <a:r>
              <a:rPr lang="en-US" sz="2800" dirty="0" smtClean="0"/>
              <a:t> is used</a:t>
            </a:r>
          </a:p>
          <a:p>
            <a:r>
              <a:rPr lang="en-US" sz="2800" dirty="0" err="1" smtClean="0"/>
              <a:t>Resorption</a:t>
            </a:r>
            <a:r>
              <a:rPr lang="en-US" sz="2800" dirty="0" smtClean="0"/>
              <a:t> is centered at centre of lesion and sclerosis at periphery</a:t>
            </a:r>
          </a:p>
          <a:p>
            <a:r>
              <a:rPr lang="en-US" sz="2800" dirty="0" smtClean="0"/>
              <a:t>In chronic cases, new bone formation may result in a very dense sclerotic region of bone called </a:t>
            </a:r>
            <a:r>
              <a:rPr lang="en-US" sz="2800" dirty="0" err="1" smtClean="0"/>
              <a:t>sclerosing</a:t>
            </a:r>
            <a:r>
              <a:rPr lang="en-US" sz="2800" dirty="0" smtClean="0"/>
              <a:t> </a:t>
            </a:r>
            <a:r>
              <a:rPr lang="en-US" sz="2800" dirty="0" err="1" smtClean="0"/>
              <a:t>osteitis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Effects on surrounding structures:  lamina </a:t>
            </a:r>
            <a:r>
              <a:rPr lang="en-US" sz="2800" dirty="0" err="1" smtClean="0"/>
              <a:t>dur</a:t>
            </a:r>
            <a:r>
              <a:rPr lang="en-US" sz="2800" dirty="0" smtClean="0"/>
              <a:t> around apex is usually lost</a:t>
            </a:r>
          </a:p>
          <a:p>
            <a:r>
              <a:rPr lang="en-US" sz="2800" dirty="0" smtClean="0"/>
              <a:t>In chronic cases, external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of apical region may occur</a:t>
            </a:r>
          </a:p>
          <a:p>
            <a:r>
              <a:rPr lang="en-US" sz="2800" dirty="0" smtClean="0"/>
              <a:t>Long standing cases, pulp canal may appear wider</a:t>
            </a:r>
          </a:p>
          <a:p>
            <a:r>
              <a:rPr lang="en-US" sz="2800" dirty="0" smtClean="0"/>
              <a:t>Cortical boundaries may be destroyed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1387</Words>
  <Application>Microsoft Office PowerPoint</Application>
  <PresentationFormat>On-screen Show (4:3)</PresentationFormat>
  <Paragraphs>138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Inflammatory lesions of the jaws</vt:lpstr>
      <vt:lpstr>Introduction </vt:lpstr>
      <vt:lpstr>General radiographic features</vt:lpstr>
      <vt:lpstr>General radiographic features</vt:lpstr>
      <vt:lpstr>General radiographic features</vt:lpstr>
      <vt:lpstr>Periapical inflammatory lesions</vt:lpstr>
      <vt:lpstr>r/f</vt:lpstr>
      <vt:lpstr>Slide 8</vt:lpstr>
      <vt:lpstr>Slide 9</vt:lpstr>
      <vt:lpstr>Pericoronitis </vt:lpstr>
      <vt:lpstr>Clinical features</vt:lpstr>
      <vt:lpstr>Radiographic features</vt:lpstr>
      <vt:lpstr>Management </vt:lpstr>
      <vt:lpstr>Osteomyelitis </vt:lpstr>
      <vt:lpstr>Slide 15</vt:lpstr>
      <vt:lpstr>Acute phase</vt:lpstr>
      <vt:lpstr>Slide 17</vt:lpstr>
      <vt:lpstr>Slide 18</vt:lpstr>
      <vt:lpstr>Chronic phase</vt:lpstr>
      <vt:lpstr>Radiologic features</vt:lpstr>
      <vt:lpstr>Slide 21</vt:lpstr>
      <vt:lpstr>Osteoradionecrosis </vt:lpstr>
      <vt:lpstr>Clinical features</vt:lpstr>
      <vt:lpstr>Radiographic features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Inflammatory lesions of the jaws</dc:title>
  <dc:creator>OD</dc:creator>
  <cp:lastModifiedBy>23</cp:lastModifiedBy>
  <cp:revision>36</cp:revision>
  <dcterms:created xsi:type="dcterms:W3CDTF">2006-08-16T00:00:00Z</dcterms:created>
  <dcterms:modified xsi:type="dcterms:W3CDTF">2015-05-07T05:36:15Z</dcterms:modified>
</cp:coreProperties>
</file>