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14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94" r:id="rId15"/>
    <p:sldId id="268" r:id="rId16"/>
    <p:sldId id="269" r:id="rId17"/>
    <p:sldId id="270" r:id="rId18"/>
    <p:sldId id="295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96" r:id="rId27"/>
    <p:sldId id="278" r:id="rId28"/>
    <p:sldId id="279" r:id="rId29"/>
    <p:sldId id="280" r:id="rId30"/>
    <p:sldId id="297" r:id="rId31"/>
    <p:sldId id="281" r:id="rId32"/>
    <p:sldId id="282" r:id="rId33"/>
    <p:sldId id="298" r:id="rId34"/>
    <p:sldId id="283" r:id="rId35"/>
    <p:sldId id="284" r:id="rId36"/>
    <p:sldId id="285" r:id="rId37"/>
    <p:sldId id="299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300" r:id="rId46"/>
    <p:sldId id="293" r:id="rId47"/>
    <p:sldId id="301" r:id="rId48"/>
    <p:sldId id="302" r:id="rId49"/>
    <p:sldId id="313" r:id="rId50"/>
    <p:sldId id="303" r:id="rId51"/>
    <p:sldId id="304" r:id="rId52"/>
    <p:sldId id="305" r:id="rId53"/>
    <p:sldId id="312" r:id="rId54"/>
    <p:sldId id="306" r:id="rId55"/>
    <p:sldId id="307" r:id="rId56"/>
    <p:sldId id="308" r:id="rId57"/>
    <p:sldId id="309" r:id="rId58"/>
    <p:sldId id="310" r:id="rId59"/>
    <p:sldId id="311" r:id="rId6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Cysts of the jaws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b="1" dirty="0" smtClean="0"/>
              <a:t>Internal structure: </a:t>
            </a:r>
            <a:r>
              <a:rPr lang="en-US" sz="2800" dirty="0" smtClean="0"/>
              <a:t>radiolucent</a:t>
            </a:r>
          </a:p>
          <a:p>
            <a:r>
              <a:rPr lang="en-US" sz="2800" dirty="0" smtClean="0"/>
              <a:t>Occasionally dystrophic calcification may develop In long standing cases, and appear as sparsely distributed, small particulate </a:t>
            </a:r>
            <a:r>
              <a:rPr lang="en-US" sz="2800" dirty="0" err="1" smtClean="0"/>
              <a:t>r’opacities</a:t>
            </a:r>
            <a:endParaRPr lang="en-US" sz="2800" dirty="0" smtClean="0"/>
          </a:p>
          <a:p>
            <a:r>
              <a:rPr lang="en-US" sz="2400" b="1" dirty="0" smtClean="0"/>
              <a:t>Effects on surrounding structures: </a:t>
            </a:r>
            <a:r>
              <a:rPr lang="en-US" sz="2800" dirty="0" smtClean="0"/>
              <a:t>displacement and </a:t>
            </a:r>
            <a:r>
              <a:rPr lang="en-US" sz="2800" dirty="0" err="1" smtClean="0"/>
              <a:t>resorption</a:t>
            </a:r>
            <a:r>
              <a:rPr lang="en-US" sz="2800" dirty="0" smtClean="0"/>
              <a:t> of roots of adjacent teeth may occur</a:t>
            </a:r>
          </a:p>
          <a:p>
            <a:r>
              <a:rPr lang="en-US" sz="2800" dirty="0" err="1" smtClean="0"/>
              <a:t>Resorption</a:t>
            </a:r>
            <a:r>
              <a:rPr lang="en-US" sz="2800" dirty="0" smtClean="0"/>
              <a:t> pattern  may have a curved pattern</a:t>
            </a:r>
          </a:p>
          <a:p>
            <a:r>
              <a:rPr lang="en-US" sz="2800" dirty="0" smtClean="0"/>
              <a:t>cyst may </a:t>
            </a:r>
            <a:r>
              <a:rPr lang="en-US" sz="2800" dirty="0" err="1" smtClean="0"/>
              <a:t>invaginate</a:t>
            </a:r>
            <a:r>
              <a:rPr lang="en-US" sz="2800" dirty="0" smtClean="0"/>
              <a:t> the </a:t>
            </a:r>
            <a:r>
              <a:rPr lang="en-US" sz="2800" dirty="0" err="1" smtClean="0"/>
              <a:t>antrum</a:t>
            </a:r>
            <a:r>
              <a:rPr lang="en-US" sz="2800" dirty="0" smtClean="0"/>
              <a:t> with evidence of a corticated boundary b/w contents of cyst and internal structure of </a:t>
            </a:r>
            <a:r>
              <a:rPr lang="en-US" sz="2800" dirty="0" err="1" smtClean="0"/>
              <a:t>antrum</a:t>
            </a:r>
            <a:endParaRPr lang="en-US" sz="2800" dirty="0" smtClean="0"/>
          </a:p>
          <a:p>
            <a:r>
              <a:rPr lang="en-US" sz="2800" dirty="0" smtClean="0"/>
              <a:t>Outer </a:t>
            </a:r>
            <a:r>
              <a:rPr lang="en-US" sz="2800" dirty="0" err="1" smtClean="0"/>
              <a:t>paltes</a:t>
            </a:r>
            <a:r>
              <a:rPr lang="en-US" sz="2800" dirty="0" smtClean="0"/>
              <a:t> of maxilla and mandible may expand in a curved or circular shape</a:t>
            </a:r>
          </a:p>
          <a:p>
            <a:r>
              <a:rPr lang="en-US" sz="2800" dirty="0" smtClean="0"/>
              <a:t>IANC may </a:t>
            </a:r>
            <a:r>
              <a:rPr lang="en-US" sz="2800" dirty="0" err="1" smtClean="0"/>
              <a:t>dispalce</a:t>
            </a:r>
            <a:r>
              <a:rPr lang="en-US" sz="2800" dirty="0" smtClean="0"/>
              <a:t> in inferior direction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Management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Extraction, </a:t>
            </a:r>
            <a:r>
              <a:rPr lang="en-US" sz="2800" dirty="0" err="1" smtClean="0"/>
              <a:t>endo</a:t>
            </a:r>
            <a:r>
              <a:rPr lang="en-US" sz="2800" dirty="0" smtClean="0"/>
              <a:t> </a:t>
            </a:r>
            <a:r>
              <a:rPr lang="en-US" sz="2800" dirty="0" err="1" smtClean="0"/>
              <a:t>hterapy</a:t>
            </a:r>
            <a:r>
              <a:rPr lang="en-US" sz="2800" dirty="0" smtClean="0"/>
              <a:t> and apical surgery</a:t>
            </a:r>
          </a:p>
          <a:p>
            <a:r>
              <a:rPr lang="en-US" sz="2800" dirty="0" smtClean="0"/>
              <a:t>Larger cyst: surgical removal or </a:t>
            </a:r>
            <a:r>
              <a:rPr lang="en-US" sz="2800" dirty="0" err="1" smtClean="0"/>
              <a:t>marsupialization</a:t>
            </a:r>
            <a:endParaRPr lang="en-US" sz="2800" dirty="0"/>
          </a:p>
        </p:txBody>
      </p:sp>
      <p:pic>
        <p:nvPicPr>
          <p:cNvPr id="1026" name="Picture 2" descr="G:\class\images cyst\radicular cyst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743199"/>
            <a:ext cx="2286000" cy="3762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Residual cyst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a cyst that remains after incomplete removal of the original cyst</a:t>
            </a:r>
          </a:p>
          <a:p>
            <a:r>
              <a:rPr lang="en-US" sz="2400" b="1" dirty="0" smtClean="0"/>
              <a:t>C/F: </a:t>
            </a:r>
            <a:r>
              <a:rPr lang="en-US" sz="2800" dirty="0" smtClean="0"/>
              <a:t>asymptomatic cyst there may be some expansion of the jaw or pain in case of secondary infection</a:t>
            </a:r>
          </a:p>
          <a:p>
            <a:r>
              <a:rPr lang="en-US" sz="2400" b="1" dirty="0" smtClean="0"/>
              <a:t>r/g:</a:t>
            </a:r>
            <a:r>
              <a:rPr lang="en-US" sz="2800" dirty="0" smtClean="0"/>
              <a:t> occur in both jaws, more often seen in mandible</a:t>
            </a:r>
          </a:p>
          <a:p>
            <a:r>
              <a:rPr lang="en-US" sz="2400" b="1" dirty="0" err="1" smtClean="0"/>
              <a:t>Epicentre</a:t>
            </a:r>
            <a:r>
              <a:rPr lang="en-US" sz="2400" b="1" dirty="0" smtClean="0"/>
              <a:t>:</a:t>
            </a:r>
            <a:r>
              <a:rPr lang="en-US" sz="2800" dirty="0" smtClean="0"/>
              <a:t> </a:t>
            </a:r>
            <a:r>
              <a:rPr lang="en-US" sz="2800" dirty="0" err="1" smtClean="0"/>
              <a:t>periapical</a:t>
            </a:r>
            <a:r>
              <a:rPr lang="en-US" sz="2800" dirty="0" smtClean="0"/>
              <a:t> in location</a:t>
            </a:r>
          </a:p>
          <a:p>
            <a:r>
              <a:rPr lang="en-US" sz="2400" b="1" dirty="0" smtClean="0"/>
              <a:t>Periphery and shape: </a:t>
            </a:r>
            <a:r>
              <a:rPr lang="en-US" sz="2800" dirty="0" smtClean="0"/>
              <a:t>has a cortical margin unless it becomes secondary infected</a:t>
            </a:r>
          </a:p>
          <a:p>
            <a:r>
              <a:rPr lang="en-US" sz="2800" dirty="0" smtClean="0"/>
              <a:t>Shape is circular and oval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Internal structure: </a:t>
            </a:r>
            <a:r>
              <a:rPr lang="en-US" sz="2800" dirty="0" smtClean="0"/>
              <a:t>is radiolucent.</a:t>
            </a:r>
          </a:p>
          <a:p>
            <a:r>
              <a:rPr lang="en-US" sz="2800" dirty="0" smtClean="0"/>
              <a:t>Dystrophic calcifications may be seen in long standing cases</a:t>
            </a:r>
          </a:p>
          <a:p>
            <a:r>
              <a:rPr lang="en-US" sz="2400" b="1" dirty="0" smtClean="0"/>
              <a:t>Effects on surrounding structures: </a:t>
            </a:r>
            <a:r>
              <a:rPr lang="en-US" sz="2800" dirty="0" smtClean="0"/>
              <a:t>tooth </a:t>
            </a:r>
            <a:r>
              <a:rPr lang="en-US" sz="2800" dirty="0" err="1" smtClean="0"/>
              <a:t>dispalcement</a:t>
            </a:r>
            <a:r>
              <a:rPr lang="en-US" sz="2800" dirty="0" smtClean="0"/>
              <a:t> or </a:t>
            </a:r>
            <a:r>
              <a:rPr lang="en-US" sz="2800" dirty="0" err="1" smtClean="0"/>
              <a:t>resorption</a:t>
            </a:r>
            <a:endParaRPr lang="en-US" sz="2800" dirty="0" smtClean="0"/>
          </a:p>
          <a:p>
            <a:r>
              <a:rPr lang="en-US" sz="2800" dirty="0" smtClean="0"/>
              <a:t>Outer cortical </a:t>
            </a:r>
            <a:r>
              <a:rPr lang="en-US" sz="2800" dirty="0" err="1" smtClean="0"/>
              <a:t>paltes</a:t>
            </a:r>
            <a:r>
              <a:rPr lang="en-US" sz="2800" dirty="0" smtClean="0"/>
              <a:t> of jaws may expand</a:t>
            </a:r>
          </a:p>
          <a:p>
            <a:r>
              <a:rPr lang="en-US" sz="2800" dirty="0" smtClean="0"/>
              <a:t>Cyst may </a:t>
            </a:r>
            <a:r>
              <a:rPr lang="en-US" sz="2800" dirty="0" err="1" smtClean="0"/>
              <a:t>invaginate</a:t>
            </a:r>
            <a:r>
              <a:rPr lang="en-US" sz="2800" dirty="0" smtClean="0"/>
              <a:t> the </a:t>
            </a:r>
            <a:r>
              <a:rPr lang="en-US" sz="2800" dirty="0" err="1" smtClean="0"/>
              <a:t>antrum</a:t>
            </a:r>
            <a:r>
              <a:rPr lang="en-US" sz="2800" dirty="0" smtClean="0"/>
              <a:t> or depress IANC</a:t>
            </a:r>
          </a:p>
          <a:p>
            <a:r>
              <a:rPr lang="en-US" sz="2400" b="1" dirty="0" smtClean="0"/>
              <a:t>Management: </a:t>
            </a:r>
            <a:r>
              <a:rPr lang="en-US" sz="2800" dirty="0" smtClean="0"/>
              <a:t>surgical removal or </a:t>
            </a:r>
            <a:r>
              <a:rPr lang="en-US" sz="2800" dirty="0" err="1" smtClean="0"/>
              <a:t>marsupialization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G:\class\images cyst\residual cys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362" y="2176462"/>
            <a:ext cx="2509838" cy="3455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04234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Dentigerous</a:t>
            </a:r>
            <a:r>
              <a:rPr lang="en-US" sz="3600" dirty="0" smtClean="0"/>
              <a:t> cyst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err="1" smtClean="0"/>
              <a:t>Syn</a:t>
            </a:r>
            <a:r>
              <a:rPr lang="en-US" sz="2600" dirty="0" smtClean="0"/>
              <a:t>: follicular cyst</a:t>
            </a:r>
          </a:p>
          <a:p>
            <a:r>
              <a:rPr lang="en-US" sz="2600" dirty="0" smtClean="0"/>
              <a:t>A </a:t>
            </a:r>
            <a:r>
              <a:rPr lang="en-US" sz="2600" dirty="0" err="1" smtClean="0"/>
              <a:t>dentigerous</a:t>
            </a:r>
            <a:r>
              <a:rPr lang="en-US" sz="2600" dirty="0" smtClean="0"/>
              <a:t> cyst is a cyst that forms around the crown of an </a:t>
            </a:r>
            <a:r>
              <a:rPr lang="en-US" sz="2600" dirty="0" err="1" smtClean="0"/>
              <a:t>unerupted</a:t>
            </a:r>
            <a:r>
              <a:rPr lang="en-US" sz="2600" dirty="0" smtClean="0"/>
              <a:t> tooth</a:t>
            </a:r>
          </a:p>
          <a:p>
            <a:r>
              <a:rPr lang="en-US" sz="2600" dirty="0" smtClean="0"/>
              <a:t>It begins when fluid accumulates in layers of REE or b/w epithelium and crown of </a:t>
            </a:r>
            <a:r>
              <a:rPr lang="en-US" sz="2600" dirty="0" err="1" smtClean="0"/>
              <a:t>unerupted</a:t>
            </a:r>
            <a:r>
              <a:rPr lang="en-US" sz="2600" dirty="0" smtClean="0"/>
              <a:t> tooth</a:t>
            </a:r>
          </a:p>
          <a:p>
            <a:r>
              <a:rPr lang="en-US" sz="2600" dirty="0" smtClean="0"/>
              <a:t>Eruption cyst is soft tissue counterpart of </a:t>
            </a:r>
            <a:r>
              <a:rPr lang="en-US" sz="2600" dirty="0" err="1" smtClean="0"/>
              <a:t>dentigerous</a:t>
            </a:r>
            <a:r>
              <a:rPr lang="en-US" sz="2600" dirty="0" smtClean="0"/>
              <a:t> cyst</a:t>
            </a:r>
          </a:p>
          <a:p>
            <a:r>
              <a:rPr lang="en-US" sz="2600" dirty="0" smtClean="0"/>
              <a:t>C/F: are second most common type of cysts in jaws</a:t>
            </a:r>
          </a:p>
          <a:p>
            <a:r>
              <a:rPr lang="en-US" sz="2600" dirty="0" smtClean="0"/>
              <a:t>Develop around crown of </a:t>
            </a:r>
            <a:r>
              <a:rPr lang="en-US" sz="2600" dirty="0" err="1" smtClean="0"/>
              <a:t>unerupted</a:t>
            </a:r>
            <a:r>
              <a:rPr lang="en-US" sz="2600" dirty="0" smtClean="0"/>
              <a:t> or supernumerary tooth</a:t>
            </a:r>
          </a:p>
          <a:p>
            <a:endParaRPr lang="en-US" sz="2600" dirty="0" smtClean="0"/>
          </a:p>
          <a:p>
            <a:endParaRPr lang="en-US" sz="26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Clinical examination reveals a missing tooth and possibly hard swelling, occasionally resulting in facial asymmetry</a:t>
            </a:r>
          </a:p>
          <a:p>
            <a:r>
              <a:rPr lang="en-US" sz="2800" dirty="0" smtClean="0"/>
              <a:t>Pt typically has no pain or discomfort</a:t>
            </a:r>
          </a:p>
          <a:p>
            <a:r>
              <a:rPr lang="en-US" sz="2800" dirty="0" smtClean="0"/>
              <a:t>R/G: Epicenter: just above the crown of involved tooth</a:t>
            </a:r>
          </a:p>
          <a:p>
            <a:r>
              <a:rPr lang="en-US" sz="2800" dirty="0" smtClean="0"/>
              <a:t>Cyst attaches at CEJ</a:t>
            </a:r>
          </a:p>
          <a:p>
            <a:r>
              <a:rPr lang="en-US" sz="2800" dirty="0" smtClean="0"/>
              <a:t>Some cysts are eccentric, developing from lateral aspect of follicle</a:t>
            </a:r>
          </a:p>
          <a:p>
            <a:r>
              <a:rPr lang="en-US" sz="2800" dirty="0" smtClean="0"/>
              <a:t>Periphery and shape: well defined cortex with a curved or circular outline</a:t>
            </a:r>
          </a:p>
          <a:p>
            <a:r>
              <a:rPr lang="en-US" sz="2800" dirty="0" smtClean="0"/>
              <a:t>If infection is present, cortex may be missing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Internal structure: completely </a:t>
            </a:r>
            <a:r>
              <a:rPr lang="en-US" sz="2800" dirty="0" err="1" smtClean="0"/>
              <a:t>r’lucent</a:t>
            </a:r>
            <a:endParaRPr lang="en-US" sz="2800" dirty="0" smtClean="0"/>
          </a:p>
          <a:p>
            <a:r>
              <a:rPr lang="en-US" sz="2800" dirty="0" smtClean="0"/>
              <a:t>Effects on </a:t>
            </a:r>
            <a:r>
              <a:rPr lang="en-US" sz="2800" dirty="0" err="1" smtClean="0"/>
              <a:t>surrouding</a:t>
            </a:r>
            <a:r>
              <a:rPr lang="en-US" sz="2800" dirty="0" smtClean="0"/>
              <a:t> structures: propensity to displace and </a:t>
            </a:r>
            <a:r>
              <a:rPr lang="en-US" sz="2800" dirty="0" err="1" smtClean="0"/>
              <a:t>resorb</a:t>
            </a:r>
            <a:r>
              <a:rPr lang="en-US" sz="2800" dirty="0" smtClean="0"/>
              <a:t> adjacent teeth</a:t>
            </a:r>
          </a:p>
          <a:p>
            <a:r>
              <a:rPr lang="en-US" sz="2800" dirty="0" smtClean="0"/>
              <a:t>It displaces associated tooth in an apical direction</a:t>
            </a:r>
          </a:p>
          <a:p>
            <a:r>
              <a:rPr lang="en-US" sz="2800" dirty="0" smtClean="0"/>
              <a:t>It may displace IANC in an inferior direction</a:t>
            </a:r>
          </a:p>
          <a:p>
            <a:r>
              <a:rPr lang="en-US" sz="2800" dirty="0" smtClean="0"/>
              <a:t>Expands the outer cortical boundary </a:t>
            </a:r>
          </a:p>
          <a:p>
            <a:r>
              <a:rPr lang="en-US" sz="2800" dirty="0" smtClean="0"/>
              <a:t>Floor of </a:t>
            </a:r>
            <a:r>
              <a:rPr lang="en-US" sz="2800" dirty="0" err="1" smtClean="0"/>
              <a:t>antrum</a:t>
            </a:r>
            <a:r>
              <a:rPr lang="en-US" sz="2800" dirty="0" smtClean="0"/>
              <a:t> may be </a:t>
            </a:r>
            <a:r>
              <a:rPr lang="en-US" sz="2800" dirty="0" err="1" smtClean="0"/>
              <a:t>dispalced</a:t>
            </a:r>
            <a:r>
              <a:rPr lang="en-US" sz="2800" dirty="0" smtClean="0"/>
              <a:t> as cyst </a:t>
            </a:r>
            <a:r>
              <a:rPr lang="en-US" sz="2800" dirty="0" err="1" smtClean="0"/>
              <a:t>invaginates</a:t>
            </a:r>
            <a:r>
              <a:rPr lang="en-US" sz="2800" dirty="0" smtClean="0"/>
              <a:t> </a:t>
            </a:r>
            <a:r>
              <a:rPr lang="en-US" sz="2800" dirty="0" err="1" smtClean="0"/>
              <a:t>antrum</a:t>
            </a:r>
            <a:endParaRPr lang="en-US" sz="2800" dirty="0" smtClean="0"/>
          </a:p>
          <a:p>
            <a:r>
              <a:rPr lang="en-US" sz="2800" dirty="0" smtClean="0"/>
              <a:t>Management: surgical removal with tooth, large cyst with </a:t>
            </a:r>
            <a:r>
              <a:rPr lang="en-US" sz="2800" dirty="0" err="1" smtClean="0"/>
              <a:t>marsupialization</a:t>
            </a: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 descr="G:\class\images cyst\dentigerous cys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4694"/>
            <a:ext cx="6970722" cy="396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1165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Buccal</a:t>
            </a:r>
            <a:r>
              <a:rPr lang="en-US" sz="3600" dirty="0" smtClean="0"/>
              <a:t> bifurcation cyst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mandibular Infected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cyst, </a:t>
            </a:r>
            <a:r>
              <a:rPr lang="en-US" sz="2800" dirty="0" err="1" smtClean="0"/>
              <a:t>paradental</a:t>
            </a:r>
            <a:r>
              <a:rPr lang="en-US" sz="2800" dirty="0" smtClean="0"/>
              <a:t> cyst, inflammatory collateral dental cyst</a:t>
            </a:r>
          </a:p>
          <a:p>
            <a:r>
              <a:rPr lang="en-US" sz="2800" dirty="0" smtClean="0"/>
              <a:t>Source: epithelial cell rests in the periodontal membrane of the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bifurcation of mandibular molars</a:t>
            </a:r>
          </a:p>
          <a:p>
            <a:r>
              <a:rPr lang="en-US" sz="2800" dirty="0" smtClean="0"/>
              <a:t>C/F: common sign is the lack of or a delay in eruption of a mandibular first or second molar</a:t>
            </a:r>
          </a:p>
          <a:p>
            <a:r>
              <a:rPr lang="en-US" sz="2800" dirty="0" smtClean="0"/>
              <a:t>Molar may be missing or lingual cusp tips may be abnormally protruding through the mucosa, higher than position of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cusps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Definition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 cyst is a pathologic cavity filled with fluid, lined by epithelium and </a:t>
            </a:r>
            <a:r>
              <a:rPr lang="en-US" sz="2800" dirty="0" err="1" smtClean="0"/>
              <a:t>surrrounded</a:t>
            </a:r>
            <a:r>
              <a:rPr lang="en-US" sz="2800" dirty="0" smtClean="0"/>
              <a:t> by a definite CT wall</a:t>
            </a:r>
          </a:p>
          <a:p>
            <a:endParaRPr lang="en-US" sz="2800" dirty="0" smtClean="0"/>
          </a:p>
          <a:p>
            <a:r>
              <a:rPr lang="en-US" sz="2800" dirty="0" smtClean="0"/>
              <a:t>Cystic fluid either is secreted by the cells lining the cavity or derives from the surrounding tissue fluid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molar is involved more frequently than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molar</a:t>
            </a:r>
          </a:p>
          <a:p>
            <a:r>
              <a:rPr lang="en-US" sz="2800" dirty="0" smtClean="0"/>
              <a:t>Teeth are always vital</a:t>
            </a:r>
          </a:p>
          <a:p>
            <a:r>
              <a:rPr lang="en-US" sz="2800" dirty="0" smtClean="0"/>
              <a:t>Hard swelling may be present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to involved molar</a:t>
            </a:r>
          </a:p>
          <a:p>
            <a:r>
              <a:rPr lang="en-US" sz="2800" dirty="0" err="1" smtClean="0"/>
              <a:t>Pt</a:t>
            </a:r>
            <a:r>
              <a:rPr lang="en-US" sz="2800" dirty="0" smtClean="0"/>
              <a:t> experiences pain if secondary infection is present</a:t>
            </a:r>
          </a:p>
          <a:p>
            <a:r>
              <a:rPr lang="en-US" sz="2800" dirty="0" smtClean="0"/>
              <a:t>Occurs within first 2 decades </a:t>
            </a:r>
          </a:p>
          <a:p>
            <a:r>
              <a:rPr lang="en-US" sz="2800" dirty="0" smtClean="0"/>
              <a:t>R/G: mandibular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molar is most common location</a:t>
            </a:r>
          </a:p>
          <a:p>
            <a:r>
              <a:rPr lang="en-US" sz="2800" dirty="0" smtClean="0"/>
              <a:t>Followed by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molar</a:t>
            </a:r>
          </a:p>
          <a:p>
            <a:r>
              <a:rPr lang="en-US" sz="2800" dirty="0" smtClean="0"/>
              <a:t>It is occasionally bilateral</a:t>
            </a:r>
          </a:p>
          <a:p>
            <a:r>
              <a:rPr lang="en-US" sz="2800" dirty="0" smtClean="0"/>
              <a:t>Always located in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bifurcation of affected molar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609369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Periphery and shape: lesion may be very subtle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region superimposed over the image of roots of molar</a:t>
            </a:r>
          </a:p>
          <a:p>
            <a:r>
              <a:rPr lang="en-US" sz="2800" dirty="0" smtClean="0"/>
              <a:t>Lesion is circular in shape and well defined cortical border</a:t>
            </a:r>
          </a:p>
          <a:p>
            <a:r>
              <a:rPr lang="en-US" sz="2800" dirty="0" smtClean="0"/>
              <a:t>Internal structure: is </a:t>
            </a:r>
            <a:r>
              <a:rPr lang="en-US" sz="2800" dirty="0" err="1" smtClean="0"/>
              <a:t>r’lucent</a:t>
            </a:r>
            <a:endParaRPr lang="en-US" sz="2800" dirty="0" smtClean="0"/>
          </a:p>
          <a:p>
            <a:r>
              <a:rPr lang="en-US" sz="2800" dirty="0" smtClean="0"/>
              <a:t>Effects on surrounding structures: molar is tipped and so the root tips are pushed into lingual cortical plate of mandible</a:t>
            </a:r>
          </a:p>
          <a:p>
            <a:r>
              <a:rPr lang="en-US" sz="2800" dirty="0" smtClean="0"/>
              <a:t>Larger cyst may displace and resorb adjacent teeth and cause expansion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260971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If cyst is secondarily infected, periosteal new bone formation is seen on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cortex adjacent to involved tooth</a:t>
            </a:r>
          </a:p>
          <a:p>
            <a:r>
              <a:rPr lang="en-US" sz="2800" dirty="0" smtClean="0"/>
              <a:t>Management: conservative curettage</a:t>
            </a:r>
          </a:p>
          <a:p>
            <a:r>
              <a:rPr lang="en-US" sz="2800" dirty="0" smtClean="0"/>
              <a:t>No recurrence</a:t>
            </a:r>
            <a:endParaRPr lang="en-US" sz="2800" dirty="0"/>
          </a:p>
        </p:txBody>
      </p:sp>
      <p:pic>
        <p:nvPicPr>
          <p:cNvPr id="4098" name="Picture 2" descr="G:\class\images cyst\bb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657600"/>
            <a:ext cx="4206360" cy="304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80649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Odontogenic</a:t>
            </a:r>
            <a:r>
              <a:rPr lang="en-US" sz="3600" dirty="0" smtClean="0"/>
              <a:t> </a:t>
            </a:r>
            <a:r>
              <a:rPr lang="en-US" sz="3600" dirty="0" err="1" smtClean="0"/>
              <a:t>keratocyst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Syn</a:t>
            </a:r>
            <a:r>
              <a:rPr lang="en-US" dirty="0" smtClean="0"/>
              <a:t>: primordial cyst</a:t>
            </a:r>
          </a:p>
          <a:p>
            <a:r>
              <a:rPr lang="en-US" dirty="0" smtClean="0"/>
              <a:t>Is a </a:t>
            </a:r>
            <a:r>
              <a:rPr lang="en-US" dirty="0" err="1" smtClean="0"/>
              <a:t>noninflammatory</a:t>
            </a:r>
            <a:r>
              <a:rPr lang="en-US" dirty="0" smtClean="0"/>
              <a:t> </a:t>
            </a:r>
            <a:r>
              <a:rPr lang="en-US" dirty="0" err="1" smtClean="0"/>
              <a:t>odontogenic</a:t>
            </a:r>
            <a:r>
              <a:rPr lang="en-US" dirty="0" smtClean="0"/>
              <a:t> cyst that arises from dental lamina</a:t>
            </a:r>
          </a:p>
          <a:p>
            <a:r>
              <a:rPr lang="en-US" dirty="0" smtClean="0"/>
              <a:t>C/F: wide age range</a:t>
            </a:r>
          </a:p>
          <a:p>
            <a:r>
              <a:rPr lang="en-US" dirty="0" smtClean="0"/>
              <a:t>Mostly during 2</a:t>
            </a:r>
            <a:r>
              <a:rPr lang="en-US" baseline="30000" dirty="0" smtClean="0"/>
              <a:t>nd</a:t>
            </a:r>
            <a:r>
              <a:rPr lang="en-US" dirty="0" smtClean="0"/>
              <a:t> and 3</a:t>
            </a:r>
            <a:r>
              <a:rPr lang="en-US" baseline="30000" dirty="0" smtClean="0"/>
              <a:t>rd</a:t>
            </a:r>
            <a:r>
              <a:rPr lang="en-US" dirty="0" smtClean="0"/>
              <a:t> decades</a:t>
            </a:r>
          </a:p>
          <a:p>
            <a:r>
              <a:rPr lang="en-US" dirty="0" smtClean="0"/>
              <a:t>Slight male predominance</a:t>
            </a:r>
          </a:p>
          <a:p>
            <a:r>
              <a:rPr lang="en-US" dirty="0" smtClean="0"/>
              <a:t>Cyst sometimes form around an </a:t>
            </a:r>
            <a:r>
              <a:rPr lang="en-US" dirty="0" err="1" smtClean="0"/>
              <a:t>unerupted</a:t>
            </a:r>
            <a:r>
              <a:rPr lang="en-US" dirty="0" smtClean="0"/>
              <a:t> tooth</a:t>
            </a:r>
          </a:p>
          <a:p>
            <a:r>
              <a:rPr lang="en-US" dirty="0" smtClean="0"/>
              <a:t>Asymptomatic, mild swelling may occur</a:t>
            </a:r>
            <a:endParaRPr lang="en-US" sz="3000" dirty="0" smtClean="0"/>
          </a:p>
          <a:p>
            <a:r>
              <a:rPr lang="en-US" sz="3000" dirty="0" smtClean="0"/>
              <a:t>Pain may occur with secondary infection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662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Autofit/>
          </a:bodyPr>
          <a:lstStyle/>
          <a:p>
            <a:r>
              <a:rPr lang="en-US" sz="2800" dirty="0" smtClean="0"/>
              <a:t>r/g: location is posterior body of mandible and ramus</a:t>
            </a:r>
          </a:p>
          <a:p>
            <a:r>
              <a:rPr lang="en-US" sz="2800" dirty="0" smtClean="0"/>
              <a:t>Epicenter is above IANC</a:t>
            </a:r>
          </a:p>
          <a:p>
            <a:r>
              <a:rPr lang="en-US" sz="2800" dirty="0" smtClean="0"/>
              <a:t>Periphery and shape: cortical border, cyst may have a smooth round or oval shape or may have a scalloped border</a:t>
            </a:r>
          </a:p>
          <a:p>
            <a:r>
              <a:rPr lang="en-US" sz="2800" dirty="0" smtClean="0"/>
              <a:t>Internal structure: </a:t>
            </a:r>
            <a:r>
              <a:rPr lang="en-US" sz="2800" dirty="0" err="1" smtClean="0"/>
              <a:t>r’lucent</a:t>
            </a:r>
            <a:endParaRPr lang="en-US" sz="2800" dirty="0" smtClean="0"/>
          </a:p>
          <a:p>
            <a:r>
              <a:rPr lang="en-US" sz="2800" dirty="0" smtClean="0"/>
              <a:t>In some cases, curved internal </a:t>
            </a:r>
            <a:r>
              <a:rPr lang="en-US" sz="2800" dirty="0" err="1" smtClean="0"/>
              <a:t>seepta</a:t>
            </a:r>
            <a:r>
              <a:rPr lang="en-US" sz="2800" dirty="0" smtClean="0"/>
              <a:t> may be present</a:t>
            </a:r>
          </a:p>
          <a:p>
            <a:r>
              <a:rPr lang="en-US" sz="2800" dirty="0" smtClean="0"/>
              <a:t>Effects on surrounding structures: has the propensity to grow along the internal aspects of the jaws, causing minimal expansion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616960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OKC’s may displace and resorb teeth</a:t>
            </a:r>
          </a:p>
          <a:p>
            <a:r>
              <a:rPr lang="en-US" sz="2800" dirty="0" smtClean="0"/>
              <a:t>IANC may be displaced inferiorly</a:t>
            </a:r>
          </a:p>
          <a:p>
            <a:r>
              <a:rPr lang="en-US" sz="2800" dirty="0" smtClean="0"/>
              <a:t>In maxilla, it may </a:t>
            </a:r>
            <a:r>
              <a:rPr lang="en-US" sz="2800" dirty="0" err="1" smtClean="0"/>
              <a:t>invaginate</a:t>
            </a:r>
            <a:r>
              <a:rPr lang="en-US" sz="2800" dirty="0" smtClean="0"/>
              <a:t> and occupy the entire maxillary sinus</a:t>
            </a:r>
          </a:p>
          <a:p>
            <a:r>
              <a:rPr lang="en-US" sz="2800" dirty="0" smtClean="0"/>
              <a:t>Management: resection, curettage or marsupialization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984085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G:\class\images cyst\ok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28800"/>
            <a:ext cx="6871523" cy="359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90806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Basal cell nevus syndrome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nevoid basal cell carcinoma syndrome or </a:t>
            </a:r>
            <a:r>
              <a:rPr lang="en-US" sz="2800" dirty="0" err="1" smtClean="0"/>
              <a:t>Gorlin-Goltz</a:t>
            </a:r>
            <a:r>
              <a:rPr lang="en-US" sz="2800" dirty="0" smtClean="0"/>
              <a:t> syndrome</a:t>
            </a:r>
          </a:p>
          <a:p>
            <a:r>
              <a:rPr lang="en-US" sz="2800" dirty="0" smtClean="0"/>
              <a:t>It comprises a number of abnormalities such as multiple nevoid basal cell carcinomas of skin, skeletal abnormalities, CNS abnormalities, eye abnormalities and multiple OKC’s</a:t>
            </a:r>
          </a:p>
          <a:p>
            <a:r>
              <a:rPr lang="en-US" sz="2800" dirty="0" smtClean="0"/>
              <a:t>C/F: starts to appear early in life usually after 5 </a:t>
            </a:r>
            <a:r>
              <a:rPr lang="en-US" sz="2800" dirty="0" err="1" smtClean="0"/>
              <a:t>yrs</a:t>
            </a:r>
            <a:r>
              <a:rPr lang="en-US" sz="2800" dirty="0" smtClean="0"/>
              <a:t> of age and before 30 </a:t>
            </a:r>
            <a:r>
              <a:rPr lang="en-US" sz="2800" dirty="0" err="1" smtClean="0"/>
              <a:t>yrs</a:t>
            </a:r>
            <a:endParaRPr lang="en-US" sz="2800" dirty="0" smtClean="0"/>
          </a:p>
          <a:p>
            <a:r>
              <a:rPr lang="en-US" sz="2800" dirty="0" smtClean="0"/>
              <a:t>Lesion occur as multiple OKC’s of jaws</a:t>
            </a:r>
          </a:p>
        </p:txBody>
      </p:sp>
    </p:spTree>
    <p:extLst>
      <p:ext uri="{BB962C8B-B14F-4D97-AF65-F5344CB8AC3E}">
        <p14:creationId xmlns:p14="http://schemas.microsoft.com/office/powerpoint/2010/main" val="29031491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600" dirty="0"/>
              <a:t>Skin lesions are small, flattened, flesh-colored or brown papules that occur anywhere on body and are especially prominent on face, neck and </a:t>
            </a:r>
            <a:r>
              <a:rPr lang="en-US" sz="2600" dirty="0" smtClean="0"/>
              <a:t>trunk</a:t>
            </a:r>
          </a:p>
          <a:p>
            <a:r>
              <a:rPr lang="en-US" sz="2600" dirty="0" smtClean="0"/>
              <a:t>Skeletal abnormalities are bifid rib, and other coastal abnormalities such as agenesis, deformity and </a:t>
            </a:r>
            <a:r>
              <a:rPr lang="en-US" sz="2600" dirty="0" err="1" smtClean="0"/>
              <a:t>synostosis</a:t>
            </a:r>
            <a:r>
              <a:rPr lang="en-US" sz="2600" dirty="0" smtClean="0"/>
              <a:t> of ribs, </a:t>
            </a:r>
            <a:r>
              <a:rPr lang="en-US" sz="2600" dirty="0" err="1" smtClean="0"/>
              <a:t>kyphoscoliosis</a:t>
            </a:r>
            <a:r>
              <a:rPr lang="en-US" sz="2600" dirty="0" smtClean="0"/>
              <a:t>, vertebral fusion, </a:t>
            </a:r>
            <a:r>
              <a:rPr lang="en-US" sz="2600" dirty="0" err="1" smtClean="0"/>
              <a:t>polydactyly</a:t>
            </a:r>
            <a:r>
              <a:rPr lang="en-US" sz="2600" dirty="0" smtClean="0"/>
              <a:t>, shortening of metacarpals, temporal and </a:t>
            </a:r>
            <a:r>
              <a:rPr lang="en-US" sz="2600" dirty="0" err="1" smtClean="0"/>
              <a:t>temporoparietal</a:t>
            </a:r>
            <a:r>
              <a:rPr lang="en-US" sz="2600" dirty="0" smtClean="0"/>
              <a:t> bossing, minor </a:t>
            </a:r>
            <a:r>
              <a:rPr lang="en-US" sz="2600" dirty="0" err="1" smtClean="0"/>
              <a:t>hypertelorism</a:t>
            </a:r>
            <a:r>
              <a:rPr lang="en-US" sz="2600" dirty="0" smtClean="0"/>
              <a:t> and mild </a:t>
            </a:r>
            <a:r>
              <a:rPr lang="en-US" sz="2600" dirty="0" err="1" smtClean="0"/>
              <a:t>prognatism</a:t>
            </a:r>
            <a:endParaRPr lang="en-US" sz="2600" dirty="0" smtClean="0"/>
          </a:p>
          <a:p>
            <a:r>
              <a:rPr lang="en-US" sz="2600" dirty="0" smtClean="0"/>
              <a:t>Calcification of the </a:t>
            </a:r>
            <a:r>
              <a:rPr lang="en-US" sz="2600" dirty="0" err="1" smtClean="0"/>
              <a:t>falx</a:t>
            </a:r>
            <a:r>
              <a:rPr lang="en-US" sz="2600" dirty="0" smtClean="0"/>
              <a:t> </a:t>
            </a:r>
            <a:r>
              <a:rPr lang="en-US" sz="2600" dirty="0" err="1" smtClean="0"/>
              <a:t>cerebri</a:t>
            </a:r>
            <a:r>
              <a:rPr lang="en-US" sz="2600" dirty="0" smtClean="0"/>
              <a:t> and other parts of </a:t>
            </a:r>
            <a:r>
              <a:rPr lang="en-US" sz="2600" dirty="0" err="1" smtClean="0"/>
              <a:t>dura</a:t>
            </a:r>
            <a:r>
              <a:rPr lang="en-US" sz="2600" dirty="0" smtClean="0"/>
              <a:t> occur early in life</a:t>
            </a:r>
            <a:endParaRPr lang="en-US" sz="2600" dirty="0"/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1532986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Location: multiple OKC’s may develop bilaterally and can vary in size from 1mm to several </a:t>
            </a:r>
            <a:r>
              <a:rPr lang="en-US" sz="2800" dirty="0" err="1" smtClean="0"/>
              <a:t>cms</a:t>
            </a:r>
            <a:r>
              <a:rPr lang="en-US" sz="2800" dirty="0" smtClean="0"/>
              <a:t> in diameter</a:t>
            </a:r>
          </a:p>
          <a:p>
            <a:r>
              <a:rPr lang="en-US" sz="2800" dirty="0" smtClean="0"/>
              <a:t>Radiopaque line of calcified </a:t>
            </a:r>
            <a:r>
              <a:rPr lang="en-US" sz="2800" dirty="0" err="1" smtClean="0"/>
              <a:t>falx</a:t>
            </a:r>
            <a:r>
              <a:rPr lang="en-US" sz="2800" dirty="0" smtClean="0"/>
              <a:t> </a:t>
            </a:r>
            <a:r>
              <a:rPr lang="en-US" sz="2800" dirty="0" err="1" smtClean="0"/>
              <a:t>cerebri</a:t>
            </a:r>
            <a:r>
              <a:rPr lang="en-US" sz="2800" dirty="0" smtClean="0"/>
              <a:t> may be prominent on PA skull projection</a:t>
            </a:r>
          </a:p>
          <a:p>
            <a:r>
              <a:rPr lang="en-US" sz="2800" dirty="0" smtClean="0"/>
              <a:t>Occasionally this calcification may occur laminated</a:t>
            </a:r>
          </a:p>
          <a:p>
            <a:r>
              <a:rPr lang="en-US" sz="2800" dirty="0" smtClean="0"/>
              <a:t>Management: treated </a:t>
            </a:r>
            <a:r>
              <a:rPr lang="en-US" sz="2800" dirty="0"/>
              <a:t>more </a:t>
            </a:r>
            <a:r>
              <a:rPr lang="en-US" sz="2800" dirty="0" smtClean="0"/>
              <a:t>aggressively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36753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3314" name="Picture 2" descr="G:\class\images cyst\pathology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4" t="14515" r="3789"/>
          <a:stretch/>
        </p:blipFill>
        <p:spPr bwMode="auto">
          <a:xfrm>
            <a:off x="2438400" y="2590800"/>
            <a:ext cx="3879273" cy="2692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48642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 descr="G:\class\images cyst\Basal cell nevus syndrom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447800"/>
            <a:ext cx="7096125" cy="3826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01430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Lateral periodontal cyst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Are thought to arise from epithelial rests in </a:t>
            </a:r>
            <a:r>
              <a:rPr lang="en-US" sz="2800" dirty="0" err="1" smtClean="0"/>
              <a:t>periodontium</a:t>
            </a:r>
            <a:r>
              <a:rPr lang="en-US" sz="2800" dirty="0" smtClean="0"/>
              <a:t> lateral to tooth root</a:t>
            </a:r>
          </a:p>
          <a:p>
            <a:r>
              <a:rPr lang="en-US" sz="2800" dirty="0" smtClean="0"/>
              <a:t>C/F: lesions are usually asymptomatic and less than 1cm in diameter</a:t>
            </a:r>
          </a:p>
          <a:p>
            <a:r>
              <a:rPr lang="en-US" sz="2800" dirty="0" smtClean="0"/>
              <a:t>No sexual predilection</a:t>
            </a:r>
          </a:p>
          <a:p>
            <a:r>
              <a:rPr lang="en-US" sz="2800" dirty="0" smtClean="0"/>
              <a:t>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to 9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decade, mean age is 50 </a:t>
            </a:r>
            <a:r>
              <a:rPr lang="en-US" sz="2800" dirty="0" err="1" smtClean="0"/>
              <a:t>yrs</a:t>
            </a:r>
            <a:endParaRPr lang="en-US" sz="2800" dirty="0" smtClean="0"/>
          </a:p>
          <a:p>
            <a:r>
              <a:rPr lang="en-US" sz="2800" dirty="0" smtClean="0"/>
              <a:t>R/G: occur mostly in the region of lateral incisor to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premolar in mandible</a:t>
            </a:r>
          </a:p>
          <a:p>
            <a:r>
              <a:rPr lang="en-US" sz="2800" dirty="0" smtClean="0"/>
              <a:t>Occasionally appear in maxilla, b/w lateral incisor and </a:t>
            </a:r>
            <a:r>
              <a:rPr lang="en-US" sz="2800" dirty="0" err="1" smtClean="0"/>
              <a:t>cuspid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6800739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/>
              <a:t>Periphery and shape: well defined </a:t>
            </a:r>
            <a:r>
              <a:rPr lang="en-US" sz="2800" dirty="0" err="1"/>
              <a:t>r’lucecy</a:t>
            </a:r>
            <a:r>
              <a:rPr lang="en-US" sz="2800" dirty="0"/>
              <a:t> with a prominent cortical boundary and a round or oval shape</a:t>
            </a:r>
          </a:p>
          <a:p>
            <a:r>
              <a:rPr lang="en-US" sz="2800" dirty="0"/>
              <a:t>Rare large lesions have a more irregular </a:t>
            </a:r>
            <a:r>
              <a:rPr lang="en-US" sz="2800" dirty="0" smtClean="0"/>
              <a:t>shape </a:t>
            </a:r>
          </a:p>
          <a:p>
            <a:r>
              <a:rPr lang="en-US" sz="2800" dirty="0" smtClean="0"/>
              <a:t>Internal structure: radiolucent</a:t>
            </a:r>
          </a:p>
          <a:p>
            <a:r>
              <a:rPr lang="en-US" sz="2800" dirty="0" err="1" smtClean="0"/>
              <a:t>Botryoid</a:t>
            </a:r>
            <a:r>
              <a:rPr lang="en-US" sz="2800" dirty="0" smtClean="0"/>
              <a:t> variety have </a:t>
            </a:r>
            <a:r>
              <a:rPr lang="en-US" sz="2800" dirty="0"/>
              <a:t>a </a:t>
            </a:r>
            <a:r>
              <a:rPr lang="en-US" sz="2800" dirty="0" err="1"/>
              <a:t>multilocular</a:t>
            </a:r>
            <a:r>
              <a:rPr lang="en-US" sz="2800" dirty="0"/>
              <a:t> appearance</a:t>
            </a:r>
          </a:p>
          <a:p>
            <a:r>
              <a:rPr lang="en-US" sz="2800" dirty="0" smtClean="0"/>
              <a:t>Effects on surrounding structures: small cysts may efface lamina </a:t>
            </a:r>
            <a:r>
              <a:rPr lang="en-US" sz="2800" dirty="0" err="1" smtClean="0"/>
              <a:t>dura</a:t>
            </a:r>
            <a:r>
              <a:rPr lang="en-US" sz="2800" dirty="0" smtClean="0"/>
              <a:t> of </a:t>
            </a:r>
            <a:r>
              <a:rPr lang="en-US" sz="2800" dirty="0" err="1" smtClean="0"/>
              <a:t>addjacent</a:t>
            </a:r>
            <a:r>
              <a:rPr lang="en-US" sz="2800" dirty="0" smtClean="0"/>
              <a:t> root</a:t>
            </a:r>
          </a:p>
          <a:p>
            <a:r>
              <a:rPr lang="en-US" sz="2800" dirty="0" smtClean="0"/>
              <a:t>Large cysts can displace adjacent teeth and cause expansion</a:t>
            </a:r>
          </a:p>
          <a:p>
            <a:r>
              <a:rPr lang="en-US" sz="2800" dirty="0" smtClean="0"/>
              <a:t>Management: excisional biopsy or simple </a:t>
            </a:r>
            <a:r>
              <a:rPr lang="en-US" sz="2800" dirty="0" err="1" smtClean="0"/>
              <a:t>enucleation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913709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170" name="Picture 2" descr="G:\class\images cyst\lpc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79" t="29878" r="59091" b="13270"/>
          <a:stretch/>
        </p:blipFill>
        <p:spPr bwMode="auto">
          <a:xfrm>
            <a:off x="1510145" y="1620981"/>
            <a:ext cx="1842655" cy="2779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G:\class\images cyst\lpc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31" t="29878" r="13351" b="13270"/>
          <a:stretch/>
        </p:blipFill>
        <p:spPr bwMode="auto">
          <a:xfrm>
            <a:off x="4800600" y="1620981"/>
            <a:ext cx="1891145" cy="2926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55877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Calcifying </a:t>
            </a:r>
            <a:r>
              <a:rPr lang="en-US" sz="3600" dirty="0" err="1" smtClean="0"/>
              <a:t>odontogenic</a:t>
            </a:r>
            <a:r>
              <a:rPr lang="en-US" sz="3600" dirty="0" smtClean="0"/>
              <a:t> cyst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calcifying epithelial </a:t>
            </a:r>
            <a:r>
              <a:rPr lang="en-US" sz="2800" dirty="0" err="1" smtClean="0"/>
              <a:t>odontogenic</a:t>
            </a:r>
            <a:r>
              <a:rPr lang="en-US" sz="2800" dirty="0" smtClean="0"/>
              <a:t> cyst or </a:t>
            </a:r>
            <a:r>
              <a:rPr lang="en-US" sz="2800" dirty="0" err="1" smtClean="0"/>
              <a:t>Gorlin</a:t>
            </a:r>
            <a:r>
              <a:rPr lang="en-US" sz="2800" dirty="0" smtClean="0"/>
              <a:t> cyst</a:t>
            </a:r>
          </a:p>
          <a:p>
            <a:r>
              <a:rPr lang="en-US" sz="2800" dirty="0" smtClean="0"/>
              <a:t>Are uncommon, slow growing benign lesions</a:t>
            </a:r>
          </a:p>
          <a:p>
            <a:r>
              <a:rPr lang="en-US" sz="2800" dirty="0" smtClean="0"/>
              <a:t>C/F: wide age range that peaks at 10-19 </a:t>
            </a:r>
            <a:r>
              <a:rPr lang="en-US" sz="2800" dirty="0" err="1" smtClean="0"/>
              <a:t>yrs</a:t>
            </a:r>
            <a:r>
              <a:rPr lang="en-US" sz="2800" dirty="0" smtClean="0"/>
              <a:t> of age, mean age of 36 </a:t>
            </a:r>
            <a:r>
              <a:rPr lang="en-US" sz="2800" dirty="0" err="1" smtClean="0"/>
              <a:t>yrs</a:t>
            </a:r>
            <a:endParaRPr lang="en-US" sz="2800" dirty="0" smtClean="0"/>
          </a:p>
          <a:p>
            <a:r>
              <a:rPr lang="en-US" sz="2800" dirty="0" smtClean="0"/>
              <a:t>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incidence peak in 7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decade</a:t>
            </a:r>
          </a:p>
          <a:p>
            <a:r>
              <a:rPr lang="en-US" sz="2800" dirty="0" smtClean="0"/>
              <a:t>Lesion appears as a slow growing, painless swelling of jaw</a:t>
            </a:r>
          </a:p>
          <a:p>
            <a:r>
              <a:rPr lang="en-US" sz="2800" dirty="0" smtClean="0"/>
              <a:t>Occasionally </a:t>
            </a:r>
            <a:r>
              <a:rPr lang="en-US" sz="2800" dirty="0" err="1" smtClean="0"/>
              <a:t>pt</a:t>
            </a:r>
            <a:r>
              <a:rPr lang="en-US" sz="2800" dirty="0" smtClean="0"/>
              <a:t> c/o pain</a:t>
            </a:r>
          </a:p>
        </p:txBody>
      </p:sp>
    </p:spTree>
    <p:extLst>
      <p:ext uri="{BB962C8B-B14F-4D97-AF65-F5344CB8AC3E}">
        <p14:creationId xmlns:p14="http://schemas.microsoft.com/office/powerpoint/2010/main" val="285354256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 some cases, expanding </a:t>
            </a:r>
            <a:r>
              <a:rPr lang="en-US" sz="2800" dirty="0" err="1"/>
              <a:t>laesion</a:t>
            </a:r>
            <a:r>
              <a:rPr lang="en-US" sz="2800" dirty="0"/>
              <a:t> may destroy cortical plate and cystic mass may become palpable as it extends into soft tissue</a:t>
            </a:r>
          </a:p>
          <a:p>
            <a:r>
              <a:rPr lang="en-US" sz="2800" dirty="0" err="1"/>
              <a:t>Pt</a:t>
            </a:r>
            <a:r>
              <a:rPr lang="en-US" sz="2800" dirty="0"/>
              <a:t> may report a discharge from advanced lesions</a:t>
            </a:r>
          </a:p>
          <a:p>
            <a:r>
              <a:rPr lang="en-US" sz="2800" dirty="0"/>
              <a:t>Aspiration </a:t>
            </a:r>
            <a:r>
              <a:rPr lang="en-US" sz="2800" dirty="0" err="1"/>
              <a:t>yeilds</a:t>
            </a:r>
            <a:r>
              <a:rPr lang="en-US" sz="2800" dirty="0"/>
              <a:t> a viscous, granular, yellow </a:t>
            </a:r>
            <a:r>
              <a:rPr lang="en-US" sz="2800" dirty="0" smtClean="0"/>
              <a:t>fluid</a:t>
            </a:r>
          </a:p>
          <a:p>
            <a:r>
              <a:rPr lang="en-US" sz="2800" dirty="0" smtClean="0"/>
              <a:t>R/G: equally distributed in both jaws</a:t>
            </a:r>
          </a:p>
          <a:p>
            <a:r>
              <a:rPr lang="en-US" sz="2800" dirty="0" smtClean="0"/>
              <a:t>Most occur anterior to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molar, </a:t>
            </a:r>
            <a:r>
              <a:rPr lang="en-US" sz="2800" dirty="0" err="1" smtClean="0"/>
              <a:t>splly</a:t>
            </a:r>
            <a:r>
              <a:rPr lang="en-US" sz="2800" dirty="0" smtClean="0"/>
              <a:t> associated with </a:t>
            </a:r>
            <a:r>
              <a:rPr lang="en-US" sz="2800" dirty="0" err="1" smtClean="0"/>
              <a:t>cuspids</a:t>
            </a:r>
            <a:r>
              <a:rPr lang="en-US" sz="2800" dirty="0" smtClean="0"/>
              <a:t> and incisors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103253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Periphery and shape: well defined and corticated with a curved, cyst like shape to </a:t>
            </a:r>
            <a:r>
              <a:rPr lang="en-US" sz="2800" dirty="0" err="1"/>
              <a:t>illdefined</a:t>
            </a:r>
            <a:r>
              <a:rPr lang="en-US" sz="2800" dirty="0"/>
              <a:t> and </a:t>
            </a:r>
            <a:r>
              <a:rPr lang="en-US" sz="2800" dirty="0" smtClean="0"/>
              <a:t>irregular</a:t>
            </a:r>
          </a:p>
          <a:p>
            <a:r>
              <a:rPr lang="en-US" sz="2800" dirty="0" smtClean="0"/>
              <a:t>Internal structure: completely </a:t>
            </a:r>
            <a:r>
              <a:rPr lang="en-US" sz="2800" dirty="0" err="1" smtClean="0"/>
              <a:t>r’lucent</a:t>
            </a:r>
            <a:endParaRPr lang="en-US" sz="2800" dirty="0" smtClean="0"/>
          </a:p>
          <a:p>
            <a:r>
              <a:rPr lang="en-US" sz="2800" dirty="0" smtClean="0"/>
              <a:t>It may show evidence of small foci of calcified material that appear as white flecks or small smooth pebbles or even larger, solid, amorphous </a:t>
            </a:r>
            <a:r>
              <a:rPr lang="en-US" sz="2800" dirty="0" err="1" smtClean="0"/>
              <a:t>massses</a:t>
            </a:r>
            <a:endParaRPr lang="en-US" sz="2800" dirty="0" smtClean="0"/>
          </a:p>
          <a:p>
            <a:r>
              <a:rPr lang="en-US" sz="2800" dirty="0" smtClean="0"/>
              <a:t>Rarely lesion appear </a:t>
            </a:r>
            <a:r>
              <a:rPr lang="en-US" sz="2800" dirty="0" err="1" smtClean="0"/>
              <a:t>multilocular</a:t>
            </a:r>
            <a:endParaRPr lang="en-US" sz="2800" dirty="0" smtClean="0"/>
          </a:p>
          <a:p>
            <a:r>
              <a:rPr lang="en-US" sz="2800" dirty="0" smtClean="0"/>
              <a:t>Effects on surrounding structures: cyst is associated with a tooth and impedes its eruption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792153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194" name="Picture 2" descr="G:\class\images cyst\co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462212"/>
            <a:ext cx="4152900" cy="339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79518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Displacement of teeth and </a:t>
            </a:r>
            <a:r>
              <a:rPr lang="en-US" sz="2800" dirty="0" err="1"/>
              <a:t>resorption</a:t>
            </a:r>
            <a:r>
              <a:rPr lang="en-US" sz="2800" dirty="0"/>
              <a:t> of roots may occur</a:t>
            </a:r>
          </a:p>
          <a:p>
            <a:r>
              <a:rPr lang="en-US" sz="2800" dirty="0"/>
              <a:t>Perforation of cortical plate may be seen with enlarging </a:t>
            </a:r>
            <a:r>
              <a:rPr lang="en-US" sz="2800" dirty="0" smtClean="0"/>
              <a:t>lesions</a:t>
            </a:r>
          </a:p>
          <a:p>
            <a:r>
              <a:rPr lang="en-US" sz="2800" dirty="0" smtClean="0"/>
              <a:t>Management: </a:t>
            </a:r>
            <a:r>
              <a:rPr lang="en-US" sz="2800" dirty="0" err="1" smtClean="0"/>
              <a:t>enucleation</a:t>
            </a:r>
            <a:r>
              <a:rPr lang="en-US" sz="2800" dirty="0" smtClean="0"/>
              <a:t> and curettage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3432602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00"/>
            <a:ext cx="8229600" cy="1143000"/>
          </a:xfrm>
        </p:spPr>
        <p:txBody>
          <a:bodyPr/>
          <a:lstStyle/>
          <a:p>
            <a:r>
              <a:rPr lang="en-US" dirty="0" smtClean="0"/>
              <a:t>Non </a:t>
            </a:r>
            <a:r>
              <a:rPr lang="en-US" dirty="0" err="1" smtClean="0"/>
              <a:t>odontogenic</a:t>
            </a:r>
            <a:r>
              <a:rPr lang="en-US" dirty="0" smtClean="0"/>
              <a:t> cysts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36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Location:</a:t>
            </a:r>
            <a:r>
              <a:rPr lang="en-US" sz="2800" dirty="0" smtClean="0"/>
              <a:t> centrally within maxilla and mandible and rare in </a:t>
            </a:r>
            <a:r>
              <a:rPr lang="en-US" sz="2800" dirty="0" err="1" smtClean="0"/>
              <a:t>coronoid</a:t>
            </a:r>
            <a:r>
              <a:rPr lang="en-US" sz="2800" dirty="0" smtClean="0"/>
              <a:t> and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process</a:t>
            </a:r>
          </a:p>
          <a:p>
            <a:r>
              <a:rPr lang="en-US" sz="2800" dirty="0" smtClean="0"/>
              <a:t>Found in tooth bearing region</a:t>
            </a:r>
          </a:p>
          <a:p>
            <a:r>
              <a:rPr lang="en-US" sz="2800" dirty="0" smtClean="0"/>
              <a:t>In mandible, originate above IAC</a:t>
            </a:r>
          </a:p>
          <a:p>
            <a:r>
              <a:rPr lang="en-US" sz="2400" b="1" dirty="0" smtClean="0"/>
              <a:t>Periphery:</a:t>
            </a:r>
            <a:r>
              <a:rPr lang="en-US" sz="2800" dirty="0" smtClean="0"/>
              <a:t> well defined and corticated</a:t>
            </a:r>
          </a:p>
          <a:p>
            <a:r>
              <a:rPr lang="en-US" sz="2800" dirty="0" smtClean="0"/>
              <a:t>In secondary infection or chronic state, changes to thicker, more sclerotic boundary</a:t>
            </a:r>
          </a:p>
          <a:p>
            <a:r>
              <a:rPr lang="en-US" sz="2400" b="1" dirty="0" smtClean="0"/>
              <a:t>Shape: </a:t>
            </a:r>
            <a:r>
              <a:rPr lang="en-US" sz="2800" dirty="0" smtClean="0"/>
              <a:t>round or oval, some have a scalloped boundary</a:t>
            </a:r>
            <a:endParaRPr lang="en-US" sz="2400" b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Nasopalatine</a:t>
            </a:r>
            <a:r>
              <a:rPr lang="en-US" sz="3600" dirty="0" smtClean="0"/>
              <a:t> duct cyst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</a:t>
            </a:r>
            <a:r>
              <a:rPr lang="en-US" sz="2800" dirty="0" err="1" smtClean="0"/>
              <a:t>nasoplatine</a:t>
            </a:r>
            <a:r>
              <a:rPr lang="en-US" sz="2800" dirty="0" smtClean="0"/>
              <a:t> canal cyst, incisive canal cyst, </a:t>
            </a:r>
            <a:r>
              <a:rPr lang="en-US" sz="2800" dirty="0" err="1" smtClean="0"/>
              <a:t>nasoplatine</a:t>
            </a:r>
            <a:r>
              <a:rPr lang="en-US" sz="2800" dirty="0" smtClean="0"/>
              <a:t> cyst, medial palatine cyst, median anterior maxillary cyst</a:t>
            </a:r>
          </a:p>
          <a:p>
            <a:r>
              <a:rPr lang="en-US" sz="2800" dirty="0" smtClean="0"/>
              <a:t>C/F: 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through 6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decades</a:t>
            </a:r>
          </a:p>
          <a:p>
            <a:r>
              <a:rPr lang="en-US" sz="2800" dirty="0" smtClean="0"/>
              <a:t>M:F::3:1</a:t>
            </a:r>
          </a:p>
          <a:p>
            <a:r>
              <a:rPr lang="en-US" sz="2800" dirty="0" smtClean="0"/>
              <a:t>Asymptomatic or cause minor symptoms</a:t>
            </a:r>
          </a:p>
          <a:p>
            <a:r>
              <a:rPr lang="en-US" sz="2800" dirty="0" smtClean="0"/>
              <a:t>Frequent complaint is a small well defined swelling just posterior to palatine papilla</a:t>
            </a:r>
          </a:p>
          <a:p>
            <a:r>
              <a:rPr lang="en-US" sz="2800" dirty="0" smtClean="0"/>
              <a:t>Swelling is usually fluctuant and blue if cyst is near the surface</a:t>
            </a:r>
          </a:p>
        </p:txBody>
      </p:sp>
    </p:spTree>
    <p:extLst>
      <p:ext uri="{BB962C8B-B14F-4D97-AF65-F5344CB8AC3E}">
        <p14:creationId xmlns:p14="http://schemas.microsoft.com/office/powerpoint/2010/main" val="329235499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/>
              <a:t>Deeper lesions have normal appearing mucosa</a:t>
            </a:r>
          </a:p>
          <a:p>
            <a:r>
              <a:rPr lang="en-US" sz="2800" dirty="0"/>
              <a:t>If cyst expands, it may penetrate labial plate and produce a swelling below maxillary labial </a:t>
            </a:r>
            <a:r>
              <a:rPr lang="en-US" sz="2800" dirty="0" err="1" smtClean="0"/>
              <a:t>frenum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Lesion also </a:t>
            </a:r>
            <a:r>
              <a:rPr lang="en-US" sz="2800" dirty="0"/>
              <a:t>may bulge into nasal cavity and distort nasal septum </a:t>
            </a:r>
          </a:p>
          <a:p>
            <a:r>
              <a:rPr lang="en-US" sz="2800" dirty="0" smtClean="0"/>
              <a:t>Pressure from cyst on adjacent nerves may cause a burning sensation or numbness over palatal mucosa</a:t>
            </a:r>
          </a:p>
          <a:p>
            <a:r>
              <a:rPr lang="en-US" sz="2800" dirty="0" smtClean="0"/>
              <a:t>In some cases, cystic fluid may drain into oral cavity through a sinus tract or a remnant of </a:t>
            </a:r>
            <a:r>
              <a:rPr lang="en-US" sz="2800" dirty="0" err="1" smtClean="0"/>
              <a:t>nasopalatine</a:t>
            </a:r>
            <a:r>
              <a:rPr lang="en-US" sz="2800" dirty="0" smtClean="0"/>
              <a:t> duct</a:t>
            </a:r>
          </a:p>
          <a:p>
            <a:r>
              <a:rPr lang="en-US" sz="2800" dirty="0" err="1" smtClean="0"/>
              <a:t>Pt</a:t>
            </a:r>
            <a:r>
              <a:rPr lang="en-US" sz="2800" dirty="0" smtClean="0"/>
              <a:t> usually detects fluid and reports a salty taste  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2004675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Location: </a:t>
            </a:r>
            <a:r>
              <a:rPr lang="en-US" sz="2800" dirty="0" err="1" smtClean="0"/>
              <a:t>nasopalatine</a:t>
            </a:r>
            <a:r>
              <a:rPr lang="en-US" sz="2800" dirty="0" smtClean="0"/>
              <a:t> canal or foramen</a:t>
            </a:r>
          </a:p>
          <a:p>
            <a:r>
              <a:rPr lang="en-US" sz="2800" dirty="0" smtClean="0"/>
              <a:t>If it extends posteriorly to involve hard palate, It is referred to as median palatal cyst</a:t>
            </a:r>
          </a:p>
          <a:p>
            <a:r>
              <a:rPr lang="en-US" sz="2800" dirty="0" smtClean="0"/>
              <a:t>If it extends anteriorly b/w central incisors, destroying or expanding labial plate of bone and causing the teeth to </a:t>
            </a:r>
            <a:r>
              <a:rPr lang="en-US" sz="2800" dirty="0" err="1" smtClean="0"/>
              <a:t>deverge</a:t>
            </a:r>
            <a:r>
              <a:rPr lang="en-US" sz="2800" dirty="0" smtClean="0"/>
              <a:t>, it is median anterior maxillary cyst</a:t>
            </a:r>
          </a:p>
          <a:p>
            <a:r>
              <a:rPr lang="en-US" sz="2800" dirty="0" smtClean="0"/>
              <a:t>Periphery and shape: well defined and corticated and is circular or oval</a:t>
            </a:r>
          </a:p>
          <a:p>
            <a:r>
              <a:rPr lang="en-US" sz="2800" dirty="0" smtClean="0"/>
              <a:t>Shadow of nasal spine is superimposed on cyst, giving it a heart shape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6680305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Internal structure: totally </a:t>
            </a:r>
            <a:r>
              <a:rPr lang="en-US" sz="2800" dirty="0" err="1" smtClean="0"/>
              <a:t>r’lucent</a:t>
            </a:r>
            <a:endParaRPr lang="en-US" sz="2800" dirty="0" smtClean="0"/>
          </a:p>
          <a:p>
            <a:r>
              <a:rPr lang="en-US" sz="2800" dirty="0" err="1" smtClean="0"/>
              <a:t>Rarrely</a:t>
            </a:r>
            <a:r>
              <a:rPr lang="en-US" sz="2800" dirty="0" smtClean="0"/>
              <a:t>, they </a:t>
            </a:r>
            <a:r>
              <a:rPr lang="en-US" sz="2800" dirty="0" err="1" smtClean="0"/>
              <a:t>amy</a:t>
            </a:r>
            <a:r>
              <a:rPr lang="en-US" sz="2800" dirty="0" smtClean="0"/>
              <a:t> have dystrophic calcifications, appearing as ill defined, amorphous, scattered </a:t>
            </a:r>
            <a:r>
              <a:rPr lang="en-US" sz="2800" dirty="0" err="1" smtClean="0"/>
              <a:t>r’opacities</a:t>
            </a:r>
            <a:endParaRPr lang="en-US" sz="2800" dirty="0" smtClean="0"/>
          </a:p>
          <a:p>
            <a:r>
              <a:rPr lang="en-US" sz="2800" dirty="0" smtClean="0"/>
              <a:t>Effects on surrounding structures: cyst causes the roots of central incisors to diverge</a:t>
            </a:r>
          </a:p>
          <a:p>
            <a:r>
              <a:rPr lang="en-US" sz="2800" dirty="0" smtClean="0"/>
              <a:t>Occasionally root </a:t>
            </a:r>
            <a:r>
              <a:rPr lang="en-US" sz="2800" dirty="0" err="1" smtClean="0"/>
              <a:t>resorption</a:t>
            </a:r>
            <a:r>
              <a:rPr lang="en-US" sz="2800" dirty="0" smtClean="0"/>
              <a:t> occurs</a:t>
            </a:r>
          </a:p>
        </p:txBody>
      </p:sp>
    </p:spTree>
    <p:extLst>
      <p:ext uri="{BB962C8B-B14F-4D97-AF65-F5344CB8AC3E}">
        <p14:creationId xmlns:p14="http://schemas.microsoft.com/office/powerpoint/2010/main" val="3121727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Cyst may expand the labial and palatal cortex</a:t>
            </a:r>
          </a:p>
          <a:p>
            <a:r>
              <a:rPr lang="en-US" sz="2800" dirty="0"/>
              <a:t>Floor of nasal fossa may be displaced in a superior direction</a:t>
            </a:r>
          </a:p>
          <a:p>
            <a:r>
              <a:rPr lang="en-US" sz="2800" dirty="0" smtClean="0"/>
              <a:t>Management: </a:t>
            </a:r>
            <a:r>
              <a:rPr lang="en-US" sz="2800" dirty="0" err="1" smtClean="0"/>
              <a:t>enucleation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9427455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218" name="Picture 2" descr="G:\class\images cyst\nasopalatine cys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490787"/>
            <a:ext cx="3652838" cy="2821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81790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Nasolabial</a:t>
            </a:r>
            <a:r>
              <a:rPr lang="en-US" sz="3600" dirty="0" smtClean="0"/>
              <a:t> cyst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</a:t>
            </a:r>
            <a:r>
              <a:rPr lang="en-US" sz="2800" dirty="0" err="1" smtClean="0"/>
              <a:t>nasoalveolar</a:t>
            </a:r>
            <a:r>
              <a:rPr lang="en-US" sz="2800" dirty="0" smtClean="0"/>
              <a:t> cyst</a:t>
            </a:r>
          </a:p>
          <a:p>
            <a:r>
              <a:rPr lang="en-US" sz="2800" dirty="0" smtClean="0"/>
              <a:t>Arise from epithelial rests in fusion lines of globular, lateral nasal and maxillary processes</a:t>
            </a:r>
          </a:p>
          <a:p>
            <a:r>
              <a:rPr lang="en-US" sz="2800" dirty="0" smtClean="0"/>
              <a:t>C/F: small lesion produce a very subtle, unilateral swelling of </a:t>
            </a:r>
            <a:r>
              <a:rPr lang="en-US" sz="2800" dirty="0" err="1" smtClean="0"/>
              <a:t>nasolabial</a:t>
            </a:r>
            <a:r>
              <a:rPr lang="en-US" sz="2800" dirty="0" smtClean="0"/>
              <a:t> fold and may elicit pain or discomfort</a:t>
            </a:r>
          </a:p>
          <a:p>
            <a:r>
              <a:rPr lang="en-US" sz="2800" dirty="0" smtClean="0"/>
              <a:t>If large, it may bulge into floor of nasal cavity, causing some obstruction, flaring of the </a:t>
            </a:r>
            <a:r>
              <a:rPr lang="en-US" sz="2800" dirty="0" err="1" smtClean="0"/>
              <a:t>alae,distortion</a:t>
            </a:r>
            <a:r>
              <a:rPr lang="en-US" sz="2800" dirty="0" smtClean="0"/>
              <a:t> of nostrils and fullness of upper lip</a:t>
            </a:r>
          </a:p>
          <a:p>
            <a:r>
              <a:rPr lang="en-US" sz="2800" dirty="0" smtClean="0"/>
              <a:t>If infected, may drain into nasal cavity</a:t>
            </a:r>
          </a:p>
          <a:p>
            <a:r>
              <a:rPr lang="en-US" sz="2800" dirty="0" smtClean="0"/>
              <a:t>Usually unilateral but bilateral lesions have </a:t>
            </a:r>
            <a:r>
              <a:rPr lang="en-US" sz="2800" dirty="0" err="1" smtClean="0"/>
              <a:t>occured</a:t>
            </a:r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2600759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Mean age is 44 </a:t>
            </a:r>
            <a:r>
              <a:rPr lang="en-US" sz="2800" dirty="0" err="1" smtClean="0"/>
              <a:t>yrs</a:t>
            </a:r>
            <a:endParaRPr lang="en-US" sz="2800" dirty="0" smtClean="0"/>
          </a:p>
          <a:p>
            <a:r>
              <a:rPr lang="en-US" sz="2800" dirty="0" smtClean="0"/>
              <a:t>75% of lesions occur in females</a:t>
            </a:r>
          </a:p>
          <a:p>
            <a:r>
              <a:rPr lang="en-US" sz="2800" dirty="0" smtClean="0"/>
              <a:t>R/G: are primarily soft tissue lesions located adjacent to alveolar process above apices of incisors</a:t>
            </a:r>
          </a:p>
          <a:p>
            <a:r>
              <a:rPr lang="en-US" sz="2800" dirty="0" smtClean="0"/>
              <a:t>Periphery and shape: thin axial CT images using soft tissue algorithm with contrast reveal a circular or oval lesion with a slight soft tissue enhancement of periphery</a:t>
            </a:r>
          </a:p>
        </p:txBody>
      </p:sp>
    </p:spTree>
    <p:extLst>
      <p:ext uri="{BB962C8B-B14F-4D97-AF65-F5344CB8AC3E}">
        <p14:creationId xmlns:p14="http://schemas.microsoft.com/office/powerpoint/2010/main" val="91392528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Internal structure: homogenous and relatively </a:t>
            </a:r>
            <a:r>
              <a:rPr lang="en-US" sz="2800" dirty="0" err="1"/>
              <a:t>r’lucent</a:t>
            </a:r>
            <a:r>
              <a:rPr lang="en-US" sz="2800" dirty="0"/>
              <a:t> compared with surrounding soft tissues</a:t>
            </a:r>
          </a:p>
          <a:p>
            <a:r>
              <a:rPr lang="en-US" sz="2800" dirty="0"/>
              <a:t>Effects on surrounding structures:  occasionally causes erosion of underlying bone, producing an increased </a:t>
            </a:r>
            <a:r>
              <a:rPr lang="en-US" sz="2800" dirty="0" err="1"/>
              <a:t>r’lucency</a:t>
            </a:r>
            <a:r>
              <a:rPr lang="en-US" sz="2800" dirty="0"/>
              <a:t> of alveolar process beneath the cyst and apical to incisors</a:t>
            </a:r>
          </a:p>
          <a:p>
            <a:r>
              <a:rPr lang="en-US" sz="2800" dirty="0"/>
              <a:t>The usual outline of inferior border of nasal fossa may become distorted, resulting in a posterior bowing of this </a:t>
            </a:r>
            <a:r>
              <a:rPr lang="en-US" sz="2800" dirty="0" smtClean="0"/>
              <a:t>margin</a:t>
            </a:r>
          </a:p>
          <a:p>
            <a:r>
              <a:rPr lang="en-US" sz="2800" dirty="0" smtClean="0"/>
              <a:t>Management: excised through intraoral approach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8276003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290" name="Picture 2" descr="G:\class\images cyst\nasolabial cys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981200"/>
            <a:ext cx="7213600" cy="270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1121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dirty="0" smtClean="0"/>
              <a:t>Internal structure: </a:t>
            </a:r>
            <a:r>
              <a:rPr lang="en-US" sz="2800" dirty="0" smtClean="0"/>
              <a:t>totally </a:t>
            </a:r>
            <a:r>
              <a:rPr lang="en-US" sz="2800" dirty="0" err="1" smtClean="0"/>
              <a:t>r’lucent</a:t>
            </a:r>
            <a:endParaRPr lang="en-US" sz="2800" dirty="0" smtClean="0"/>
          </a:p>
          <a:p>
            <a:r>
              <a:rPr lang="en-US" sz="2800" dirty="0" smtClean="0"/>
              <a:t>Long standing cases may have dystrophic ossification</a:t>
            </a:r>
          </a:p>
          <a:p>
            <a:r>
              <a:rPr lang="en-US" sz="2800" dirty="0" smtClean="0"/>
              <a:t>Some may have septa</a:t>
            </a:r>
          </a:p>
          <a:p>
            <a:r>
              <a:rPr lang="en-US" sz="2600" b="1" dirty="0" smtClean="0"/>
              <a:t>Effects on surrounding structures: </a:t>
            </a:r>
            <a:r>
              <a:rPr lang="en-US" sz="2800" dirty="0" smtClean="0"/>
              <a:t>cysts grow slowly sometimes causing displacement and </a:t>
            </a:r>
            <a:r>
              <a:rPr lang="en-US" sz="2800" dirty="0" err="1" smtClean="0"/>
              <a:t>resorption</a:t>
            </a:r>
            <a:r>
              <a:rPr lang="en-US" sz="2800" dirty="0" smtClean="0"/>
              <a:t> of teeth</a:t>
            </a:r>
          </a:p>
          <a:p>
            <a:r>
              <a:rPr lang="en-US" sz="2800" dirty="0" smtClean="0"/>
              <a:t>Area of tooth </a:t>
            </a:r>
            <a:r>
              <a:rPr lang="en-US" sz="2800" dirty="0" err="1" smtClean="0"/>
              <a:t>resorption</a:t>
            </a:r>
            <a:r>
              <a:rPr lang="en-US" sz="2800" dirty="0" smtClean="0"/>
              <a:t> often has a sharp, curved shape</a:t>
            </a:r>
          </a:p>
          <a:p>
            <a:r>
              <a:rPr lang="en-US" sz="2800" dirty="0" smtClean="0"/>
              <a:t>Cysts can expand mandible, usually in smooth, curved manner</a:t>
            </a:r>
          </a:p>
          <a:p>
            <a:r>
              <a:rPr lang="en-US" sz="2800" dirty="0" smtClean="0"/>
              <a:t>May displace IANC in inferior direction or </a:t>
            </a:r>
            <a:r>
              <a:rPr lang="en-US" sz="2800" dirty="0" err="1" smtClean="0"/>
              <a:t>invaginate</a:t>
            </a:r>
            <a:r>
              <a:rPr lang="en-US" sz="2800" dirty="0" smtClean="0"/>
              <a:t> maxillary </a:t>
            </a:r>
            <a:r>
              <a:rPr lang="en-US" sz="2800" dirty="0" err="1" smtClean="0"/>
              <a:t>antrum</a:t>
            </a:r>
            <a:r>
              <a:rPr lang="en-US" sz="2800" dirty="0" smtClean="0"/>
              <a:t>, maintaining a thin layer of bone</a:t>
            </a:r>
            <a:endParaRPr lang="en-US" sz="28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Dermoid</a:t>
            </a:r>
            <a:r>
              <a:rPr lang="en-US" sz="3600" dirty="0" smtClean="0"/>
              <a:t> cyst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Are a cystic form of a </a:t>
            </a:r>
            <a:r>
              <a:rPr lang="en-US" sz="2800" dirty="0" err="1" smtClean="0"/>
              <a:t>teratoma</a:t>
            </a:r>
            <a:r>
              <a:rPr lang="en-US" sz="2800" dirty="0" smtClean="0"/>
              <a:t> thought to be derived from trapped </a:t>
            </a:r>
            <a:r>
              <a:rPr lang="en-US" sz="2800" dirty="0" err="1" smtClean="0"/>
              <a:t>embroynic</a:t>
            </a:r>
            <a:r>
              <a:rPr lang="en-US" sz="2800" dirty="0" smtClean="0"/>
              <a:t> cells that are </a:t>
            </a:r>
            <a:r>
              <a:rPr lang="en-US" sz="2800" dirty="0" err="1" smtClean="0"/>
              <a:t>totipotential</a:t>
            </a:r>
            <a:endParaRPr lang="en-US" sz="2800" dirty="0" smtClean="0"/>
          </a:p>
          <a:p>
            <a:r>
              <a:rPr lang="en-US" sz="2800" dirty="0" smtClean="0"/>
              <a:t>C/F: may develop in the soft tissues at  any time from birth</a:t>
            </a:r>
          </a:p>
          <a:p>
            <a:r>
              <a:rPr lang="en-US" sz="2800" dirty="0" smtClean="0"/>
              <a:t>Become apparent from 12 to 25 </a:t>
            </a:r>
            <a:r>
              <a:rPr lang="en-US" sz="2800" dirty="0" err="1" smtClean="0"/>
              <a:t>yrs</a:t>
            </a:r>
            <a:r>
              <a:rPr lang="en-US" sz="2800" dirty="0" smtClean="0"/>
              <a:t> of age</a:t>
            </a:r>
          </a:p>
          <a:p>
            <a:r>
              <a:rPr lang="en-US" sz="2800" dirty="0" smtClean="0"/>
              <a:t>Equally distributed b/w both sexes</a:t>
            </a:r>
          </a:p>
          <a:p>
            <a:r>
              <a:rPr lang="en-US" sz="2800" dirty="0" smtClean="0"/>
              <a:t>Swelling, which is slow and painless, can grow to several </a:t>
            </a:r>
            <a:r>
              <a:rPr lang="en-US" sz="2800" dirty="0" err="1" smtClean="0"/>
              <a:t>cms</a:t>
            </a:r>
            <a:r>
              <a:rPr lang="en-US" sz="2800" dirty="0" smtClean="0"/>
              <a:t> in diameter</a:t>
            </a:r>
          </a:p>
          <a:p>
            <a:r>
              <a:rPr lang="en-US" sz="2800" dirty="0" smtClean="0"/>
              <a:t>If located in tongue or neck, may interfere with breathing, speaking and eating</a:t>
            </a:r>
          </a:p>
          <a:p>
            <a:r>
              <a:rPr lang="en-US" sz="2800" dirty="0" smtClean="0"/>
              <a:t>Depending on the depth, it may deform the </a:t>
            </a:r>
            <a:r>
              <a:rPr lang="en-US" sz="2800" dirty="0" err="1" smtClean="0"/>
              <a:t>submental</a:t>
            </a:r>
            <a:r>
              <a:rPr lang="en-US" sz="2800" dirty="0" smtClean="0"/>
              <a:t> area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779080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On palpation, these cysts may be fluctuant or doughy</a:t>
            </a:r>
          </a:p>
          <a:p>
            <a:r>
              <a:rPr lang="en-US" sz="2800" dirty="0" smtClean="0"/>
              <a:t>These cysts are usually in the midline</a:t>
            </a:r>
          </a:p>
          <a:p>
            <a:r>
              <a:rPr lang="en-US" sz="2800" dirty="0" smtClean="0"/>
              <a:t>R/G: 10% or fewer arise in head and neck</a:t>
            </a:r>
          </a:p>
          <a:p>
            <a:r>
              <a:rPr lang="en-US" sz="2800" dirty="0" smtClean="0"/>
              <a:t>1-2% in oral cavity</a:t>
            </a:r>
          </a:p>
          <a:p>
            <a:r>
              <a:rPr lang="en-US" sz="2800" dirty="0" smtClean="0"/>
              <a:t>25% in FOM and tongue</a:t>
            </a:r>
          </a:p>
          <a:p>
            <a:r>
              <a:rPr lang="en-US" sz="2800" dirty="0" smtClean="0"/>
              <a:t>They may be midline or lateral in location</a:t>
            </a:r>
          </a:p>
          <a:p>
            <a:r>
              <a:rPr lang="en-US" sz="2800" dirty="0" smtClean="0"/>
              <a:t>Periphery and shape: well defined by more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soft tissue of this cyst compared with surrounding soft tissue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6975605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Internal structure:  in oral cavity, </a:t>
            </a:r>
            <a:r>
              <a:rPr lang="en-US" sz="2800" dirty="0" err="1" smtClean="0"/>
              <a:t>r’lucent</a:t>
            </a:r>
            <a:endParaRPr lang="en-US" sz="2800" dirty="0" smtClean="0"/>
          </a:p>
          <a:p>
            <a:r>
              <a:rPr lang="en-US" sz="2800" dirty="0" smtClean="0"/>
              <a:t>CT </a:t>
            </a:r>
            <a:r>
              <a:rPr lang="en-US" sz="2800" dirty="0" err="1" smtClean="0"/>
              <a:t>sdcan</a:t>
            </a:r>
            <a:r>
              <a:rPr lang="en-US" sz="2800" dirty="0" smtClean="0"/>
              <a:t> of the area, soft tissue </a:t>
            </a:r>
            <a:r>
              <a:rPr lang="en-US" sz="2800" dirty="0" err="1" smtClean="0"/>
              <a:t>multilocaular</a:t>
            </a:r>
            <a:r>
              <a:rPr lang="en-US" sz="2800" dirty="0" smtClean="0"/>
              <a:t> appearance</a:t>
            </a:r>
          </a:p>
          <a:p>
            <a:r>
              <a:rPr lang="en-US" sz="2800" dirty="0" smtClean="0"/>
              <a:t>If teeth or bone form in cyst,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with characteristics shape and densities </a:t>
            </a:r>
          </a:p>
          <a:p>
            <a:r>
              <a:rPr lang="en-US" sz="2800" dirty="0" smtClean="0"/>
              <a:t>Management: surgical removal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0338458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266" name="Picture 2" descr="G:\class\images cyst\dermoi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438400"/>
            <a:ext cx="3709987" cy="2479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545646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Simple bone cyst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traumatic bone cyst, hemorrhagic bone cyst, extravasation cyst, progressive bone cavity, solitary bone cyst, unicameral bone cyst</a:t>
            </a:r>
          </a:p>
          <a:p>
            <a:r>
              <a:rPr lang="en-US" sz="2800" dirty="0" smtClean="0"/>
              <a:t>Male predominance of 2:1</a:t>
            </a:r>
          </a:p>
          <a:p>
            <a:r>
              <a:rPr lang="en-US" sz="2800" dirty="0" smtClean="0"/>
              <a:t>It is a cavity within bone lined with CT</a:t>
            </a:r>
          </a:p>
          <a:p>
            <a:r>
              <a:rPr lang="en-US" sz="2800" dirty="0" smtClean="0"/>
              <a:t>It may be empty or may contain fluid</a:t>
            </a:r>
          </a:p>
          <a:p>
            <a:r>
              <a:rPr lang="en-US" sz="2800" dirty="0" smtClean="0"/>
              <a:t>C/F: are very common lesions</a:t>
            </a:r>
          </a:p>
          <a:p>
            <a:r>
              <a:rPr lang="en-US" sz="2800" dirty="0" smtClean="0"/>
              <a:t>Most occur in first 2 decades, mean age is 17 </a:t>
            </a:r>
            <a:r>
              <a:rPr lang="en-US" sz="2800" dirty="0" err="1" smtClean="0"/>
              <a:t>yrs</a:t>
            </a:r>
            <a:endParaRPr lang="en-US" sz="2800" dirty="0" smtClean="0"/>
          </a:p>
          <a:p>
            <a:r>
              <a:rPr lang="en-US" sz="2800" dirty="0" smtClean="0"/>
              <a:t>Asymptomatic but </a:t>
            </a:r>
            <a:r>
              <a:rPr lang="en-US" sz="2800" dirty="0" err="1" smtClean="0"/>
              <a:t>ocasionally</a:t>
            </a:r>
            <a:r>
              <a:rPr lang="en-US" sz="2800" dirty="0" smtClean="0"/>
              <a:t> pain or tenderness may be present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4783461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Expansion of </a:t>
            </a:r>
            <a:r>
              <a:rPr lang="en-US" sz="2800" dirty="0" err="1" smtClean="0"/>
              <a:t>of</a:t>
            </a:r>
            <a:r>
              <a:rPr lang="en-US" sz="2800" dirty="0" smtClean="0"/>
              <a:t> mandible or tooth movement is possible but unusual</a:t>
            </a:r>
          </a:p>
          <a:p>
            <a:r>
              <a:rPr lang="en-US" sz="2800" dirty="0" smtClean="0"/>
              <a:t>Teeth in the region are vital</a:t>
            </a:r>
          </a:p>
          <a:p>
            <a:r>
              <a:rPr lang="en-US" sz="2800" dirty="0" smtClean="0"/>
              <a:t>Aspiration shows a straw colored or </a:t>
            </a:r>
            <a:r>
              <a:rPr lang="en-US" sz="2800" dirty="0" err="1"/>
              <a:t>s</a:t>
            </a:r>
            <a:r>
              <a:rPr lang="en-US" sz="2800" dirty="0" err="1" smtClean="0"/>
              <a:t>erosanguineous</a:t>
            </a:r>
            <a:r>
              <a:rPr lang="en-US" sz="2800" dirty="0" smtClean="0"/>
              <a:t> fluid</a:t>
            </a:r>
          </a:p>
          <a:p>
            <a:r>
              <a:rPr lang="en-US" sz="2800" dirty="0" smtClean="0"/>
              <a:t>R/G: occur in mandible, rarely develop in maxilla</a:t>
            </a:r>
          </a:p>
          <a:p>
            <a:r>
              <a:rPr lang="en-US" sz="2800" dirty="0" smtClean="0"/>
              <a:t>Seen most often in ramus and posterior mandible in older </a:t>
            </a:r>
            <a:r>
              <a:rPr lang="en-US" sz="2800" dirty="0" err="1" smtClean="0"/>
              <a:t>pts</a:t>
            </a:r>
            <a:endParaRPr lang="en-US" sz="2800" dirty="0" smtClean="0"/>
          </a:p>
          <a:p>
            <a:r>
              <a:rPr lang="en-US" sz="2800" dirty="0" smtClean="0"/>
              <a:t>SBC’s also frequently occur with </a:t>
            </a:r>
            <a:r>
              <a:rPr lang="en-US" sz="2800" dirty="0" err="1" smtClean="0"/>
              <a:t>cemento</a:t>
            </a:r>
            <a:r>
              <a:rPr lang="en-US" sz="2800" dirty="0" smtClean="0"/>
              <a:t>-osseous and fibrous dysplasia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5298640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Periphery and shape: well defined, delicate cortex to an ill defined border that blends into surrounding bone</a:t>
            </a:r>
          </a:p>
          <a:p>
            <a:r>
              <a:rPr lang="en-US" sz="2800" dirty="0" smtClean="0"/>
              <a:t>Border is usually well defined in alveolar process around the teeth than in the inferior aspect of body of mandible</a:t>
            </a:r>
          </a:p>
          <a:p>
            <a:r>
              <a:rPr lang="en-US" sz="2800" dirty="0" smtClean="0"/>
              <a:t>Shape most often is smooth and curved with an oval or scalloped border</a:t>
            </a:r>
          </a:p>
          <a:p>
            <a:r>
              <a:rPr lang="en-US" sz="2800" dirty="0" smtClean="0"/>
              <a:t>Lesion often scallops b/w roots of teeth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2799851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Internal structure: totally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, but occasionally appear </a:t>
            </a:r>
            <a:r>
              <a:rPr lang="en-US" sz="2800" dirty="0" err="1" smtClean="0"/>
              <a:t>multilocular</a:t>
            </a:r>
            <a:r>
              <a:rPr lang="en-US" sz="2800" dirty="0" smtClean="0"/>
              <a:t> (no septa present)</a:t>
            </a:r>
          </a:p>
          <a:p>
            <a:r>
              <a:rPr lang="en-US" sz="2800" dirty="0" smtClean="0"/>
              <a:t>This appearance is the result of pronounced scalloping of </a:t>
            </a:r>
            <a:r>
              <a:rPr lang="en-US" sz="2800" dirty="0" err="1" smtClean="0"/>
              <a:t>endosteal</a:t>
            </a:r>
            <a:r>
              <a:rPr lang="en-US" sz="2800" dirty="0" smtClean="0"/>
              <a:t> surface of either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or lingual plates</a:t>
            </a:r>
          </a:p>
          <a:p>
            <a:r>
              <a:rPr lang="en-US" sz="2800" dirty="0" smtClean="0"/>
              <a:t>Ridges of the bone produced by the scalloping give the appearance of septa on lateral view of mandible</a:t>
            </a:r>
          </a:p>
        </p:txBody>
      </p:sp>
    </p:spTree>
    <p:extLst>
      <p:ext uri="{BB962C8B-B14F-4D97-AF65-F5344CB8AC3E}">
        <p14:creationId xmlns:p14="http://schemas.microsoft.com/office/powerpoint/2010/main" val="426750904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Effects on surrounding structures: rarely cause tooth displacement or </a:t>
            </a:r>
            <a:r>
              <a:rPr lang="en-US" sz="2800" dirty="0" err="1"/>
              <a:t>resorption</a:t>
            </a:r>
            <a:endParaRPr lang="en-US" sz="2800" dirty="0"/>
          </a:p>
          <a:p>
            <a:r>
              <a:rPr lang="en-US" sz="2800" dirty="0"/>
              <a:t>Lesion involves the bone around roots of teeth but leaves lamina </a:t>
            </a:r>
            <a:r>
              <a:rPr lang="en-US" sz="2800" dirty="0" err="1"/>
              <a:t>dura</a:t>
            </a:r>
            <a:r>
              <a:rPr lang="en-US" sz="2800" dirty="0"/>
              <a:t> intact or only partially </a:t>
            </a:r>
            <a:r>
              <a:rPr lang="en-US" sz="2800" dirty="0" smtClean="0"/>
              <a:t>disrupted</a:t>
            </a:r>
          </a:p>
          <a:p>
            <a:r>
              <a:rPr lang="en-US" sz="2800" dirty="0" smtClean="0"/>
              <a:t>Management: conservative opening into lesion and careful curettage of lining</a:t>
            </a:r>
          </a:p>
          <a:p>
            <a:r>
              <a:rPr lang="en-US" sz="2800" dirty="0" smtClean="0"/>
              <a:t>This initiates bleeding and subsequent healing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0549381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42" name="Picture 2" descr="G:\class\images cyst\sb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133600"/>
            <a:ext cx="3790950" cy="3421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7626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Odontogenic</a:t>
            </a:r>
            <a:r>
              <a:rPr lang="en-US" sz="3600" dirty="0" smtClean="0"/>
              <a:t> cysts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Radicular</a:t>
            </a:r>
            <a:r>
              <a:rPr lang="en-US" sz="2800" dirty="0" smtClean="0"/>
              <a:t> cyst</a:t>
            </a:r>
          </a:p>
          <a:p>
            <a:r>
              <a:rPr lang="en-US" sz="2800" dirty="0" smtClean="0"/>
              <a:t>Residual cyst</a:t>
            </a:r>
          </a:p>
          <a:p>
            <a:r>
              <a:rPr lang="en-US" sz="2800" dirty="0" err="1" smtClean="0"/>
              <a:t>Dentigerous</a:t>
            </a:r>
            <a:r>
              <a:rPr lang="en-US" sz="2800" dirty="0" smtClean="0"/>
              <a:t> cyst</a:t>
            </a:r>
          </a:p>
          <a:p>
            <a:r>
              <a:rPr lang="en-US" sz="2800" dirty="0" err="1" smtClean="0"/>
              <a:t>Buccal</a:t>
            </a:r>
            <a:r>
              <a:rPr lang="en-US" sz="2800" dirty="0" smtClean="0"/>
              <a:t> bifurcation cyst</a:t>
            </a:r>
          </a:p>
          <a:p>
            <a:r>
              <a:rPr lang="en-US" sz="2800" dirty="0" err="1" smtClean="0"/>
              <a:t>Odontogenic</a:t>
            </a:r>
            <a:r>
              <a:rPr lang="en-US" sz="2800" dirty="0" smtClean="0"/>
              <a:t> </a:t>
            </a:r>
            <a:r>
              <a:rPr lang="en-US" sz="2800" dirty="0" err="1" smtClean="0"/>
              <a:t>keratocyst</a:t>
            </a:r>
            <a:endParaRPr lang="en-US" sz="2800" dirty="0" smtClean="0"/>
          </a:p>
          <a:p>
            <a:r>
              <a:rPr lang="en-US" sz="2800" dirty="0" smtClean="0"/>
              <a:t>Basal cell nevus syndrome</a:t>
            </a:r>
          </a:p>
          <a:p>
            <a:r>
              <a:rPr lang="en-US" sz="2800" dirty="0" smtClean="0"/>
              <a:t>Lateral periodontal cyst</a:t>
            </a:r>
          </a:p>
          <a:p>
            <a:r>
              <a:rPr lang="en-US" sz="2800" dirty="0" smtClean="0"/>
              <a:t>Calcifying </a:t>
            </a:r>
            <a:r>
              <a:rPr lang="en-US" sz="2800" dirty="0" err="1" smtClean="0"/>
              <a:t>odontogenic</a:t>
            </a:r>
            <a:r>
              <a:rPr lang="en-US" sz="2800" dirty="0" smtClean="0"/>
              <a:t> cyst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Nonodontogenic</a:t>
            </a:r>
            <a:r>
              <a:rPr lang="en-US" sz="3600" dirty="0" smtClean="0"/>
              <a:t> cyst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Nasopalatine</a:t>
            </a:r>
            <a:r>
              <a:rPr lang="en-US" sz="2800" dirty="0" smtClean="0"/>
              <a:t> duct cyst</a:t>
            </a:r>
          </a:p>
          <a:p>
            <a:r>
              <a:rPr lang="en-US" sz="2800" dirty="0" err="1" smtClean="0"/>
              <a:t>Nasolabial</a:t>
            </a:r>
            <a:r>
              <a:rPr lang="en-US" sz="2800" dirty="0" smtClean="0"/>
              <a:t> cyst</a:t>
            </a:r>
          </a:p>
          <a:p>
            <a:r>
              <a:rPr lang="en-US" sz="2800" dirty="0" err="1" smtClean="0"/>
              <a:t>Dermoid</a:t>
            </a:r>
            <a:r>
              <a:rPr lang="en-US" sz="2800" dirty="0" smtClean="0"/>
              <a:t> cyst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>
              <a:buNone/>
            </a:pPr>
            <a:r>
              <a:rPr lang="en-US" sz="2800" b="1" dirty="0" smtClean="0"/>
              <a:t>	Cyst like lesions:</a:t>
            </a:r>
          </a:p>
          <a:p>
            <a:r>
              <a:rPr lang="en-US" sz="2800" dirty="0" smtClean="0"/>
              <a:t>Simple bone cyst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Radicular</a:t>
            </a:r>
            <a:r>
              <a:rPr lang="en-US" dirty="0" smtClean="0"/>
              <a:t> cyst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925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</a:t>
            </a:r>
            <a:r>
              <a:rPr lang="en-US" sz="2800" dirty="0" err="1" smtClean="0"/>
              <a:t>periapical</a:t>
            </a:r>
            <a:r>
              <a:rPr lang="en-US" sz="2800" dirty="0" smtClean="0"/>
              <a:t> cyst, apical periodontal cyst, dental cyst</a:t>
            </a:r>
          </a:p>
          <a:p>
            <a:r>
              <a:rPr lang="en-US" sz="2800" dirty="0" smtClean="0"/>
              <a:t>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to 6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decade and slight male predominance</a:t>
            </a:r>
          </a:p>
          <a:p>
            <a:r>
              <a:rPr lang="en-US" sz="2800" dirty="0" smtClean="0"/>
              <a:t>Results when rests of </a:t>
            </a:r>
            <a:r>
              <a:rPr lang="en-US" sz="2800" dirty="0" err="1" smtClean="0"/>
              <a:t>ept</a:t>
            </a:r>
            <a:r>
              <a:rPr lang="en-US" sz="2800" dirty="0" smtClean="0"/>
              <a:t> cells (</a:t>
            </a:r>
            <a:r>
              <a:rPr lang="en-US" sz="2800" dirty="0" err="1" smtClean="0"/>
              <a:t>Malassez</a:t>
            </a:r>
            <a:r>
              <a:rPr lang="en-US" sz="2800" dirty="0" smtClean="0"/>
              <a:t>) in the periodontal ligament are stimulated to proliferate and undergo cystic degeneration by inflammatory products from a </a:t>
            </a:r>
            <a:r>
              <a:rPr lang="en-US" sz="2800" dirty="0" err="1" smtClean="0"/>
              <a:t>nonvital</a:t>
            </a:r>
            <a:r>
              <a:rPr lang="en-US" sz="2800" dirty="0" smtClean="0"/>
              <a:t> tooth</a:t>
            </a:r>
          </a:p>
          <a:p>
            <a:r>
              <a:rPr lang="en-US" sz="2800" dirty="0" smtClean="0"/>
              <a:t>C/F: are most common type of cyst in jaws</a:t>
            </a:r>
          </a:p>
          <a:p>
            <a:r>
              <a:rPr lang="en-US" sz="2800" dirty="0" smtClean="0"/>
              <a:t>Arise from </a:t>
            </a:r>
            <a:r>
              <a:rPr lang="en-US" sz="2800" dirty="0" err="1" smtClean="0"/>
              <a:t>nonvital</a:t>
            </a:r>
            <a:r>
              <a:rPr lang="en-US" sz="2800" dirty="0" smtClean="0"/>
              <a:t> tooth asymptomatic unless secondary infection occurs</a:t>
            </a:r>
          </a:p>
          <a:p>
            <a:r>
              <a:rPr lang="en-US" sz="2800" dirty="0" smtClean="0"/>
              <a:t>Swelling may feel bony hard if cortex is intact, </a:t>
            </a:r>
            <a:r>
              <a:rPr lang="en-US" sz="2800" dirty="0" err="1" smtClean="0"/>
              <a:t>crepitation</a:t>
            </a:r>
            <a:r>
              <a:rPr lang="en-US" sz="2800" dirty="0" smtClean="0"/>
              <a:t> as bone thins and rubbery and </a:t>
            </a:r>
            <a:r>
              <a:rPr lang="en-US" sz="2800" dirty="0" err="1" smtClean="0"/>
              <a:t>fluctant</a:t>
            </a:r>
            <a:r>
              <a:rPr lang="en-US" sz="2800" dirty="0" smtClean="0"/>
              <a:t> if cortex is lost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/>
              <a:t>Epicentre</a:t>
            </a:r>
            <a:r>
              <a:rPr lang="en-US" sz="2400" b="1" dirty="0" smtClean="0"/>
              <a:t>:</a:t>
            </a:r>
            <a:r>
              <a:rPr lang="en-US" sz="2800" dirty="0" smtClean="0"/>
              <a:t> apex of a </a:t>
            </a:r>
            <a:r>
              <a:rPr lang="en-US" sz="2800" dirty="0" err="1" smtClean="0"/>
              <a:t>nonvital</a:t>
            </a:r>
            <a:r>
              <a:rPr lang="en-US" sz="2800" dirty="0" smtClean="0"/>
              <a:t> tooth</a:t>
            </a:r>
          </a:p>
          <a:p>
            <a:r>
              <a:rPr lang="en-US" sz="2800" dirty="0" smtClean="0"/>
              <a:t>Occasionally occurs on </a:t>
            </a:r>
            <a:r>
              <a:rPr lang="en-US" sz="2800" dirty="0" err="1" smtClean="0"/>
              <a:t>mesial</a:t>
            </a:r>
            <a:r>
              <a:rPr lang="en-US" sz="2800" dirty="0" smtClean="0"/>
              <a:t> or distal surface of root, at opening of </a:t>
            </a:r>
            <a:r>
              <a:rPr lang="en-US" sz="2800" dirty="0" err="1" smtClean="0"/>
              <a:t>accesory</a:t>
            </a:r>
            <a:r>
              <a:rPr lang="en-US" sz="2800" dirty="0" smtClean="0"/>
              <a:t> canal or infrequently in a deep periodontal pocket</a:t>
            </a:r>
          </a:p>
          <a:p>
            <a:r>
              <a:rPr lang="en-US" sz="2800" dirty="0" smtClean="0"/>
              <a:t>60% are found in maxilla, </a:t>
            </a:r>
            <a:r>
              <a:rPr lang="en-US" sz="2800" dirty="0" err="1" smtClean="0"/>
              <a:t>splly</a:t>
            </a:r>
            <a:r>
              <a:rPr lang="en-US" sz="2800" dirty="0" smtClean="0"/>
              <a:t> around incisors and canines</a:t>
            </a:r>
          </a:p>
          <a:p>
            <a:r>
              <a:rPr lang="en-US" sz="2400" b="1" dirty="0" smtClean="0"/>
              <a:t>Periphery and shape: </a:t>
            </a:r>
            <a:r>
              <a:rPr lang="en-US" sz="2800" dirty="0" smtClean="0"/>
              <a:t>well defined corticated border</a:t>
            </a:r>
          </a:p>
          <a:p>
            <a:r>
              <a:rPr lang="en-US" sz="2800" dirty="0" smtClean="0"/>
              <a:t>If infection occurs, cortex is lost</a:t>
            </a:r>
          </a:p>
          <a:p>
            <a:r>
              <a:rPr lang="en-US" sz="2800" dirty="0" smtClean="0"/>
              <a:t>Outline is curved or circular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2642</Words>
  <Application>Microsoft Office PowerPoint</Application>
  <PresentationFormat>On-screen Show (4:3)</PresentationFormat>
  <Paragraphs>269</Paragraphs>
  <Slides>59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0" baseType="lpstr">
      <vt:lpstr>Office Theme</vt:lpstr>
      <vt:lpstr>Cysts of the jaws</vt:lpstr>
      <vt:lpstr>Definition </vt:lpstr>
      <vt:lpstr>PowerPoint Presentation</vt:lpstr>
      <vt:lpstr>Radiographic features</vt:lpstr>
      <vt:lpstr>PowerPoint Presentation</vt:lpstr>
      <vt:lpstr>Odontogenic cysts</vt:lpstr>
      <vt:lpstr>Nonodontogenic cyst</vt:lpstr>
      <vt:lpstr>Radicular cyst </vt:lpstr>
      <vt:lpstr>Radiographic features</vt:lpstr>
      <vt:lpstr>PowerPoint Presentation</vt:lpstr>
      <vt:lpstr>Management </vt:lpstr>
      <vt:lpstr>Residual cyst</vt:lpstr>
      <vt:lpstr>PowerPoint Presentation</vt:lpstr>
      <vt:lpstr>PowerPoint Presentation</vt:lpstr>
      <vt:lpstr>Dentigerous cyst</vt:lpstr>
      <vt:lpstr>PowerPoint Presentation</vt:lpstr>
      <vt:lpstr>PowerPoint Presentation</vt:lpstr>
      <vt:lpstr>PowerPoint Presentation</vt:lpstr>
      <vt:lpstr>Buccal bifurcation cyst</vt:lpstr>
      <vt:lpstr>PowerPoint Presentation</vt:lpstr>
      <vt:lpstr>PowerPoint Presentation</vt:lpstr>
      <vt:lpstr>PowerPoint Presentation</vt:lpstr>
      <vt:lpstr>Odontogenic keratocyst</vt:lpstr>
      <vt:lpstr>PowerPoint Presentation</vt:lpstr>
      <vt:lpstr>PowerPoint Presentation</vt:lpstr>
      <vt:lpstr>PowerPoint Presentation</vt:lpstr>
      <vt:lpstr>Basal cell nevus syndrome</vt:lpstr>
      <vt:lpstr>PowerPoint Presentation</vt:lpstr>
      <vt:lpstr>Radiographic features</vt:lpstr>
      <vt:lpstr>PowerPoint Presentation</vt:lpstr>
      <vt:lpstr>Lateral periodontal cyst</vt:lpstr>
      <vt:lpstr>PowerPoint Presentation</vt:lpstr>
      <vt:lpstr>PowerPoint Presentation</vt:lpstr>
      <vt:lpstr>Calcifying odontogenic cyst</vt:lpstr>
      <vt:lpstr>PowerPoint Presentation</vt:lpstr>
      <vt:lpstr>PowerPoint Presentation</vt:lpstr>
      <vt:lpstr>PowerPoint Presentation</vt:lpstr>
      <vt:lpstr>PowerPoint Presentation</vt:lpstr>
      <vt:lpstr>Non odontogenic cysts</vt:lpstr>
      <vt:lpstr>Nasopalatine duct cyst</vt:lpstr>
      <vt:lpstr>PowerPoint Presentation</vt:lpstr>
      <vt:lpstr>Radiographic features</vt:lpstr>
      <vt:lpstr>PowerPoint Presentation</vt:lpstr>
      <vt:lpstr>PowerPoint Presentation</vt:lpstr>
      <vt:lpstr>PowerPoint Presentation</vt:lpstr>
      <vt:lpstr>Nasolabial cyst</vt:lpstr>
      <vt:lpstr>PowerPoint Presentation</vt:lpstr>
      <vt:lpstr>PowerPoint Presentation</vt:lpstr>
      <vt:lpstr>PowerPoint Presentation</vt:lpstr>
      <vt:lpstr>Dermoid cyst</vt:lpstr>
      <vt:lpstr>PowerPoint Presentation</vt:lpstr>
      <vt:lpstr>PowerPoint Presentation</vt:lpstr>
      <vt:lpstr>PowerPoint Presentation</vt:lpstr>
      <vt:lpstr>Simple bone cyst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Cysts of the jaws</dc:title>
  <dc:creator>OD</dc:creator>
  <cp:lastModifiedBy>admin</cp:lastModifiedBy>
  <cp:revision>61</cp:revision>
  <dcterms:created xsi:type="dcterms:W3CDTF">2006-08-16T00:00:00Z</dcterms:created>
  <dcterms:modified xsi:type="dcterms:W3CDTF">2015-04-20T18:37:49Z</dcterms:modified>
</cp:coreProperties>
</file>