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2" r:id="rId5"/>
    <p:sldId id="259" r:id="rId6"/>
    <p:sldId id="260" r:id="rId7"/>
    <p:sldId id="274" r:id="rId8"/>
    <p:sldId id="261" r:id="rId9"/>
    <p:sldId id="273" r:id="rId10"/>
    <p:sldId id="262" r:id="rId11"/>
    <p:sldId id="263" r:id="rId12"/>
    <p:sldId id="275" r:id="rId13"/>
    <p:sldId id="264" r:id="rId14"/>
    <p:sldId id="276" r:id="rId15"/>
    <p:sldId id="265" r:id="rId16"/>
    <p:sldId id="266" r:id="rId17"/>
    <p:sldId id="267" r:id="rId18"/>
    <p:sldId id="268" r:id="rId19"/>
    <p:sldId id="277" r:id="rId20"/>
    <p:sldId id="269" r:id="rId21"/>
    <p:sldId id="278" r:id="rId22"/>
    <p:sldId id="270" r:id="rId23"/>
    <p:sldId id="279" r:id="rId24"/>
    <p:sldId id="271" r:id="rId25"/>
    <p:sldId id="280" r:id="rId26"/>
    <p:sldId id="281" r:id="rId27"/>
    <p:sldId id="282" r:id="rId28"/>
    <p:sldId id="288" r:id="rId29"/>
    <p:sldId id="283" r:id="rId30"/>
    <p:sldId id="284" r:id="rId31"/>
    <p:sldId id="289" r:id="rId32"/>
    <p:sldId id="285" r:id="rId33"/>
    <p:sldId id="286" r:id="rId34"/>
    <p:sldId id="290" r:id="rId35"/>
    <p:sldId id="287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51" autoAdjust="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21-Feb-15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21-Feb-15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21-Feb-15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21-Feb-15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21-Feb-15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21-Feb-15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21-Feb-15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1069975"/>
          </a:xfrm>
        </p:spPr>
        <p:txBody>
          <a:bodyPr/>
          <a:lstStyle/>
          <a:p>
            <a:r>
              <a:rPr lang="en-US" dirty="0" smtClean="0"/>
              <a:t>Production of x rays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752600"/>
            <a:ext cx="7543800" cy="29718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800" dirty="0" err="1" smtClean="0">
                <a:solidFill>
                  <a:schemeClr val="tx1"/>
                </a:solidFill>
              </a:rPr>
              <a:t>Bremsstrahlung</a:t>
            </a:r>
            <a:r>
              <a:rPr lang="en-US" sz="2800" dirty="0" smtClean="0">
                <a:solidFill>
                  <a:schemeClr val="tx1"/>
                </a:solidFill>
              </a:rPr>
              <a:t> radiation 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Characteristic radiation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Factors controlling the X ray beam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Exposure time</a:t>
            </a:r>
            <a:r>
              <a:rPr lang="en-US" sz="2800" dirty="0" smtClean="0"/>
              <a:t>: when exposure time is doubled, no of photons generated at all energies in x ray </a:t>
            </a:r>
            <a:r>
              <a:rPr lang="en-US" sz="2800" dirty="0" err="1" smtClean="0"/>
              <a:t>emmission</a:t>
            </a:r>
            <a:r>
              <a:rPr lang="en-US" sz="2800" dirty="0" smtClean="0"/>
              <a:t> spectrum is doubled</a:t>
            </a:r>
          </a:p>
          <a:p>
            <a:r>
              <a:rPr lang="en-US" sz="2800" dirty="0" smtClean="0"/>
              <a:t>Changing the time controls the quantity of the exposure, the no of photons generated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Tube current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As </a:t>
            </a:r>
            <a:r>
              <a:rPr lang="en-US" sz="2800" dirty="0" err="1" smtClean="0"/>
              <a:t>mA</a:t>
            </a:r>
            <a:r>
              <a:rPr lang="en-US" sz="2800" dirty="0" smtClean="0"/>
              <a:t> setting is increased, more power is applied to filament, which heats up and releases more electrons that collide with the target to produce radiation</a:t>
            </a:r>
          </a:p>
          <a:p>
            <a:r>
              <a:rPr lang="en-US" sz="2800" dirty="0" smtClean="0"/>
              <a:t>Quantity of radiation produced by x ray tube is directly proportional to tube current and the time the tube is operated</a:t>
            </a:r>
          </a:p>
          <a:p>
            <a:r>
              <a:rPr lang="en-US" sz="2800" dirty="0" smtClean="0"/>
              <a:t>It is expressed as product of time and tube current</a:t>
            </a:r>
          </a:p>
          <a:p>
            <a:r>
              <a:rPr lang="en-US" sz="2800" dirty="0" smtClean="0"/>
              <a:t>Quantity of radiation remains constant regardless of variations in </a:t>
            </a:r>
            <a:r>
              <a:rPr lang="en-US" sz="2800" dirty="0" err="1" smtClean="0"/>
              <a:t>mA</a:t>
            </a:r>
            <a:r>
              <a:rPr lang="en-US" sz="2800" dirty="0" smtClean="0"/>
              <a:t> and time as long as their product remains constant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23\Desktop\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752600"/>
            <a:ext cx="4343400" cy="30539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Tube voltage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Increasing the </a:t>
            </a:r>
            <a:r>
              <a:rPr lang="en-US" sz="2800" dirty="0" err="1" smtClean="0"/>
              <a:t>kVp</a:t>
            </a:r>
            <a:r>
              <a:rPr lang="en-US" sz="2800" dirty="0" smtClean="0"/>
              <a:t> increases the potential difference b/w cathode and anode, thus increasing the energy of each electron when it strikes the target</a:t>
            </a:r>
          </a:p>
          <a:p>
            <a:r>
              <a:rPr lang="en-US" sz="2800" dirty="0" smtClean="0"/>
              <a:t>This results in increased efficiency of conversion of electron energy into x ray photons and thus an increase in: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The no of photons generated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Their mean energy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Their maximal energy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23\Desktop\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903752"/>
            <a:ext cx="4010025" cy="2864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Half – value layer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It’s a useful way to characterize the penetrating quality of an x ray beam</a:t>
            </a:r>
          </a:p>
          <a:p>
            <a:r>
              <a:rPr lang="en-US" sz="2800" dirty="0" smtClean="0"/>
              <a:t>It is the thickness of an absorber, such as </a:t>
            </a:r>
            <a:r>
              <a:rPr lang="en-US" sz="2800" dirty="0" err="1" smtClean="0"/>
              <a:t>aluminium</a:t>
            </a:r>
            <a:r>
              <a:rPr lang="en-US" sz="2800" dirty="0" smtClean="0"/>
              <a:t>, required to reduce by one half the no of x ray photons passing through it</a:t>
            </a:r>
          </a:p>
          <a:p>
            <a:r>
              <a:rPr lang="en-US" sz="2800" dirty="0" smtClean="0"/>
              <a:t>As the average energy of an x ray beam increases, so does its HVL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Filtration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The x ray photons carry different energies and photons with sufficient energy can penetrate through atomic structures and reach image receptor</a:t>
            </a:r>
          </a:p>
          <a:p>
            <a:r>
              <a:rPr lang="en-US" sz="2800" dirty="0" smtClean="0"/>
              <a:t>Low energy photons contribute to pt exposure and thus should be removed</a:t>
            </a:r>
          </a:p>
          <a:p>
            <a:r>
              <a:rPr lang="en-US" sz="2800" dirty="0" smtClean="0"/>
              <a:t>This is accomplished by placing an </a:t>
            </a:r>
            <a:r>
              <a:rPr lang="en-US" sz="2800" dirty="0" err="1" smtClean="0"/>
              <a:t>aluminium</a:t>
            </a:r>
            <a:r>
              <a:rPr lang="en-US" sz="2800" dirty="0" smtClean="0"/>
              <a:t> filter in the path of beam</a:t>
            </a:r>
          </a:p>
          <a:p>
            <a:r>
              <a:rPr lang="en-US" sz="2800" dirty="0" smtClean="0"/>
              <a:t>Al preferentially removes many low energy photons with less effect on high energy photons that are able to penetrate the film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Amount of </a:t>
            </a:r>
            <a:r>
              <a:rPr lang="en-US" sz="2800" dirty="0" err="1" smtClean="0"/>
              <a:t>filteration</a:t>
            </a:r>
            <a:r>
              <a:rPr lang="en-US" sz="2800" dirty="0" smtClean="0"/>
              <a:t> required  for particular x ray machine, </a:t>
            </a:r>
            <a:r>
              <a:rPr lang="en-US" sz="2800" dirty="0" err="1" smtClean="0"/>
              <a:t>kVp</a:t>
            </a:r>
            <a:r>
              <a:rPr lang="en-US" sz="2800" dirty="0" smtClean="0"/>
              <a:t> and inherent </a:t>
            </a:r>
            <a:r>
              <a:rPr lang="en-US" sz="2800" dirty="0" err="1" smtClean="0"/>
              <a:t>filteration</a:t>
            </a:r>
            <a:r>
              <a:rPr lang="en-US" sz="2800" dirty="0" smtClean="0"/>
              <a:t> of tube and its housing must be considered</a:t>
            </a:r>
          </a:p>
          <a:p>
            <a:r>
              <a:rPr lang="en-US" sz="2800" dirty="0" smtClean="0"/>
              <a:t>Inherent </a:t>
            </a:r>
            <a:r>
              <a:rPr lang="en-US" sz="2800" dirty="0" err="1" smtClean="0"/>
              <a:t>filteration</a:t>
            </a:r>
            <a:r>
              <a:rPr lang="en-US" sz="2800" dirty="0" smtClean="0"/>
              <a:t> consists of materials that x ray photons encounter as they travel from focal spot on target to form a usable beam outside tube enclosure</a:t>
            </a:r>
          </a:p>
          <a:p>
            <a:r>
              <a:rPr lang="en-US" sz="2800" dirty="0" smtClean="0"/>
              <a:t>These include, glass wall of x ray tube, insulating oil, and barrier that prevents oil from escaping through the x ray port</a:t>
            </a:r>
          </a:p>
          <a:p>
            <a:r>
              <a:rPr lang="en-US" sz="2800" dirty="0" smtClean="0"/>
              <a:t>Inherent </a:t>
            </a:r>
            <a:r>
              <a:rPr lang="en-US" sz="2800" dirty="0" err="1" smtClean="0"/>
              <a:t>filteration</a:t>
            </a:r>
            <a:r>
              <a:rPr lang="en-US" sz="2800" dirty="0" smtClean="0"/>
              <a:t> ranges from 0.5 to 2mm of </a:t>
            </a:r>
            <a:r>
              <a:rPr lang="en-US" sz="2800" dirty="0" err="1" smtClean="0"/>
              <a:t>aluminium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Total </a:t>
            </a:r>
            <a:r>
              <a:rPr lang="en-US" sz="2800" dirty="0" err="1" smtClean="0"/>
              <a:t>filteration</a:t>
            </a:r>
            <a:r>
              <a:rPr lang="en-US" sz="2800" dirty="0" smtClean="0"/>
              <a:t> is sum of inherent </a:t>
            </a:r>
            <a:r>
              <a:rPr lang="en-US" sz="2800" dirty="0" err="1" smtClean="0"/>
              <a:t>filteration</a:t>
            </a:r>
            <a:r>
              <a:rPr lang="en-US" sz="2800" dirty="0" smtClean="0"/>
              <a:t> plus any added external </a:t>
            </a:r>
            <a:r>
              <a:rPr lang="en-US" sz="2800" dirty="0" err="1" smtClean="0"/>
              <a:t>filteration</a:t>
            </a:r>
            <a:endParaRPr lang="en-US" sz="2800" dirty="0" smtClean="0"/>
          </a:p>
          <a:p>
            <a:r>
              <a:rPr lang="en-US" sz="2800" dirty="0" smtClean="0"/>
              <a:t>External </a:t>
            </a:r>
            <a:r>
              <a:rPr lang="en-US" sz="2800" dirty="0" err="1" smtClean="0"/>
              <a:t>filteration</a:t>
            </a:r>
            <a:r>
              <a:rPr lang="en-US" sz="2800" dirty="0" smtClean="0"/>
              <a:t> supplied in the form of </a:t>
            </a:r>
            <a:r>
              <a:rPr lang="en-US" sz="2800" dirty="0" err="1" smtClean="0"/>
              <a:t>aluminium</a:t>
            </a:r>
            <a:r>
              <a:rPr lang="en-US" sz="2800" dirty="0" smtClean="0"/>
              <a:t> disks placed over the port in the head of x ray machine</a:t>
            </a:r>
          </a:p>
          <a:p>
            <a:r>
              <a:rPr lang="en-US" sz="2800" dirty="0" smtClean="0"/>
              <a:t>Governmental regulations require total </a:t>
            </a:r>
            <a:r>
              <a:rPr lang="en-US" sz="2800" dirty="0" err="1" smtClean="0"/>
              <a:t>filteration</a:t>
            </a:r>
            <a:r>
              <a:rPr lang="en-US" sz="2800" dirty="0" smtClean="0"/>
              <a:t> to equivalent of 1.5mm </a:t>
            </a:r>
            <a:r>
              <a:rPr lang="en-US" sz="2800" dirty="0" err="1" smtClean="0"/>
              <a:t>aluminium</a:t>
            </a:r>
            <a:r>
              <a:rPr lang="en-US" sz="2800" dirty="0" smtClean="0"/>
              <a:t> to 70 </a:t>
            </a:r>
            <a:r>
              <a:rPr lang="en-US" sz="2800" dirty="0" err="1" smtClean="0"/>
              <a:t>kVp</a:t>
            </a:r>
            <a:r>
              <a:rPr lang="en-US" sz="2800" dirty="0" smtClean="0"/>
              <a:t> and 2.5 mm for all higher voltages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Users\23\Desktop\FIL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981200"/>
            <a:ext cx="3876675" cy="26849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Bremsstrahlung</a:t>
            </a:r>
            <a:r>
              <a:rPr lang="en-US" sz="3200" dirty="0" smtClean="0"/>
              <a:t> radiation 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These interactions are the primary source of x ray photons from x ray tube</a:t>
            </a:r>
          </a:p>
          <a:p>
            <a:r>
              <a:rPr lang="en-US" sz="2800" dirty="0" smtClean="0"/>
              <a:t>They are produced by sudden stopping or slowing of high speed electrons at target</a:t>
            </a:r>
          </a:p>
          <a:p>
            <a:r>
              <a:rPr lang="en-US" sz="2800" dirty="0" smtClean="0"/>
              <a:t>When electrons from filament strike target, x ray photons are created if electrons hit a target nucleus directly or if their path takes them close to a nucleus</a:t>
            </a:r>
          </a:p>
          <a:p>
            <a:r>
              <a:rPr lang="en-US" sz="2800" dirty="0" smtClean="0"/>
              <a:t>If electron directly hits nucleus, all its kinetic energy is </a:t>
            </a:r>
            <a:r>
              <a:rPr lang="en-US" sz="2800" dirty="0" err="1" smtClean="0"/>
              <a:t>tranformed</a:t>
            </a:r>
            <a:r>
              <a:rPr lang="en-US" sz="2800" dirty="0" smtClean="0"/>
              <a:t> into single x ray photon</a:t>
            </a:r>
          </a:p>
          <a:p>
            <a:r>
              <a:rPr lang="en-US" sz="2800" dirty="0" smtClean="0"/>
              <a:t>Energy of resultant photon is equal to energy of kV applied across x ray tube at that instant of its passage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Collimation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A collimator is a metallic barrier with an </a:t>
            </a:r>
            <a:r>
              <a:rPr lang="en-US" sz="2800" dirty="0" err="1" smtClean="0"/>
              <a:t>aperature</a:t>
            </a:r>
            <a:r>
              <a:rPr lang="en-US" sz="2800" dirty="0" smtClean="0"/>
              <a:t> in the middle used to reduce the sixe of x ray beam and therefore volume of irradiated tissue within the pt</a:t>
            </a:r>
          </a:p>
          <a:p>
            <a:r>
              <a:rPr lang="en-US" sz="2800" dirty="0" smtClean="0"/>
              <a:t>Round and </a:t>
            </a:r>
            <a:r>
              <a:rPr lang="en-US" sz="2800" dirty="0" err="1" smtClean="0"/>
              <a:t>rectanglar</a:t>
            </a:r>
            <a:r>
              <a:rPr lang="en-US" sz="2800" dirty="0" smtClean="0"/>
              <a:t> are frequently used</a:t>
            </a:r>
          </a:p>
          <a:p>
            <a:r>
              <a:rPr lang="en-US" sz="2800" dirty="0" smtClean="0"/>
              <a:t>Dental x ray beams are usually collimated to a circle 23/4 inches/7cm in diameter</a:t>
            </a:r>
          </a:p>
          <a:p>
            <a:r>
              <a:rPr lang="en-US" sz="2800" dirty="0" smtClean="0"/>
              <a:t>Round collimator is a thick plate of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material, usually lead with a circular opening centered over the port in x ray tube head through which x ray beam emerges</a:t>
            </a:r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 </a:t>
            </a:r>
            <a:endParaRPr lang="en-US"/>
          </a:p>
        </p:txBody>
      </p:sp>
      <p:pic>
        <p:nvPicPr>
          <p:cNvPr id="7170" name="Picture 2" descr="C:\Users\23\Desktop\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676400"/>
            <a:ext cx="2647950" cy="1724025"/>
          </a:xfrm>
          <a:prstGeom prst="rect">
            <a:avLst/>
          </a:prstGeom>
          <a:noFill/>
        </p:spPr>
      </p:pic>
      <p:pic>
        <p:nvPicPr>
          <p:cNvPr id="5" name="Picture 2" descr="C:\Users\23\Desktop\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1676400"/>
            <a:ext cx="3224212" cy="3097496"/>
          </a:xfrm>
          <a:prstGeom prst="rect">
            <a:avLst/>
          </a:prstGeom>
          <a:noFill/>
        </p:spPr>
      </p:pic>
      <p:pic>
        <p:nvPicPr>
          <p:cNvPr id="7171" name="Picture 3" descr="C:\Users\23\Desktop\1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0200" y="4114800"/>
            <a:ext cx="2362200" cy="17661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Rectangular collimators further limit the size of the beam to  just larger than the x ray film</a:t>
            </a:r>
          </a:p>
          <a:p>
            <a:r>
              <a:rPr lang="en-US" sz="2800" dirty="0" smtClean="0"/>
              <a:t>Use of collimation also improves image quality</a:t>
            </a:r>
          </a:p>
          <a:p>
            <a:r>
              <a:rPr lang="en-US" sz="2800" dirty="0" smtClean="0"/>
              <a:t>Tissues in the path absorbs about 90% of photons and 10% of photons pass through the pt and reach the films</a:t>
            </a:r>
          </a:p>
          <a:p>
            <a:r>
              <a:rPr lang="en-US" sz="2800" dirty="0" smtClean="0"/>
              <a:t>Many absorbed photons generate scattered radiation within the exposed tissues by  </a:t>
            </a:r>
            <a:r>
              <a:rPr lang="en-US" sz="2800" dirty="0" err="1" smtClean="0"/>
              <a:t>comptom</a:t>
            </a:r>
            <a:r>
              <a:rPr lang="en-US" sz="2800" dirty="0" smtClean="0"/>
              <a:t> scattering</a:t>
            </a:r>
          </a:p>
          <a:p>
            <a:r>
              <a:rPr lang="en-US" sz="2800" dirty="0" smtClean="0"/>
              <a:t>These scattered photons travel in all directions and some reach the film and degrade image quality</a:t>
            </a:r>
          </a:p>
          <a:p>
            <a:r>
              <a:rPr lang="en-US" sz="2800" dirty="0" smtClean="0"/>
              <a:t>Collimating the beam to reduce exposure area and thus no of scattered photons reaching the film can minimize the detrimental effect of scattered radiation on images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C:\Users\23\Desktop\1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33600" y="2438400"/>
            <a:ext cx="4657725" cy="22710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Inverse square law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Intensity of an x ray beam at a given point depends on the distance of the measuring device from focal spot</a:t>
            </a:r>
          </a:p>
          <a:p>
            <a:r>
              <a:rPr lang="en-US" sz="2800" dirty="0" smtClean="0"/>
              <a:t>For given beam, intensity is directly proportional to square of the distance from the source</a:t>
            </a:r>
          </a:p>
          <a:p>
            <a:r>
              <a:rPr lang="en-US" sz="2800" dirty="0" smtClean="0"/>
              <a:t>Reason for this decrease in intensity is that the x ray beam spreads out as it moves from the source</a:t>
            </a:r>
          </a:p>
          <a:p>
            <a:r>
              <a:rPr lang="en-US" sz="2800" dirty="0" smtClean="0"/>
              <a:t>Relationship: I</a:t>
            </a:r>
            <a:r>
              <a:rPr lang="en-US" sz="1800" dirty="0" smtClean="0"/>
              <a:t>1</a:t>
            </a:r>
            <a:r>
              <a:rPr lang="en-US" sz="2800" dirty="0" smtClean="0"/>
              <a:t>/I</a:t>
            </a:r>
            <a:r>
              <a:rPr lang="en-US" sz="1800" dirty="0" smtClean="0"/>
              <a:t>2</a:t>
            </a:r>
            <a:r>
              <a:rPr lang="en-US" sz="2800" dirty="0" smtClean="0"/>
              <a:t> = (D</a:t>
            </a:r>
            <a:r>
              <a:rPr lang="en-US" sz="1800" dirty="0" smtClean="0"/>
              <a:t>2</a:t>
            </a:r>
            <a:r>
              <a:rPr lang="en-US" sz="2800" dirty="0" smtClean="0"/>
              <a:t>)/(D</a:t>
            </a:r>
            <a:r>
              <a:rPr lang="en-US" sz="1800" dirty="0" smtClean="0"/>
              <a:t>1</a:t>
            </a:r>
            <a:r>
              <a:rPr lang="en-US" sz="2800" dirty="0" smtClean="0"/>
              <a:t>)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Interactions of x rays with matter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intensity of an x ray beam is reduced by interaction with the matter it encounters</a:t>
            </a:r>
          </a:p>
          <a:p>
            <a:r>
              <a:rPr lang="en-US" sz="2800" dirty="0" smtClean="0"/>
              <a:t>Attenuation results from interactions of individual photons in the beam with atoms In the absorber</a:t>
            </a:r>
          </a:p>
          <a:p>
            <a:r>
              <a:rPr lang="en-US" sz="2800" dirty="0" smtClean="0"/>
              <a:t>X ray photons are either absorbed or scattered out of the beam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3479850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Coherent scattering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classical, elastic or Thompson scattering</a:t>
            </a:r>
          </a:p>
          <a:p>
            <a:r>
              <a:rPr lang="en-US" sz="2800" dirty="0" smtClean="0"/>
              <a:t>It occurs when a low energy incident photon passes near an outer electron of an atom</a:t>
            </a:r>
          </a:p>
          <a:p>
            <a:r>
              <a:rPr lang="en-US" sz="2800" dirty="0" smtClean="0"/>
              <a:t>Incident photon interacts with the electron by causing it to become momentarily excited at the same frequency as the incoming photon</a:t>
            </a:r>
          </a:p>
          <a:p>
            <a:r>
              <a:rPr lang="en-US" sz="2800" dirty="0" smtClean="0"/>
              <a:t>Incident photon ceases to exist</a:t>
            </a:r>
          </a:p>
          <a:p>
            <a:r>
              <a:rPr lang="en-US" sz="2800" dirty="0" smtClean="0"/>
              <a:t>Excited electron then returns to ground state and generates another x ray photon with the same frequency and energy as in the incident beam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8840032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secondary photon is emitted at an angle to the path of the incident photon</a:t>
            </a:r>
          </a:p>
          <a:p>
            <a:r>
              <a:rPr lang="en-US" sz="2800" dirty="0" smtClean="0"/>
              <a:t>This interaction accounts for 8% of total no of interactions per exposure</a:t>
            </a:r>
          </a:p>
          <a:p>
            <a:r>
              <a:rPr lang="en-US" sz="2800" dirty="0" smtClean="0"/>
              <a:t>It </a:t>
            </a:r>
            <a:r>
              <a:rPr lang="en-US" sz="2800" dirty="0" smtClean="0"/>
              <a:t>contributes </a:t>
            </a:r>
            <a:r>
              <a:rPr lang="en-US" sz="2800" dirty="0"/>
              <a:t>very </a:t>
            </a:r>
            <a:r>
              <a:rPr lang="en-US" sz="2800" dirty="0" smtClean="0"/>
              <a:t>little to film fog coz the total quantity of scattered photons is small and its energy level is too low for it to reach the film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284018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:\images\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47801" y="1873034"/>
            <a:ext cx="4462462" cy="28426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Photoelectric absorption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This occurs when an incident photon collides with a bound electron in an atom of the absorbing medium</a:t>
            </a:r>
          </a:p>
          <a:p>
            <a:r>
              <a:rPr lang="en-US" sz="2800" dirty="0" smtClean="0"/>
              <a:t>At this point, incident photon ceases to exist</a:t>
            </a:r>
          </a:p>
          <a:p>
            <a:r>
              <a:rPr lang="en-US" sz="2800" dirty="0" smtClean="0"/>
              <a:t>Electron is ejected from its shell and becomes a recoil electron/photoelectron</a:t>
            </a:r>
          </a:p>
          <a:p>
            <a:r>
              <a:rPr lang="en-US" sz="2800" dirty="0" smtClean="0"/>
              <a:t>Kinetic energy imparted to recoil electron is equal to the energy of incident photon minus that used to overcome  the binding energy of the electron</a:t>
            </a:r>
          </a:p>
          <a:p>
            <a:r>
              <a:rPr lang="en-US" sz="2800" dirty="0" smtClean="0"/>
              <a:t>Absorbing atom is now </a:t>
            </a:r>
            <a:r>
              <a:rPr lang="en-US" sz="2800" dirty="0" err="1" smtClean="0"/>
              <a:t>ionised</a:t>
            </a:r>
            <a:r>
              <a:rPr lang="en-US" sz="2800" dirty="0" smtClean="0"/>
              <a:t> coz it has lost an electron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871088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Most electrons have near or wide misses with atomic nuclei</a:t>
            </a:r>
          </a:p>
          <a:p>
            <a:r>
              <a:rPr lang="en-US" sz="2800" dirty="0" smtClean="0"/>
              <a:t>Here –</a:t>
            </a:r>
            <a:r>
              <a:rPr lang="en-US" sz="2800" dirty="0" err="1" smtClean="0"/>
              <a:t>vely</a:t>
            </a:r>
            <a:r>
              <a:rPr lang="en-US" sz="2800" dirty="0" smtClean="0"/>
              <a:t> charged high speed electron is attracted toward +</a:t>
            </a:r>
            <a:r>
              <a:rPr lang="en-US" sz="2800" dirty="0" err="1" smtClean="0"/>
              <a:t>vely</a:t>
            </a:r>
            <a:r>
              <a:rPr lang="en-US" sz="2800" dirty="0" smtClean="0"/>
              <a:t> charged nuclei and losses some of its velocity</a:t>
            </a:r>
          </a:p>
          <a:p>
            <a:r>
              <a:rPr lang="en-US" sz="2800" dirty="0" smtClean="0"/>
              <a:t>This deceleration causes electron to lose some kinetic energy, which is given off in the form of many new photons</a:t>
            </a:r>
          </a:p>
          <a:p>
            <a:r>
              <a:rPr lang="en-US" sz="2800" dirty="0" smtClean="0"/>
              <a:t>The closer the high speed electron approaches the nuclei, greater is the electrostatic attraction on electron, the braking effect, and the energy of the resulting </a:t>
            </a:r>
            <a:r>
              <a:rPr lang="en-US" sz="2800" dirty="0" err="1" smtClean="0"/>
              <a:t>bremsstrahlung</a:t>
            </a:r>
            <a:r>
              <a:rPr lang="en-US" sz="2800" dirty="0" smtClean="0"/>
              <a:t> photons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This electron deficiency is instantly filled with a release of characteristic radiation </a:t>
            </a:r>
          </a:p>
          <a:p>
            <a:r>
              <a:rPr lang="en-US" sz="2800" dirty="0" smtClean="0"/>
              <a:t>Recoil electrons ejected travel only short distances in the absorber before they give up their energy through secondary </a:t>
            </a:r>
            <a:r>
              <a:rPr lang="en-US" sz="2800" dirty="0" err="1" smtClean="0"/>
              <a:t>ionisations</a:t>
            </a:r>
            <a:endParaRPr lang="en-US" sz="2800" dirty="0" smtClean="0"/>
          </a:p>
          <a:p>
            <a:r>
              <a:rPr lang="en-US" sz="2800" dirty="0" smtClean="0"/>
              <a:t>Most interactions occur in K shell coz the density of electron cloud is greater in this region and higher probability of interaction exists</a:t>
            </a:r>
          </a:p>
          <a:p>
            <a:r>
              <a:rPr lang="en-US" sz="2800" dirty="0" smtClean="0"/>
              <a:t>About 30% of interactions are by photoelectric process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2721083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:\images\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05000" y="2032694"/>
            <a:ext cx="3957637" cy="27163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Compton scattering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It occurs when a photon interacts with an outer orbital electron</a:t>
            </a:r>
          </a:p>
          <a:p>
            <a:r>
              <a:rPr lang="en-US" sz="2800" dirty="0" smtClean="0"/>
              <a:t>Incident photon collides with an outer electron, which receives kinetic energy and recoils from the point of impact</a:t>
            </a:r>
          </a:p>
          <a:p>
            <a:r>
              <a:rPr lang="en-US" sz="2800" dirty="0" smtClean="0"/>
              <a:t>The path of the incident photon is deflected by its interaction and is scattered from the site of the collision</a:t>
            </a:r>
          </a:p>
          <a:p>
            <a:r>
              <a:rPr lang="en-US" sz="2800" dirty="0" smtClean="0"/>
              <a:t>Energy of the scattered photon equals the energy of the incident photon minus the sum of kinetic energy gained by recoil electron and its binding energy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7100469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This results in the loss of an electron and </a:t>
            </a:r>
            <a:r>
              <a:rPr lang="en-US" sz="2800" dirty="0" err="1" smtClean="0"/>
              <a:t>ionisation</a:t>
            </a:r>
            <a:r>
              <a:rPr lang="en-US" sz="2800" dirty="0" smtClean="0"/>
              <a:t> of the absorbing atom</a:t>
            </a:r>
          </a:p>
          <a:p>
            <a:r>
              <a:rPr lang="en-US" sz="2800" dirty="0" smtClean="0"/>
              <a:t>Scattered photons continue on their new paths, causing further ionizations</a:t>
            </a:r>
          </a:p>
          <a:p>
            <a:r>
              <a:rPr lang="en-US" sz="2800" dirty="0" smtClean="0"/>
              <a:t>Recoil electrons also give up their energy by ionizing other atoms</a:t>
            </a:r>
          </a:p>
          <a:p>
            <a:r>
              <a:rPr lang="en-US" sz="2800" dirty="0" smtClean="0"/>
              <a:t>About 62% of photons are absorbed by this process</a:t>
            </a:r>
          </a:p>
          <a:p>
            <a:r>
              <a:rPr lang="en-US" sz="2800" dirty="0" smtClean="0"/>
              <a:t>Scattered photons travel in all directions</a:t>
            </a:r>
          </a:p>
          <a:p>
            <a:r>
              <a:rPr lang="en-US" sz="2800" dirty="0" smtClean="0"/>
              <a:t>Higher the energy of incident photon, greater the probability that the angle of scatter of secondary photon will be small and its direction forward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2477319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H:\images\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05000" y="2094846"/>
            <a:ext cx="3981450" cy="26398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30% of scattered photons formed during exposure will exit through </a:t>
            </a:r>
            <a:r>
              <a:rPr lang="en-US" sz="2800" dirty="0" err="1" smtClean="0"/>
              <a:t>pts</a:t>
            </a:r>
            <a:r>
              <a:rPr lang="en-US" sz="2800" dirty="0" smtClean="0"/>
              <a:t> head</a:t>
            </a:r>
          </a:p>
          <a:p>
            <a:r>
              <a:rPr lang="en-US" sz="2800" dirty="0" smtClean="0"/>
              <a:t>It is disadvantageous coz it causes film darkening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773363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23\Desktop\1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286000"/>
            <a:ext cx="3176587" cy="2543800"/>
          </a:xfrm>
          <a:prstGeom prst="rect">
            <a:avLst/>
          </a:prstGeom>
          <a:noFill/>
        </p:spPr>
      </p:pic>
      <p:pic>
        <p:nvPicPr>
          <p:cNvPr id="1027" name="Picture 3" descr="C:\Users\23\Desktop\2.jpg"/>
          <p:cNvPicPr>
            <a:picLocks noChangeAspect="1" noChangeArrowheads="1"/>
          </p:cNvPicPr>
          <p:nvPr/>
        </p:nvPicPr>
        <p:blipFill>
          <a:blip r:embed="rId3"/>
          <a:srcRect r="14236"/>
          <a:stretch>
            <a:fillRect/>
          </a:stretch>
        </p:blipFill>
        <p:spPr bwMode="auto">
          <a:xfrm>
            <a:off x="5486400" y="2667000"/>
            <a:ext cx="2743200" cy="21323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These interactions generate x ray photons with a continuous spectrum of energy: reasons being: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Continuously varying voltage difference b/w target and filament, characteristics of half wave </a:t>
            </a:r>
            <a:r>
              <a:rPr lang="en-US" sz="2800" dirty="0" err="1" smtClean="0"/>
              <a:t>recitification</a:t>
            </a:r>
            <a:r>
              <a:rPr lang="en-US" sz="2800" dirty="0" smtClean="0"/>
              <a:t>, causes the electron striking the target to have varying levels of KE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The bombarding electrons pass at varying distances around tungsten nuclei and are thus deflected to varying extents. As a result, they give up varying amounts of energy in the form of radiation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Most electrons participate in this interactions. Consequently, electron carries differing amounts of energy at the time of each interaction with tungsten nucleus results in generation of x ray photons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Characteristic radiation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It occurs when an electron from filament displaces an electron from a shell of tungsten target atom, thereby </a:t>
            </a:r>
            <a:r>
              <a:rPr lang="en-US" sz="2800" dirty="0" err="1" smtClean="0"/>
              <a:t>ionising</a:t>
            </a:r>
            <a:r>
              <a:rPr lang="en-US" sz="2800" dirty="0" smtClean="0"/>
              <a:t> the atom  </a:t>
            </a:r>
          </a:p>
          <a:p>
            <a:r>
              <a:rPr lang="en-US" sz="2800" dirty="0" smtClean="0"/>
              <a:t>Higher energy electron in an outer shell of tungsten atom is quickly attracted to the void in deficient inner shell</a:t>
            </a:r>
          </a:p>
          <a:p>
            <a:r>
              <a:rPr lang="en-US" sz="2800" dirty="0" smtClean="0"/>
              <a:t>When outer shell electron replaces displaced electron, a photon is </a:t>
            </a:r>
            <a:r>
              <a:rPr lang="en-US" sz="2800" dirty="0" err="1" smtClean="0"/>
              <a:t>emmitted</a:t>
            </a:r>
            <a:r>
              <a:rPr lang="en-US" sz="2800" dirty="0" smtClean="0"/>
              <a:t> with an energy equivalent to the difference in the two orbital binding energies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23\Desktop\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90600" y="2133600"/>
            <a:ext cx="7531745" cy="27773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Characteristic radiation from K shell occurs only above 70 </a:t>
            </a:r>
            <a:r>
              <a:rPr lang="en-US" sz="2800" dirty="0" err="1" smtClean="0"/>
              <a:t>kVp</a:t>
            </a:r>
            <a:r>
              <a:rPr lang="en-US" sz="2800" dirty="0" smtClean="0"/>
              <a:t> with a tungsten target and occurs as discrete increments compared to </a:t>
            </a:r>
            <a:r>
              <a:rPr lang="en-US" sz="2800" dirty="0" err="1" smtClean="0"/>
              <a:t>Bremsstrahlung</a:t>
            </a:r>
            <a:r>
              <a:rPr lang="en-US" sz="2800" dirty="0" smtClean="0"/>
              <a:t> radiation</a:t>
            </a:r>
          </a:p>
          <a:p>
            <a:r>
              <a:rPr lang="en-US" sz="2800" dirty="0" smtClean="0"/>
              <a:t>Energies of characteristic photons are a function of the energy levels of various electron orbital levels and hence are characteristic of target atoms</a:t>
            </a:r>
          </a:p>
          <a:p>
            <a:r>
              <a:rPr lang="en-US" sz="2800" dirty="0" smtClean="0"/>
              <a:t>Characteristic radiation is only a minor source of radiation from an x ray tube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23\Desktop\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981200"/>
            <a:ext cx="4953000" cy="38458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1616</Words>
  <Application>Microsoft Office PowerPoint</Application>
  <PresentationFormat>On-screen Show (4:3)</PresentationFormat>
  <Paragraphs>107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Production of x rays</vt:lpstr>
      <vt:lpstr>Bremsstrahlung radiation  </vt:lpstr>
      <vt:lpstr>Slide 3</vt:lpstr>
      <vt:lpstr>Slide 4</vt:lpstr>
      <vt:lpstr>Slide 5</vt:lpstr>
      <vt:lpstr>Characteristic radiation</vt:lpstr>
      <vt:lpstr>Slide 7</vt:lpstr>
      <vt:lpstr>Slide 8</vt:lpstr>
      <vt:lpstr>Slide 9</vt:lpstr>
      <vt:lpstr>Factors controlling the X ray beam</vt:lpstr>
      <vt:lpstr>Tube current</vt:lpstr>
      <vt:lpstr>Slide 12</vt:lpstr>
      <vt:lpstr>Tube voltage</vt:lpstr>
      <vt:lpstr>Slide 14</vt:lpstr>
      <vt:lpstr>Half – value layer</vt:lpstr>
      <vt:lpstr>Filtration </vt:lpstr>
      <vt:lpstr>Slide 17</vt:lpstr>
      <vt:lpstr>Slide 18</vt:lpstr>
      <vt:lpstr>Slide 19</vt:lpstr>
      <vt:lpstr>Collimation </vt:lpstr>
      <vt:lpstr>  </vt:lpstr>
      <vt:lpstr>Slide 22</vt:lpstr>
      <vt:lpstr>Slide 23</vt:lpstr>
      <vt:lpstr>Inverse square law</vt:lpstr>
      <vt:lpstr>Interactions of x rays with matter</vt:lpstr>
      <vt:lpstr>Coherent scattering</vt:lpstr>
      <vt:lpstr>Slide 27</vt:lpstr>
      <vt:lpstr>Slide 28</vt:lpstr>
      <vt:lpstr>Photoelectric absorption</vt:lpstr>
      <vt:lpstr>Slide 30</vt:lpstr>
      <vt:lpstr>Slide 31</vt:lpstr>
      <vt:lpstr>Compton scattering</vt:lpstr>
      <vt:lpstr>Slide 33</vt:lpstr>
      <vt:lpstr>Slide 34</vt:lpstr>
      <vt:lpstr>Slide 35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Production of x rays</dc:title>
  <dc:creator>OD</dc:creator>
  <cp:lastModifiedBy>23</cp:lastModifiedBy>
  <cp:revision>45</cp:revision>
  <dcterms:created xsi:type="dcterms:W3CDTF">2006-08-16T00:00:00Z</dcterms:created>
  <dcterms:modified xsi:type="dcterms:W3CDTF">2015-02-21T03:35:36Z</dcterms:modified>
</cp:coreProperties>
</file>