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113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s/slide120.xml" ContentType="application/vnd.openxmlformats-officedocument.presentationml.slide+xml"/>
  <Override PartName="/ppt/slides/slide13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129.xml" ContentType="application/vnd.openxmlformats-officedocument.presentationml.slide+xml"/>
  <Override PartName="/ppt/slides/slide99.xml" ContentType="application/vnd.openxmlformats-officedocument.presentationml.slide+xml"/>
  <Override PartName="/ppt/slides/slide118.xml" ContentType="application/vnd.openxmlformats-officedocument.presentationml.slide+xml"/>
  <Override PartName="/ppt/slides/slide136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slides/slide125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s/slide13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s/slide119.xml" ContentType="application/vnd.openxmlformats-officedocument.presentationml.slide+xml"/>
  <Override PartName="/ppt/slides/slide139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108.xml" ContentType="application/vnd.openxmlformats-officedocument.presentationml.slide+xml"/>
  <Override PartName="/ppt/slides/slide117.xml" ContentType="application/vnd.openxmlformats-officedocument.presentationml.slide+xml"/>
  <Override PartName="/ppt/slides/slide126.xml" ContentType="application/vnd.openxmlformats-officedocument.presentationml.slide+xml"/>
  <Override PartName="/ppt/slides/slide128.xml" ContentType="application/vnd.openxmlformats-officedocument.presentationml.slide+xml"/>
  <Override PartName="/ppt/slides/slide137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ppt/slides/slide115.xml" ContentType="application/vnd.openxmlformats-officedocument.presentationml.slide+xml"/>
  <Override PartName="/ppt/slides/slide124.xml" ContentType="application/vnd.openxmlformats-officedocument.presentationml.slide+xml"/>
  <Override PartName="/ppt/slides/slide135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s/slide122.xml" ContentType="application/vnd.openxmlformats-officedocument.presentationml.slide+xml"/>
  <Override PartName="/ppt/slides/slide133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38.xml" ContentType="application/vnd.openxmlformats-officedocument.presentationml.slide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slides/slide127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slides/slide134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slides/slide123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s/slide13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97" r:id="rId6"/>
    <p:sldId id="260" r:id="rId7"/>
    <p:sldId id="298" r:id="rId8"/>
    <p:sldId id="261" r:id="rId9"/>
    <p:sldId id="262" r:id="rId10"/>
    <p:sldId id="263" r:id="rId11"/>
    <p:sldId id="264" r:id="rId12"/>
    <p:sldId id="265" r:id="rId13"/>
    <p:sldId id="266" r:id="rId14"/>
    <p:sldId id="299" r:id="rId15"/>
    <p:sldId id="267" r:id="rId16"/>
    <p:sldId id="300" r:id="rId17"/>
    <p:sldId id="268" r:id="rId18"/>
    <p:sldId id="269" r:id="rId19"/>
    <p:sldId id="270" r:id="rId20"/>
    <p:sldId id="271" r:id="rId21"/>
    <p:sldId id="272" r:id="rId22"/>
    <p:sldId id="301" r:id="rId23"/>
    <p:sldId id="273" r:id="rId24"/>
    <p:sldId id="274" r:id="rId25"/>
    <p:sldId id="275" r:id="rId26"/>
    <p:sldId id="302" r:id="rId27"/>
    <p:sldId id="276" r:id="rId28"/>
    <p:sldId id="278" r:id="rId29"/>
    <p:sldId id="277" r:id="rId30"/>
    <p:sldId id="303" r:id="rId31"/>
    <p:sldId id="279" r:id="rId32"/>
    <p:sldId id="280" r:id="rId33"/>
    <p:sldId id="281" r:id="rId34"/>
    <p:sldId id="282" r:id="rId35"/>
    <p:sldId id="304" r:id="rId36"/>
    <p:sldId id="283" r:id="rId37"/>
    <p:sldId id="284" r:id="rId38"/>
    <p:sldId id="285" r:id="rId39"/>
    <p:sldId id="286" r:id="rId40"/>
    <p:sldId id="287" r:id="rId41"/>
    <p:sldId id="288" r:id="rId42"/>
    <p:sldId id="289" r:id="rId43"/>
    <p:sldId id="290" r:id="rId44"/>
    <p:sldId id="305" r:id="rId45"/>
    <p:sldId id="291" r:id="rId46"/>
    <p:sldId id="292" r:id="rId47"/>
    <p:sldId id="293" r:id="rId48"/>
    <p:sldId id="294" r:id="rId49"/>
    <p:sldId id="295" r:id="rId50"/>
    <p:sldId id="296" r:id="rId51"/>
    <p:sldId id="306" r:id="rId52"/>
    <p:sldId id="307" r:id="rId53"/>
    <p:sldId id="308" r:id="rId54"/>
    <p:sldId id="309" r:id="rId55"/>
    <p:sldId id="310" r:id="rId56"/>
    <p:sldId id="311" r:id="rId57"/>
    <p:sldId id="317" r:id="rId58"/>
    <p:sldId id="312" r:id="rId59"/>
    <p:sldId id="313" r:id="rId60"/>
    <p:sldId id="314" r:id="rId61"/>
    <p:sldId id="318" r:id="rId62"/>
    <p:sldId id="315" r:id="rId63"/>
    <p:sldId id="316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  <p:sldId id="380" r:id="rId126"/>
    <p:sldId id="381" r:id="rId127"/>
    <p:sldId id="382" r:id="rId128"/>
    <p:sldId id="383" r:id="rId129"/>
    <p:sldId id="384" r:id="rId130"/>
    <p:sldId id="385" r:id="rId131"/>
    <p:sldId id="386" r:id="rId132"/>
    <p:sldId id="387" r:id="rId133"/>
    <p:sldId id="388" r:id="rId134"/>
    <p:sldId id="389" r:id="rId135"/>
    <p:sldId id="390" r:id="rId136"/>
    <p:sldId id="391" r:id="rId137"/>
    <p:sldId id="392" r:id="rId138"/>
    <p:sldId id="393" r:id="rId139"/>
    <p:sldId id="394" r:id="rId1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tableStyles" Target="tableStyle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slide" Target="slides/slide1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Salivary gland diseases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Sialolithiasis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Are calcified that form within the </a:t>
            </a:r>
            <a:r>
              <a:rPr lang="en-US" sz="2800" dirty="0" err="1" smtClean="0"/>
              <a:t>secretory</a:t>
            </a:r>
            <a:r>
              <a:rPr lang="en-US" sz="2800" dirty="0" smtClean="0"/>
              <a:t> system of major salivary glands</a:t>
            </a:r>
          </a:p>
          <a:p>
            <a:r>
              <a:rPr lang="en-US" sz="2800" dirty="0" smtClean="0"/>
              <a:t>Factors are inflammation, irregularities in duct system, local irritants and </a:t>
            </a:r>
            <a:r>
              <a:rPr lang="en-US" sz="2800" dirty="0" err="1" smtClean="0"/>
              <a:t>anticholinergic</a:t>
            </a:r>
            <a:r>
              <a:rPr lang="en-US" sz="2800" dirty="0" smtClean="0"/>
              <a:t> medications may cause pooling of saliva within duct</a:t>
            </a:r>
          </a:p>
          <a:p>
            <a:r>
              <a:rPr lang="en-US" sz="2800" dirty="0" smtClean="0"/>
              <a:t>A </a:t>
            </a:r>
            <a:r>
              <a:rPr lang="en-US" sz="2800" dirty="0" err="1" smtClean="0"/>
              <a:t>nidus</a:t>
            </a:r>
            <a:r>
              <a:rPr lang="en-US" sz="2800" dirty="0" smtClean="0"/>
              <a:t> of salivary organic material becomes calcified and gradually forms a </a:t>
            </a:r>
            <a:r>
              <a:rPr lang="en-US" sz="2800" dirty="0" err="1" smtClean="0"/>
              <a:t>sialolith</a:t>
            </a:r>
            <a:endParaRPr lang="en-US" sz="2800" dirty="0" smtClean="0"/>
          </a:p>
          <a:p>
            <a:r>
              <a:rPr lang="en-US" sz="2800" dirty="0" err="1" smtClean="0"/>
              <a:t>Submandibular</a:t>
            </a:r>
            <a:r>
              <a:rPr lang="en-US" sz="2800" dirty="0" smtClean="0"/>
              <a:t> gland is most common site of involvement with 80-90% </a:t>
            </a:r>
            <a:r>
              <a:rPr lang="en-US" sz="2800" dirty="0" err="1" smtClean="0"/>
              <a:t>liths</a:t>
            </a:r>
            <a:r>
              <a:rPr lang="en-US" sz="2800" dirty="0" smtClean="0"/>
              <a:t> </a:t>
            </a:r>
            <a:r>
              <a:rPr lang="en-US" sz="2800" dirty="0" err="1" smtClean="0"/>
              <a:t>occuring</a:t>
            </a:r>
            <a:endParaRPr lang="en-US" sz="2800" dirty="0"/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Malignant tumors – </a:t>
            </a:r>
            <a:r>
              <a:rPr lang="en-US" sz="2800" dirty="0" err="1" smtClean="0"/>
              <a:t>mucoepidermoid</a:t>
            </a:r>
            <a:r>
              <a:rPr lang="en-US" sz="2800" dirty="0" smtClean="0"/>
              <a:t> carcinoma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Is most common malignant tumor of parotid</a:t>
            </a:r>
          </a:p>
          <a:p>
            <a:r>
              <a:rPr lang="en-US" sz="2800" dirty="0" smtClean="0"/>
              <a:t>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most common malignant tumor of </a:t>
            </a:r>
            <a:r>
              <a:rPr lang="en-US" sz="2800" dirty="0" err="1" smtClean="0"/>
              <a:t>submandibular</a:t>
            </a:r>
            <a:r>
              <a:rPr lang="en-US" sz="2800" dirty="0" smtClean="0"/>
              <a:t> gland</a:t>
            </a:r>
          </a:p>
          <a:p>
            <a:r>
              <a:rPr lang="en-US" sz="2800" dirty="0" err="1" smtClean="0"/>
              <a:t>Intraorally</a:t>
            </a:r>
            <a:r>
              <a:rPr lang="en-US" sz="2800" dirty="0" smtClean="0"/>
              <a:t>, palate is favored site</a:t>
            </a:r>
          </a:p>
          <a:p>
            <a:r>
              <a:rPr lang="en-US" sz="2800" dirty="0" smtClean="0"/>
              <a:t>Men = female</a:t>
            </a:r>
          </a:p>
          <a:p>
            <a:r>
              <a:rPr lang="en-US" sz="2800" dirty="0" smtClean="0"/>
              <a:t>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to 5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decade</a:t>
            </a:r>
          </a:p>
          <a:p>
            <a:r>
              <a:rPr lang="en-US" sz="2800" dirty="0" smtClean="0"/>
              <a:t>This tumor is classified as high grade or low grade, depending on ratio of epidermal cells to mucus cells</a:t>
            </a:r>
          </a:p>
          <a:p>
            <a:r>
              <a:rPr lang="en-US" sz="2800" dirty="0" smtClean="0"/>
              <a:t>Low grade has higher ratio and is less aggressive</a:t>
            </a:r>
          </a:p>
          <a:p>
            <a:r>
              <a:rPr lang="en-US" sz="2800" dirty="0" smtClean="0"/>
              <a:t>High grade has poor prognosis</a:t>
            </a:r>
            <a:endParaRPr lang="en-US" sz="2800" dirty="0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presentation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Low grade tumors undergo a long period of painless enlargement</a:t>
            </a:r>
          </a:p>
          <a:p>
            <a:r>
              <a:rPr lang="en-US" sz="2800" dirty="0" smtClean="0"/>
              <a:t>High grade represents rapid growth and higher likelihood for metastasis</a:t>
            </a:r>
          </a:p>
          <a:p>
            <a:r>
              <a:rPr lang="en-US" sz="2800" dirty="0" smtClean="0"/>
              <a:t>Pain and ulceration of overlying tissue are occasionally associated</a:t>
            </a:r>
          </a:p>
          <a:p>
            <a:r>
              <a:rPr lang="en-US" sz="2800" dirty="0" smtClean="0"/>
              <a:t>If facial nerve is involved, pt exhibit a facial palsy</a:t>
            </a:r>
          </a:p>
          <a:p>
            <a:r>
              <a:rPr lang="en-US" sz="2800" dirty="0" smtClean="0"/>
              <a:t>Treatment: low grade: superficial </a:t>
            </a:r>
            <a:r>
              <a:rPr lang="en-US" sz="2800" dirty="0" err="1" smtClean="0"/>
              <a:t>parotidectomy</a:t>
            </a:r>
            <a:endParaRPr lang="en-US" sz="2800" dirty="0" smtClean="0"/>
          </a:p>
          <a:p>
            <a:r>
              <a:rPr lang="en-US" sz="2800" dirty="0" smtClean="0"/>
              <a:t>High grade: total </a:t>
            </a:r>
            <a:r>
              <a:rPr lang="en-US" sz="2800" dirty="0" err="1" smtClean="0"/>
              <a:t>parotidectomy</a:t>
            </a:r>
            <a:endParaRPr lang="en-US" sz="2800" dirty="0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Adenoid cystic carcinoma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Make up about 6% of all salivary gland tumors</a:t>
            </a:r>
          </a:p>
          <a:p>
            <a:r>
              <a:rPr lang="en-US" sz="2800" dirty="0" smtClean="0"/>
              <a:t>Most common tumor of </a:t>
            </a:r>
            <a:r>
              <a:rPr lang="en-US" sz="2800" dirty="0" err="1" smtClean="0"/>
              <a:t>submandibular</a:t>
            </a:r>
            <a:r>
              <a:rPr lang="en-US" sz="2800" dirty="0" smtClean="0"/>
              <a:t> and minor salivary gland </a:t>
            </a:r>
          </a:p>
          <a:p>
            <a:r>
              <a:rPr lang="en-US" sz="2800" dirty="0" smtClean="0"/>
              <a:t>Men = female</a:t>
            </a:r>
          </a:p>
          <a:p>
            <a:r>
              <a:rPr lang="en-US" sz="2800" dirty="0" smtClean="0"/>
              <a:t>5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decade of life</a:t>
            </a:r>
          </a:p>
          <a:p>
            <a:r>
              <a:rPr lang="en-US" sz="2800" dirty="0" smtClean="0"/>
              <a:t>C/P: usually presents as a firm </a:t>
            </a:r>
            <a:r>
              <a:rPr lang="en-US" sz="2800" dirty="0" err="1" smtClean="0"/>
              <a:t>uniloculaar</a:t>
            </a:r>
            <a:r>
              <a:rPr lang="en-US" sz="2800" dirty="0" smtClean="0"/>
              <a:t> mass in gland</a:t>
            </a:r>
          </a:p>
          <a:p>
            <a:r>
              <a:rPr lang="en-US" sz="2800" dirty="0" smtClean="0"/>
              <a:t>Occasionally, this tumor is painful and parotid tumors may cause facial nerve paralysis</a:t>
            </a:r>
          </a:p>
          <a:p>
            <a:r>
              <a:rPr lang="en-US" sz="2800" dirty="0" smtClean="0"/>
              <a:t>This tumor has a propensity for </a:t>
            </a:r>
            <a:r>
              <a:rPr lang="en-US" sz="2800" dirty="0" err="1" smtClean="0"/>
              <a:t>perineural</a:t>
            </a:r>
            <a:r>
              <a:rPr lang="en-US" sz="2800" dirty="0" smtClean="0"/>
              <a:t> invasion</a:t>
            </a:r>
            <a:endParaRPr lang="en-US" sz="2800" dirty="0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r/g: tumor reveals extension into adjacent bone</a:t>
            </a:r>
          </a:p>
          <a:p>
            <a:r>
              <a:rPr lang="en-US" sz="2800" dirty="0" smtClean="0"/>
              <a:t>Treatment: coz it spreads along nerve sheath, radical surgical excision is recommended</a:t>
            </a:r>
            <a:endParaRPr lang="en-US" sz="2800" dirty="0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Acinic</a:t>
            </a:r>
            <a:r>
              <a:rPr lang="en-US" sz="3200" dirty="0" smtClean="0"/>
              <a:t> cell carcinoma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Represents about 1% of all salivary gland tumors</a:t>
            </a:r>
          </a:p>
          <a:p>
            <a:r>
              <a:rPr lang="en-US" sz="2800" dirty="0" smtClean="0"/>
              <a:t>90-95% of these tumors occur in parotid</a:t>
            </a:r>
          </a:p>
          <a:p>
            <a:r>
              <a:rPr lang="en-US" sz="2800" dirty="0" smtClean="0"/>
              <a:t>Higher frequency in females</a:t>
            </a:r>
          </a:p>
          <a:p>
            <a:r>
              <a:rPr lang="en-US" sz="2800" dirty="0" smtClean="0"/>
              <a:t>5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decade of life</a:t>
            </a:r>
          </a:p>
          <a:p>
            <a:r>
              <a:rPr lang="en-US" sz="2800" dirty="0" smtClean="0"/>
              <a:t>Slow growing masses, pain is associated with the lesion</a:t>
            </a:r>
          </a:p>
          <a:p>
            <a:r>
              <a:rPr lang="en-US" sz="2800" dirty="0" smtClean="0"/>
              <a:t>Location : superior and inferior pole of parotid</a:t>
            </a:r>
          </a:p>
          <a:p>
            <a:r>
              <a:rPr lang="en-US" sz="2800" dirty="0" smtClean="0"/>
              <a:t>Treatment: superficial </a:t>
            </a:r>
            <a:r>
              <a:rPr lang="en-US" sz="2800" dirty="0" err="1" smtClean="0"/>
              <a:t>parotidectomy</a:t>
            </a:r>
            <a:endParaRPr lang="en-US" sz="2800" dirty="0" smtClean="0"/>
          </a:p>
          <a:p>
            <a:r>
              <a:rPr lang="en-US" sz="2800" dirty="0" smtClean="0"/>
              <a:t>Removal of gland if </a:t>
            </a:r>
            <a:r>
              <a:rPr lang="en-US" sz="2800" dirty="0" err="1" smtClean="0"/>
              <a:t>submandibular</a:t>
            </a:r>
            <a:r>
              <a:rPr lang="en-US" sz="2800" dirty="0" smtClean="0"/>
              <a:t> gland is involved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Carcinoma ex </a:t>
            </a:r>
            <a:r>
              <a:rPr lang="en-US" sz="3600" dirty="0" err="1" smtClean="0"/>
              <a:t>pleomorphic</a:t>
            </a:r>
            <a:r>
              <a:rPr lang="en-US" sz="3600" dirty="0" smtClean="0"/>
              <a:t> adenoma 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Is a malignant tumor that arises within a pre existing </a:t>
            </a:r>
            <a:r>
              <a:rPr lang="en-US" sz="2800" dirty="0" err="1" smtClean="0"/>
              <a:t>pleomorphic</a:t>
            </a:r>
            <a:r>
              <a:rPr lang="en-US" sz="2800" dirty="0" smtClean="0"/>
              <a:t> adenoma</a:t>
            </a:r>
          </a:p>
          <a:p>
            <a:r>
              <a:rPr lang="en-US" sz="2800" dirty="0" smtClean="0"/>
              <a:t>This tumor represents 2-5% of salivary gland tumors</a:t>
            </a:r>
          </a:p>
          <a:p>
            <a:r>
              <a:rPr lang="en-US" sz="2800" dirty="0" smtClean="0"/>
              <a:t>C/P: these tumors are slow growing and increases in sixe and become clinically evident</a:t>
            </a:r>
          </a:p>
          <a:p>
            <a:r>
              <a:rPr lang="en-US" sz="2800" dirty="0" smtClean="0"/>
              <a:t>Occurs more often in </a:t>
            </a:r>
            <a:r>
              <a:rPr lang="en-US" sz="2800" dirty="0" err="1" smtClean="0"/>
              <a:t>pleomorphic</a:t>
            </a:r>
            <a:r>
              <a:rPr lang="en-US" sz="2800" dirty="0" smtClean="0"/>
              <a:t> adenoma that is left untreated for long periods</a:t>
            </a:r>
          </a:p>
          <a:p>
            <a:r>
              <a:rPr lang="en-US" sz="2800" dirty="0" smtClean="0"/>
              <a:t>Treatment: has aggressive course and has poor prognosis</a:t>
            </a:r>
          </a:p>
          <a:p>
            <a:r>
              <a:rPr lang="en-US" sz="2800" dirty="0" smtClean="0"/>
              <a:t>Local and distant metastases are common</a:t>
            </a:r>
          </a:p>
          <a:p>
            <a:r>
              <a:rPr lang="en-US" sz="2800" dirty="0" smtClean="0"/>
              <a:t>Surgical removal with postoperative radiation therapy</a:t>
            </a:r>
            <a:endParaRPr lang="en-US" sz="2800" dirty="0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Adenocarcinoma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Tumors arising from salivary duct </a:t>
            </a:r>
            <a:r>
              <a:rPr lang="en-US" sz="2800" dirty="0" err="1" smtClean="0"/>
              <a:t>ept</a:t>
            </a:r>
            <a:r>
              <a:rPr lang="en-US" sz="2800" dirty="0" smtClean="0"/>
              <a:t> 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Lymphoma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Primary lymphoma of salivary glands arise from lymph tissues within the glands</a:t>
            </a:r>
          </a:p>
          <a:p>
            <a:r>
              <a:rPr lang="en-US" sz="2800" dirty="0" smtClean="0"/>
              <a:t>Non </a:t>
            </a:r>
            <a:r>
              <a:rPr lang="en-US" sz="2800" dirty="0" err="1" smtClean="0"/>
              <a:t>Hodgkins</a:t>
            </a:r>
            <a:r>
              <a:rPr lang="en-US" sz="2800" dirty="0" smtClean="0"/>
              <a:t> and </a:t>
            </a:r>
            <a:r>
              <a:rPr lang="en-US" sz="2800" dirty="0" err="1" smtClean="0"/>
              <a:t>Hodgkins</a:t>
            </a:r>
            <a:r>
              <a:rPr lang="en-US" sz="2800" dirty="0" smtClean="0"/>
              <a:t> lymphoma are major forms</a:t>
            </a:r>
          </a:p>
          <a:p>
            <a:r>
              <a:rPr lang="en-US" sz="2800" dirty="0" smtClean="0"/>
              <a:t>Parotid is most commonly involved followed by </a:t>
            </a:r>
            <a:r>
              <a:rPr lang="en-US" sz="2800" dirty="0" err="1" smtClean="0"/>
              <a:t>submandibular</a:t>
            </a:r>
            <a:r>
              <a:rPr lang="en-US" sz="2800" dirty="0" smtClean="0"/>
              <a:t> gland</a:t>
            </a:r>
          </a:p>
          <a:p>
            <a:r>
              <a:rPr lang="en-US" sz="2800" dirty="0" smtClean="0"/>
              <a:t>Appears as </a:t>
            </a:r>
            <a:r>
              <a:rPr lang="en-US" sz="2800" dirty="0" err="1" smtClean="0"/>
              <a:t>apainless</a:t>
            </a:r>
            <a:r>
              <a:rPr lang="en-US" sz="2800" dirty="0" smtClean="0"/>
              <a:t> gland enlargement or </a:t>
            </a:r>
            <a:r>
              <a:rPr lang="en-US" sz="2800" dirty="0" err="1" smtClean="0"/>
              <a:t>adenopathy</a:t>
            </a:r>
            <a:endParaRPr lang="en-US" sz="2800" dirty="0" smtClean="0"/>
          </a:p>
          <a:p>
            <a:r>
              <a:rPr lang="en-US" sz="2800" dirty="0" smtClean="0"/>
              <a:t>Treatment: superficial </a:t>
            </a:r>
            <a:r>
              <a:rPr lang="en-US" sz="2800" dirty="0" err="1" smtClean="0"/>
              <a:t>parotidectomy</a:t>
            </a:r>
            <a:r>
              <a:rPr lang="en-US" sz="2800" dirty="0" smtClean="0"/>
              <a:t>, radiation therapy, chemotherapy or combination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Sialocele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Occurs </a:t>
            </a:r>
            <a:r>
              <a:rPr lang="en-US" sz="2800" dirty="0" err="1" smtClean="0"/>
              <a:t>whn</a:t>
            </a:r>
            <a:r>
              <a:rPr lang="en-US" sz="2800" dirty="0" smtClean="0"/>
              <a:t> an edge of parotid gland capsule is cut and gland continues to leak fluid, leading to a palpable collection</a:t>
            </a:r>
            <a:endParaRPr lang="en-US" sz="2800" dirty="0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Frey’s syndrome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a </a:t>
            </a:r>
            <a:r>
              <a:rPr lang="en-US" sz="2800" dirty="0" smtClean="0"/>
              <a:t>relative </a:t>
            </a:r>
            <a:r>
              <a:rPr lang="en-US" sz="2800" dirty="0" smtClean="0"/>
              <a:t>complication </a:t>
            </a:r>
            <a:r>
              <a:rPr lang="en-US" sz="2800" dirty="0" smtClean="0"/>
              <a:t>of </a:t>
            </a:r>
            <a:r>
              <a:rPr lang="en-US" sz="2800" dirty="0" err="1" smtClean="0"/>
              <a:t>parotidectomy</a:t>
            </a:r>
            <a:endParaRPr lang="en-US" sz="2800" dirty="0" smtClean="0"/>
          </a:p>
          <a:p>
            <a:r>
              <a:rPr lang="en-US" sz="2800" dirty="0" smtClean="0"/>
              <a:t>Presents as a gustatory sweating</a:t>
            </a:r>
          </a:p>
          <a:p>
            <a:r>
              <a:rPr lang="en-US" sz="2800" dirty="0" smtClean="0"/>
              <a:t>When regenerating postganglionic </a:t>
            </a:r>
            <a:r>
              <a:rPr lang="en-US" sz="2800" dirty="0" err="1" smtClean="0"/>
              <a:t>secretory</a:t>
            </a:r>
            <a:r>
              <a:rPr lang="en-US" sz="2800" dirty="0" smtClean="0"/>
              <a:t> parasympathetic </a:t>
            </a:r>
            <a:r>
              <a:rPr lang="en-US" sz="2800" dirty="0" err="1" smtClean="0"/>
              <a:t>fibres</a:t>
            </a:r>
            <a:r>
              <a:rPr lang="en-US" sz="2800" dirty="0" smtClean="0"/>
              <a:t> from parotid become mixed with post </a:t>
            </a:r>
            <a:r>
              <a:rPr lang="en-US" sz="2800" dirty="0" err="1" smtClean="0"/>
              <a:t>ganglionic</a:t>
            </a:r>
            <a:r>
              <a:rPr lang="en-US" sz="2800" dirty="0" smtClean="0"/>
              <a:t> sympathetic fibers to sweat glands, a condition in which a pt will flush or sweat with salivary stimulation results</a:t>
            </a:r>
          </a:p>
          <a:p>
            <a:r>
              <a:rPr lang="en-US" sz="2800" dirty="0" smtClean="0"/>
              <a:t>Diagnosis: Minor’s starch-iodine test is used to demonstrate area of gustatory sweating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Common in </a:t>
            </a:r>
            <a:r>
              <a:rPr lang="en-US" sz="2800" dirty="0" err="1" smtClean="0"/>
              <a:t>submandibular</a:t>
            </a:r>
            <a:r>
              <a:rPr lang="en-US" sz="2800" dirty="0" smtClean="0"/>
              <a:t> gland coz: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Torturous </a:t>
            </a:r>
            <a:r>
              <a:rPr lang="en-US" sz="2800" dirty="0" err="1" smtClean="0"/>
              <a:t>corse</a:t>
            </a:r>
            <a:r>
              <a:rPr lang="en-US" sz="2800" dirty="0" smtClean="0"/>
              <a:t> of </a:t>
            </a:r>
            <a:r>
              <a:rPr lang="en-US" sz="2800" dirty="0" err="1" smtClean="0"/>
              <a:t>Whartons</a:t>
            </a:r>
            <a:r>
              <a:rPr lang="en-US" sz="2800" dirty="0" smtClean="0"/>
              <a:t> duct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Higher calcium and phosphate levels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Dependent position of </a:t>
            </a:r>
            <a:r>
              <a:rPr lang="en-US" sz="2800" dirty="0" err="1" smtClean="0"/>
              <a:t>submandibular</a:t>
            </a:r>
            <a:r>
              <a:rPr lang="en-US" sz="2800" dirty="0" smtClean="0"/>
              <a:t> glands</a:t>
            </a:r>
          </a:p>
          <a:p>
            <a:r>
              <a:rPr lang="en-US" sz="2800" dirty="0" smtClean="0"/>
              <a:t>Gout can cause calculi composed of uric acid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Iodine is applied to pts face and is allowed to dry</a:t>
            </a:r>
          </a:p>
          <a:p>
            <a:r>
              <a:rPr lang="en-US" sz="2800" dirty="0" smtClean="0"/>
              <a:t>Starch is then lightly applied to regions of interest</a:t>
            </a:r>
          </a:p>
          <a:p>
            <a:r>
              <a:rPr lang="en-US" sz="2800" dirty="0" smtClean="0"/>
              <a:t>After a </a:t>
            </a:r>
            <a:r>
              <a:rPr lang="en-US" sz="2800" dirty="0" err="1" smtClean="0"/>
              <a:t>sialogogue</a:t>
            </a:r>
            <a:r>
              <a:rPr lang="en-US" sz="2800" dirty="0" smtClean="0"/>
              <a:t> is administered</a:t>
            </a:r>
          </a:p>
          <a:p>
            <a:r>
              <a:rPr lang="en-US" sz="2800" dirty="0" smtClean="0"/>
              <a:t>Pt will begin to sweat in areas of involvement</a:t>
            </a:r>
          </a:p>
          <a:p>
            <a:r>
              <a:rPr lang="en-US" sz="2800" dirty="0" smtClean="0"/>
              <a:t>Wetting the starch and iodine, sweat will turn the involved areas black and aids in delineating distribution of affected area</a:t>
            </a:r>
          </a:p>
          <a:p>
            <a:r>
              <a:rPr lang="en-US" sz="2800" dirty="0" smtClean="0"/>
              <a:t>treatment: topical application of antiperspirants or </a:t>
            </a:r>
            <a:r>
              <a:rPr lang="en-US" sz="2800" dirty="0" err="1" smtClean="0"/>
              <a:t>anticholinergics</a:t>
            </a:r>
            <a:endParaRPr lang="en-US" sz="2800" dirty="0" smtClean="0"/>
          </a:p>
          <a:p>
            <a:r>
              <a:rPr lang="en-US" sz="2800" dirty="0" err="1" smtClean="0"/>
              <a:t>Botulinum</a:t>
            </a:r>
            <a:r>
              <a:rPr lang="en-US" sz="2800" dirty="0" smtClean="0"/>
              <a:t> toxin injections are used to treat Frey’s syndrome</a:t>
            </a:r>
            <a:endParaRPr lang="en-US" sz="2800" dirty="0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Salivary gland imaging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Plain-film radiography: panoramic or lateral oblique and AP projections are used to visualize parotid glands</a:t>
            </a:r>
          </a:p>
          <a:p>
            <a:r>
              <a:rPr lang="en-US" sz="2800" dirty="0" smtClean="0"/>
              <a:t>Panoramic views: overlap anatomic structures </a:t>
            </a:r>
            <a:r>
              <a:rPr lang="en-US" sz="2800" dirty="0" err="1" smtClean="0"/>
              <a:t>tha</a:t>
            </a:r>
            <a:r>
              <a:rPr lang="en-US" sz="2800" dirty="0" smtClean="0"/>
              <a:t> </a:t>
            </a:r>
            <a:r>
              <a:rPr lang="en-US" sz="2800" dirty="0" err="1" smtClean="0"/>
              <a:t>tmasks</a:t>
            </a:r>
            <a:r>
              <a:rPr lang="en-US" sz="2800" dirty="0" smtClean="0"/>
              <a:t> salivary stone</a:t>
            </a:r>
          </a:p>
          <a:p>
            <a:r>
              <a:rPr lang="en-US" sz="2800" dirty="0" err="1" smtClean="0"/>
              <a:t>Occlusal</a:t>
            </a:r>
            <a:r>
              <a:rPr lang="en-US" sz="2800" dirty="0" smtClean="0"/>
              <a:t> film is placed </a:t>
            </a:r>
            <a:r>
              <a:rPr lang="en-US" sz="2800" dirty="0" err="1" smtClean="0"/>
              <a:t>intraorally</a:t>
            </a:r>
            <a:r>
              <a:rPr lang="en-US" sz="2800" dirty="0" smtClean="0"/>
              <a:t> adjacent to parotid duct to visualize a stone close to gland orifice</a:t>
            </a:r>
          </a:p>
          <a:p>
            <a:r>
              <a:rPr lang="en-US" sz="2800" dirty="0" err="1" smtClean="0"/>
              <a:t>Submandibular</a:t>
            </a:r>
            <a:r>
              <a:rPr lang="en-US" sz="2800" dirty="0" smtClean="0"/>
              <a:t> gland can be visualized by panoramic,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or lateral oblique views</a:t>
            </a:r>
            <a:endParaRPr lang="en-US" sz="2800" dirty="0"/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Sialography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 is the radiographic visualization of the salivary gland following retrograde instillation of soluble contrast material into the ducts</a:t>
            </a:r>
          </a:p>
          <a:p>
            <a:r>
              <a:rPr lang="en-US" sz="2800" dirty="0" smtClean="0"/>
              <a:t>Mentioned by </a:t>
            </a:r>
            <a:r>
              <a:rPr lang="en-US" sz="2800" dirty="0" err="1" smtClean="0"/>
              <a:t>Carpy</a:t>
            </a:r>
            <a:r>
              <a:rPr lang="en-US" sz="2800" dirty="0" smtClean="0"/>
              <a:t> in 1902</a:t>
            </a:r>
          </a:p>
          <a:p>
            <a:r>
              <a:rPr lang="en-US" sz="2800" dirty="0" smtClean="0"/>
              <a:t>It is recommended for evaluation intrinsic and acquired abnormalities of ductal system coz it provides the clearest visualization of branching ducts and </a:t>
            </a:r>
            <a:r>
              <a:rPr lang="en-US" sz="2800" dirty="0" err="1" smtClean="0"/>
              <a:t>acinar</a:t>
            </a:r>
            <a:r>
              <a:rPr lang="en-US" sz="2800" dirty="0" smtClean="0"/>
              <a:t> </a:t>
            </a:r>
            <a:r>
              <a:rPr lang="en-US" sz="2800" dirty="0" err="1" smtClean="0"/>
              <a:t>endpieces</a:t>
            </a: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</a:t>
            </a:r>
            <a:r>
              <a:rPr lang="en-US" sz="3600" dirty="0" smtClean="0"/>
              <a:t>ontraindications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Active infection – </a:t>
            </a:r>
            <a:r>
              <a:rPr lang="en-US" sz="2800" dirty="0" err="1" smtClean="0"/>
              <a:t>sialography</a:t>
            </a:r>
            <a:r>
              <a:rPr lang="en-US" sz="2800" dirty="0" smtClean="0"/>
              <a:t> may further irritate and potentially rupture the already inflamed gland</a:t>
            </a:r>
          </a:p>
          <a:p>
            <a:r>
              <a:rPr lang="en-US" sz="2800" dirty="0" smtClean="0"/>
              <a:t>Injection of contrast media might force bacteria throughout the ductal structure and worsen the infection</a:t>
            </a:r>
          </a:p>
          <a:p>
            <a:r>
              <a:rPr lang="en-US" sz="2800" dirty="0" smtClean="0"/>
              <a:t>Allergy to contrast media -  iodine in contrast agent may induce an allergic reaction and also can interfere with thyroid function tests and with the thyroid cancer evaluation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069143936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Sialography</a:t>
            </a:r>
            <a:r>
              <a:rPr lang="en-US" sz="2800" dirty="0"/>
              <a:t> can be performed on both parotid and submandibular </a:t>
            </a:r>
            <a:r>
              <a:rPr lang="en-US" sz="2800" dirty="0" smtClean="0"/>
              <a:t>glands</a:t>
            </a:r>
          </a:p>
          <a:p>
            <a:r>
              <a:rPr lang="en-US" sz="2800" dirty="0" smtClean="0"/>
              <a:t>Initial plain film radiography is recommended for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visualizing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stones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potential bony destruction from malignant lesions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To provide a background for interpreting a </a:t>
            </a:r>
            <a:r>
              <a:rPr lang="en-US" sz="2800" dirty="0" err="1" smtClean="0"/>
              <a:t>sialogram</a:t>
            </a:r>
            <a:endParaRPr lang="en-US" sz="2800" dirty="0" smtClean="0"/>
          </a:p>
          <a:p>
            <a:r>
              <a:rPr lang="en-US" sz="2800" dirty="0" smtClean="0"/>
              <a:t>Contrast media containing iodine is contraindicated in </a:t>
            </a:r>
            <a:r>
              <a:rPr lang="en-US" sz="2800" dirty="0" err="1" smtClean="0"/>
              <a:t>pts</a:t>
            </a:r>
            <a:r>
              <a:rPr lang="en-US" sz="2800" dirty="0" smtClean="0"/>
              <a:t> with iodine sensitivity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608205069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Oil based contrast media is not diluted in saliva or absorbed across the mucosa, which allows for maximum </a:t>
            </a:r>
            <a:r>
              <a:rPr lang="en-US" sz="2800" dirty="0" err="1" smtClean="0"/>
              <a:t>opacification</a:t>
            </a:r>
            <a:r>
              <a:rPr lang="en-US" sz="2800" dirty="0" smtClean="0"/>
              <a:t> of ductal and </a:t>
            </a:r>
            <a:r>
              <a:rPr lang="en-US" sz="2800" dirty="0" err="1" smtClean="0"/>
              <a:t>acinar</a:t>
            </a:r>
            <a:r>
              <a:rPr lang="en-US" sz="2800" dirty="0" smtClean="0"/>
              <a:t> structures</a:t>
            </a:r>
          </a:p>
          <a:p>
            <a:r>
              <a:rPr lang="en-US" sz="2800" dirty="0" smtClean="0"/>
              <a:t>Water based dyes are soluble in saliva and can diffuse into glandular tissue, which can result in decreased </a:t>
            </a:r>
            <a:r>
              <a:rPr lang="en-US" sz="2800" dirty="0" err="1" smtClean="0"/>
              <a:t>r’graphic</a:t>
            </a:r>
            <a:r>
              <a:rPr lang="en-US" sz="2800" dirty="0" smtClean="0"/>
              <a:t> density and poor visualization of peripheral ducts</a:t>
            </a:r>
          </a:p>
          <a:p>
            <a:r>
              <a:rPr lang="en-US" sz="2800" dirty="0" smtClean="0"/>
              <a:t>Higher viscosity water soluble </a:t>
            </a:r>
            <a:r>
              <a:rPr lang="en-US" sz="2800" dirty="0" err="1" smtClean="0"/>
              <a:t>contrasst</a:t>
            </a:r>
            <a:r>
              <a:rPr lang="en-US" sz="2800" dirty="0" smtClean="0"/>
              <a:t> agents allow better visualization of ductal structures are recommended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735819415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Routine </a:t>
            </a:r>
            <a:r>
              <a:rPr lang="en-US" sz="2800" dirty="0" err="1" smtClean="0"/>
              <a:t>r’graphy</a:t>
            </a:r>
            <a:r>
              <a:rPr lang="en-US" sz="2800" dirty="0" smtClean="0"/>
              <a:t> includes panoramic, lateral oblique, AP and puffed cheek AP views</a:t>
            </a:r>
          </a:p>
          <a:p>
            <a:r>
              <a:rPr lang="en-US" sz="2800" dirty="0" smtClean="0"/>
              <a:t>Normal ductal architecture has a leaf less pattern</a:t>
            </a:r>
          </a:p>
          <a:p>
            <a:r>
              <a:rPr lang="en-US" sz="2800" dirty="0" smtClean="0"/>
              <a:t>Ductal stricture, obstruction, dilatation, ductal ruptures and stones are visualized by </a:t>
            </a:r>
            <a:r>
              <a:rPr lang="en-US" sz="2800" dirty="0" err="1" smtClean="0"/>
              <a:t>sialography</a:t>
            </a:r>
            <a:endParaRPr lang="en-US" sz="2800" dirty="0" smtClean="0"/>
          </a:p>
          <a:p>
            <a:r>
              <a:rPr lang="en-US" sz="2800" dirty="0" smtClean="0"/>
              <a:t>To delineate ductal anatomy</a:t>
            </a:r>
          </a:p>
          <a:p>
            <a:r>
              <a:rPr lang="en-US" sz="2800" dirty="0" smtClean="0"/>
              <a:t>To identify and localize </a:t>
            </a:r>
            <a:r>
              <a:rPr lang="en-US" sz="2800" dirty="0" err="1" smtClean="0"/>
              <a:t>sialoliths</a:t>
            </a:r>
            <a:endParaRPr lang="en-US" sz="2800" dirty="0" smtClean="0"/>
          </a:p>
          <a:p>
            <a:r>
              <a:rPr lang="en-US" sz="2800" dirty="0" smtClean="0"/>
              <a:t>In </a:t>
            </a:r>
            <a:r>
              <a:rPr lang="en-US" sz="2800" dirty="0" err="1" smtClean="0"/>
              <a:t>presurgical</a:t>
            </a:r>
            <a:r>
              <a:rPr lang="en-US" sz="2800" dirty="0" smtClean="0"/>
              <a:t> planning prior to removal of salivary masses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881507005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Following the procedure, </a:t>
            </a:r>
            <a:r>
              <a:rPr lang="en-US" sz="2800" dirty="0" err="1" smtClean="0"/>
              <a:t>pt</a:t>
            </a:r>
            <a:r>
              <a:rPr lang="en-US" sz="2800" dirty="0" smtClean="0"/>
              <a:t> should be encouraged to massage the gland and/or to suck on lemon drops to promote the flow of saliva and contrast material out of the gland</a:t>
            </a:r>
          </a:p>
          <a:p>
            <a:r>
              <a:rPr lang="en-US" sz="2800" dirty="0" smtClean="0"/>
              <a:t>Post surgery radiography is done </a:t>
            </a:r>
            <a:r>
              <a:rPr lang="en-US" sz="2800" dirty="0" err="1" smtClean="0"/>
              <a:t>approx</a:t>
            </a:r>
            <a:r>
              <a:rPr lang="en-US" sz="2800" dirty="0" smtClean="0"/>
              <a:t> 1 hour later</a:t>
            </a:r>
          </a:p>
          <a:p>
            <a:r>
              <a:rPr lang="en-US" sz="2800" dirty="0" smtClean="0"/>
              <a:t>Follow up visits be scheduled until the contrast material empties or is fully </a:t>
            </a:r>
            <a:r>
              <a:rPr lang="en-US" sz="2800" dirty="0" err="1" smtClean="0"/>
              <a:t>resorbed</a:t>
            </a:r>
            <a:endParaRPr lang="en-US" sz="2800" dirty="0" smtClean="0"/>
          </a:p>
          <a:p>
            <a:r>
              <a:rPr lang="en-US" sz="2800" dirty="0" smtClean="0"/>
              <a:t>Incomplete </a:t>
            </a:r>
            <a:r>
              <a:rPr lang="en-US" sz="2800" dirty="0" err="1" smtClean="0"/>
              <a:t>clearin</a:t>
            </a:r>
            <a:r>
              <a:rPr lang="en-US" sz="2800" dirty="0" smtClean="0"/>
              <a:t> can be due to obstruction of salivary outflow, </a:t>
            </a:r>
            <a:r>
              <a:rPr lang="en-US" sz="2800" dirty="0" err="1" smtClean="0"/>
              <a:t>extraductal</a:t>
            </a:r>
            <a:r>
              <a:rPr lang="en-US" sz="2800" dirty="0" smtClean="0"/>
              <a:t> or </a:t>
            </a:r>
            <a:r>
              <a:rPr lang="en-US" sz="2800" dirty="0" err="1" smtClean="0"/>
              <a:t>extravasated</a:t>
            </a:r>
            <a:r>
              <a:rPr lang="en-US" sz="2800" dirty="0" smtClean="0"/>
              <a:t> contrast, collection of contrast material in abscess cavities or impaired </a:t>
            </a:r>
            <a:r>
              <a:rPr lang="en-US" sz="2800" dirty="0" err="1" smtClean="0"/>
              <a:t>secretory</a:t>
            </a:r>
            <a:r>
              <a:rPr lang="en-US" sz="2800" dirty="0" smtClean="0"/>
              <a:t> function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506819206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Ultrasonography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Due to their superficial locations, parotid and </a:t>
            </a:r>
            <a:r>
              <a:rPr lang="en-US" sz="2800" dirty="0" err="1" smtClean="0"/>
              <a:t>submandibular</a:t>
            </a:r>
            <a:r>
              <a:rPr lang="en-US" sz="2800" dirty="0" smtClean="0"/>
              <a:t> glands are easily visualized</a:t>
            </a:r>
          </a:p>
          <a:p>
            <a:r>
              <a:rPr lang="en-US" sz="2800" dirty="0" smtClean="0"/>
              <a:t>It is best at differentiating intra and extra glandular masses as well as b/w cystic and solid lesions</a:t>
            </a:r>
          </a:p>
          <a:p>
            <a:r>
              <a:rPr lang="en-US" sz="2800" dirty="0" smtClean="0"/>
              <a:t>Solid benign lesions present as well circumscribed </a:t>
            </a:r>
            <a:r>
              <a:rPr lang="en-US" sz="2800" dirty="0" err="1" smtClean="0"/>
              <a:t>hypoechoic</a:t>
            </a:r>
            <a:r>
              <a:rPr lang="en-US" sz="2800" dirty="0" smtClean="0"/>
              <a:t> </a:t>
            </a:r>
            <a:r>
              <a:rPr lang="en-US" sz="2800" dirty="0" err="1" smtClean="0"/>
              <a:t>intraglandular</a:t>
            </a:r>
            <a:r>
              <a:rPr lang="en-US" sz="2800" dirty="0" smtClean="0"/>
              <a:t> masses</a:t>
            </a:r>
          </a:p>
          <a:p>
            <a:r>
              <a:rPr lang="en-US" sz="2800" dirty="0" smtClean="0"/>
              <a:t>Can also demonstrate presence of an abscess in an acutely inflamed gland, as well as presence of </a:t>
            </a:r>
            <a:r>
              <a:rPr lang="en-US" sz="2800" dirty="0" err="1" smtClean="0"/>
              <a:t>sialolith</a:t>
            </a:r>
            <a:r>
              <a:rPr lang="en-US" sz="2800" dirty="0" smtClean="0"/>
              <a:t>, appears as </a:t>
            </a:r>
            <a:r>
              <a:rPr lang="en-US" sz="2800" dirty="0" err="1" smtClean="0"/>
              <a:t>echogenic</a:t>
            </a:r>
            <a:r>
              <a:rPr lang="en-US" sz="2800" dirty="0" smtClean="0"/>
              <a:t> densities that exhibit acoustic shadow</a:t>
            </a:r>
          </a:p>
          <a:p>
            <a:r>
              <a:rPr lang="en-US" sz="2800" dirty="0" smtClean="0"/>
              <a:t>It is noninvasive and cost effective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236870588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Radionuclide salivary imaging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err="1" smtClean="0"/>
              <a:t>Scintigraphy</a:t>
            </a:r>
            <a:r>
              <a:rPr lang="en-US" sz="2800" dirty="0" smtClean="0"/>
              <a:t> with technetium 99m is dynamic and minimal invasive test to assess salivary gland function and to determine abnormalities in gland uptake and excretion</a:t>
            </a:r>
          </a:p>
          <a:p>
            <a:r>
              <a:rPr lang="en-US" sz="2800" dirty="0" err="1" smtClean="0"/>
              <a:t>Tc</a:t>
            </a:r>
            <a:r>
              <a:rPr lang="en-US" sz="2800" dirty="0" smtClean="0"/>
              <a:t> is a pure gamma ray emitting radionuclide that is taken up by the salivary glands </a:t>
            </a:r>
            <a:r>
              <a:rPr lang="en-US" sz="2800" dirty="0" err="1" smtClean="0"/>
              <a:t>foll</a:t>
            </a:r>
            <a:r>
              <a:rPr lang="en-US" sz="2800" dirty="0" smtClean="0"/>
              <a:t> iv </a:t>
            </a:r>
            <a:r>
              <a:rPr lang="en-US" sz="2800" dirty="0" err="1" smtClean="0"/>
              <a:t>inj</a:t>
            </a:r>
            <a:endParaRPr lang="en-US" sz="2800" dirty="0" smtClean="0"/>
          </a:p>
          <a:p>
            <a:r>
              <a:rPr lang="en-US" sz="2800" dirty="0" smtClean="0"/>
              <a:t>Transported through the glands and then secreted in the oral cavity</a:t>
            </a:r>
          </a:p>
          <a:p>
            <a:r>
              <a:rPr lang="en-US" sz="2800" dirty="0" smtClean="0"/>
              <a:t>Uptake and secretion phases can be recognized on scans</a:t>
            </a:r>
          </a:p>
          <a:p>
            <a:r>
              <a:rPr lang="en-US" sz="2800" dirty="0" smtClean="0"/>
              <a:t>Uptake of </a:t>
            </a:r>
            <a:r>
              <a:rPr lang="en-US" sz="2800" dirty="0" err="1" smtClean="0"/>
              <a:t>Tc</a:t>
            </a:r>
            <a:r>
              <a:rPr lang="en-US" sz="2800" dirty="0" smtClean="0"/>
              <a:t> by salivary gland indicates that functional epithelial tissue is present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Clinical presentation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h/o acute, painful and intermittent swelling of affected major gland</a:t>
            </a:r>
          </a:p>
          <a:p>
            <a:r>
              <a:rPr lang="en-US" sz="2800" dirty="0" smtClean="0"/>
              <a:t>Degree of symptoms depends on extent of obstruction and presence of secondary infection</a:t>
            </a:r>
          </a:p>
          <a:p>
            <a:r>
              <a:rPr lang="en-US" sz="2800" dirty="0" smtClean="0"/>
              <a:t>Eating will initiate swelling</a:t>
            </a:r>
          </a:p>
          <a:p>
            <a:r>
              <a:rPr lang="en-US" sz="2800" dirty="0" smtClean="0"/>
              <a:t>Stone totally or partially blocks the flow of saliva, causing saliva pooling within ducts and gland body</a:t>
            </a:r>
          </a:p>
          <a:p>
            <a:r>
              <a:rPr lang="en-US" sz="2800" dirty="0" smtClean="0"/>
              <a:t>Since glands are encapsulated, there is little space for expansion and enlargement causes pain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This scan can be used as a measure of </a:t>
            </a:r>
            <a:r>
              <a:rPr lang="en-US" sz="2800" dirty="0" err="1" smtClean="0"/>
              <a:t>secretory</a:t>
            </a:r>
            <a:r>
              <a:rPr lang="en-US" sz="2800" dirty="0" smtClean="0"/>
              <a:t> function as it has been shown to correlate well with salivary output</a:t>
            </a:r>
          </a:p>
          <a:p>
            <a:r>
              <a:rPr lang="en-US" sz="2800" dirty="0" err="1" smtClean="0"/>
              <a:t>Tc</a:t>
            </a:r>
            <a:r>
              <a:rPr lang="en-US" sz="2800" dirty="0" smtClean="0"/>
              <a:t> 99m is capable of substituting for </a:t>
            </a:r>
            <a:r>
              <a:rPr lang="en-US" sz="2800" dirty="0" err="1" smtClean="0"/>
              <a:t>Cl</a:t>
            </a:r>
            <a:r>
              <a:rPr lang="en-US" sz="2800" dirty="0" smtClean="0"/>
              <a:t>¯ in the </a:t>
            </a:r>
            <a:r>
              <a:rPr lang="en-US" sz="2800" dirty="0" err="1" smtClean="0"/>
              <a:t>Na†K</a:t>
            </a:r>
            <a:r>
              <a:rPr lang="en-US" sz="2800" dirty="0" smtClean="0"/>
              <a:t>† /2Cl¯ salivary transport pump and serves as a measurement of fluid movement in salivary </a:t>
            </a:r>
            <a:r>
              <a:rPr lang="en-US" sz="2800" dirty="0" err="1" smtClean="0"/>
              <a:t>acinar</a:t>
            </a:r>
            <a:r>
              <a:rPr lang="en-US" sz="2800" dirty="0" smtClean="0"/>
              <a:t> glands</a:t>
            </a:r>
          </a:p>
          <a:p>
            <a:r>
              <a:rPr lang="en-US" sz="2800" dirty="0" smtClean="0"/>
              <a:t>Duct cells can also accumulate Tc99m</a:t>
            </a:r>
            <a:endParaRPr lang="en-US" sz="2800" dirty="0"/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Indications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When </a:t>
            </a:r>
            <a:r>
              <a:rPr lang="en-US" sz="2800" dirty="0" err="1" smtClean="0"/>
              <a:t>sialography</a:t>
            </a:r>
            <a:r>
              <a:rPr lang="en-US" sz="2800" dirty="0" smtClean="0"/>
              <a:t> is contraindicated  or cannot be performed</a:t>
            </a:r>
          </a:p>
          <a:p>
            <a:r>
              <a:rPr lang="en-US" sz="2800" dirty="0" smtClean="0"/>
              <a:t>When major duct cannot be </a:t>
            </a:r>
            <a:r>
              <a:rPr lang="en-US" sz="2800" dirty="0" err="1" smtClean="0"/>
              <a:t>cannulated</a:t>
            </a:r>
            <a:r>
              <a:rPr lang="en-US" sz="2800" dirty="0" smtClean="0"/>
              <a:t> successfully</a:t>
            </a:r>
          </a:p>
          <a:p>
            <a:r>
              <a:rPr lang="en-US" sz="2800" dirty="0" smtClean="0"/>
              <a:t>To aid in the diagnosis of </a:t>
            </a:r>
            <a:r>
              <a:rPr lang="en-US" sz="2800" dirty="0" err="1" smtClean="0"/>
              <a:t>ductal</a:t>
            </a:r>
            <a:r>
              <a:rPr lang="en-US" sz="2800" dirty="0" smtClean="0"/>
              <a:t> obstruction, </a:t>
            </a:r>
            <a:r>
              <a:rPr lang="en-US" sz="2800" dirty="0" err="1" smtClean="0"/>
              <a:t>sialolithiasis</a:t>
            </a:r>
            <a:r>
              <a:rPr lang="en-US" sz="2800" dirty="0" smtClean="0"/>
              <a:t>, gland </a:t>
            </a:r>
            <a:r>
              <a:rPr lang="en-US" sz="2800" dirty="0" err="1" smtClean="0"/>
              <a:t>aplasia</a:t>
            </a:r>
            <a:r>
              <a:rPr lang="en-US" sz="2800" dirty="0" smtClean="0"/>
              <a:t>, bells palsy and </a:t>
            </a:r>
            <a:r>
              <a:rPr lang="en-US" sz="2800" dirty="0" err="1" smtClean="0"/>
              <a:t>Sjogrens</a:t>
            </a:r>
            <a:r>
              <a:rPr lang="en-US" sz="2800" dirty="0" smtClean="0"/>
              <a:t> syndrome</a:t>
            </a:r>
            <a:endParaRPr lang="en-US" sz="2800" dirty="0"/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Imaging is performed following the injection of 10 to 20 </a:t>
            </a:r>
            <a:r>
              <a:rPr lang="en-US" sz="2800" dirty="0" err="1" smtClean="0"/>
              <a:t>mCi</a:t>
            </a:r>
            <a:r>
              <a:rPr lang="en-US" sz="2800" dirty="0" smtClean="0"/>
              <a:t> of </a:t>
            </a:r>
            <a:r>
              <a:rPr lang="en-US" sz="2800" dirty="0" err="1" smtClean="0"/>
              <a:t>Tc</a:t>
            </a:r>
            <a:r>
              <a:rPr lang="en-US" sz="2800" dirty="0" smtClean="0"/>
              <a:t> 99m </a:t>
            </a:r>
            <a:r>
              <a:rPr lang="en-US" sz="2800" dirty="0" err="1" smtClean="0"/>
              <a:t>pertechnetate</a:t>
            </a:r>
            <a:endParaRPr lang="en-US" sz="2800" dirty="0" smtClean="0"/>
          </a:p>
          <a:p>
            <a:r>
              <a:rPr lang="en-US" sz="2800" dirty="0" smtClean="0"/>
              <a:t>Uptake, concentration and excretion of </a:t>
            </a:r>
            <a:r>
              <a:rPr lang="en-US" sz="2800" dirty="0" err="1" smtClean="0"/>
              <a:t>Tc</a:t>
            </a:r>
            <a:r>
              <a:rPr lang="en-US" sz="2800" dirty="0" smtClean="0"/>
              <a:t> by major salivary glands and other organs is imaged with a gamma detector that records both the no and location of gamma particles released in a given field during a period of time</a:t>
            </a:r>
          </a:p>
          <a:p>
            <a:r>
              <a:rPr lang="en-US" sz="2800" dirty="0" smtClean="0"/>
              <a:t>This information can be stored in a computer for later analysis or recorded directly on film from gamma detector, to give static images</a:t>
            </a:r>
            <a:endParaRPr lang="en-US" sz="2800" dirty="0"/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Functional assessments can be done by</a:t>
            </a:r>
          </a:p>
          <a:p>
            <a:r>
              <a:rPr lang="en-US" sz="2800" dirty="0" smtClean="0"/>
              <a:t>Visual interpretation</a:t>
            </a:r>
          </a:p>
          <a:p>
            <a:r>
              <a:rPr lang="en-US" sz="2800" dirty="0" smtClean="0"/>
              <a:t>Time-activity curve analysis</a:t>
            </a:r>
          </a:p>
          <a:p>
            <a:r>
              <a:rPr lang="en-US" sz="2800" dirty="0" smtClean="0"/>
              <a:t>Numeric indices</a:t>
            </a:r>
            <a:endParaRPr lang="en-US" sz="2800" dirty="0"/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Salivary gland function can be obtained by time-activity curve</a:t>
            </a:r>
          </a:p>
          <a:p>
            <a:r>
              <a:rPr lang="en-US" sz="2800" dirty="0" smtClean="0"/>
              <a:t>time-activity curve has 3 phases: flow, concentration and wash out</a:t>
            </a:r>
          </a:p>
          <a:p>
            <a:r>
              <a:rPr lang="en-US" sz="2800" dirty="0" smtClean="0"/>
              <a:t>Flow phase is about 15 to 20 seconds in duration</a:t>
            </a:r>
          </a:p>
          <a:p>
            <a:r>
              <a:rPr lang="en-US" sz="2800" dirty="0" smtClean="0"/>
              <a:t>Concentration phase represents accumulation in gland through active transport</a:t>
            </a:r>
          </a:p>
          <a:p>
            <a:r>
              <a:rPr lang="en-US" sz="2800" dirty="0" smtClean="0"/>
              <a:t>This phase starts in 1 </a:t>
            </a:r>
            <a:r>
              <a:rPr lang="en-US" sz="2800" dirty="0" err="1" smtClean="0"/>
              <a:t>mt</a:t>
            </a:r>
            <a:r>
              <a:rPr lang="en-US" sz="2800" dirty="0" smtClean="0"/>
              <a:t> and increases over next 10 </a:t>
            </a:r>
            <a:r>
              <a:rPr lang="en-US" sz="2800" dirty="0" err="1" smtClean="0"/>
              <a:t>mts</a:t>
            </a:r>
            <a:endParaRPr lang="en-US" sz="2800" dirty="0" smtClean="0"/>
          </a:p>
          <a:p>
            <a:r>
              <a:rPr lang="en-US" sz="2800" dirty="0" smtClean="0"/>
              <a:t>With normal function, tracer activity should be apparent in oral cavity without stimulation after 10-15 </a:t>
            </a:r>
            <a:r>
              <a:rPr lang="en-US" sz="2800" dirty="0" err="1" smtClean="0"/>
              <a:t>mts</a:t>
            </a:r>
            <a:endParaRPr lang="en-US" sz="2800" dirty="0" smtClean="0"/>
          </a:p>
          <a:p>
            <a:r>
              <a:rPr lang="en-US" sz="2800" dirty="0" smtClean="0"/>
              <a:t>Approx 15 </a:t>
            </a:r>
            <a:r>
              <a:rPr lang="en-US" sz="2800" dirty="0" err="1" smtClean="0"/>
              <a:t>mts</a:t>
            </a:r>
            <a:r>
              <a:rPr lang="en-US" sz="2800" dirty="0" smtClean="0"/>
              <a:t> after administration, tracer begins to increase in oral cavity and decrease in salivary glands</a:t>
            </a:r>
            <a:endParaRPr lang="en-US" sz="2800" dirty="0"/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A normal image should demonstrate uptake of </a:t>
            </a:r>
            <a:r>
              <a:rPr lang="en-US" sz="2800" dirty="0" err="1" smtClean="0"/>
              <a:t>Tc</a:t>
            </a:r>
            <a:r>
              <a:rPr lang="en-US" sz="2800" dirty="0" smtClean="0"/>
              <a:t> 99m by parotid and </a:t>
            </a:r>
            <a:r>
              <a:rPr lang="en-US" sz="2800" dirty="0" err="1" smtClean="0"/>
              <a:t>submandibular</a:t>
            </a:r>
            <a:r>
              <a:rPr lang="en-US" sz="2800" dirty="0" smtClean="0"/>
              <a:t> glands, and the uptake should be symmetrical</a:t>
            </a:r>
          </a:p>
          <a:p>
            <a:r>
              <a:rPr lang="en-US" sz="2800" dirty="0" smtClean="0"/>
              <a:t>Last phase is excretory or wash out phase.</a:t>
            </a:r>
          </a:p>
          <a:p>
            <a:r>
              <a:rPr lang="en-US" sz="2800" dirty="0" smtClean="0"/>
              <a:t>Here, pt is given lemon drops or citric acid is applied to tongue to stimulate secretion</a:t>
            </a:r>
          </a:p>
          <a:p>
            <a:r>
              <a:rPr lang="en-US" sz="2800" dirty="0" smtClean="0"/>
              <a:t>Normal clearing should be prompt, uniform and symmetrical</a:t>
            </a:r>
          </a:p>
          <a:p>
            <a:r>
              <a:rPr lang="en-US" sz="2800" dirty="0" smtClean="0"/>
              <a:t>Activity remaining in the glands after stimulation is suggestive of obstruction, certain tumors and inflammation</a:t>
            </a:r>
            <a:endParaRPr lang="en-US" sz="2800" dirty="0"/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Warthins</a:t>
            </a:r>
            <a:r>
              <a:rPr lang="en-US" sz="2800" dirty="0" smtClean="0"/>
              <a:t> tumor and </a:t>
            </a:r>
            <a:r>
              <a:rPr lang="en-US" sz="2800" dirty="0" err="1" smtClean="0"/>
              <a:t>oncocytoma</a:t>
            </a:r>
            <a:r>
              <a:rPr lang="en-US" sz="2800" dirty="0" smtClean="0"/>
              <a:t>, which arise from </a:t>
            </a:r>
            <a:r>
              <a:rPr lang="en-US" sz="2800" dirty="0" err="1" smtClean="0"/>
              <a:t>ductal</a:t>
            </a:r>
            <a:r>
              <a:rPr lang="en-US" sz="2800" dirty="0" smtClean="0"/>
              <a:t> tissue are capable of concentrating the tracer</a:t>
            </a:r>
          </a:p>
          <a:p>
            <a:r>
              <a:rPr lang="en-US" sz="2800" dirty="0" smtClean="0"/>
              <a:t>They appear as areas of increased activity on static images</a:t>
            </a:r>
          </a:p>
          <a:p>
            <a:r>
              <a:rPr lang="en-US" sz="2800" dirty="0" smtClean="0"/>
              <a:t>In washout phase, normal tissue activity decreases with stimulation but activity is retained in these tumors</a:t>
            </a:r>
          </a:p>
          <a:p>
            <a:r>
              <a:rPr lang="en-US" sz="2800" dirty="0" smtClean="0"/>
              <a:t>Other salivary tumors may appear as areas of decreased activity on </a:t>
            </a:r>
            <a:r>
              <a:rPr lang="en-US" sz="2800" dirty="0" err="1" smtClean="0"/>
              <a:t>scintiscans</a:t>
            </a:r>
            <a:r>
              <a:rPr lang="en-US" sz="2800" dirty="0" smtClean="0"/>
              <a:t>  </a:t>
            </a:r>
            <a:endParaRPr lang="en-US" sz="2800" dirty="0"/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CT and MRI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Are useful for evaluating salivary gland pathology and the proximity of salivary lesions to facial nerve</a:t>
            </a:r>
          </a:p>
          <a:p>
            <a:r>
              <a:rPr lang="en-US" sz="2800" dirty="0" err="1" smtClean="0"/>
              <a:t>Retromandibular</a:t>
            </a:r>
            <a:r>
              <a:rPr lang="en-US" sz="2800" dirty="0" smtClean="0"/>
              <a:t> vein, carotid artery and deep lymph nodes also can be noted on CT</a:t>
            </a:r>
          </a:p>
          <a:p>
            <a:r>
              <a:rPr lang="en-US" sz="2800" dirty="0" smtClean="0"/>
              <a:t>Osseous erosions and sclerosis are better </a:t>
            </a:r>
            <a:r>
              <a:rPr lang="en-US" sz="2800" dirty="0" err="1" smtClean="0"/>
              <a:t>visualised</a:t>
            </a:r>
            <a:r>
              <a:rPr lang="en-US" sz="2800" dirty="0" smtClean="0"/>
              <a:t> by CT</a:t>
            </a:r>
          </a:p>
          <a:p>
            <a:r>
              <a:rPr lang="en-US" sz="2800" dirty="0" smtClean="0"/>
              <a:t>Calcified structures are better </a:t>
            </a:r>
            <a:r>
              <a:rPr lang="en-US" sz="2800" dirty="0" err="1" smtClean="0"/>
              <a:t>visualised</a:t>
            </a:r>
            <a:r>
              <a:rPr lang="en-US" sz="2800" dirty="0" smtClean="0"/>
              <a:t> by CT</a:t>
            </a:r>
          </a:p>
          <a:p>
            <a:r>
              <a:rPr lang="en-US" sz="2800" dirty="0" smtClean="0"/>
              <a:t>Abscess have a characteristic </a:t>
            </a:r>
            <a:r>
              <a:rPr lang="en-US" sz="2800" dirty="0" err="1" smtClean="0"/>
              <a:t>hypervascular</a:t>
            </a:r>
            <a:r>
              <a:rPr lang="en-US" sz="2800" dirty="0" smtClean="0"/>
              <a:t> wall that is evident with CT imaging </a:t>
            </a:r>
          </a:p>
          <a:p>
            <a:r>
              <a:rPr lang="en-US" sz="2800" dirty="0" smtClean="0"/>
              <a:t>provides definition of cystic walls and helps distinguish fluid filled masses</a:t>
            </a:r>
            <a:endParaRPr lang="en-US" sz="2800" dirty="0"/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Disadvantages of CT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Radiation exposure</a:t>
            </a:r>
          </a:p>
          <a:p>
            <a:r>
              <a:rPr lang="en-US" sz="2800" dirty="0" smtClean="0"/>
              <a:t>Administration of iv iodine containing contrast media for enhancement</a:t>
            </a:r>
          </a:p>
          <a:p>
            <a:r>
              <a:rPr lang="en-US" sz="2800" dirty="0" smtClean="0"/>
              <a:t>Potential scatter from dental restorations</a:t>
            </a:r>
            <a:endParaRPr lang="en-US" sz="2800" dirty="0"/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For preoperative evaluation of salivary gland tumors coz of its excellent ability to differentiate soft tissues and its ability to provide </a:t>
            </a:r>
            <a:r>
              <a:rPr lang="en-US" sz="2800" dirty="0" err="1" smtClean="0"/>
              <a:t>multiplanar</a:t>
            </a:r>
            <a:r>
              <a:rPr lang="en-US" sz="2800" dirty="0" smtClean="0"/>
              <a:t> imaging</a:t>
            </a:r>
          </a:p>
          <a:p>
            <a:r>
              <a:rPr lang="en-US" sz="2800" dirty="0" smtClean="0"/>
              <a:t>Provides imaging for evaluating salivary gland pathology, adjacent structures and proximity to facial nerve</a:t>
            </a:r>
          </a:p>
          <a:p>
            <a:r>
              <a:rPr lang="en-US" sz="2800" dirty="0" smtClean="0"/>
              <a:t>In T1 weighted images – normal parotid has greater intensity than muscle and lower intensity than fat or subcutaneous tissue</a:t>
            </a:r>
          </a:p>
          <a:p>
            <a:r>
              <a:rPr lang="en-US" sz="2800" dirty="0" smtClean="0"/>
              <a:t>In T2 weighted images – parotid has a greater intensity than adjacent muscle and lower intensity than fat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Involved gland is usually enlarged and tender</a:t>
            </a:r>
          </a:p>
          <a:p>
            <a:r>
              <a:rPr lang="en-US" sz="2800" dirty="0" smtClean="0"/>
              <a:t>Stasis of saliva may lead to infection, fibrosis and gland atrophy</a:t>
            </a:r>
          </a:p>
          <a:p>
            <a:r>
              <a:rPr lang="en-US" sz="2800" dirty="0" smtClean="0"/>
              <a:t>Fistulae, a sinus tract or ulceration may occur over stone in chronic cases</a:t>
            </a:r>
          </a:p>
          <a:p>
            <a:r>
              <a:rPr lang="en-US" sz="2800" dirty="0" smtClean="0"/>
              <a:t>Soft tissue examination surrounding duct may show a severe inflammatory reaction</a:t>
            </a:r>
          </a:p>
          <a:p>
            <a:r>
              <a:rPr lang="en-US" sz="2800" dirty="0" smtClean="0"/>
              <a:t>Palpation may confirm the presence of a stone</a:t>
            </a:r>
          </a:p>
          <a:p>
            <a:r>
              <a:rPr lang="en-US" sz="2800" dirty="0" smtClean="0"/>
              <a:t>Bacterial infections may or may not be superimposed and are more common with chronic obstructions</a:t>
            </a:r>
          </a:p>
          <a:p>
            <a:r>
              <a:rPr lang="en-US" sz="2800" dirty="0" smtClean="0"/>
              <a:t>Other complications: acute </a:t>
            </a:r>
            <a:r>
              <a:rPr lang="en-US" sz="2800" dirty="0" err="1" smtClean="0"/>
              <a:t>sialadenitis</a:t>
            </a:r>
            <a:r>
              <a:rPr lang="en-US" sz="2800" dirty="0" smtClean="0"/>
              <a:t>, </a:t>
            </a:r>
            <a:r>
              <a:rPr lang="en-US" sz="2800" dirty="0" err="1" smtClean="0"/>
              <a:t>ductal</a:t>
            </a:r>
            <a:r>
              <a:rPr lang="en-US" sz="2800" dirty="0" smtClean="0"/>
              <a:t> stricture and </a:t>
            </a:r>
            <a:r>
              <a:rPr lang="en-US" sz="2800" dirty="0" err="1" smtClean="0"/>
              <a:t>ductal</a:t>
            </a:r>
            <a:r>
              <a:rPr lang="en-US" sz="2800" dirty="0" smtClean="0"/>
              <a:t> dilatation</a:t>
            </a:r>
            <a:endParaRPr lang="en-US" sz="2800" dirty="0"/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Advantages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Pts are not exposed to radiation</a:t>
            </a:r>
          </a:p>
          <a:p>
            <a:r>
              <a:rPr lang="en-US" sz="2800" dirty="0" smtClean="0"/>
              <a:t>No iv contrast media is required routinely</a:t>
            </a:r>
          </a:p>
          <a:p>
            <a:r>
              <a:rPr lang="en-US" sz="2800" dirty="0" smtClean="0"/>
              <a:t>Minimal artifact from dental restorations</a:t>
            </a:r>
          </a:p>
          <a:p>
            <a:r>
              <a:rPr lang="en-US" sz="2400" b="1" dirty="0" smtClean="0"/>
              <a:t>Contraindications:</a:t>
            </a:r>
          </a:p>
          <a:p>
            <a:r>
              <a:rPr lang="en-US" sz="2800" dirty="0" smtClean="0"/>
              <a:t>Pts with pacemakers or metallic implants</a:t>
            </a:r>
          </a:p>
          <a:p>
            <a:r>
              <a:rPr lang="en-US" sz="2800" dirty="0" smtClean="0"/>
              <a:t>Pts having difficulty to maintain a still position</a:t>
            </a:r>
          </a:p>
          <a:p>
            <a:r>
              <a:rPr lang="en-US" sz="2800" dirty="0" smtClean="0"/>
              <a:t>Pts with claustrophobia may have difficulty tolerating the procedure, resulting in poor image quality</a:t>
            </a:r>
            <a:endParaRPr lang="en-US" sz="2800" dirty="0"/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Salivary gland biopsy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 </a:t>
            </a:r>
            <a:r>
              <a:rPr lang="en-US" sz="2800" dirty="0" err="1" smtClean="0"/>
              <a:t>Sjogrens</a:t>
            </a:r>
            <a:r>
              <a:rPr lang="en-US" sz="2800" dirty="0" smtClean="0"/>
              <a:t> syndrome, labial minor salivary gland biopsy</a:t>
            </a:r>
          </a:p>
          <a:p>
            <a:r>
              <a:rPr lang="en-US" sz="2800" dirty="0" smtClean="0"/>
              <a:t>Major gland biopsy: requires an </a:t>
            </a:r>
            <a:r>
              <a:rPr lang="en-US" sz="2800" dirty="0" err="1" smtClean="0"/>
              <a:t>extraoral</a:t>
            </a:r>
            <a:r>
              <a:rPr lang="en-US" sz="2800" dirty="0" smtClean="0"/>
              <a:t> approach</a:t>
            </a:r>
            <a:endParaRPr lang="en-US" sz="2800" dirty="0"/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Serologic evaluation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Nonspecific markers of autoimmunity:</a:t>
            </a:r>
          </a:p>
          <a:p>
            <a:r>
              <a:rPr lang="en-US" sz="2800" dirty="0" smtClean="0"/>
              <a:t>Antinuclear antibodies, rheumatoid factors, elevated </a:t>
            </a:r>
            <a:r>
              <a:rPr lang="en-US" sz="2800" dirty="0" err="1" smtClean="0"/>
              <a:t>immunoglobulins</a:t>
            </a:r>
            <a:r>
              <a:rPr lang="en-US" sz="2800" dirty="0" smtClean="0"/>
              <a:t> (particularly </a:t>
            </a:r>
            <a:r>
              <a:rPr lang="en-US" sz="2800" dirty="0" err="1" smtClean="0"/>
              <a:t>IgG</a:t>
            </a:r>
            <a:r>
              <a:rPr lang="en-US" sz="2800" dirty="0" smtClean="0"/>
              <a:t>) ESR</a:t>
            </a:r>
          </a:p>
          <a:p>
            <a:r>
              <a:rPr lang="en-US" sz="2800" dirty="0" smtClean="0"/>
              <a:t>Antibodies directed against more specific extractable nuclear antigens SS-A/Ro or SS-B/La</a:t>
            </a:r>
          </a:p>
          <a:p>
            <a:r>
              <a:rPr lang="en-US" sz="2800" dirty="0" smtClean="0"/>
              <a:t>Serum amylase – increased in </a:t>
            </a:r>
            <a:r>
              <a:rPr lang="en-US" sz="2800" dirty="0" err="1" smtClean="0"/>
              <a:t>slaivary</a:t>
            </a:r>
            <a:r>
              <a:rPr lang="en-US" sz="2800" dirty="0" smtClean="0"/>
              <a:t> gland inflammation</a:t>
            </a:r>
            <a:endParaRPr lang="en-US" sz="2800" dirty="0"/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Fine needle aspiration biopsy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simple and effective technique that aids in diagnosis of solid lesions</a:t>
            </a:r>
          </a:p>
          <a:p>
            <a:r>
              <a:rPr lang="en-US" sz="2800" dirty="0" smtClean="0"/>
              <a:t>A syringe is used to aspirate cells from lesions for </a:t>
            </a:r>
            <a:r>
              <a:rPr lang="en-US" sz="2800" dirty="0" err="1" smtClean="0"/>
              <a:t>cytologic</a:t>
            </a:r>
            <a:r>
              <a:rPr lang="en-US" sz="2800" dirty="0" smtClean="0"/>
              <a:t> examination</a:t>
            </a:r>
            <a:endParaRPr lang="en-US" sz="2800" dirty="0"/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examination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Obvious signs of mucosal dryness</a:t>
            </a:r>
          </a:p>
          <a:p>
            <a:r>
              <a:rPr lang="en-US" sz="2800" dirty="0" smtClean="0"/>
              <a:t>Lips are often cracked, peeling and atrophic</a:t>
            </a:r>
          </a:p>
          <a:p>
            <a:r>
              <a:rPr lang="en-US" sz="2800" dirty="0" err="1" smtClean="0"/>
              <a:t>Buccal</a:t>
            </a:r>
            <a:r>
              <a:rPr lang="en-US" sz="2800" dirty="0" smtClean="0"/>
              <a:t> mucosa may be pale and corrugated in appearance</a:t>
            </a:r>
          </a:p>
          <a:p>
            <a:r>
              <a:rPr lang="en-US" sz="2800" dirty="0" smtClean="0"/>
              <a:t>Tongue may be smooth and reddened, with loss of </a:t>
            </a:r>
            <a:r>
              <a:rPr lang="en-US" sz="2800" dirty="0" err="1" smtClean="0"/>
              <a:t>papillation</a:t>
            </a:r>
            <a:endParaRPr lang="en-US" sz="2800" dirty="0" smtClean="0"/>
          </a:p>
          <a:p>
            <a:r>
              <a:rPr lang="en-US" sz="2800" dirty="0" smtClean="0"/>
              <a:t>Pts may c/o that their lip stick to their teeth and oral mucosa may adhere to dry enamel</a:t>
            </a:r>
          </a:p>
          <a:p>
            <a:r>
              <a:rPr lang="en-US" sz="2800" dirty="0" smtClean="0"/>
              <a:t>There is a marked increase in erosion and caries, particularly decay on </a:t>
            </a:r>
            <a:r>
              <a:rPr lang="en-US" sz="2800" dirty="0" err="1" smtClean="0"/>
              <a:t>rrot</a:t>
            </a:r>
            <a:r>
              <a:rPr lang="en-US" sz="2800" dirty="0" smtClean="0"/>
              <a:t> surfaces and even cusp tip involvement </a:t>
            </a:r>
          </a:p>
          <a:p>
            <a:r>
              <a:rPr lang="en-US" sz="2800" dirty="0" err="1" smtClean="0"/>
              <a:t>erytematous</a:t>
            </a:r>
            <a:r>
              <a:rPr lang="en-US" sz="2800" dirty="0" smtClean="0"/>
              <a:t> </a:t>
            </a:r>
            <a:r>
              <a:rPr lang="en-US" sz="2800" dirty="0" err="1" smtClean="0"/>
              <a:t>candidiasis</a:t>
            </a:r>
            <a:r>
              <a:rPr lang="en-US" sz="2800" dirty="0" smtClean="0"/>
              <a:t> is most common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Lip stick sign: presence of lip stick or shed </a:t>
            </a:r>
            <a:r>
              <a:rPr lang="en-US" sz="2800" dirty="0" err="1" smtClean="0"/>
              <a:t>ept</a:t>
            </a:r>
            <a:r>
              <a:rPr lang="en-US" sz="2800" dirty="0" smtClean="0"/>
              <a:t> cells on labial surfaces of anterior maxillary teeth</a:t>
            </a:r>
          </a:p>
          <a:p>
            <a:r>
              <a:rPr lang="en-US" sz="2800" dirty="0" smtClean="0"/>
              <a:t>Tongue blade sign: </a:t>
            </a:r>
            <a:r>
              <a:rPr lang="en-US" sz="2800" dirty="0" smtClean="0"/>
              <a:t>examiner can </a:t>
            </a:r>
            <a:r>
              <a:rPr lang="en-US" sz="2800" dirty="0" smtClean="0"/>
              <a:t>hold a tongue blade against the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mucosa. In dry mouth, the tissue will adhere to blade as it is lifted away</a:t>
            </a:r>
          </a:p>
          <a:p>
            <a:r>
              <a:rPr lang="en-US" sz="2800" dirty="0" smtClean="0"/>
              <a:t>Saliva examination: saliva should be clear, watery and copious</a:t>
            </a:r>
          </a:p>
          <a:p>
            <a:r>
              <a:rPr lang="en-US" sz="2800" dirty="0" smtClean="0"/>
              <a:t>Viscous and scant saliva suggest chronically reduced function</a:t>
            </a:r>
          </a:p>
          <a:p>
            <a:r>
              <a:rPr lang="en-US" sz="2800" dirty="0" smtClean="0"/>
              <a:t>Cloudy </a:t>
            </a:r>
            <a:r>
              <a:rPr lang="en-US" sz="2800" dirty="0" err="1" smtClean="0"/>
              <a:t>exudate</a:t>
            </a:r>
            <a:r>
              <a:rPr lang="en-US" sz="2800" dirty="0" smtClean="0"/>
              <a:t>: bacterial infection</a:t>
            </a:r>
            <a:endParaRPr lang="en-US" sz="2800" dirty="0"/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Saliva collection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Draining</a:t>
            </a:r>
          </a:p>
          <a:p>
            <a:r>
              <a:rPr lang="en-US" sz="2800" dirty="0" smtClean="0"/>
              <a:t>Spitting</a:t>
            </a:r>
          </a:p>
          <a:p>
            <a:r>
              <a:rPr lang="en-US" sz="2800" dirty="0" smtClean="0"/>
              <a:t>Suction</a:t>
            </a:r>
          </a:p>
          <a:p>
            <a:r>
              <a:rPr lang="en-US" sz="2800" dirty="0" smtClean="0"/>
              <a:t>Absorbent (swab) methods</a:t>
            </a:r>
            <a:endParaRPr lang="en-US" sz="2800" dirty="0"/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Draining method is passive and requires the pt to allow saliva to flow from mouth into a </a:t>
            </a:r>
            <a:r>
              <a:rPr lang="en-US" sz="2800" dirty="0" err="1" smtClean="0"/>
              <a:t>preweighed</a:t>
            </a:r>
            <a:r>
              <a:rPr lang="en-US" sz="2800" dirty="0" smtClean="0"/>
              <a:t> test tube or graduated cylinder for a timed period</a:t>
            </a:r>
          </a:p>
          <a:p>
            <a:r>
              <a:rPr lang="en-US" sz="2800" dirty="0" err="1" smtClean="0"/>
              <a:t>Spiiting</a:t>
            </a:r>
            <a:r>
              <a:rPr lang="en-US" sz="2800" dirty="0" smtClean="0"/>
              <a:t>: pt allows saliva to accumulate in mouth and then expectorates into a </a:t>
            </a:r>
            <a:r>
              <a:rPr lang="en-US" sz="2800" dirty="0" err="1" smtClean="0"/>
              <a:t>preweighed</a:t>
            </a:r>
            <a:r>
              <a:rPr lang="en-US" sz="2800" dirty="0" smtClean="0"/>
              <a:t> </a:t>
            </a:r>
            <a:r>
              <a:rPr lang="en-US" sz="2800" dirty="0" err="1" smtClean="0"/>
              <a:t>grduated</a:t>
            </a:r>
            <a:r>
              <a:rPr lang="en-US" sz="2800" dirty="0" smtClean="0"/>
              <a:t> cylinder, usually every 60 seconds for 2 to 5 </a:t>
            </a:r>
            <a:r>
              <a:rPr lang="en-US" sz="2800" dirty="0" err="1" smtClean="0"/>
              <a:t>mts</a:t>
            </a:r>
            <a:endParaRPr lang="en-US" sz="2800" dirty="0" smtClean="0"/>
          </a:p>
          <a:p>
            <a:r>
              <a:rPr lang="en-US" sz="2800" dirty="0" smtClean="0"/>
              <a:t>Suction: uses an aspirator or saliva ejector to draw saliva from mouth into a test tube for a defined period of time</a:t>
            </a:r>
            <a:endParaRPr lang="en-US" sz="2800" dirty="0"/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Absorbent: uses a </a:t>
            </a:r>
            <a:r>
              <a:rPr lang="en-US" sz="2800" dirty="0" err="1" smtClean="0"/>
              <a:t>preweighed</a:t>
            </a:r>
            <a:r>
              <a:rPr lang="en-US" sz="2800" dirty="0" smtClean="0"/>
              <a:t> gauze sponge that is placed in the pts mouth for a set amount of time</a:t>
            </a:r>
          </a:p>
          <a:p>
            <a:r>
              <a:rPr lang="en-US" sz="2800" dirty="0" smtClean="0"/>
              <a:t>After collection, the sponge is weighed again, and the volume of saliva is determined gravimetrically</a:t>
            </a:r>
          </a:p>
          <a:p>
            <a:r>
              <a:rPr lang="en-US" sz="2800" dirty="0" smtClean="0"/>
              <a:t> </a:t>
            </a:r>
            <a:r>
              <a:rPr lang="en-US" sz="2800" dirty="0" err="1" smtClean="0"/>
              <a:t>unstimulated</a:t>
            </a:r>
            <a:r>
              <a:rPr lang="en-US" sz="2800" dirty="0" smtClean="0"/>
              <a:t> whole saliva flow rates of &lt;0.1mL/min and stimulated whole saliva of &lt;1.0mL/min are considered abnormally low</a:t>
            </a:r>
            <a:endParaRPr lang="en-US" sz="2800" dirty="0"/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Parotid gland saliva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Collection is by using Carlson-Crittenden collectors</a:t>
            </a:r>
          </a:p>
          <a:p>
            <a:r>
              <a:rPr lang="en-US" sz="2800" dirty="0" smtClean="0"/>
              <a:t>They are placed over </a:t>
            </a:r>
            <a:r>
              <a:rPr lang="en-US" sz="2800" dirty="0" err="1" smtClean="0"/>
              <a:t>Stenson</a:t>
            </a:r>
            <a:r>
              <a:rPr lang="en-US" sz="2800" dirty="0" smtClean="0"/>
              <a:t> duct orifices and are held in place with gentle suction</a:t>
            </a:r>
          </a:p>
          <a:p>
            <a:r>
              <a:rPr lang="en-US" sz="2800" dirty="0" smtClean="0"/>
              <a:t>Saliva from </a:t>
            </a:r>
            <a:r>
              <a:rPr lang="en-US" sz="2800" dirty="0" err="1" smtClean="0"/>
              <a:t>submandibular</a:t>
            </a:r>
            <a:r>
              <a:rPr lang="en-US" sz="2800" dirty="0" smtClean="0"/>
              <a:t> and sublingual gland is collected with an aspirating device or an alginate-held collector called a segregator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23\Desktop\lith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2743200"/>
            <a:ext cx="2762250" cy="1657350"/>
          </a:xfrm>
          <a:prstGeom prst="rect">
            <a:avLst/>
          </a:prstGeom>
          <a:noFill/>
        </p:spPr>
      </p:pic>
      <p:pic>
        <p:nvPicPr>
          <p:cNvPr id="3075" name="Picture 3" descr="C:\Users\23\Desktop\li.jpg"/>
          <p:cNvPicPr>
            <a:picLocks noChangeAspect="1" noChangeArrowheads="1"/>
          </p:cNvPicPr>
          <p:nvPr/>
        </p:nvPicPr>
        <p:blipFill>
          <a:blip r:embed="rId3"/>
          <a:srcRect l="58599" r="-12102" b="-9317"/>
          <a:stretch>
            <a:fillRect/>
          </a:stretch>
        </p:blipFill>
        <p:spPr bwMode="auto">
          <a:xfrm>
            <a:off x="4800600" y="2362200"/>
            <a:ext cx="2743200" cy="28738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r/g examination is needed coz bimanual palpation may not be accessible</a:t>
            </a:r>
          </a:p>
          <a:p>
            <a:r>
              <a:rPr lang="en-US" sz="2800" dirty="0" smtClean="0"/>
              <a:t>Poorly calcified </a:t>
            </a:r>
            <a:r>
              <a:rPr lang="en-US" sz="2800" dirty="0" err="1" smtClean="0"/>
              <a:t>liths</a:t>
            </a:r>
            <a:r>
              <a:rPr lang="en-US" sz="2800" dirty="0" smtClean="0"/>
              <a:t> may not be visible r/g</a:t>
            </a:r>
          </a:p>
          <a:p>
            <a:r>
              <a:rPr lang="en-US" sz="2800" dirty="0" err="1" smtClean="0"/>
              <a:t>Occlusal</a:t>
            </a:r>
            <a:r>
              <a:rPr lang="en-US" sz="2800" dirty="0" smtClean="0"/>
              <a:t> view is recommended for </a:t>
            </a:r>
            <a:r>
              <a:rPr lang="en-US" sz="2400" b="1" dirty="0" err="1" smtClean="0"/>
              <a:t>submandibular</a:t>
            </a:r>
            <a:r>
              <a:rPr lang="en-US" sz="2800" dirty="0" smtClean="0"/>
              <a:t> glands</a:t>
            </a:r>
          </a:p>
          <a:p>
            <a:r>
              <a:rPr lang="en-US" sz="2400" b="1" dirty="0" smtClean="0"/>
              <a:t>parotid gland r/g</a:t>
            </a:r>
            <a:r>
              <a:rPr lang="en-US" sz="2800" dirty="0" smtClean="0"/>
              <a:t>: AP view with puffed cheek</a:t>
            </a:r>
          </a:p>
          <a:p>
            <a:r>
              <a:rPr lang="en-US" sz="2800" dirty="0" err="1" smtClean="0"/>
              <a:t>Occlusal</a:t>
            </a:r>
            <a:r>
              <a:rPr lang="en-US" sz="2800" dirty="0" smtClean="0"/>
              <a:t> film adjacent to duct</a:t>
            </a:r>
          </a:p>
          <a:p>
            <a:r>
              <a:rPr lang="en-US" sz="2800" dirty="0" smtClean="0"/>
              <a:t>CT has 10 times the sensitivity of plain film r/g for </a:t>
            </a:r>
            <a:r>
              <a:rPr lang="en-US" sz="2800" dirty="0" err="1" smtClean="0"/>
              <a:t>liths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23\Desktop\l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5800" y="1905000"/>
            <a:ext cx="3509962" cy="2113264"/>
          </a:xfrm>
          <a:prstGeom prst="rect">
            <a:avLst/>
          </a:prstGeom>
          <a:noFill/>
        </p:spPr>
      </p:pic>
      <p:pic>
        <p:nvPicPr>
          <p:cNvPr id="4099" name="Picture 3" descr="C:\Users\23\Desktop\l t.jpg"/>
          <p:cNvPicPr>
            <a:picLocks noChangeAspect="1" noChangeArrowheads="1"/>
          </p:cNvPicPr>
          <p:nvPr/>
        </p:nvPicPr>
        <p:blipFill>
          <a:blip r:embed="rId3"/>
          <a:srcRect l="56454" t="1149"/>
          <a:stretch>
            <a:fillRect/>
          </a:stretch>
        </p:blipFill>
        <p:spPr bwMode="auto">
          <a:xfrm>
            <a:off x="5334000" y="1143000"/>
            <a:ext cx="2971800" cy="50508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Calcified </a:t>
            </a:r>
            <a:r>
              <a:rPr lang="en-US" sz="2800" dirty="0" err="1" smtClean="0"/>
              <a:t>phleboliths</a:t>
            </a:r>
            <a:r>
              <a:rPr lang="en-US" sz="2800" dirty="0" smtClean="0"/>
              <a:t> are stones that lie within a blood vessel</a:t>
            </a:r>
          </a:p>
          <a:p>
            <a:r>
              <a:rPr lang="en-US" sz="2800" dirty="0" smtClean="0"/>
              <a:t>Easily mistaken for </a:t>
            </a:r>
            <a:r>
              <a:rPr lang="en-US" sz="2800" dirty="0" err="1" smtClean="0"/>
              <a:t>sialoliths</a:t>
            </a:r>
            <a:endParaRPr lang="en-US" sz="2800" dirty="0" smtClean="0"/>
          </a:p>
          <a:p>
            <a:r>
              <a:rPr lang="en-US" sz="2800" dirty="0" smtClean="0"/>
              <a:t>These occur outside the </a:t>
            </a:r>
            <a:r>
              <a:rPr lang="en-US" sz="2800" dirty="0" err="1" smtClean="0"/>
              <a:t>ductal</a:t>
            </a:r>
            <a:r>
              <a:rPr lang="en-US" sz="2800" dirty="0" smtClean="0"/>
              <a:t> structure</a:t>
            </a:r>
          </a:p>
          <a:p>
            <a:r>
              <a:rPr lang="en-US" sz="2800" dirty="0" smtClean="0"/>
              <a:t>Diagnosis: </a:t>
            </a:r>
            <a:r>
              <a:rPr lang="en-US" sz="2800" dirty="0" err="1" smtClean="0"/>
              <a:t>sialography</a:t>
            </a:r>
            <a:r>
              <a:rPr lang="en-US" sz="2800" dirty="0" smtClean="0"/>
              <a:t>  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Treatment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Acute phase: supportive</a:t>
            </a:r>
          </a:p>
          <a:p>
            <a:r>
              <a:rPr lang="en-US" sz="2800" dirty="0" smtClean="0"/>
              <a:t>Standard care includes, analgesics, hydration, antibiotics and antipyretics</a:t>
            </a:r>
          </a:p>
          <a:p>
            <a:r>
              <a:rPr lang="en-US" sz="2800" dirty="0" smtClean="0"/>
              <a:t>In pronounced exacerbations, surgical intervention</a:t>
            </a:r>
          </a:p>
          <a:p>
            <a:r>
              <a:rPr lang="en-US" sz="2800" dirty="0" err="1" smtClean="0"/>
              <a:t>Liths</a:t>
            </a:r>
            <a:r>
              <a:rPr lang="en-US" sz="2800" dirty="0" smtClean="0"/>
              <a:t> at or near orifice: removed </a:t>
            </a:r>
            <a:r>
              <a:rPr lang="en-US" sz="2800" dirty="0" err="1" smtClean="0"/>
              <a:t>transorally</a:t>
            </a:r>
            <a:r>
              <a:rPr lang="en-US" sz="2800" dirty="0" smtClean="0"/>
              <a:t> by milking the gland</a:t>
            </a:r>
          </a:p>
          <a:p>
            <a:r>
              <a:rPr lang="en-US" sz="2800" dirty="0" smtClean="0"/>
              <a:t>Deeper stones require surgery</a:t>
            </a:r>
          </a:p>
          <a:p>
            <a:r>
              <a:rPr lang="en-US" sz="2800" dirty="0" err="1" smtClean="0"/>
              <a:t>Intraglandular</a:t>
            </a:r>
            <a:r>
              <a:rPr lang="en-US" sz="2800" dirty="0" smtClean="0"/>
              <a:t> stone: removal of the gland</a:t>
            </a:r>
          </a:p>
          <a:p>
            <a:r>
              <a:rPr lang="en-US" sz="2800" dirty="0" smtClean="0"/>
              <a:t>Lithotripsy: noninvasive treatment</a:t>
            </a:r>
          </a:p>
          <a:p>
            <a:r>
              <a:rPr lang="en-US" sz="2800" dirty="0" err="1" smtClean="0"/>
              <a:t>Ultrasonography</a:t>
            </a:r>
            <a:r>
              <a:rPr lang="en-US" sz="2800" dirty="0" smtClean="0"/>
              <a:t> and extracorporeal lithotripsy to fragment the stone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Mucoceles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a clinical term that describes swelling caused by accumulation of saliva at site of traumatized or </a:t>
            </a:r>
            <a:r>
              <a:rPr lang="en-US" sz="2800" dirty="0" smtClean="0"/>
              <a:t>o</a:t>
            </a:r>
            <a:r>
              <a:rPr lang="en-US" sz="2800" dirty="0" smtClean="0"/>
              <a:t>bstructed </a:t>
            </a:r>
            <a:r>
              <a:rPr lang="en-US" sz="2800" dirty="0" smtClean="0"/>
              <a:t>minor salivary gland duct</a:t>
            </a:r>
          </a:p>
          <a:p>
            <a:r>
              <a:rPr lang="en-US" sz="2800" dirty="0" smtClean="0"/>
              <a:t>Classified as </a:t>
            </a:r>
            <a:r>
              <a:rPr lang="en-US" sz="2800" dirty="0" err="1" smtClean="0"/>
              <a:t>extravasation</a:t>
            </a:r>
            <a:r>
              <a:rPr lang="en-US" sz="2800" dirty="0" smtClean="0"/>
              <a:t> and retention types</a:t>
            </a:r>
          </a:p>
          <a:p>
            <a:r>
              <a:rPr lang="en-US" sz="2800" dirty="0" smtClean="0"/>
              <a:t>A large form of </a:t>
            </a:r>
            <a:r>
              <a:rPr lang="en-US" sz="2800" dirty="0" err="1" smtClean="0"/>
              <a:t>mucocele</a:t>
            </a:r>
            <a:r>
              <a:rPr lang="en-US" sz="2800" dirty="0" smtClean="0"/>
              <a:t> located in floor of mouth is known as </a:t>
            </a:r>
            <a:r>
              <a:rPr lang="en-US" sz="2800" dirty="0" err="1" smtClean="0"/>
              <a:t>ranula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Developmental abnormalities</a:t>
            </a:r>
          </a:p>
          <a:p>
            <a:r>
              <a:rPr lang="en-US" sz="2800" dirty="0" smtClean="0"/>
              <a:t>Inflammatory and reactive lesions</a:t>
            </a:r>
          </a:p>
          <a:p>
            <a:r>
              <a:rPr lang="en-US" sz="2800" dirty="0" smtClean="0"/>
              <a:t>Viral diseases</a:t>
            </a:r>
          </a:p>
          <a:p>
            <a:r>
              <a:rPr lang="en-US" sz="2800" dirty="0" smtClean="0"/>
              <a:t>Systemic conditions with salivary gland involvement</a:t>
            </a:r>
          </a:p>
          <a:p>
            <a:r>
              <a:rPr lang="en-US" sz="2800" dirty="0" smtClean="0"/>
              <a:t>Medication induced salivary dysfunction</a:t>
            </a:r>
          </a:p>
          <a:p>
            <a:r>
              <a:rPr lang="en-US" sz="2800" dirty="0" smtClean="0"/>
              <a:t>Immune conditions</a:t>
            </a:r>
          </a:p>
          <a:p>
            <a:r>
              <a:rPr lang="en-US" sz="2800" dirty="0" err="1" smtClean="0"/>
              <a:t>Granulomatous</a:t>
            </a:r>
            <a:r>
              <a:rPr lang="en-US" sz="2800" dirty="0" smtClean="0"/>
              <a:t> conditions</a:t>
            </a:r>
          </a:p>
          <a:p>
            <a:r>
              <a:rPr lang="en-US" sz="2800" dirty="0" err="1" smtClean="0"/>
              <a:t>Sialorrhea</a:t>
            </a:r>
            <a:endParaRPr lang="en-US" sz="2800" dirty="0" smtClean="0"/>
          </a:p>
          <a:p>
            <a:r>
              <a:rPr lang="en-US" sz="2800" dirty="0" smtClean="0"/>
              <a:t>Salivary gland tumors</a:t>
            </a:r>
          </a:p>
          <a:p>
            <a:r>
              <a:rPr lang="en-US" sz="2800" dirty="0" smtClean="0"/>
              <a:t>Evaluation of dry mouth</a:t>
            </a:r>
          </a:p>
          <a:p>
            <a:r>
              <a:rPr lang="en-US" sz="2800" dirty="0" smtClean="0"/>
              <a:t>Treatment of </a:t>
            </a:r>
            <a:r>
              <a:rPr lang="en-US" sz="2800" dirty="0" err="1" smtClean="0"/>
              <a:t>xerostomia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Mucocele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err="1" smtClean="0"/>
              <a:t>Extravasation</a:t>
            </a:r>
            <a:r>
              <a:rPr lang="en-US" sz="2800" dirty="0" smtClean="0"/>
              <a:t> </a:t>
            </a:r>
            <a:r>
              <a:rPr lang="en-US" sz="2800" dirty="0" err="1" smtClean="0"/>
              <a:t>mucocele</a:t>
            </a:r>
            <a:r>
              <a:rPr lang="en-US" sz="2800" dirty="0" smtClean="0"/>
              <a:t>: results from trauma to minor glands. Laceration leads to pooling of saliva in adjacent </a:t>
            </a:r>
            <a:r>
              <a:rPr lang="en-US" sz="2800" dirty="0" err="1" smtClean="0"/>
              <a:t>submucosal</a:t>
            </a:r>
            <a:r>
              <a:rPr lang="en-US" sz="2800" dirty="0" smtClean="0"/>
              <a:t> tissue and consequent swelling</a:t>
            </a:r>
          </a:p>
          <a:p>
            <a:r>
              <a:rPr lang="en-US" sz="2800" dirty="0" smtClean="0"/>
              <a:t>Retention </a:t>
            </a:r>
            <a:r>
              <a:rPr lang="en-US" sz="2800" dirty="0" err="1" smtClean="0"/>
              <a:t>mucocele</a:t>
            </a:r>
            <a:r>
              <a:rPr lang="en-US" sz="2800" dirty="0" smtClean="0"/>
              <a:t>: due to obstruction of minor salivary gland duct by calculus or due to contraction of scar tissue around injured minor salivary gland duct</a:t>
            </a:r>
          </a:p>
          <a:p>
            <a:r>
              <a:rPr lang="en-US" sz="2800" dirty="0" smtClean="0"/>
              <a:t>Blockage causes accumulation of saliva and dilation of duct</a:t>
            </a:r>
          </a:p>
          <a:p>
            <a:r>
              <a:rPr lang="en-US" sz="2800" dirty="0" smtClean="0"/>
              <a:t>Eventually, an aneurysm like lesion forms, which can be lined by </a:t>
            </a:r>
            <a:r>
              <a:rPr lang="en-US" sz="2800" dirty="0" err="1" smtClean="0"/>
              <a:t>ept</a:t>
            </a:r>
            <a:r>
              <a:rPr lang="en-US" sz="2800" dirty="0" smtClean="0"/>
              <a:t> of dilated duct</a:t>
            </a:r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presentation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err="1" smtClean="0"/>
              <a:t>Extravasation</a:t>
            </a:r>
            <a:r>
              <a:rPr lang="en-US" sz="2800" dirty="0" smtClean="0"/>
              <a:t> type most frequently occur on lower lip, other regions being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mucosa, tongue, </a:t>
            </a:r>
            <a:r>
              <a:rPr lang="en-US" sz="2800" dirty="0" err="1" smtClean="0"/>
              <a:t>FOM,retromolar</a:t>
            </a:r>
            <a:r>
              <a:rPr lang="en-US" sz="2800" dirty="0" smtClean="0"/>
              <a:t> region</a:t>
            </a:r>
          </a:p>
          <a:p>
            <a:r>
              <a:rPr lang="en-US" sz="2800" dirty="0" smtClean="0"/>
              <a:t>Retention cyst: palate or FOM</a:t>
            </a:r>
          </a:p>
          <a:p>
            <a:r>
              <a:rPr lang="en-US" sz="2800" dirty="0" smtClean="0"/>
              <a:t>h/o trauma followed by development of lesion</a:t>
            </a:r>
          </a:p>
          <a:p>
            <a:r>
              <a:rPr lang="en-US" sz="2800" dirty="0" smtClean="0"/>
              <a:t>Present as discrete painless smooth surfaced swellings ranging from few mm to cm</a:t>
            </a:r>
          </a:p>
          <a:p>
            <a:r>
              <a:rPr lang="en-US" sz="2800" dirty="0" smtClean="0"/>
              <a:t>Superficial lesions always have a bluish hue</a:t>
            </a:r>
          </a:p>
          <a:p>
            <a:r>
              <a:rPr lang="en-US" sz="2800" dirty="0" smtClean="0"/>
              <a:t>Lesions size vary over time</a:t>
            </a:r>
          </a:p>
          <a:p>
            <a:r>
              <a:rPr lang="en-US" sz="2800" dirty="0" smtClean="0"/>
              <a:t>Pts </a:t>
            </a:r>
            <a:r>
              <a:rPr lang="en-US" sz="2800" smtClean="0"/>
              <a:t>frequently </a:t>
            </a:r>
            <a:r>
              <a:rPr lang="en-US" sz="2800" smtClean="0"/>
              <a:t>traumatize </a:t>
            </a:r>
            <a:r>
              <a:rPr lang="en-US" sz="2800" dirty="0" smtClean="0"/>
              <a:t>superficial one, allowing to drain and deflate</a:t>
            </a:r>
          </a:p>
          <a:p>
            <a:r>
              <a:rPr lang="en-US" sz="2800" dirty="0" smtClean="0"/>
              <a:t>In these circumstances, they recur</a:t>
            </a: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23\Desktop\m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194560"/>
            <a:ext cx="2667000" cy="1920240"/>
          </a:xfrm>
          <a:prstGeom prst="rect">
            <a:avLst/>
          </a:prstGeom>
          <a:noFill/>
        </p:spPr>
      </p:pic>
      <p:pic>
        <p:nvPicPr>
          <p:cNvPr id="5123" name="Picture 3" descr="C:\Users\23\Desktop\mu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2133600"/>
            <a:ext cx="2381250" cy="1914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Treatment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Surgical excision</a:t>
            </a:r>
          </a:p>
          <a:p>
            <a:r>
              <a:rPr lang="en-US" sz="2800" dirty="0" smtClean="0"/>
              <a:t>Removal of associated salivary glands is essential to prevent recurrence</a:t>
            </a:r>
          </a:p>
          <a:p>
            <a:r>
              <a:rPr lang="en-US" sz="2800" dirty="0" smtClean="0"/>
              <a:t>Surgical removal may traumatize adjacent glands</a:t>
            </a:r>
          </a:p>
          <a:p>
            <a:r>
              <a:rPr lang="en-US" sz="2800" dirty="0" err="1" smtClean="0"/>
              <a:t>Intralesional</a:t>
            </a:r>
            <a:r>
              <a:rPr lang="en-US" sz="2800" dirty="0" smtClean="0"/>
              <a:t> injections of corticosteroids have been successfully used </a:t>
            </a:r>
            <a:endParaRPr lang="en-US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Ranula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a large </a:t>
            </a:r>
            <a:r>
              <a:rPr lang="en-US" sz="2800" dirty="0" err="1" smtClean="0"/>
              <a:t>mucocele</a:t>
            </a:r>
            <a:r>
              <a:rPr lang="en-US" sz="2800" dirty="0" smtClean="0"/>
              <a:t> located on the FOM</a:t>
            </a:r>
          </a:p>
          <a:p>
            <a:r>
              <a:rPr lang="en-US" sz="2800" dirty="0" smtClean="0"/>
              <a:t>May be </a:t>
            </a:r>
            <a:r>
              <a:rPr lang="en-US" sz="2800" dirty="0" err="1" smtClean="0"/>
              <a:t>extravasation</a:t>
            </a:r>
            <a:r>
              <a:rPr lang="en-US" sz="2800" dirty="0" smtClean="0"/>
              <a:t> or retention type</a:t>
            </a:r>
          </a:p>
          <a:p>
            <a:r>
              <a:rPr lang="en-US" sz="2800" dirty="0" smtClean="0"/>
              <a:t>Are most commonly associated with sublingual salivary gland duct</a:t>
            </a:r>
          </a:p>
          <a:p>
            <a:r>
              <a:rPr lang="en-US" sz="2800" dirty="0" smtClean="0"/>
              <a:t>Etiology: trauma</a:t>
            </a:r>
          </a:p>
          <a:p>
            <a:r>
              <a:rPr lang="en-US" sz="2800" dirty="0" smtClean="0"/>
              <a:t>Obstructed salivary gland or </a:t>
            </a:r>
            <a:r>
              <a:rPr lang="en-US" sz="2800" dirty="0" err="1" smtClean="0"/>
              <a:t>ductal</a:t>
            </a:r>
            <a:r>
              <a:rPr lang="en-US" sz="2800" dirty="0" smtClean="0"/>
              <a:t> aneurysm</a:t>
            </a:r>
            <a:endParaRPr lang="en-US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Clinical presentation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Presents as painless, slow growing, soft and movable mass located in the FOM</a:t>
            </a:r>
          </a:p>
          <a:p>
            <a:r>
              <a:rPr lang="en-US" sz="2800" dirty="0" smtClean="0"/>
              <a:t>Lesion forms on one side of lingual </a:t>
            </a:r>
            <a:r>
              <a:rPr lang="en-US" sz="2800" dirty="0" err="1" smtClean="0"/>
              <a:t>frenum</a:t>
            </a:r>
            <a:endParaRPr lang="en-US" sz="2800" dirty="0" smtClean="0"/>
          </a:p>
          <a:p>
            <a:r>
              <a:rPr lang="en-US" sz="2800" dirty="0" smtClean="0"/>
              <a:t>If lesion extends deep into soft tissue, it can cross the midline</a:t>
            </a:r>
          </a:p>
          <a:p>
            <a:r>
              <a:rPr lang="en-US" sz="2800" dirty="0" smtClean="0"/>
              <a:t>Superficial </a:t>
            </a:r>
            <a:r>
              <a:rPr lang="en-US" sz="2800" dirty="0" err="1" smtClean="0"/>
              <a:t>ranulas</a:t>
            </a:r>
            <a:r>
              <a:rPr lang="en-US" sz="2800" dirty="0" smtClean="0"/>
              <a:t> can have a blue hue</a:t>
            </a:r>
          </a:p>
          <a:p>
            <a:r>
              <a:rPr lang="en-US" sz="2800" dirty="0" smtClean="0"/>
              <a:t>Deep seated one have normal appearing mucosa</a:t>
            </a:r>
          </a:p>
          <a:p>
            <a:r>
              <a:rPr lang="en-US" sz="2800" dirty="0" smtClean="0"/>
              <a:t>Large lesion cause deviation of tongue</a:t>
            </a:r>
          </a:p>
          <a:p>
            <a:r>
              <a:rPr lang="en-US" sz="2800" dirty="0" smtClean="0"/>
              <a:t>Deep lesion that </a:t>
            </a:r>
            <a:r>
              <a:rPr lang="en-US" sz="2800" dirty="0" err="1" smtClean="0"/>
              <a:t>herniates</a:t>
            </a:r>
            <a:r>
              <a:rPr lang="en-US" sz="2800" dirty="0" smtClean="0"/>
              <a:t> through the </a:t>
            </a:r>
            <a:r>
              <a:rPr lang="en-US" sz="2800" dirty="0" err="1" smtClean="0"/>
              <a:t>mylohyoid</a:t>
            </a:r>
            <a:r>
              <a:rPr lang="en-US" sz="2800" dirty="0" smtClean="0"/>
              <a:t> muscle and extends along the facial planes is referred to as plunging </a:t>
            </a:r>
            <a:r>
              <a:rPr lang="en-US" sz="2800" dirty="0" err="1" smtClean="0"/>
              <a:t>ranula</a:t>
            </a:r>
            <a:r>
              <a:rPr lang="en-US" sz="2800" dirty="0" smtClean="0"/>
              <a:t> and may become large, extending into the neck</a:t>
            </a:r>
            <a:endParaRPr lang="en-US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Users\23\Desktop\rsa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362200"/>
            <a:ext cx="2295525" cy="1990725"/>
          </a:xfrm>
          <a:prstGeom prst="rect">
            <a:avLst/>
          </a:prstGeom>
          <a:noFill/>
        </p:spPr>
      </p:pic>
      <p:pic>
        <p:nvPicPr>
          <p:cNvPr id="6147" name="Picture 3" descr="C:\Users\23\Desktop\d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1905000"/>
            <a:ext cx="2981325" cy="3643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Treatment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Treated surgically</a:t>
            </a:r>
          </a:p>
          <a:p>
            <a:r>
              <a:rPr lang="en-US" sz="2800" dirty="0" err="1" smtClean="0"/>
              <a:t>Marsupialization</a:t>
            </a:r>
            <a:r>
              <a:rPr lang="en-US" sz="2800" dirty="0" smtClean="0"/>
              <a:t> </a:t>
            </a:r>
            <a:r>
              <a:rPr lang="en-US" sz="2800" dirty="0" err="1" smtClean="0"/>
              <a:t>unroofs</a:t>
            </a:r>
            <a:r>
              <a:rPr lang="en-US" sz="2800" dirty="0" smtClean="0"/>
              <a:t> the lesion, for smaller lesions</a:t>
            </a:r>
          </a:p>
          <a:p>
            <a:r>
              <a:rPr lang="en-US" sz="2800" dirty="0" smtClean="0"/>
              <a:t>Recurrent cases, excision of lesion and gland is recommended</a:t>
            </a:r>
          </a:p>
          <a:p>
            <a:r>
              <a:rPr lang="en-US" sz="2800" dirty="0" err="1" smtClean="0"/>
              <a:t>Intralesional</a:t>
            </a:r>
            <a:r>
              <a:rPr lang="en-US" sz="2800" dirty="0" smtClean="0"/>
              <a:t> injections of corticosteroids have been successfully used in treatment</a:t>
            </a:r>
            <a:endParaRPr lang="en-US"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Inflammatory and reactive lesions</a:t>
            </a:r>
            <a:endParaRPr lang="en-US" sz="4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Necrotizing </a:t>
            </a:r>
            <a:r>
              <a:rPr lang="en-US" sz="3200" dirty="0" err="1" smtClean="0"/>
              <a:t>sialometaplasia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Is a benign self-limiting reactive inflammatory disorder of salivary tissue</a:t>
            </a:r>
          </a:p>
          <a:p>
            <a:r>
              <a:rPr lang="en-US" sz="2800" dirty="0" smtClean="0"/>
              <a:t>   this lesion mimics a malignancy</a:t>
            </a:r>
          </a:p>
          <a:p>
            <a:r>
              <a:rPr lang="en-US" sz="2800" dirty="0" smtClean="0"/>
              <a:t>Initiated by a local ischemic event</a:t>
            </a:r>
          </a:p>
          <a:p>
            <a:r>
              <a:rPr lang="en-US" sz="2800" dirty="0" smtClean="0"/>
              <a:t>C/f: has a rapid onset</a:t>
            </a:r>
          </a:p>
          <a:p>
            <a:r>
              <a:rPr lang="en-US" sz="2800" dirty="0" smtClean="0"/>
              <a:t>Occur predominantly on palate</a:t>
            </a:r>
          </a:p>
          <a:p>
            <a:r>
              <a:rPr lang="en-US" sz="2800" dirty="0" smtClean="0"/>
              <a:t>Lesions initially start as a tender </a:t>
            </a:r>
            <a:r>
              <a:rPr lang="en-US" sz="2800" dirty="0" err="1" smtClean="0"/>
              <a:t>erythematous</a:t>
            </a:r>
            <a:r>
              <a:rPr lang="en-US" sz="2800" dirty="0" smtClean="0"/>
              <a:t> nodule</a:t>
            </a:r>
          </a:p>
          <a:p>
            <a:r>
              <a:rPr lang="en-US" sz="2800" dirty="0" smtClean="0"/>
              <a:t>Once mucosa breaks down, a deep ulceration with yellowish base </a:t>
            </a:r>
            <a:r>
              <a:rPr lang="en-US" sz="2800" dirty="0" err="1" smtClean="0"/>
              <a:t>fprms</a:t>
            </a:r>
            <a:endParaRPr lang="en-US" sz="2800" dirty="0" smtClean="0"/>
          </a:p>
          <a:p>
            <a:r>
              <a:rPr lang="en-US" sz="2800" dirty="0" smtClean="0"/>
              <a:t>Even though lesions can be large and deep, pts experience moderate degree of pain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Developmental abnormalities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400" b="1" dirty="0" smtClean="0"/>
              <a:t>Absence of glands </a:t>
            </a:r>
            <a:r>
              <a:rPr lang="en-US" sz="2800" dirty="0" smtClean="0"/>
              <a:t>is rare and occurs in association with other developmental defects, </a:t>
            </a:r>
            <a:r>
              <a:rPr lang="en-US" sz="2800" dirty="0" err="1" smtClean="0"/>
              <a:t>splly</a:t>
            </a:r>
            <a:r>
              <a:rPr lang="en-US" sz="2800" dirty="0" smtClean="0"/>
              <a:t> malformations of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brachial arch</a:t>
            </a:r>
          </a:p>
          <a:p>
            <a:r>
              <a:rPr lang="en-US" sz="2800" dirty="0" err="1" smtClean="0"/>
              <a:t>Aplasia</a:t>
            </a:r>
            <a:r>
              <a:rPr lang="en-US" sz="2800" dirty="0" smtClean="0"/>
              <a:t> – </a:t>
            </a:r>
            <a:r>
              <a:rPr lang="en-US" sz="2800" dirty="0" err="1" smtClean="0"/>
              <a:t>xerostomia</a:t>
            </a:r>
            <a:r>
              <a:rPr lang="en-US" sz="2800" dirty="0" smtClean="0"/>
              <a:t> and dental caries</a:t>
            </a:r>
          </a:p>
          <a:p>
            <a:r>
              <a:rPr lang="en-US" sz="2800" dirty="0" smtClean="0"/>
              <a:t>Enamel </a:t>
            </a:r>
            <a:r>
              <a:rPr lang="en-US" sz="2800" dirty="0" err="1" smtClean="0"/>
              <a:t>hypoplasia</a:t>
            </a:r>
            <a:r>
              <a:rPr lang="en-US" sz="2800" dirty="0" smtClean="0"/>
              <a:t>, congenital absence of teeth and extensive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wear are other symptoms</a:t>
            </a:r>
          </a:p>
          <a:p>
            <a:r>
              <a:rPr lang="en-US" sz="2800" dirty="0" smtClean="0"/>
              <a:t>Parotid </a:t>
            </a:r>
            <a:r>
              <a:rPr lang="en-US" sz="2800" dirty="0" err="1" smtClean="0"/>
              <a:t>agensis</a:t>
            </a:r>
            <a:r>
              <a:rPr lang="en-US" sz="2800" dirty="0" smtClean="0"/>
              <a:t> is reported with several congenital conditions, including </a:t>
            </a:r>
            <a:r>
              <a:rPr lang="en-US" sz="2800" dirty="0" err="1" smtClean="0"/>
              <a:t>hemifacial</a:t>
            </a:r>
            <a:r>
              <a:rPr lang="en-US" sz="2800" dirty="0" smtClean="0"/>
              <a:t> </a:t>
            </a:r>
            <a:r>
              <a:rPr lang="en-US" sz="2800" dirty="0" err="1" smtClean="0"/>
              <a:t>microstomia</a:t>
            </a:r>
            <a:r>
              <a:rPr lang="en-US" sz="2800" dirty="0" smtClean="0"/>
              <a:t>, </a:t>
            </a:r>
            <a:r>
              <a:rPr lang="en-US" sz="2800" dirty="0" err="1" smtClean="0"/>
              <a:t>mandibulofacial</a:t>
            </a:r>
            <a:r>
              <a:rPr lang="en-US" sz="2800" dirty="0" smtClean="0"/>
              <a:t> </a:t>
            </a:r>
            <a:r>
              <a:rPr lang="en-US" sz="2800" dirty="0" err="1" smtClean="0"/>
              <a:t>dysostosis</a:t>
            </a:r>
            <a:r>
              <a:rPr lang="en-US" sz="2800" dirty="0" smtClean="0"/>
              <a:t>, cleft palate, </a:t>
            </a:r>
            <a:r>
              <a:rPr lang="en-US" sz="2800" dirty="0" err="1" smtClean="0"/>
              <a:t>lacrimoauriculodentodigital</a:t>
            </a:r>
            <a:r>
              <a:rPr lang="en-US" sz="2800" dirty="0" smtClean="0"/>
              <a:t> syndrome, </a:t>
            </a:r>
            <a:r>
              <a:rPr lang="en-US" sz="2800" dirty="0" err="1" smtClean="0"/>
              <a:t>treacher</a:t>
            </a:r>
            <a:r>
              <a:rPr lang="en-US" sz="2800" dirty="0" smtClean="0"/>
              <a:t> </a:t>
            </a:r>
            <a:r>
              <a:rPr lang="en-US" sz="2800" dirty="0" err="1" smtClean="0"/>
              <a:t>collins</a:t>
            </a:r>
            <a:r>
              <a:rPr lang="en-US" sz="2800" dirty="0" smtClean="0"/>
              <a:t> syndrome and </a:t>
            </a:r>
            <a:r>
              <a:rPr lang="en-US" sz="2800" dirty="0" err="1" smtClean="0"/>
              <a:t>anopthalmia</a:t>
            </a:r>
            <a:endParaRPr lang="en-US" sz="2800" dirty="0" smtClean="0"/>
          </a:p>
          <a:p>
            <a:r>
              <a:rPr lang="en-US" sz="2800" dirty="0" err="1" smtClean="0"/>
              <a:t>Hypoplasia</a:t>
            </a:r>
            <a:r>
              <a:rPr lang="en-US" sz="2800" dirty="0" smtClean="0"/>
              <a:t> of parotid gland is associated with </a:t>
            </a:r>
            <a:r>
              <a:rPr lang="en-US" sz="2800" dirty="0" err="1" smtClean="0"/>
              <a:t>Melkersson</a:t>
            </a:r>
            <a:r>
              <a:rPr lang="en-US" sz="2800" dirty="0" smtClean="0"/>
              <a:t>-Rosenthal syndrome</a:t>
            </a:r>
            <a:endParaRPr lang="en-US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C:\Users\23\Desktop\s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981200"/>
            <a:ext cx="4476750" cy="31404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Lesions often occur shortly after oral surgical procedures, restorative dentistry or administration of LA</a:t>
            </a:r>
          </a:p>
          <a:p>
            <a:r>
              <a:rPr lang="en-US" sz="2800" dirty="0" smtClean="0"/>
              <a:t>Lesions may also develop weeks after a dental procedure or trauma</a:t>
            </a:r>
          </a:p>
          <a:p>
            <a:r>
              <a:rPr lang="en-US" sz="2800" dirty="0" smtClean="0"/>
              <a:t>Treatment: self limiting, lasts approx  6 weeks and heals by secondary intention</a:t>
            </a:r>
          </a:p>
          <a:p>
            <a:r>
              <a:rPr lang="en-US" sz="2800" dirty="0" smtClean="0"/>
              <a:t>No specific treatment required</a:t>
            </a:r>
          </a:p>
          <a:p>
            <a:r>
              <a:rPr lang="en-US" sz="2800" dirty="0" smtClean="0"/>
              <a:t>Debridement and saline rinses may help healing</a:t>
            </a:r>
            <a:endParaRPr lang="en-US" sz="2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Radiation induced pathology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Effects of external beam radiation: is standard treatment for head and neck tumors</a:t>
            </a:r>
          </a:p>
          <a:p>
            <a:r>
              <a:rPr lang="en-US" sz="2800" dirty="0" smtClean="0"/>
              <a:t>Doses more than or equal to 50 </a:t>
            </a:r>
            <a:r>
              <a:rPr lang="en-US" sz="2800" dirty="0" err="1" smtClean="0"/>
              <a:t>Gy</a:t>
            </a:r>
            <a:r>
              <a:rPr lang="en-US" sz="2800" dirty="0" smtClean="0"/>
              <a:t> will result in permanent salivary gland damage and symptoms of oral dryness</a:t>
            </a:r>
          </a:p>
          <a:p>
            <a:r>
              <a:rPr lang="en-US" sz="2800" dirty="0" smtClean="0"/>
              <a:t>C/p: </a:t>
            </a:r>
            <a:r>
              <a:rPr lang="en-US" sz="2800" dirty="0" err="1" smtClean="0"/>
              <a:t>r’therapy</a:t>
            </a:r>
            <a:r>
              <a:rPr lang="en-US" sz="2800" dirty="0" smtClean="0"/>
              <a:t> is usually delivered in fractionated doses 5 days per week for 6 to 8 weeks</a:t>
            </a:r>
          </a:p>
          <a:p>
            <a:r>
              <a:rPr lang="en-US" sz="2800" dirty="0" smtClean="0"/>
              <a:t>Acute effects on salivary function can be recognized within a week of beginning treatment at doses of approx 2 </a:t>
            </a:r>
            <a:r>
              <a:rPr lang="en-US" sz="2800" dirty="0" err="1" smtClean="0"/>
              <a:t>Gy</a:t>
            </a:r>
            <a:r>
              <a:rPr lang="en-US" sz="2800" dirty="0" smtClean="0"/>
              <a:t> daily and pts will often have c/o oral dryness by end of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week</a:t>
            </a:r>
            <a:endParaRPr lang="en-US" sz="2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Mucositis</a:t>
            </a:r>
            <a:r>
              <a:rPr lang="en-US" sz="2800" dirty="0" smtClean="0"/>
              <a:t> is a  very common consequence of treatment and can be severe to alter radiation therapy</a:t>
            </a:r>
          </a:p>
          <a:p>
            <a:r>
              <a:rPr lang="en-US" sz="2800" dirty="0" smtClean="0"/>
              <a:t>If permanent salivary dysfunction develops, pts are at risk of full range of associated oral complications</a:t>
            </a:r>
          </a:p>
          <a:p>
            <a:r>
              <a:rPr lang="en-US" sz="2800" dirty="0" smtClean="0"/>
              <a:t>Typically, at doses more than or equal to 50 </a:t>
            </a:r>
            <a:r>
              <a:rPr lang="en-US" sz="2800" dirty="0" err="1" smtClean="0"/>
              <a:t>Gy</a:t>
            </a:r>
            <a:r>
              <a:rPr lang="en-US" sz="2800" dirty="0" smtClean="0"/>
              <a:t>, dysfunction is severe and permanent</a:t>
            </a:r>
          </a:p>
          <a:p>
            <a:r>
              <a:rPr lang="en-US" sz="2800" dirty="0" smtClean="0"/>
              <a:t>Difficulty in speaking, </a:t>
            </a:r>
            <a:r>
              <a:rPr lang="en-US" sz="2800" dirty="0" err="1" smtClean="0"/>
              <a:t>dysphagia</a:t>
            </a:r>
            <a:r>
              <a:rPr lang="en-US" sz="2800" dirty="0" smtClean="0"/>
              <a:t> and increased caries are common complaints</a:t>
            </a:r>
          </a:p>
          <a:p>
            <a:r>
              <a:rPr lang="en-US" sz="2800" dirty="0" smtClean="0"/>
              <a:t>Saliva is minimal and is thick and ropy</a:t>
            </a:r>
            <a:endParaRPr lang="en-US"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Radiation caries: rapidly advancing caries and characteristically occur at </a:t>
            </a:r>
            <a:r>
              <a:rPr lang="en-US" sz="2800" dirty="0" err="1" smtClean="0"/>
              <a:t>incisal</a:t>
            </a:r>
            <a:r>
              <a:rPr lang="en-US" sz="2800" dirty="0" smtClean="0"/>
              <a:t> or cervical aspect of teeth and wrap around the teeth in an apple core fashion</a:t>
            </a:r>
          </a:p>
          <a:p>
            <a:r>
              <a:rPr lang="en-US" sz="2800" dirty="0" smtClean="0"/>
              <a:t>Other complications: </a:t>
            </a:r>
            <a:r>
              <a:rPr lang="en-US" sz="2800" dirty="0" err="1" smtClean="0"/>
              <a:t>candidiasis</a:t>
            </a:r>
            <a:endParaRPr lang="en-US" sz="2800" dirty="0" smtClean="0"/>
          </a:p>
          <a:p>
            <a:r>
              <a:rPr lang="en-US" sz="2800" dirty="0" err="1" smtClean="0"/>
              <a:t>Sialadenitis</a:t>
            </a:r>
            <a:endParaRPr lang="en-US" sz="2800" dirty="0" smtClean="0"/>
          </a:p>
          <a:p>
            <a:r>
              <a:rPr lang="en-US" sz="2800" dirty="0" err="1" smtClean="0"/>
              <a:t>Osteonecrosis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C:\Users\23\Desktop\mucositi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533400"/>
            <a:ext cx="2619375" cy="1743075"/>
          </a:xfrm>
          <a:prstGeom prst="rect">
            <a:avLst/>
          </a:prstGeom>
          <a:noFill/>
        </p:spPr>
      </p:pic>
      <p:pic>
        <p:nvPicPr>
          <p:cNvPr id="8195" name="Picture 3" descr="C:\Users\23\Desktop\cari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533400"/>
            <a:ext cx="2771775" cy="1784567"/>
          </a:xfrm>
          <a:prstGeom prst="rect">
            <a:avLst/>
          </a:prstGeom>
          <a:noFill/>
        </p:spPr>
      </p:pic>
      <p:pic>
        <p:nvPicPr>
          <p:cNvPr id="8196" name="Picture 4" descr="C:\Users\23\Desktop\can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533400"/>
            <a:ext cx="2286000" cy="2036269"/>
          </a:xfrm>
          <a:prstGeom prst="rect">
            <a:avLst/>
          </a:prstGeom>
          <a:noFill/>
        </p:spPr>
      </p:pic>
      <p:pic>
        <p:nvPicPr>
          <p:cNvPr id="8197" name="Picture 5" descr="C:\Users\23\Desktop\adeniti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" y="3276600"/>
            <a:ext cx="2409825" cy="1895475"/>
          </a:xfrm>
          <a:prstGeom prst="rect">
            <a:avLst/>
          </a:prstGeom>
          <a:noFill/>
        </p:spPr>
      </p:pic>
      <p:pic>
        <p:nvPicPr>
          <p:cNvPr id="8198" name="Picture 6" descr="C:\Users\23\Desktop\necrosis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05200" y="3200400"/>
            <a:ext cx="4838700" cy="2733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Treatment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Amifostine</a:t>
            </a:r>
            <a:r>
              <a:rPr lang="en-US" sz="2800" dirty="0" smtClean="0"/>
              <a:t>, a </a:t>
            </a:r>
            <a:r>
              <a:rPr lang="en-US" sz="2800" dirty="0" err="1" smtClean="0"/>
              <a:t>radioprotective</a:t>
            </a:r>
            <a:r>
              <a:rPr lang="en-US" sz="2800" dirty="0" smtClean="0"/>
              <a:t> agent</a:t>
            </a:r>
          </a:p>
          <a:p>
            <a:r>
              <a:rPr lang="en-US" sz="2800" dirty="0" smtClean="0"/>
              <a:t>Is useful for the preservation of salivary function and for reduction of dry mouth in pts undergoing </a:t>
            </a:r>
            <a:r>
              <a:rPr lang="en-US" sz="2800" dirty="0" err="1" smtClean="0"/>
              <a:t>r’therapy</a:t>
            </a:r>
            <a:endParaRPr lang="en-US" sz="2800" dirty="0" smtClean="0"/>
          </a:p>
          <a:p>
            <a:r>
              <a:rPr lang="en-US" sz="2800" dirty="0" smtClean="0"/>
              <a:t>Proposed </a:t>
            </a:r>
            <a:r>
              <a:rPr lang="en-US" sz="2800" dirty="0" err="1" smtClean="0"/>
              <a:t>mech</a:t>
            </a:r>
            <a:r>
              <a:rPr lang="en-US" sz="2800" dirty="0" smtClean="0"/>
              <a:t> involves </a:t>
            </a:r>
            <a:r>
              <a:rPr lang="en-US" sz="2800" dirty="0" err="1" smtClean="0"/>
              <a:t>scavening</a:t>
            </a:r>
            <a:r>
              <a:rPr lang="en-US" sz="2800" dirty="0" smtClean="0"/>
              <a:t> of free oxygen radicals</a:t>
            </a:r>
            <a:endParaRPr lang="en-US" sz="2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err="1" smtClean="0"/>
              <a:t>Amifostine</a:t>
            </a:r>
            <a:r>
              <a:rPr lang="en-US" sz="2800" dirty="0" smtClean="0"/>
              <a:t> is </a:t>
            </a:r>
            <a:r>
              <a:rPr lang="en-US" sz="2800" dirty="0" err="1" smtClean="0"/>
              <a:t>dephosphorylated</a:t>
            </a:r>
            <a:r>
              <a:rPr lang="en-US" sz="2800" dirty="0" smtClean="0"/>
              <a:t> in the circulation by alkaline </a:t>
            </a:r>
            <a:r>
              <a:rPr lang="en-US" sz="2800" dirty="0" err="1" smtClean="0"/>
              <a:t>phosphatase</a:t>
            </a:r>
            <a:r>
              <a:rPr lang="en-US" sz="2800" dirty="0" smtClean="0"/>
              <a:t> to a pharmacologically active free </a:t>
            </a:r>
            <a:r>
              <a:rPr lang="en-US" sz="2800" dirty="0" err="1" smtClean="0"/>
              <a:t>thiol</a:t>
            </a:r>
            <a:r>
              <a:rPr lang="en-US" sz="2800" dirty="0" smtClean="0"/>
              <a:t> metabolite </a:t>
            </a:r>
          </a:p>
          <a:p>
            <a:r>
              <a:rPr lang="en-US" sz="2800" dirty="0" err="1" smtClean="0"/>
              <a:t>Thiol</a:t>
            </a:r>
            <a:r>
              <a:rPr lang="en-US" sz="2800" dirty="0" smtClean="0"/>
              <a:t> metabolite scavenges free oxygen species generated by radiation</a:t>
            </a:r>
          </a:p>
          <a:p>
            <a:r>
              <a:rPr lang="en-US" sz="2800" dirty="0" smtClean="0"/>
              <a:t>Normal tissue is more vascular than tumor and has higher capillary levels of alkaline </a:t>
            </a:r>
            <a:r>
              <a:rPr lang="en-US" sz="2800" dirty="0" err="1" smtClean="0"/>
              <a:t>phosphatase</a:t>
            </a:r>
            <a:endParaRPr lang="en-US" sz="2800" dirty="0" smtClean="0"/>
          </a:p>
          <a:p>
            <a:r>
              <a:rPr lang="en-US" sz="2800" dirty="0" smtClean="0"/>
              <a:t>So, the concentration of active </a:t>
            </a:r>
            <a:r>
              <a:rPr lang="en-US" sz="2800" dirty="0" err="1" smtClean="0"/>
              <a:t>thiol</a:t>
            </a:r>
            <a:r>
              <a:rPr lang="en-US" sz="2800" dirty="0" smtClean="0"/>
              <a:t> metabolite is higher in normal tissue and thus will protect the normal tissue but not cancer</a:t>
            </a:r>
          </a:p>
          <a:p>
            <a:r>
              <a:rPr lang="en-US" sz="2800" dirty="0" smtClean="0"/>
              <a:t>Is administered iv 15 to 30 </a:t>
            </a:r>
            <a:r>
              <a:rPr lang="en-US" sz="2800" dirty="0" err="1" smtClean="0"/>
              <a:t>mts</a:t>
            </a:r>
            <a:r>
              <a:rPr lang="en-US" sz="2800" dirty="0" smtClean="0"/>
              <a:t> prior to each fractionated radiation treatment</a:t>
            </a:r>
            <a:endParaRPr lang="en-US" sz="2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Side effects are hypotension, </a:t>
            </a:r>
            <a:r>
              <a:rPr lang="en-US" sz="2800" dirty="0" err="1" smtClean="0"/>
              <a:t>hypocalcemia</a:t>
            </a:r>
            <a:r>
              <a:rPr lang="en-US" sz="2800" dirty="0" smtClean="0"/>
              <a:t>, nausea and </a:t>
            </a:r>
            <a:r>
              <a:rPr lang="en-US" sz="2800" dirty="0" err="1" smtClean="0"/>
              <a:t>vomitting</a:t>
            </a:r>
            <a:r>
              <a:rPr lang="en-US" sz="2800" dirty="0" smtClean="0"/>
              <a:t> </a:t>
            </a:r>
          </a:p>
          <a:p>
            <a:r>
              <a:rPr lang="en-US" sz="2800" dirty="0" err="1" smtClean="0"/>
              <a:t>candidiasis</a:t>
            </a:r>
            <a:r>
              <a:rPr lang="en-US" sz="2800" dirty="0" smtClean="0"/>
              <a:t>: antifungal agents free of sugar</a:t>
            </a:r>
          </a:p>
          <a:p>
            <a:r>
              <a:rPr lang="en-US" sz="2800" dirty="0" smtClean="0"/>
              <a:t>Vaginal </a:t>
            </a:r>
            <a:r>
              <a:rPr lang="en-US" sz="2800" dirty="0" err="1" smtClean="0"/>
              <a:t>clotrimazole</a:t>
            </a:r>
            <a:r>
              <a:rPr lang="en-US" sz="2800" dirty="0" smtClean="0"/>
              <a:t> troches and dissolved </a:t>
            </a:r>
            <a:r>
              <a:rPr lang="en-US" sz="2800" dirty="0" err="1" smtClean="0"/>
              <a:t>nystatin</a:t>
            </a:r>
            <a:r>
              <a:rPr lang="en-US" sz="2800" dirty="0" smtClean="0"/>
              <a:t> </a:t>
            </a:r>
            <a:r>
              <a:rPr lang="en-US" sz="2800" dirty="0" err="1" smtClean="0"/>
              <a:t>pwdr</a:t>
            </a:r>
            <a:endParaRPr lang="en-US" sz="2800" dirty="0" smtClean="0"/>
          </a:p>
          <a:p>
            <a:r>
              <a:rPr lang="en-US" sz="2800" dirty="0" smtClean="0"/>
              <a:t>Caries: daily prescription – </a:t>
            </a:r>
            <a:r>
              <a:rPr lang="en-US" sz="2800" dirty="0" err="1" smtClean="0"/>
              <a:t>strenght</a:t>
            </a:r>
            <a:r>
              <a:rPr lang="en-US" sz="2800" dirty="0" smtClean="0"/>
              <a:t> topical fluoride is recommended</a:t>
            </a:r>
            <a:endParaRPr lang="en-US" sz="28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Effects of internal radiation therapy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Disseminated thyroid cancer is treated by removal of thyroid gland</a:t>
            </a:r>
          </a:p>
          <a:p>
            <a:r>
              <a:rPr lang="en-US" sz="2800" dirty="0" smtClean="0"/>
              <a:t>To insure all thyroid tissue is removed or destroyed, pts are given radioactive iodine (</a:t>
            </a:r>
            <a:r>
              <a:rPr lang="en-US" sz="1800" dirty="0" smtClean="0"/>
              <a:t>131</a:t>
            </a:r>
            <a:r>
              <a:rPr lang="en-US" sz="2800" dirty="0" smtClean="0"/>
              <a:t>I) after surgery</a:t>
            </a:r>
          </a:p>
          <a:p>
            <a:r>
              <a:rPr lang="en-US" sz="2800" dirty="0" err="1" smtClean="0"/>
              <a:t>R’active</a:t>
            </a:r>
            <a:r>
              <a:rPr lang="en-US" sz="2800" dirty="0" smtClean="0"/>
              <a:t> iodine is taken up not only by thyroid tissue but also by </a:t>
            </a:r>
            <a:r>
              <a:rPr lang="en-US" sz="2800" dirty="0" err="1" smtClean="0"/>
              <a:t>oncocytes</a:t>
            </a:r>
            <a:r>
              <a:rPr lang="en-US" sz="2800" dirty="0" smtClean="0"/>
              <a:t> in salivary gland tissue</a:t>
            </a:r>
          </a:p>
          <a:p>
            <a:r>
              <a:rPr lang="en-US" sz="2800" dirty="0" err="1" smtClean="0"/>
              <a:t>R’active</a:t>
            </a:r>
            <a:r>
              <a:rPr lang="en-US" sz="2800" dirty="0" smtClean="0"/>
              <a:t> iodine can cause permanent salivary gland damage and fibrosis resulting in salivary gland </a:t>
            </a:r>
            <a:r>
              <a:rPr lang="en-US" sz="2800" dirty="0" err="1" smtClean="0"/>
              <a:t>hypofunction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b="1" dirty="0" smtClean="0"/>
              <a:t>Aberrant salivary glands </a:t>
            </a:r>
            <a:r>
              <a:rPr lang="en-US" sz="2800" dirty="0" smtClean="0"/>
              <a:t>are salivary tissues that develop at unusual anatomic sites</a:t>
            </a:r>
          </a:p>
          <a:p>
            <a:r>
              <a:rPr lang="en-US" sz="2800" dirty="0" smtClean="0"/>
              <a:t>Locations for aberrant glands are middle ear cleft, EAC, neck, posterior mandible, anterior mandible, pituitary and </a:t>
            </a:r>
            <a:r>
              <a:rPr lang="en-US" sz="2800" dirty="0" err="1" smtClean="0"/>
              <a:t>cerebellopontine</a:t>
            </a:r>
            <a:r>
              <a:rPr lang="en-US" sz="2800" dirty="0" smtClean="0"/>
              <a:t> angle</a:t>
            </a:r>
          </a:p>
          <a:p>
            <a:r>
              <a:rPr lang="en-US" sz="2400" b="1" dirty="0" err="1" smtClean="0"/>
              <a:t>Stafne’s</a:t>
            </a:r>
            <a:r>
              <a:rPr lang="en-US" sz="2400" b="1" dirty="0" smtClean="0"/>
              <a:t> cyst</a:t>
            </a:r>
            <a:r>
              <a:rPr lang="en-US" sz="2800" dirty="0" smtClean="0"/>
              <a:t>: located b/w angle and first molar below the level of inferior alveolar nerve</a:t>
            </a:r>
          </a:p>
          <a:p>
            <a:r>
              <a:rPr lang="en-US" sz="2800" dirty="0" smtClean="0"/>
              <a:t>Gland is usually asymptomatic and appears as  a round </a:t>
            </a:r>
            <a:r>
              <a:rPr lang="en-US" sz="2800" dirty="0" err="1" smtClean="0"/>
              <a:t>radiolucency</a:t>
            </a:r>
            <a:endParaRPr lang="en-US" sz="2800" dirty="0" smtClean="0"/>
          </a:p>
          <a:p>
            <a:r>
              <a:rPr lang="en-US" sz="2800" dirty="0" smtClean="0"/>
              <a:t>Less commonly anterior lingual </a:t>
            </a:r>
            <a:r>
              <a:rPr lang="en-US" sz="2800" dirty="0" err="1" smtClean="0"/>
              <a:t>submandibular</a:t>
            </a:r>
            <a:r>
              <a:rPr lang="en-US" sz="2800" dirty="0" smtClean="0"/>
              <a:t> salivary glands have been reported</a:t>
            </a:r>
          </a:p>
          <a:p>
            <a:r>
              <a:rPr lang="en-US" sz="2800" dirty="0" smtClean="0"/>
              <a:t>Aberrant glands: anterior mandible, appearing as </a:t>
            </a:r>
            <a:r>
              <a:rPr lang="en-US" sz="2800" dirty="0" err="1" smtClean="0"/>
              <a:t>r’lucency</a:t>
            </a:r>
            <a:r>
              <a:rPr lang="en-US" sz="2800" dirty="0" smtClean="0"/>
              <a:t> at tooth apex, extraction sites, b/w roots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Clinical presentation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Pts with DTC treated with radioactive iodine may experience </a:t>
            </a:r>
            <a:r>
              <a:rPr lang="en-US" sz="2800" dirty="0" err="1" smtClean="0"/>
              <a:t>xerostomia</a:t>
            </a:r>
            <a:r>
              <a:rPr lang="en-US" sz="2800" dirty="0" smtClean="0"/>
              <a:t> and decreased salivary gland function</a:t>
            </a:r>
          </a:p>
          <a:p>
            <a:r>
              <a:rPr lang="en-US" sz="2800" dirty="0" smtClean="0"/>
              <a:t>Treatment: following administration of </a:t>
            </a:r>
            <a:r>
              <a:rPr lang="en-US" sz="2800" dirty="0" err="1" smtClean="0"/>
              <a:t>r’active</a:t>
            </a:r>
            <a:r>
              <a:rPr lang="en-US" sz="2800" dirty="0" smtClean="0"/>
              <a:t> iodine, pts should suck o lemon drops or chew gum to stimulate salivary flow</a:t>
            </a:r>
          </a:p>
          <a:p>
            <a:r>
              <a:rPr lang="en-US" sz="2800" dirty="0" smtClean="0"/>
              <a:t>This will aid in clearing radioactive iodine from salivary glands and potentially decrease gland damage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Allergic </a:t>
            </a:r>
            <a:r>
              <a:rPr lang="en-US" sz="3600" dirty="0" err="1" smtClean="0"/>
              <a:t>sialadenitis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Enlargement of salivary glands is associated with exposure to various pharmaceutical agents and allergens</a:t>
            </a:r>
          </a:p>
          <a:p>
            <a:r>
              <a:rPr lang="en-US" sz="2800" dirty="0" err="1" smtClean="0"/>
              <a:t>Characterisitic</a:t>
            </a:r>
            <a:r>
              <a:rPr lang="en-US" sz="2800" dirty="0" smtClean="0"/>
              <a:t> feature of allergic reaction is acute salivary gland enlargement and itching over gland</a:t>
            </a:r>
          </a:p>
          <a:p>
            <a:r>
              <a:rPr lang="en-US" sz="2800" dirty="0" smtClean="0"/>
              <a:t>Following compounds show gland enlargement:</a:t>
            </a:r>
          </a:p>
          <a:p>
            <a:r>
              <a:rPr lang="en-US" sz="2800" dirty="0" smtClean="0"/>
              <a:t>Phenobarbital, </a:t>
            </a:r>
            <a:r>
              <a:rPr lang="en-US" sz="2800" dirty="0" err="1" smtClean="0"/>
              <a:t>phenothiazine</a:t>
            </a:r>
            <a:r>
              <a:rPr lang="en-US" sz="2800" dirty="0" smtClean="0"/>
              <a:t>, </a:t>
            </a:r>
            <a:r>
              <a:rPr lang="en-US" sz="2800" dirty="0" err="1" smtClean="0"/>
              <a:t>ethambutol</a:t>
            </a:r>
            <a:r>
              <a:rPr lang="en-US" sz="2800" dirty="0" smtClean="0"/>
              <a:t>, </a:t>
            </a:r>
            <a:r>
              <a:rPr lang="en-US" sz="2800" dirty="0" err="1" smtClean="0"/>
              <a:t>sulfisoxazole</a:t>
            </a:r>
            <a:r>
              <a:rPr lang="en-US" sz="2800" dirty="0" smtClean="0"/>
              <a:t>, iodine compounds, </a:t>
            </a:r>
            <a:r>
              <a:rPr lang="en-US" sz="2800" dirty="0" err="1" smtClean="0"/>
              <a:t>isoproterenol</a:t>
            </a:r>
            <a:r>
              <a:rPr lang="en-US" sz="2800" dirty="0" smtClean="0"/>
              <a:t> and heavy metals</a:t>
            </a:r>
          </a:p>
          <a:p>
            <a:r>
              <a:rPr lang="en-US" sz="2800" dirty="0" smtClean="0"/>
              <a:t>Allergic </a:t>
            </a:r>
            <a:r>
              <a:rPr lang="en-US" sz="2800" dirty="0" err="1" smtClean="0"/>
              <a:t>sialadenitis</a:t>
            </a:r>
            <a:r>
              <a:rPr lang="en-US" sz="2800" dirty="0" smtClean="0"/>
              <a:t> is self limiting: avoid allergen, hydration and monitor for secondary infection</a:t>
            </a:r>
            <a:endParaRPr lang="en-US" sz="28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Viral diseases : mumps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epidemic </a:t>
            </a:r>
            <a:r>
              <a:rPr lang="en-US" sz="2800" dirty="0" err="1" smtClean="0"/>
              <a:t>parotitis</a:t>
            </a:r>
            <a:endParaRPr lang="en-US" sz="2800" dirty="0" smtClean="0"/>
          </a:p>
          <a:p>
            <a:r>
              <a:rPr lang="en-US" sz="2800" dirty="0" smtClean="0"/>
              <a:t>Is caused by a RNA </a:t>
            </a:r>
            <a:r>
              <a:rPr lang="en-US" sz="2800" dirty="0" err="1" smtClean="0"/>
              <a:t>paramyxovirus</a:t>
            </a:r>
            <a:endParaRPr lang="en-US" sz="2800" dirty="0" smtClean="0"/>
          </a:p>
          <a:p>
            <a:r>
              <a:rPr lang="en-US" sz="2800" dirty="0" smtClean="0"/>
              <a:t>Transmitted by direct contact with salivary droplets</a:t>
            </a:r>
          </a:p>
          <a:p>
            <a:r>
              <a:rPr lang="en-US" sz="2800" dirty="0" smtClean="0"/>
              <a:t>C/p: occurs in children b/w ages of 4 and 6 yrs</a:t>
            </a:r>
          </a:p>
          <a:p>
            <a:r>
              <a:rPr lang="en-US" sz="2800" dirty="0" smtClean="0"/>
              <a:t>Incubation period is 2 to 3 weeks</a:t>
            </a:r>
          </a:p>
          <a:p>
            <a:r>
              <a:rPr lang="en-US" sz="2800" dirty="0" smtClean="0"/>
              <a:t>Followed by salivary gland inflammation and enlargement, </a:t>
            </a:r>
            <a:r>
              <a:rPr lang="en-US" sz="2800" dirty="0" err="1" smtClean="0"/>
              <a:t>preauricular</a:t>
            </a:r>
            <a:r>
              <a:rPr lang="en-US" sz="2800" dirty="0" smtClean="0"/>
              <a:t> pain, fever, malaise, headache and </a:t>
            </a:r>
            <a:r>
              <a:rPr lang="en-US" sz="2800" dirty="0" err="1" smtClean="0"/>
              <a:t>myalgia</a:t>
            </a:r>
            <a:endParaRPr lang="en-US" sz="2800" dirty="0" smtClean="0"/>
          </a:p>
          <a:p>
            <a:r>
              <a:rPr lang="en-US" sz="2800" dirty="0" smtClean="0"/>
              <a:t>Majority involve parotid glands</a:t>
            </a:r>
          </a:p>
          <a:p>
            <a:r>
              <a:rPr lang="en-US" sz="2800" dirty="0" smtClean="0"/>
              <a:t>Skin over gland is </a:t>
            </a:r>
            <a:r>
              <a:rPr lang="en-US" sz="2800" dirty="0" err="1" smtClean="0"/>
              <a:t>oedematous</a:t>
            </a:r>
            <a:endParaRPr lang="en-US" sz="28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Salivary gland enlargement is sudden and painful to </a:t>
            </a:r>
            <a:r>
              <a:rPr lang="en-US" sz="2800" dirty="0" err="1" smtClean="0"/>
              <a:t>palapation</a:t>
            </a:r>
            <a:endParaRPr lang="en-US" sz="2800" dirty="0" smtClean="0"/>
          </a:p>
          <a:p>
            <a:r>
              <a:rPr lang="en-US" sz="2800" dirty="0" smtClean="0"/>
              <a:t>Ducts are </a:t>
            </a:r>
            <a:r>
              <a:rPr lang="en-US" sz="2800" dirty="0" err="1" smtClean="0"/>
              <a:t>inflammed</a:t>
            </a:r>
            <a:r>
              <a:rPr lang="en-US" sz="2800" dirty="0" smtClean="0"/>
              <a:t> but without purulent discharge</a:t>
            </a:r>
          </a:p>
          <a:p>
            <a:r>
              <a:rPr lang="en-US" sz="2800" dirty="0" smtClean="0"/>
              <a:t>If partial duct obstruction occurs, pt may experience pain when eating</a:t>
            </a:r>
          </a:p>
          <a:p>
            <a:r>
              <a:rPr lang="en-US" sz="2800" dirty="0" smtClean="0"/>
              <a:t>One gland can become symptomatic 24 to 48 hrs before another gland does so</a:t>
            </a:r>
          </a:p>
          <a:p>
            <a:r>
              <a:rPr lang="en-US" sz="2800" dirty="0" smtClean="0"/>
              <a:t>Swelling is usually bilateral and lasts approx 7 days</a:t>
            </a:r>
            <a:endParaRPr lang="en-US" sz="28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 descr="C:\Users\23\Desktop\mum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371600"/>
            <a:ext cx="3890962" cy="3890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Lab: demo of antibodies to mumps S and V antigens and to </a:t>
            </a:r>
            <a:r>
              <a:rPr lang="en-US" sz="2800" dirty="0" err="1" smtClean="0"/>
              <a:t>hemagglutination</a:t>
            </a:r>
            <a:r>
              <a:rPr lang="en-US" sz="2800" dirty="0" smtClean="0"/>
              <a:t> antigen</a:t>
            </a:r>
          </a:p>
          <a:p>
            <a:r>
              <a:rPr lang="en-US" sz="2800" dirty="0" smtClean="0"/>
              <a:t>Serum amylase levels may be elevated</a:t>
            </a:r>
          </a:p>
          <a:p>
            <a:r>
              <a:rPr lang="en-US" sz="2800" dirty="0" smtClean="0"/>
              <a:t>Complications: mild meningitis and encephalitis</a:t>
            </a:r>
          </a:p>
          <a:p>
            <a:r>
              <a:rPr lang="en-US" sz="2800" dirty="0" smtClean="0"/>
              <a:t>Deafness, </a:t>
            </a:r>
            <a:r>
              <a:rPr lang="en-US" sz="2800" dirty="0" err="1" smtClean="0"/>
              <a:t>myocarditis</a:t>
            </a:r>
            <a:r>
              <a:rPr lang="en-US" sz="2800" dirty="0" smtClean="0"/>
              <a:t>, </a:t>
            </a:r>
            <a:r>
              <a:rPr lang="en-US" sz="2800" dirty="0" err="1" smtClean="0"/>
              <a:t>thyroiditis</a:t>
            </a:r>
            <a:r>
              <a:rPr lang="en-US" sz="2800" dirty="0" smtClean="0"/>
              <a:t>, pancreatitis and </a:t>
            </a:r>
            <a:r>
              <a:rPr lang="en-US" sz="2800" dirty="0" err="1" smtClean="0"/>
              <a:t>oophoritis</a:t>
            </a:r>
            <a:r>
              <a:rPr lang="en-US" sz="2800" dirty="0" smtClean="0"/>
              <a:t> occur less frequently</a:t>
            </a:r>
          </a:p>
          <a:p>
            <a:r>
              <a:rPr lang="en-US" sz="2800" dirty="0" smtClean="0"/>
              <a:t>Males may experience </a:t>
            </a:r>
            <a:r>
              <a:rPr lang="en-US" sz="2800" dirty="0" err="1" smtClean="0"/>
              <a:t>epididymitis</a:t>
            </a:r>
            <a:r>
              <a:rPr lang="en-US" sz="2800" dirty="0" smtClean="0"/>
              <a:t> and </a:t>
            </a:r>
            <a:r>
              <a:rPr lang="en-US" sz="2800" dirty="0" err="1" smtClean="0"/>
              <a:t>orchitis</a:t>
            </a:r>
            <a:r>
              <a:rPr lang="en-US" sz="2800" dirty="0" smtClean="0"/>
              <a:t>, resulting in testicular atrophy and infertility, if occur in </a:t>
            </a:r>
            <a:r>
              <a:rPr lang="en-US" sz="2800" dirty="0" err="1" smtClean="0"/>
              <a:t>adolesence</a:t>
            </a:r>
            <a:endParaRPr lang="en-US" sz="2800" dirty="0" smtClean="0"/>
          </a:p>
          <a:p>
            <a:r>
              <a:rPr lang="en-US" sz="2800" dirty="0" smtClean="0"/>
              <a:t>Treatment: symptomatic</a:t>
            </a:r>
            <a:endParaRPr lang="en-US" sz="28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Cytomegalovirus infection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Is a beta herpes virus infecting only humans</a:t>
            </a:r>
          </a:p>
          <a:p>
            <a:r>
              <a:rPr lang="en-US" sz="2800" dirty="0" smtClean="0"/>
              <a:t>May remain latent after initial exposure and infection</a:t>
            </a:r>
          </a:p>
          <a:p>
            <a:r>
              <a:rPr lang="en-US" sz="2800" dirty="0" smtClean="0"/>
              <a:t>c/p: occur In young adult population and presents as an acute febrile illness  that causes salivary gland enlargement</a:t>
            </a:r>
          </a:p>
          <a:p>
            <a:r>
              <a:rPr lang="en-US" sz="2800" dirty="0" err="1" smtClean="0"/>
              <a:t>Transplacental</a:t>
            </a:r>
            <a:r>
              <a:rPr lang="en-US" sz="2800" dirty="0" smtClean="0"/>
              <a:t> transmission can cause prematurity, low birth weight and congenital malformations</a:t>
            </a:r>
          </a:p>
          <a:p>
            <a:r>
              <a:rPr lang="en-US" sz="2800" dirty="0" smtClean="0"/>
              <a:t>Infected newborns and  young children suffer from hepatitis, </a:t>
            </a:r>
            <a:r>
              <a:rPr lang="en-US" sz="2800" dirty="0" err="1" smtClean="0"/>
              <a:t>myocarditis</a:t>
            </a:r>
            <a:r>
              <a:rPr lang="en-US" sz="2800" dirty="0" smtClean="0"/>
              <a:t>, hematologic abnormalities, </a:t>
            </a:r>
            <a:r>
              <a:rPr lang="en-US" sz="2800" dirty="0" err="1" smtClean="0"/>
              <a:t>pneumonitis</a:t>
            </a:r>
            <a:r>
              <a:rPr lang="en-US" sz="2800" dirty="0" smtClean="0"/>
              <a:t> and nervous system damage</a:t>
            </a:r>
          </a:p>
          <a:p>
            <a:r>
              <a:rPr lang="en-US" sz="2800" dirty="0" smtClean="0"/>
              <a:t>Infection is fatal</a:t>
            </a:r>
            <a:endParaRPr lang="en-US" sz="28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Those children who survive frequently experience permanent nerve damage resulting in mental retardation and seizure disorders</a:t>
            </a:r>
          </a:p>
          <a:p>
            <a:r>
              <a:rPr lang="en-US" sz="2800" dirty="0" smtClean="0"/>
              <a:t>In adults, could be due to reactivation of virus in </a:t>
            </a:r>
            <a:r>
              <a:rPr lang="en-US" sz="2800" dirty="0" err="1" smtClean="0"/>
              <a:t>immunocompromised</a:t>
            </a:r>
            <a:r>
              <a:rPr lang="en-US" sz="2800" dirty="0" smtClean="0"/>
              <a:t> pts or pts with hematologic abnormalities or HIV infection</a:t>
            </a:r>
          </a:p>
          <a:p>
            <a:r>
              <a:rPr lang="en-US" sz="2800" dirty="0" smtClean="0"/>
              <a:t>Advent of highly active antiretroviral therapy for treating HIV infection has resulted in a decline of CMV end organ damage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CMV infected tissue contains large atypical cells with inclusion bodies</a:t>
            </a:r>
          </a:p>
          <a:p>
            <a:r>
              <a:rPr lang="en-US" sz="2800" dirty="0" smtClean="0"/>
              <a:t>These cells can be 2 times the normal size and have eccentrically places nuclei, resulting in “owl-like” appearance</a:t>
            </a:r>
          </a:p>
          <a:p>
            <a:r>
              <a:rPr lang="en-US" sz="2800" dirty="0" smtClean="0"/>
              <a:t>Lab: culture, antigen detection, CMV DNA detection</a:t>
            </a:r>
          </a:p>
          <a:p>
            <a:r>
              <a:rPr lang="en-US" sz="2800" dirty="0" smtClean="0"/>
              <a:t>Diagnosis of primary infection: combination of </a:t>
            </a:r>
            <a:r>
              <a:rPr lang="en-US" sz="2800" dirty="0" err="1" smtClean="0"/>
              <a:t>IgM</a:t>
            </a:r>
            <a:r>
              <a:rPr lang="en-US" sz="2800" dirty="0" smtClean="0"/>
              <a:t> anti CMV antibody </a:t>
            </a:r>
            <a:r>
              <a:rPr lang="en-US" sz="2800" dirty="0" err="1" smtClean="0"/>
              <a:t>seropostivity</a:t>
            </a:r>
            <a:r>
              <a:rPr lang="en-US" sz="2800" dirty="0" smtClean="0"/>
              <a:t>, </a:t>
            </a:r>
            <a:r>
              <a:rPr lang="en-US" sz="2800" dirty="0" err="1" smtClean="0"/>
              <a:t>Ig</a:t>
            </a:r>
            <a:r>
              <a:rPr lang="en-US" sz="2800" dirty="0" smtClean="0"/>
              <a:t> G </a:t>
            </a:r>
            <a:r>
              <a:rPr lang="en-US" sz="2800" dirty="0" err="1" smtClean="0"/>
              <a:t>seroconversions</a:t>
            </a:r>
            <a:r>
              <a:rPr lang="en-US" sz="2800" dirty="0" smtClean="0"/>
              <a:t>, and viral culture</a:t>
            </a:r>
            <a:endParaRPr lang="en-US" sz="28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Treatment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Immunocompetent</a:t>
            </a:r>
            <a:r>
              <a:rPr lang="en-US" sz="2800" dirty="0" smtClean="0"/>
              <a:t> pts are treated symptomatically</a:t>
            </a:r>
          </a:p>
          <a:p>
            <a:r>
              <a:rPr lang="en-US" sz="2800" dirty="0" err="1" smtClean="0"/>
              <a:t>Immunocompromised</a:t>
            </a:r>
            <a:r>
              <a:rPr lang="en-US" sz="2800" dirty="0" smtClean="0"/>
              <a:t> pts require aggressive management</a:t>
            </a:r>
          </a:p>
          <a:p>
            <a:r>
              <a:rPr lang="en-US" sz="2800" dirty="0" smtClean="0"/>
              <a:t>Iv </a:t>
            </a:r>
            <a:r>
              <a:rPr lang="en-US" sz="2800" dirty="0" err="1" smtClean="0"/>
              <a:t>gancyclovir</a:t>
            </a:r>
            <a:r>
              <a:rPr lang="en-US" sz="2800" dirty="0" smtClean="0"/>
              <a:t>, </a:t>
            </a:r>
            <a:r>
              <a:rPr lang="en-US" sz="2800" dirty="0" err="1" smtClean="0"/>
              <a:t>foscarnet</a:t>
            </a:r>
            <a:r>
              <a:rPr lang="en-US" sz="2800" dirty="0" smtClean="0"/>
              <a:t> or </a:t>
            </a:r>
            <a:r>
              <a:rPr lang="en-US" sz="2800" dirty="0" err="1" smtClean="0"/>
              <a:t>cidofovir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23\Desktop\stafen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67000" y="1981200"/>
            <a:ext cx="2981325" cy="29478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HIV infection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Neoplastic</a:t>
            </a:r>
            <a:r>
              <a:rPr lang="en-US" sz="2800" dirty="0" smtClean="0"/>
              <a:t> and non </a:t>
            </a:r>
            <a:r>
              <a:rPr lang="en-US" sz="2800" dirty="0" err="1" smtClean="0"/>
              <a:t>neoplastic</a:t>
            </a:r>
            <a:r>
              <a:rPr lang="en-US" sz="2800" dirty="0" smtClean="0"/>
              <a:t> salivary gland enlargement occur with increased frequency in HIV infected pts</a:t>
            </a:r>
          </a:p>
          <a:p>
            <a:r>
              <a:rPr lang="en-US" sz="2800" dirty="0" smtClean="0"/>
              <a:t>HIV-salivary gland disease describes </a:t>
            </a:r>
            <a:r>
              <a:rPr lang="en-US" sz="2800" dirty="0" err="1" smtClean="0"/>
              <a:t>xerostomia</a:t>
            </a:r>
            <a:r>
              <a:rPr lang="en-US" sz="2800" dirty="0" smtClean="0"/>
              <a:t> and benign salivary gland enlargement</a:t>
            </a:r>
          </a:p>
          <a:p>
            <a:r>
              <a:rPr lang="en-US" sz="2800" dirty="0" smtClean="0"/>
              <a:t>HIV-SGD is associated with a cluster designation 8 cell </a:t>
            </a:r>
            <a:r>
              <a:rPr lang="en-US" sz="2800" dirty="0" err="1" smtClean="0"/>
              <a:t>lymphocytosis</a:t>
            </a:r>
            <a:r>
              <a:rPr lang="en-US" sz="2800" dirty="0" smtClean="0"/>
              <a:t> of salivary glands and with diffuse </a:t>
            </a:r>
            <a:r>
              <a:rPr lang="en-US" sz="2800" dirty="0" err="1" smtClean="0"/>
              <a:t>infilterative</a:t>
            </a:r>
            <a:r>
              <a:rPr lang="en-US" sz="2800" dirty="0" smtClean="0"/>
              <a:t> </a:t>
            </a:r>
            <a:r>
              <a:rPr lang="en-US" sz="2800" dirty="0" err="1" smtClean="0"/>
              <a:t>lymphocytosis</a:t>
            </a:r>
            <a:r>
              <a:rPr lang="en-US" sz="2800" dirty="0" smtClean="0"/>
              <a:t> </a:t>
            </a:r>
            <a:r>
              <a:rPr lang="en-US" sz="2800" dirty="0" err="1" smtClean="0"/>
              <a:t>sysdrome</a:t>
            </a:r>
            <a:r>
              <a:rPr lang="en-US" sz="2800" dirty="0" smtClean="0"/>
              <a:t> (DILS)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C/p: most notable symptom is salivary gland swelling, may or may not be accompanied by </a:t>
            </a:r>
            <a:r>
              <a:rPr lang="en-US" sz="2800" dirty="0" err="1" smtClean="0"/>
              <a:t>xerostomia</a:t>
            </a:r>
            <a:endParaRPr lang="en-US" sz="2800" dirty="0" smtClean="0"/>
          </a:p>
          <a:p>
            <a:r>
              <a:rPr lang="en-US" sz="2800" dirty="0" smtClean="0"/>
              <a:t>HIV-SGD frequently resembles </a:t>
            </a:r>
            <a:r>
              <a:rPr lang="en-US" sz="2800" dirty="0" err="1" smtClean="0"/>
              <a:t>Sjogren’s</a:t>
            </a:r>
            <a:r>
              <a:rPr lang="en-US" sz="2800" dirty="0" smtClean="0"/>
              <a:t> syndrome</a:t>
            </a:r>
          </a:p>
          <a:p>
            <a:r>
              <a:rPr lang="en-US" sz="2800" dirty="0" smtClean="0"/>
              <a:t>multiple cystic masses are characteristic of HIV associated benign </a:t>
            </a:r>
            <a:r>
              <a:rPr lang="en-US" sz="2800" dirty="0" err="1" smtClean="0"/>
              <a:t>lymphoepihelial</a:t>
            </a:r>
            <a:r>
              <a:rPr lang="en-US" sz="2800" dirty="0" smtClean="0"/>
              <a:t> hypertrophy</a:t>
            </a:r>
          </a:p>
          <a:p>
            <a:r>
              <a:rPr lang="en-US" sz="2800" dirty="0" smtClean="0"/>
              <a:t>These pts also frequently experience medication induced </a:t>
            </a:r>
            <a:r>
              <a:rPr lang="en-US" sz="2800" dirty="0" err="1" smtClean="0"/>
              <a:t>xerostomia</a:t>
            </a:r>
            <a:endParaRPr lang="en-US" sz="2800" dirty="0" smtClean="0"/>
          </a:p>
          <a:p>
            <a:r>
              <a:rPr lang="en-US" sz="2800" dirty="0" smtClean="0"/>
              <a:t>Treatment: symptomatic</a:t>
            </a:r>
          </a:p>
          <a:p>
            <a:r>
              <a:rPr lang="en-US" sz="2800" dirty="0" err="1" smtClean="0"/>
              <a:t>Xerostomia</a:t>
            </a:r>
            <a:r>
              <a:rPr lang="en-US" sz="2800" dirty="0" smtClean="0"/>
              <a:t> may be relieved by sipping water, saliva substitute, chewing sugar free </a:t>
            </a:r>
            <a:r>
              <a:rPr lang="en-US" sz="2800" dirty="0" err="1" smtClean="0"/>
              <a:t>gum,suckng</a:t>
            </a:r>
            <a:r>
              <a:rPr lang="en-US" sz="2800" dirty="0" smtClean="0"/>
              <a:t> sugar free candy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Topical fluoride for caries</a:t>
            </a:r>
          </a:p>
          <a:p>
            <a:r>
              <a:rPr lang="en-US" sz="2800" dirty="0" smtClean="0"/>
              <a:t>parotid enlargement is esthetic concern and surgery has been performed</a:t>
            </a:r>
          </a:p>
          <a:p>
            <a:r>
              <a:rPr lang="en-US" sz="2800" dirty="0" smtClean="0"/>
              <a:t>Aspiration of cysts and tetracycline sclerosis – </a:t>
            </a:r>
            <a:r>
              <a:rPr lang="en-US" sz="2800" dirty="0" err="1" smtClean="0"/>
              <a:t>inj</a:t>
            </a:r>
            <a:r>
              <a:rPr lang="en-US" sz="2800" dirty="0" smtClean="0"/>
              <a:t> of tetracycline solution into cystic areas will sometimes induce an inflammatory reaction and eventual sclerosis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Hepatitis C virus infection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C/p: </a:t>
            </a:r>
            <a:r>
              <a:rPr lang="en-US" sz="2800" dirty="0" err="1" smtClean="0"/>
              <a:t>extrahepatic</a:t>
            </a:r>
            <a:r>
              <a:rPr lang="en-US" sz="2800" dirty="0" smtClean="0"/>
              <a:t> manifestations include salivary gland enlargement</a:t>
            </a:r>
          </a:p>
          <a:p>
            <a:r>
              <a:rPr lang="en-US" sz="2800" dirty="0" smtClean="0"/>
              <a:t>Pt may report </a:t>
            </a:r>
            <a:r>
              <a:rPr lang="en-US" sz="2800" dirty="0" err="1" smtClean="0"/>
              <a:t>xerostomia</a:t>
            </a:r>
            <a:r>
              <a:rPr lang="en-US" sz="2800" dirty="0" smtClean="0"/>
              <a:t> along with chronic major salivary gland enlargement</a:t>
            </a:r>
          </a:p>
          <a:p>
            <a:r>
              <a:rPr lang="en-US" sz="2800" dirty="0" smtClean="0"/>
              <a:t>Diagnosis: detection of anti-HCV antibodies and HCV DNA</a:t>
            </a:r>
          </a:p>
          <a:p>
            <a:r>
              <a:rPr lang="en-US" sz="2800" dirty="0" smtClean="0"/>
              <a:t>Treatment: symptomatically</a:t>
            </a:r>
            <a:endParaRPr lang="en-US" sz="28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Bacterial </a:t>
            </a:r>
            <a:r>
              <a:rPr lang="en-US" sz="3600" dirty="0" err="1" smtClean="0"/>
              <a:t>sialadenitis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surgical </a:t>
            </a:r>
            <a:r>
              <a:rPr lang="en-US" sz="2800" dirty="0" err="1" smtClean="0"/>
              <a:t>parotitis</a:t>
            </a:r>
            <a:endParaRPr lang="en-US" sz="2800" dirty="0" smtClean="0"/>
          </a:p>
          <a:p>
            <a:r>
              <a:rPr lang="en-US" sz="2800" dirty="0" smtClean="0"/>
              <a:t>Bacterial infections of salivary glands are most commonly seen in pts with reduced salivary gland function</a:t>
            </a:r>
          </a:p>
          <a:p>
            <a:r>
              <a:rPr lang="en-US" sz="2800" dirty="0" err="1" smtClean="0"/>
              <a:t>Postsurgery</a:t>
            </a:r>
            <a:r>
              <a:rPr lang="en-US" sz="2800" dirty="0" smtClean="0"/>
              <a:t> pts often experienced gland enlargement from ascending bacterial infections due to decreased salivary flow during anesthesia, often as a result of administered </a:t>
            </a:r>
            <a:r>
              <a:rPr lang="en-US" sz="2800" dirty="0" err="1" smtClean="0"/>
              <a:t>anticholinergic</a:t>
            </a:r>
            <a:r>
              <a:rPr lang="en-US" sz="2800" dirty="0" smtClean="0"/>
              <a:t> drugs and relative dehydration due to restricted fluids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Reduction of salivary flow results in diminished mechanical flushing, allowing bacteria to colonize the oral cavity and then to invade the salivary duct and cause acute bacterial infection</a:t>
            </a:r>
          </a:p>
          <a:p>
            <a:r>
              <a:rPr lang="en-US" sz="2800" dirty="0" smtClean="0"/>
              <a:t>Geriatric population is most susceptible due to </a:t>
            </a:r>
            <a:r>
              <a:rPr lang="en-US" sz="2800" dirty="0" err="1" smtClean="0"/>
              <a:t>frrequent</a:t>
            </a:r>
            <a:r>
              <a:rPr lang="en-US" sz="2800" dirty="0" smtClean="0"/>
              <a:t> combination of medication induced </a:t>
            </a:r>
            <a:r>
              <a:rPr lang="en-US" sz="2800" dirty="0" err="1" smtClean="0"/>
              <a:t>xerostomia</a:t>
            </a:r>
            <a:r>
              <a:rPr lang="en-US" sz="2800" dirty="0" smtClean="0"/>
              <a:t> and poor oral hygiene</a:t>
            </a:r>
          </a:p>
          <a:p>
            <a:r>
              <a:rPr lang="en-US" sz="2800" dirty="0" err="1" smtClean="0"/>
              <a:t>Submandibular</a:t>
            </a:r>
            <a:r>
              <a:rPr lang="en-US" sz="2800" dirty="0" smtClean="0"/>
              <a:t> gland is least susceptible coz of presence of </a:t>
            </a:r>
            <a:r>
              <a:rPr lang="en-US" sz="2800" dirty="0" err="1" smtClean="0"/>
              <a:t>mucin</a:t>
            </a:r>
            <a:r>
              <a:rPr lang="en-US" sz="2800" dirty="0" smtClean="0"/>
              <a:t> having potent antibacterial activity</a:t>
            </a:r>
            <a:endParaRPr lang="en-US" sz="280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presentation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Usually present with a sudden onset of </a:t>
            </a:r>
            <a:r>
              <a:rPr lang="en-US" sz="2800" dirty="0" err="1" smtClean="0"/>
              <a:t>uni</a:t>
            </a:r>
            <a:r>
              <a:rPr lang="en-US" sz="2800" dirty="0" smtClean="0"/>
              <a:t>/bilateral swelling of gland</a:t>
            </a:r>
          </a:p>
          <a:p>
            <a:r>
              <a:rPr lang="en-US" sz="2800" dirty="0" smtClean="0"/>
              <a:t>Involved gland is painful, </a:t>
            </a:r>
            <a:r>
              <a:rPr lang="en-US" sz="2800" dirty="0" err="1" smtClean="0"/>
              <a:t>indurated</a:t>
            </a:r>
            <a:r>
              <a:rPr lang="en-US" sz="2800" dirty="0" smtClean="0"/>
              <a:t> and tender to palpation</a:t>
            </a:r>
          </a:p>
          <a:p>
            <a:r>
              <a:rPr lang="en-US" sz="2800" dirty="0" smtClean="0"/>
              <a:t>Overlying skin may be </a:t>
            </a:r>
            <a:r>
              <a:rPr lang="en-US" sz="2800" dirty="0" err="1" smtClean="0"/>
              <a:t>erythematous</a:t>
            </a:r>
            <a:endParaRPr lang="en-US" sz="2800" dirty="0" smtClean="0"/>
          </a:p>
          <a:p>
            <a:r>
              <a:rPr lang="en-US" sz="2800" dirty="0" smtClean="0"/>
              <a:t>Purulent discharge may be expressed from duct orifice</a:t>
            </a:r>
          </a:p>
          <a:p>
            <a:r>
              <a:rPr lang="en-US" sz="2800" dirty="0" smtClean="0"/>
              <a:t>US or CT is recommended for visualizing possible cystic areas</a:t>
            </a:r>
            <a:endParaRPr lang="en-US" sz="28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 descr="C:\Users\23\Desktop\sal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99" y="1905000"/>
            <a:ext cx="2800865" cy="1905000"/>
          </a:xfrm>
          <a:prstGeom prst="rect">
            <a:avLst/>
          </a:prstGeom>
          <a:noFill/>
        </p:spPr>
      </p:pic>
      <p:pic>
        <p:nvPicPr>
          <p:cNvPr id="11267" name="Picture 3" descr="C:\Users\23\Desktop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1828800"/>
            <a:ext cx="2514600" cy="19177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Treatment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If purulent discharge is present, empiric iv </a:t>
            </a:r>
            <a:r>
              <a:rPr lang="en-US" sz="2800" dirty="0" err="1" smtClean="0"/>
              <a:t>pencillinase</a:t>
            </a:r>
            <a:r>
              <a:rPr lang="en-US" sz="2800" dirty="0" smtClean="0"/>
              <a:t>-resistant </a:t>
            </a:r>
            <a:r>
              <a:rPr lang="en-US" sz="2800" dirty="0" err="1" smtClean="0"/>
              <a:t>antistaphylococcal</a:t>
            </a:r>
            <a:r>
              <a:rPr lang="en-US" sz="2800" dirty="0" smtClean="0"/>
              <a:t> antibiotic is used</a:t>
            </a:r>
          </a:p>
          <a:p>
            <a:r>
              <a:rPr lang="en-US" sz="2800" dirty="0" smtClean="0"/>
              <a:t>Instruct pt to milk the gland several times throughout the day</a:t>
            </a:r>
          </a:p>
          <a:p>
            <a:r>
              <a:rPr lang="en-US" sz="2800" dirty="0" smtClean="0"/>
              <a:t>Increased hydration and improved oral hygiene are required</a:t>
            </a:r>
          </a:p>
          <a:p>
            <a:r>
              <a:rPr lang="en-US" sz="2800" dirty="0" smtClean="0"/>
              <a:t>Significant improvement is noted in 24 to 48 hrs</a:t>
            </a:r>
          </a:p>
          <a:p>
            <a:r>
              <a:rPr lang="en-US" sz="2800" dirty="0" smtClean="0"/>
              <a:t>If not, I and D should be considered</a:t>
            </a:r>
            <a:endParaRPr lang="en-US" sz="280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Systemic conditions with salivary gland involvement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Diabetes: pts with uncontrolled diabetes often have dry mouth, which is due to </a:t>
            </a:r>
            <a:r>
              <a:rPr lang="en-US" sz="2800" dirty="0" err="1" smtClean="0"/>
              <a:t>polyuria</a:t>
            </a:r>
            <a:r>
              <a:rPr lang="en-US" sz="2800" dirty="0" smtClean="0"/>
              <a:t> and poor hydration</a:t>
            </a:r>
          </a:p>
          <a:p>
            <a:r>
              <a:rPr lang="en-US" sz="2800" dirty="0" smtClean="0"/>
              <a:t>Poor </a:t>
            </a:r>
            <a:r>
              <a:rPr lang="en-US" sz="2800" dirty="0" err="1" smtClean="0"/>
              <a:t>glycemic</a:t>
            </a:r>
            <a:r>
              <a:rPr lang="en-US" sz="2800" dirty="0" smtClean="0"/>
              <a:t> control directly effects salivary gland metabolism</a:t>
            </a:r>
          </a:p>
          <a:p>
            <a:r>
              <a:rPr lang="en-US" sz="2800" dirty="0" smtClean="0"/>
              <a:t>Autonomic nervous system dysfunction may also play a role</a:t>
            </a:r>
          </a:p>
          <a:p>
            <a:endParaRPr lang="en-US" sz="2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Accessory salivary ducts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Are common</a:t>
            </a:r>
          </a:p>
          <a:p>
            <a:r>
              <a:rPr lang="en-US" sz="2800" dirty="0" smtClean="0"/>
              <a:t>Do not require treatment</a:t>
            </a:r>
          </a:p>
          <a:p>
            <a:r>
              <a:rPr lang="en-US" sz="2800" dirty="0" smtClean="0"/>
              <a:t>Frequent location was superior and anterior to normal location of </a:t>
            </a:r>
            <a:r>
              <a:rPr lang="en-US" sz="2800" dirty="0" err="1" smtClean="0"/>
              <a:t>Stenson’s</a:t>
            </a:r>
            <a:r>
              <a:rPr lang="en-US" sz="2800" dirty="0" smtClean="0"/>
              <a:t> duct</a:t>
            </a:r>
            <a:endParaRPr lang="en-US" sz="2800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Anorexia nervosa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Salivary gland enlargement and dysfunction can occur in pts with anorexia nervosa and bulimia</a:t>
            </a:r>
          </a:p>
          <a:p>
            <a:r>
              <a:rPr lang="en-US" sz="2800" dirty="0" smtClean="0"/>
              <a:t>Enlargement appears to be related to  nutritional deficiencies and to habit of induced </a:t>
            </a:r>
            <a:r>
              <a:rPr lang="en-US" sz="2800" dirty="0" err="1" smtClean="0"/>
              <a:t>vomitting</a:t>
            </a:r>
            <a:endParaRPr lang="en-US" sz="2800" dirty="0" smtClean="0"/>
          </a:p>
          <a:p>
            <a:r>
              <a:rPr lang="en-US" sz="2800" dirty="0" smtClean="0"/>
              <a:t>Enlargement resolves when pts return to normal weight and discontinue unhealthy eating habits</a:t>
            </a:r>
          </a:p>
          <a:p>
            <a:r>
              <a:rPr lang="en-US" sz="2800" dirty="0" smtClean="0"/>
              <a:t>Hypertrophy may persist and be a esthetic concern</a:t>
            </a:r>
          </a:p>
          <a:p>
            <a:r>
              <a:rPr lang="en-US" sz="2800" dirty="0" smtClean="0"/>
              <a:t>Total and salivary specific amylase levels are increased with bulimia</a:t>
            </a:r>
          </a:p>
          <a:p>
            <a:r>
              <a:rPr lang="en-US" sz="2800" dirty="0" smtClean="0"/>
              <a:t>Salivary amylase tends to increase with frequency of binge eating</a:t>
            </a:r>
            <a:endParaRPr lang="en-US" sz="28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 descr="C:\Users\23\Desktop\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05000" y="2364666"/>
            <a:ext cx="4090987" cy="2298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Chronic alcoholism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 is associated with salivary gland dysfunction and bilateral salivary gland enlargement</a:t>
            </a:r>
          </a:p>
          <a:p>
            <a:r>
              <a:rPr lang="en-US" sz="2800" dirty="0" smtClean="0"/>
              <a:t>Decreased salivary flow is due to dehydration and poor nutrition</a:t>
            </a:r>
          </a:p>
          <a:p>
            <a:r>
              <a:rPr lang="en-US" sz="2800" dirty="0" smtClean="0"/>
              <a:t>Enlarged gland show fatty tissue changes on </a:t>
            </a:r>
            <a:r>
              <a:rPr lang="en-US" sz="2800" dirty="0" err="1" smtClean="0"/>
              <a:t>histologic</a:t>
            </a:r>
            <a:r>
              <a:rPr lang="en-US" sz="2800" dirty="0" smtClean="0"/>
              <a:t> examination</a:t>
            </a:r>
            <a:endParaRPr lang="en-US" sz="2800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C:\Users\23\Desktop\alcohol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62200" y="928114"/>
            <a:ext cx="3138487" cy="41685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Medication induced salivary dysfunction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Drugs include:</a:t>
            </a:r>
          </a:p>
          <a:p>
            <a:r>
              <a:rPr lang="en-US" sz="2800" dirty="0" err="1" smtClean="0"/>
              <a:t>Anticholinergics</a:t>
            </a:r>
            <a:endParaRPr lang="en-US" sz="2800" dirty="0" smtClean="0"/>
          </a:p>
          <a:p>
            <a:r>
              <a:rPr lang="en-US" sz="2800" dirty="0" smtClean="0"/>
              <a:t>Antidepressants</a:t>
            </a:r>
          </a:p>
          <a:p>
            <a:r>
              <a:rPr lang="en-US" sz="2800" dirty="0" err="1" smtClean="0"/>
              <a:t>Antihypertensives</a:t>
            </a:r>
            <a:endParaRPr lang="en-US" sz="2800" dirty="0" smtClean="0"/>
          </a:p>
          <a:p>
            <a:r>
              <a:rPr lang="en-US" sz="2800" dirty="0" err="1" smtClean="0"/>
              <a:t>Antihistaminics</a:t>
            </a:r>
            <a:endParaRPr lang="en-US" sz="2800" dirty="0" smtClean="0"/>
          </a:p>
          <a:p>
            <a:r>
              <a:rPr lang="en-US" sz="2800" dirty="0" smtClean="0"/>
              <a:t>Medication induced </a:t>
            </a:r>
            <a:r>
              <a:rPr lang="en-US" sz="2800" dirty="0" err="1" smtClean="0"/>
              <a:t>hypofuntion</a:t>
            </a:r>
            <a:r>
              <a:rPr lang="en-US" sz="2800" dirty="0" smtClean="0"/>
              <a:t> affects </a:t>
            </a:r>
            <a:r>
              <a:rPr lang="en-US" sz="2800" dirty="0" err="1" smtClean="0"/>
              <a:t>unstimulated</a:t>
            </a:r>
            <a:r>
              <a:rPr lang="en-US" sz="2800" dirty="0" smtClean="0"/>
              <a:t> output</a:t>
            </a:r>
          </a:p>
          <a:p>
            <a:r>
              <a:rPr lang="en-US" sz="2800" dirty="0" smtClean="0"/>
              <a:t>When causative drug is withdrawn, function often returns to normal</a:t>
            </a:r>
            <a:endParaRPr lang="en-US" sz="2800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Immune conditions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Benign </a:t>
            </a:r>
            <a:r>
              <a:rPr lang="en-US" sz="2800" dirty="0" err="1" smtClean="0"/>
              <a:t>lymphoepithelial</a:t>
            </a:r>
            <a:r>
              <a:rPr lang="en-US" sz="2800" dirty="0" smtClean="0"/>
              <a:t> lesion (</a:t>
            </a:r>
            <a:r>
              <a:rPr lang="en-US" sz="2800" dirty="0" err="1" smtClean="0"/>
              <a:t>Mikulicz’s</a:t>
            </a:r>
            <a:r>
              <a:rPr lang="en-US" sz="2800" dirty="0" smtClean="0"/>
              <a:t> disease)</a:t>
            </a:r>
          </a:p>
          <a:p>
            <a:r>
              <a:rPr lang="en-US" sz="2800" dirty="0" err="1" smtClean="0"/>
              <a:t>Sjogren’s</a:t>
            </a:r>
            <a:r>
              <a:rPr lang="en-US" sz="2800" dirty="0" smtClean="0"/>
              <a:t> syndrome</a:t>
            </a:r>
            <a:endParaRPr lang="en-US" sz="2800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Benign </a:t>
            </a:r>
            <a:r>
              <a:rPr lang="en-US" sz="2800" dirty="0" err="1" smtClean="0"/>
              <a:t>lymphoepithelial</a:t>
            </a:r>
            <a:r>
              <a:rPr lang="en-US" sz="2800" dirty="0" smtClean="0"/>
              <a:t> lesion (</a:t>
            </a:r>
            <a:r>
              <a:rPr lang="en-US" sz="2800" dirty="0" err="1" smtClean="0"/>
              <a:t>Mikulicz’s</a:t>
            </a:r>
            <a:r>
              <a:rPr lang="en-US" sz="2800" dirty="0" smtClean="0"/>
              <a:t> disease)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Etiology : unknown</a:t>
            </a:r>
          </a:p>
          <a:p>
            <a:r>
              <a:rPr lang="en-US" sz="2800" dirty="0" smtClean="0"/>
              <a:t>Autoimmune, viral or genetic are trigger factors</a:t>
            </a:r>
          </a:p>
          <a:p>
            <a:r>
              <a:rPr lang="en-US" sz="2800" dirty="0" smtClean="0"/>
              <a:t>Mid aged women</a:t>
            </a:r>
          </a:p>
          <a:p>
            <a:r>
              <a:rPr lang="en-US" sz="2800" dirty="0" smtClean="0"/>
              <a:t>Pts present with </a:t>
            </a:r>
            <a:r>
              <a:rPr lang="en-US" sz="2800" dirty="0" err="1" smtClean="0"/>
              <a:t>uni</a:t>
            </a:r>
            <a:r>
              <a:rPr lang="en-US" sz="2800" dirty="0" smtClean="0"/>
              <a:t>/bilateral salivary gland swelling due to benign lymphoid </a:t>
            </a:r>
            <a:r>
              <a:rPr lang="en-US" sz="2800" dirty="0" err="1" smtClean="0"/>
              <a:t>infilteration</a:t>
            </a:r>
            <a:endParaRPr lang="en-US" sz="2800" dirty="0" smtClean="0"/>
          </a:p>
          <a:p>
            <a:r>
              <a:rPr lang="en-US" sz="2800" dirty="0" smtClean="0"/>
              <a:t>Reduced salivary flow makes pts susceptible to gland infections</a:t>
            </a:r>
          </a:p>
          <a:p>
            <a:r>
              <a:rPr lang="en-US" sz="2800" dirty="0" smtClean="0"/>
              <a:t>Diagnosis: salivary gland biopsy</a:t>
            </a:r>
          </a:p>
          <a:p>
            <a:r>
              <a:rPr lang="en-US" sz="2800" dirty="0" smtClean="0"/>
              <a:t>Absence of abnormalities in peripheral blood counts</a:t>
            </a:r>
          </a:p>
          <a:p>
            <a:r>
              <a:rPr lang="en-US" sz="2800" dirty="0" smtClean="0"/>
              <a:t>Autoimmune </a:t>
            </a:r>
            <a:r>
              <a:rPr lang="en-US" sz="2800" dirty="0" err="1" smtClean="0"/>
              <a:t>serologies</a:t>
            </a:r>
            <a:endParaRPr lang="en-US" sz="2800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D/D and treatment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D/D: </a:t>
            </a:r>
            <a:r>
              <a:rPr lang="en-US" sz="2800" dirty="0" err="1" smtClean="0"/>
              <a:t>sjogrens</a:t>
            </a:r>
            <a:r>
              <a:rPr lang="en-US" sz="2800" dirty="0" smtClean="0"/>
              <a:t> syndrome</a:t>
            </a:r>
          </a:p>
          <a:p>
            <a:r>
              <a:rPr lang="en-US" sz="2800" dirty="0" smtClean="0"/>
              <a:t>Lymphoma, </a:t>
            </a:r>
            <a:r>
              <a:rPr lang="en-US" sz="2800" dirty="0" err="1" smtClean="0"/>
              <a:t>sarcoidosis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diseases associated with salivary gland enlargement</a:t>
            </a:r>
          </a:p>
          <a:p>
            <a:r>
              <a:rPr lang="en-US" sz="2800" dirty="0" smtClean="0"/>
              <a:t>Treatment: palliative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Sjogren’s</a:t>
            </a:r>
            <a:r>
              <a:rPr lang="en-US" sz="3200" dirty="0" smtClean="0"/>
              <a:t> syndrome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Is a chronic autoimmune disease characterized by symptoms of oral and ocular dryness and lymphocytic </a:t>
            </a:r>
            <a:r>
              <a:rPr lang="en-US" sz="2800" dirty="0" err="1" smtClean="0"/>
              <a:t>infilteration</a:t>
            </a:r>
            <a:r>
              <a:rPr lang="en-US" sz="2800" dirty="0" smtClean="0"/>
              <a:t> and destruction of exocrine glands other exocrine tissues, thyroid, lungs and kidney may also be involved</a:t>
            </a:r>
          </a:p>
          <a:p>
            <a:r>
              <a:rPr lang="en-US" sz="2800" dirty="0" smtClean="0"/>
              <a:t>Ss pts frequently experience </a:t>
            </a:r>
            <a:r>
              <a:rPr lang="en-US" sz="2800" dirty="0" err="1" smtClean="0"/>
              <a:t>arthralgias</a:t>
            </a:r>
            <a:r>
              <a:rPr lang="en-US" sz="2800" dirty="0" smtClean="0"/>
              <a:t>, </a:t>
            </a:r>
            <a:r>
              <a:rPr lang="en-US" sz="2800" dirty="0" err="1" smtClean="0"/>
              <a:t>myalgias</a:t>
            </a:r>
            <a:r>
              <a:rPr lang="en-US" sz="2800" dirty="0" smtClean="0"/>
              <a:t>, peripheral neuropathies and rashes</a:t>
            </a:r>
          </a:p>
          <a:p>
            <a:r>
              <a:rPr lang="en-US" sz="2800" dirty="0" smtClean="0"/>
              <a:t>Autoimmune associated anemia, </a:t>
            </a:r>
            <a:r>
              <a:rPr lang="en-US" sz="2800" dirty="0" err="1" smtClean="0"/>
              <a:t>hypergammaglobulinemia</a:t>
            </a:r>
            <a:r>
              <a:rPr lang="en-US" sz="2800" dirty="0" smtClean="0"/>
              <a:t> and other serologic abnormalities are found In this pt</a:t>
            </a:r>
            <a:endParaRPr lang="en-US" sz="2800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SS primarily affects postmenopausal women</a:t>
            </a:r>
          </a:p>
          <a:p>
            <a:r>
              <a:rPr lang="en-US" sz="2800" dirty="0" smtClean="0"/>
              <a:t>F:M::9:1</a:t>
            </a:r>
          </a:p>
          <a:p>
            <a:r>
              <a:rPr lang="en-US" sz="2800" dirty="0" smtClean="0"/>
              <a:t>Primary SS: is a systemic disorder that includes both salivary and </a:t>
            </a:r>
            <a:r>
              <a:rPr lang="en-US" sz="2800" dirty="0" err="1" smtClean="0"/>
              <a:t>lacrimal</a:t>
            </a:r>
            <a:r>
              <a:rPr lang="en-US" sz="2800" dirty="0" smtClean="0"/>
              <a:t> gland dysfunctions without another autoimmune condition </a:t>
            </a:r>
          </a:p>
          <a:p>
            <a:r>
              <a:rPr lang="en-US" sz="2800" dirty="0" smtClean="0"/>
              <a:t>In secondary SS, another CT disease is also present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23\Desktop\extra duc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18309" y="1600200"/>
            <a:ext cx="5907381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presentation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Pts with SS experience full spectrum of oral complications due to decreased salivary function</a:t>
            </a:r>
          </a:p>
          <a:p>
            <a:r>
              <a:rPr lang="en-US" sz="2800" dirty="0" smtClean="0"/>
              <a:t>Almost all pts experience dry mouth and need to sip liquids throughout the day</a:t>
            </a:r>
          </a:p>
          <a:p>
            <a:r>
              <a:rPr lang="en-US" sz="2800" dirty="0" smtClean="0"/>
              <a:t>Oral dryness causes difficulty in chewing, swallowing and speaking</a:t>
            </a:r>
          </a:p>
          <a:p>
            <a:r>
              <a:rPr lang="en-US" sz="2800" dirty="0" smtClean="0"/>
              <a:t>Cracked lips and angular </a:t>
            </a:r>
            <a:r>
              <a:rPr lang="en-US" sz="2800" dirty="0" err="1" smtClean="0"/>
              <a:t>chelitis</a:t>
            </a:r>
            <a:endParaRPr lang="en-US" sz="2800" dirty="0" smtClean="0"/>
          </a:p>
          <a:p>
            <a:r>
              <a:rPr lang="en-US" sz="2800" dirty="0" smtClean="0"/>
              <a:t>Mucosa is pale and dry</a:t>
            </a:r>
          </a:p>
          <a:p>
            <a:r>
              <a:rPr lang="en-US" sz="2800" dirty="0" smtClean="0"/>
              <a:t>Minimal saliva pooling is noted</a:t>
            </a:r>
          </a:p>
          <a:p>
            <a:r>
              <a:rPr lang="en-US" sz="2800" dirty="0" smtClean="0"/>
              <a:t>Saliva tends to be ropy and thick</a:t>
            </a:r>
            <a:endParaRPr lang="en-US" sz="2800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Mucocutaneous</a:t>
            </a:r>
            <a:r>
              <a:rPr lang="en-US" sz="2800" dirty="0" smtClean="0"/>
              <a:t> </a:t>
            </a:r>
            <a:r>
              <a:rPr lang="en-US" sz="2800" dirty="0" err="1" smtClean="0"/>
              <a:t>candidiasis</a:t>
            </a:r>
            <a:r>
              <a:rPr lang="en-US" sz="2800" dirty="0" smtClean="0"/>
              <a:t> are common</a:t>
            </a:r>
          </a:p>
          <a:p>
            <a:r>
              <a:rPr lang="en-US" sz="2800" dirty="0" smtClean="0"/>
              <a:t>Decreased salivary flow results in increased caries and erosion of enamel structure</a:t>
            </a:r>
          </a:p>
          <a:p>
            <a:r>
              <a:rPr lang="en-US" sz="2800" dirty="0" smtClean="0"/>
              <a:t>Salivary gland enlargement and also susceptible to gland infections and/or gland obstructions that present as acute exacerbations of chronically enlarged glands</a:t>
            </a:r>
            <a:endParaRPr lang="en-US" sz="2800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Diagnosis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objective measurement of decreased salivary gland and </a:t>
            </a:r>
            <a:r>
              <a:rPr lang="en-US" sz="2800" dirty="0" err="1" smtClean="0"/>
              <a:t>lacrimal</a:t>
            </a:r>
            <a:r>
              <a:rPr lang="en-US" sz="2800" dirty="0" smtClean="0"/>
              <a:t> gland functions</a:t>
            </a:r>
          </a:p>
          <a:p>
            <a:r>
              <a:rPr lang="en-US" sz="2800" dirty="0" smtClean="0"/>
              <a:t>Positive autoimmune </a:t>
            </a:r>
            <a:r>
              <a:rPr lang="en-US" sz="2800" dirty="0" err="1" smtClean="0"/>
              <a:t>serologies</a:t>
            </a:r>
            <a:endParaRPr lang="en-US" sz="2800" dirty="0" smtClean="0"/>
          </a:p>
          <a:p>
            <a:r>
              <a:rPr lang="en-US" sz="2800" dirty="0" smtClean="0"/>
              <a:t>minor salivary gland biopsy</a:t>
            </a:r>
          </a:p>
          <a:p>
            <a:r>
              <a:rPr lang="en-US" sz="2800" dirty="0" smtClean="0"/>
              <a:t>Presence of </a:t>
            </a:r>
            <a:r>
              <a:rPr lang="en-US" sz="2800" dirty="0" err="1" smtClean="0"/>
              <a:t>autoantibodies</a:t>
            </a:r>
            <a:r>
              <a:rPr lang="en-US" sz="2800" dirty="0" smtClean="0"/>
              <a:t> </a:t>
            </a:r>
            <a:r>
              <a:rPr lang="en-US" sz="2800" dirty="0" err="1" smtClean="0"/>
              <a:t>gainst</a:t>
            </a:r>
            <a:r>
              <a:rPr lang="en-US" sz="2800" dirty="0" smtClean="0"/>
              <a:t> </a:t>
            </a:r>
            <a:r>
              <a:rPr lang="en-US" sz="2800" dirty="0" err="1" smtClean="0"/>
              <a:t>extractble</a:t>
            </a:r>
            <a:r>
              <a:rPr lang="en-US" sz="2800" dirty="0" smtClean="0"/>
              <a:t> nuclear antigens SS-A/R</a:t>
            </a:r>
            <a:r>
              <a:rPr lang="en-US" sz="1600" dirty="0" smtClean="0"/>
              <a:t>O</a:t>
            </a:r>
            <a:r>
              <a:rPr lang="en-US" sz="2800" dirty="0" smtClean="0"/>
              <a:t> or SS-</a:t>
            </a:r>
            <a:r>
              <a:rPr lang="en-US" sz="2800" dirty="0" err="1" smtClean="0"/>
              <a:t>BL</a:t>
            </a:r>
            <a:r>
              <a:rPr lang="en-US" sz="2000" dirty="0" err="1" smtClean="0"/>
              <a:t>a</a:t>
            </a:r>
            <a:endParaRPr lang="en-US" sz="2800" dirty="0" smtClean="0"/>
          </a:p>
          <a:p>
            <a:r>
              <a:rPr lang="en-US" sz="2800" dirty="0" err="1" smtClean="0"/>
              <a:t>Lacrimal</a:t>
            </a:r>
            <a:r>
              <a:rPr lang="en-US" sz="2800" dirty="0" smtClean="0"/>
              <a:t> dysfunction</a:t>
            </a:r>
            <a:endParaRPr lang="en-US" sz="2800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MRI or CT can be helpful in the assessment of gland enlargement and potential </a:t>
            </a:r>
            <a:r>
              <a:rPr lang="en-US" sz="2800" dirty="0" err="1" smtClean="0"/>
              <a:t>lymphoadenopathies</a:t>
            </a:r>
            <a:endParaRPr lang="en-US" sz="2800" dirty="0" smtClean="0"/>
          </a:p>
          <a:p>
            <a:r>
              <a:rPr lang="en-US" sz="2800" dirty="0" smtClean="0"/>
              <a:t>Tc-99m radionuclide studies to determine salivary gland function</a:t>
            </a:r>
          </a:p>
          <a:p>
            <a:r>
              <a:rPr lang="en-US" sz="2800" dirty="0" err="1" smtClean="0"/>
              <a:t>Sialography</a:t>
            </a:r>
            <a:r>
              <a:rPr lang="en-US" sz="2800" dirty="0" smtClean="0"/>
              <a:t>: </a:t>
            </a:r>
            <a:endParaRPr lang="en-US" sz="2800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Treatment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Treatment for SS is limited</a:t>
            </a:r>
          </a:p>
          <a:p>
            <a:r>
              <a:rPr lang="en-US" sz="2800" dirty="0" smtClean="0"/>
              <a:t>Primarily symptomatic</a:t>
            </a:r>
          </a:p>
          <a:p>
            <a:r>
              <a:rPr lang="en-US" sz="2800" dirty="0" err="1" smtClean="0"/>
              <a:t>Artifical</a:t>
            </a:r>
            <a:r>
              <a:rPr lang="en-US" sz="2800" dirty="0" smtClean="0"/>
              <a:t> saliva, oral rinses and gels and water sipping</a:t>
            </a:r>
          </a:p>
          <a:p>
            <a:r>
              <a:rPr lang="en-US" sz="2800" dirty="0" smtClean="0"/>
              <a:t>Pts with remaining salivary function can also stimulate salivary flow by chewing sugar free gum or sucking sugar free candies</a:t>
            </a:r>
          </a:p>
          <a:p>
            <a:r>
              <a:rPr lang="en-US" sz="2800" dirty="0" smtClean="0"/>
              <a:t>Cholinergic drugs that stimulate salivary flow are </a:t>
            </a:r>
            <a:r>
              <a:rPr lang="en-US" sz="2800" dirty="0" err="1" smtClean="0"/>
              <a:t>pilocarpine</a:t>
            </a:r>
            <a:r>
              <a:rPr lang="en-US" sz="2800" dirty="0" smtClean="0"/>
              <a:t> and </a:t>
            </a:r>
            <a:r>
              <a:rPr lang="en-US" sz="2800" dirty="0" err="1" smtClean="0"/>
              <a:t>cevimeline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Granulomatous</a:t>
            </a:r>
            <a:r>
              <a:rPr lang="en-US" sz="3600" dirty="0" smtClean="0"/>
              <a:t> conditions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Tuberculosis: is a chronic bacterial infection that leads to the formation of </a:t>
            </a:r>
            <a:r>
              <a:rPr lang="en-US" sz="2800" dirty="0" err="1" smtClean="0"/>
              <a:t>granulomas</a:t>
            </a:r>
            <a:r>
              <a:rPr lang="en-US" sz="2800" dirty="0" smtClean="0"/>
              <a:t> in infected tissues</a:t>
            </a:r>
          </a:p>
          <a:p>
            <a:r>
              <a:rPr lang="en-US" sz="2800" dirty="0" smtClean="0"/>
              <a:t>Salivary gland may also be involved</a:t>
            </a:r>
          </a:p>
          <a:p>
            <a:r>
              <a:rPr lang="en-US" sz="2800" dirty="0" smtClean="0"/>
              <a:t>Pts may experience </a:t>
            </a:r>
            <a:r>
              <a:rPr lang="en-US" sz="2800" dirty="0" err="1" smtClean="0"/>
              <a:t>xerostomia</a:t>
            </a:r>
            <a:r>
              <a:rPr lang="en-US" sz="2800" dirty="0" smtClean="0"/>
              <a:t> and /or gland swelling, with </a:t>
            </a:r>
            <a:r>
              <a:rPr lang="en-US" sz="2800" dirty="0" err="1" smtClean="0"/>
              <a:t>granuloma</a:t>
            </a:r>
            <a:r>
              <a:rPr lang="en-US" sz="2800" dirty="0" smtClean="0"/>
              <a:t> or cyst formation within glands</a:t>
            </a:r>
          </a:p>
          <a:p>
            <a:endParaRPr lang="en-US" sz="2800" dirty="0" smtClean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Sarcoidosis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Is a chronic condition in which </a:t>
            </a:r>
            <a:r>
              <a:rPr lang="en-US" sz="2800" dirty="0" err="1" smtClean="0"/>
              <a:t>Tlymphocytes</a:t>
            </a:r>
            <a:r>
              <a:rPr lang="en-US" sz="2800" dirty="0" smtClean="0"/>
              <a:t>, mononuclear phagocytes and </a:t>
            </a:r>
            <a:r>
              <a:rPr lang="en-US" sz="2800" dirty="0" err="1" smtClean="0"/>
              <a:t>granulomas</a:t>
            </a:r>
            <a:r>
              <a:rPr lang="en-US" sz="2800" dirty="0" smtClean="0"/>
              <a:t> cause destruction of involved tissue</a:t>
            </a:r>
          </a:p>
          <a:p>
            <a:r>
              <a:rPr lang="en-US" sz="2800" dirty="0" smtClean="0"/>
              <a:t>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or 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decade</a:t>
            </a:r>
          </a:p>
          <a:p>
            <a:r>
              <a:rPr lang="en-US" sz="2800" dirty="0" smtClean="0"/>
              <a:t>Women are affected more than men</a:t>
            </a:r>
          </a:p>
          <a:p>
            <a:r>
              <a:rPr lang="en-US" sz="2800" dirty="0" err="1" smtClean="0"/>
              <a:t>Heerfordt’s</a:t>
            </a:r>
            <a:r>
              <a:rPr lang="en-US" sz="2800" dirty="0" smtClean="0"/>
              <a:t> syndrome: </a:t>
            </a:r>
            <a:r>
              <a:rPr lang="en-US" sz="2800" dirty="0" err="1" smtClean="0"/>
              <a:t>uveoparotid</a:t>
            </a:r>
            <a:r>
              <a:rPr lang="en-US" sz="2800" dirty="0" smtClean="0"/>
              <a:t> fever: is a form of </a:t>
            </a:r>
            <a:r>
              <a:rPr lang="en-US" sz="2800" dirty="0" err="1" smtClean="0"/>
              <a:t>sarcoid</a:t>
            </a:r>
            <a:r>
              <a:rPr lang="en-US" sz="2800" dirty="0" smtClean="0"/>
              <a:t> that can occur in presence or absence of systemic </a:t>
            </a:r>
            <a:r>
              <a:rPr lang="en-US" sz="2800" dirty="0" err="1" smtClean="0"/>
              <a:t>sarcoidosis</a:t>
            </a:r>
            <a:endParaRPr lang="en-US" sz="2800" dirty="0" smtClean="0"/>
          </a:p>
          <a:p>
            <a:r>
              <a:rPr lang="en-US" sz="2800" dirty="0" smtClean="0"/>
              <a:t>Syndrome is defined by a triad of inflammation of </a:t>
            </a:r>
            <a:r>
              <a:rPr lang="en-US" sz="2800" dirty="0" err="1" smtClean="0"/>
              <a:t>uveal</a:t>
            </a:r>
            <a:r>
              <a:rPr lang="en-US" sz="2800" dirty="0" smtClean="0"/>
              <a:t> tract of eye, parotid swelling and facial palsy</a:t>
            </a:r>
            <a:endParaRPr lang="en-US" sz="2800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Pts present with bilateral, painless and firm salivary gland enlargement</a:t>
            </a:r>
          </a:p>
          <a:p>
            <a:r>
              <a:rPr lang="en-US" dirty="0" smtClean="0"/>
              <a:t>Decreased salivary gland function is usually noted</a:t>
            </a:r>
          </a:p>
          <a:p>
            <a:r>
              <a:rPr lang="en-US" dirty="0" smtClean="0"/>
              <a:t>Lab: serum calcium, autoimmune </a:t>
            </a:r>
            <a:r>
              <a:rPr lang="en-US" dirty="0" err="1" smtClean="0"/>
              <a:t>serologies</a:t>
            </a:r>
            <a:r>
              <a:rPr lang="en-US" dirty="0" smtClean="0"/>
              <a:t> and </a:t>
            </a:r>
            <a:r>
              <a:rPr lang="en-US" dirty="0" err="1" smtClean="0"/>
              <a:t>angiotensin</a:t>
            </a:r>
            <a:r>
              <a:rPr lang="en-US" dirty="0" smtClean="0"/>
              <a:t> I-converting enzyme concentration</a:t>
            </a:r>
          </a:p>
          <a:p>
            <a:r>
              <a:rPr lang="en-US" dirty="0" smtClean="0"/>
              <a:t>Treatment: palliative, corticosteroids may be given, </a:t>
            </a:r>
            <a:r>
              <a:rPr lang="en-US" dirty="0" err="1" smtClean="0"/>
              <a:t>immunomodulators</a:t>
            </a:r>
            <a:r>
              <a:rPr lang="en-US" dirty="0" smtClean="0"/>
              <a:t> or immunosuppressive drugs are used if failed t respond to corticosteroids</a:t>
            </a:r>
            <a:endParaRPr lang="en-US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Treatment of </a:t>
            </a:r>
            <a:r>
              <a:rPr lang="en-US" sz="3600" dirty="0" err="1" smtClean="0"/>
              <a:t>xerostomia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Preventive therapy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Symptomatic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Local or salivary stimulation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Systemic salivary stimulation</a:t>
            </a:r>
            <a:endParaRPr lang="en-US" sz="2800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Preventive therapy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Topical fluorides – </a:t>
            </a:r>
            <a:r>
              <a:rPr lang="en-US" sz="2800" dirty="0" err="1" smtClean="0"/>
              <a:t>controlcaries</a:t>
            </a:r>
            <a:endParaRPr lang="en-US" sz="2800" dirty="0" smtClean="0"/>
          </a:p>
          <a:p>
            <a:r>
              <a:rPr lang="en-US" sz="2800" dirty="0" smtClean="0"/>
              <a:t>Meticulous oral hygiene</a:t>
            </a:r>
          </a:p>
          <a:p>
            <a:r>
              <a:rPr lang="en-US" sz="2800" dirty="0" err="1" smtClean="0"/>
              <a:t>Remineralizing</a:t>
            </a:r>
            <a:r>
              <a:rPr lang="en-US" sz="2800" dirty="0" smtClean="0"/>
              <a:t> solutions </a:t>
            </a:r>
          </a:p>
          <a:p>
            <a:r>
              <a:rPr lang="en-US" sz="2800" dirty="0" err="1" smtClean="0"/>
              <a:t>Erythematous</a:t>
            </a:r>
            <a:r>
              <a:rPr lang="en-US" sz="2800" dirty="0" smtClean="0"/>
              <a:t> </a:t>
            </a:r>
            <a:r>
              <a:rPr lang="en-US" sz="2800" dirty="0" err="1" smtClean="0"/>
              <a:t>candidiasis</a:t>
            </a:r>
            <a:r>
              <a:rPr lang="en-US" sz="2800" dirty="0" smtClean="0"/>
              <a:t> – antifungal therapy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Diverticuli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 is a pouch or sac protruding from the wall of a duct</a:t>
            </a:r>
          </a:p>
          <a:p>
            <a:r>
              <a:rPr lang="en-US" sz="2800" dirty="0" smtClean="0"/>
              <a:t>It leads to pooling of saliva and recurrent </a:t>
            </a:r>
            <a:r>
              <a:rPr lang="en-US" sz="2800" dirty="0" err="1" smtClean="0"/>
              <a:t>sialadenitis</a:t>
            </a:r>
            <a:endParaRPr lang="en-US" sz="2800" dirty="0" smtClean="0"/>
          </a:p>
          <a:p>
            <a:r>
              <a:rPr lang="en-US" sz="2800" dirty="0" smtClean="0"/>
              <a:t>Diagnosis: </a:t>
            </a:r>
            <a:r>
              <a:rPr lang="en-US" sz="2800" dirty="0" err="1" smtClean="0"/>
              <a:t>sialography</a:t>
            </a:r>
            <a:endParaRPr lang="en-US" sz="2800" dirty="0" smtClean="0"/>
          </a:p>
          <a:p>
            <a:r>
              <a:rPr lang="en-US" sz="2800" dirty="0" smtClean="0"/>
              <a:t>Pts are encouraged to regularly milk the involved gland and promote salivary flow through the duct</a:t>
            </a:r>
            <a:endParaRPr lang="en-US" sz="2800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Symptomatic treatment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Sipping water – moistens oral cavity, hydrate mucosa and clear debris from mouth</a:t>
            </a:r>
          </a:p>
          <a:p>
            <a:r>
              <a:rPr lang="en-US" sz="2800" dirty="0" smtClean="0"/>
              <a:t>Use of water with meals makes formation of bolus easier and swallowing easier, improves taste perception</a:t>
            </a:r>
          </a:p>
          <a:p>
            <a:r>
              <a:rPr lang="en-US" sz="2800" dirty="0" smtClean="0"/>
              <a:t>Use of room humidifiers at night lessens discomfort</a:t>
            </a:r>
          </a:p>
          <a:p>
            <a:r>
              <a:rPr lang="en-US" sz="2800" dirty="0" smtClean="0"/>
              <a:t>Oral rinses and gels without alcohol, sugar or strong flavorings are recommended, coz they irritate sensitive dry mucosa</a:t>
            </a:r>
          </a:p>
          <a:p>
            <a:r>
              <a:rPr lang="en-US" sz="2800" dirty="0" err="1" smtClean="0"/>
              <a:t>Moisturising</a:t>
            </a:r>
            <a:r>
              <a:rPr lang="en-US" sz="2800" dirty="0" smtClean="0"/>
              <a:t> creams</a:t>
            </a:r>
          </a:p>
          <a:p>
            <a:r>
              <a:rPr lang="en-US" sz="2800" dirty="0" smtClean="0"/>
              <a:t>Use of </a:t>
            </a:r>
            <a:r>
              <a:rPr lang="en-US" sz="2800" dirty="0" err="1" smtClean="0"/>
              <a:t>proucts</a:t>
            </a:r>
            <a:r>
              <a:rPr lang="en-US" sz="2800" dirty="0" smtClean="0"/>
              <a:t> containing aloe </a:t>
            </a:r>
            <a:r>
              <a:rPr lang="en-US" sz="2800" dirty="0" err="1" smtClean="0"/>
              <a:t>vera</a:t>
            </a:r>
            <a:r>
              <a:rPr lang="en-US" sz="2800" dirty="0" smtClean="0"/>
              <a:t> or </a:t>
            </a:r>
            <a:r>
              <a:rPr lang="en-US" sz="2800" dirty="0" err="1" smtClean="0"/>
              <a:t>vit</a:t>
            </a:r>
            <a:r>
              <a:rPr lang="en-US" sz="2800" dirty="0" smtClean="0"/>
              <a:t> E should be encouraged</a:t>
            </a:r>
          </a:p>
          <a:p>
            <a:endParaRPr lang="en-US" sz="2800" dirty="0" smtClean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Salivary stimulation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Local or topical stimulation</a:t>
            </a:r>
            <a:r>
              <a:rPr lang="en-US" sz="2800" dirty="0" smtClean="0"/>
              <a:t>: chewing mints or gums</a:t>
            </a:r>
          </a:p>
          <a:p>
            <a:r>
              <a:rPr lang="en-US" sz="2800" dirty="0" smtClean="0"/>
              <a:t>Electrical stimulation for salivary </a:t>
            </a:r>
            <a:r>
              <a:rPr lang="en-US" sz="2800" dirty="0" err="1" smtClean="0"/>
              <a:t>hypofunction</a:t>
            </a:r>
            <a:r>
              <a:rPr lang="en-US" sz="2800" dirty="0" smtClean="0"/>
              <a:t> pts</a:t>
            </a:r>
          </a:p>
          <a:p>
            <a:r>
              <a:rPr lang="en-US" sz="2800" dirty="0" smtClean="0"/>
              <a:t>Device delivers a very-low voltage electrical charge to tongue and palate</a:t>
            </a:r>
            <a:endParaRPr lang="en-US" sz="2800" dirty="0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 smtClean="0"/>
              <a:t>Systemic stimulation: </a:t>
            </a:r>
            <a:r>
              <a:rPr lang="en-US" sz="2800" dirty="0" smtClean="0"/>
              <a:t>systemic </a:t>
            </a:r>
            <a:r>
              <a:rPr lang="en-US" sz="2800" dirty="0" err="1" smtClean="0"/>
              <a:t>secretogogues</a:t>
            </a:r>
            <a:r>
              <a:rPr lang="en-US" sz="2800" dirty="0" smtClean="0"/>
              <a:t> for salivary stimulation</a:t>
            </a:r>
          </a:p>
          <a:p>
            <a:r>
              <a:rPr lang="en-US" sz="2800" dirty="0" err="1" smtClean="0"/>
              <a:t>Bromhexine</a:t>
            </a:r>
            <a:r>
              <a:rPr lang="en-US" sz="2800" dirty="0" smtClean="0"/>
              <a:t>: is </a:t>
            </a:r>
            <a:r>
              <a:rPr lang="en-US" sz="2800" dirty="0" err="1" smtClean="0"/>
              <a:t>mucolytic</a:t>
            </a:r>
            <a:r>
              <a:rPr lang="en-US" sz="2800" dirty="0" smtClean="0"/>
              <a:t> agent. May </a:t>
            </a:r>
            <a:r>
              <a:rPr lang="en-US" sz="2800" dirty="0" err="1" smtClean="0"/>
              <a:t>stmulate</a:t>
            </a:r>
            <a:r>
              <a:rPr lang="en-US" sz="2800" dirty="0" smtClean="0"/>
              <a:t> </a:t>
            </a:r>
            <a:r>
              <a:rPr lang="en-US" sz="2800" dirty="0" err="1" smtClean="0"/>
              <a:t>lacrimal</a:t>
            </a:r>
            <a:r>
              <a:rPr lang="en-US" sz="2800" dirty="0" smtClean="0"/>
              <a:t> function in pts with SS</a:t>
            </a:r>
          </a:p>
          <a:p>
            <a:r>
              <a:rPr lang="en-US" sz="2800" dirty="0" err="1" smtClean="0"/>
              <a:t>Anetholetrithione</a:t>
            </a:r>
            <a:r>
              <a:rPr lang="en-US" sz="2800" dirty="0" smtClean="0"/>
              <a:t>: is  a </a:t>
            </a:r>
            <a:r>
              <a:rPr lang="en-US" sz="2800" dirty="0" err="1" smtClean="0"/>
              <a:t>mucolytic</a:t>
            </a:r>
            <a:r>
              <a:rPr lang="en-US" sz="2800" dirty="0" smtClean="0"/>
              <a:t> agent</a:t>
            </a:r>
          </a:p>
          <a:p>
            <a:r>
              <a:rPr lang="en-US" sz="2800" dirty="0" smtClean="0"/>
              <a:t>It may </a:t>
            </a:r>
            <a:r>
              <a:rPr lang="en-US" sz="2800" dirty="0" err="1" smtClean="0"/>
              <a:t>upregulate</a:t>
            </a:r>
            <a:r>
              <a:rPr lang="en-US" sz="2800" dirty="0" smtClean="0"/>
              <a:t> </a:t>
            </a:r>
            <a:r>
              <a:rPr lang="en-US" sz="2800" dirty="0" err="1" smtClean="0"/>
              <a:t>muscarinic</a:t>
            </a:r>
            <a:r>
              <a:rPr lang="en-US" sz="2800" dirty="0" smtClean="0"/>
              <a:t> receptors</a:t>
            </a:r>
          </a:p>
          <a:p>
            <a:r>
              <a:rPr lang="en-US" sz="2800" dirty="0" smtClean="0"/>
              <a:t>It is ineffective in pts with marked </a:t>
            </a:r>
            <a:r>
              <a:rPr lang="en-US" sz="2800" dirty="0" err="1" smtClean="0"/>
              <a:t>hypofunction</a:t>
            </a:r>
            <a:endParaRPr lang="en-US" sz="2800" dirty="0" smtClean="0"/>
          </a:p>
          <a:p>
            <a:r>
              <a:rPr lang="en-US" sz="2800" dirty="0" err="1" smtClean="0"/>
              <a:t>Pilocarpine</a:t>
            </a:r>
            <a:r>
              <a:rPr lang="en-US" sz="2800" dirty="0" smtClean="0"/>
              <a:t> HCL: dryness </a:t>
            </a:r>
            <a:r>
              <a:rPr lang="en-US" sz="2800" dirty="0" err="1" smtClean="0"/>
              <a:t>foll</a:t>
            </a:r>
            <a:r>
              <a:rPr lang="en-US" sz="2800" dirty="0" smtClean="0"/>
              <a:t> </a:t>
            </a:r>
            <a:r>
              <a:rPr lang="en-US" sz="2800" dirty="0" err="1" smtClean="0"/>
              <a:t>r’therapy</a:t>
            </a:r>
            <a:r>
              <a:rPr lang="en-US" sz="2800" dirty="0" smtClean="0"/>
              <a:t> and SS pts</a:t>
            </a:r>
          </a:p>
          <a:p>
            <a:r>
              <a:rPr lang="en-US" sz="2800" dirty="0" smtClean="0"/>
              <a:t>Is a </a:t>
            </a:r>
            <a:r>
              <a:rPr lang="en-US" sz="2800" dirty="0" err="1" smtClean="0"/>
              <a:t>parasympathomimetic</a:t>
            </a:r>
            <a:r>
              <a:rPr lang="en-US" sz="2800" dirty="0" smtClean="0"/>
              <a:t> drug, functioning as a </a:t>
            </a:r>
            <a:r>
              <a:rPr lang="en-US" sz="2800" dirty="0" err="1" smtClean="0"/>
              <a:t>muscarinic</a:t>
            </a:r>
            <a:r>
              <a:rPr lang="en-US" sz="2800" dirty="0" smtClean="0"/>
              <a:t> cholinergic agonist</a:t>
            </a:r>
            <a:endParaRPr lang="en-US" sz="2400" dirty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Pilocarpine</a:t>
            </a:r>
            <a:r>
              <a:rPr lang="en-US" sz="2800" dirty="0" smtClean="0"/>
              <a:t> increases salivary output, stimulating any gland function</a:t>
            </a:r>
          </a:p>
          <a:p>
            <a:r>
              <a:rPr lang="en-US" sz="2800" dirty="0" smtClean="0"/>
              <a:t>Side effects of </a:t>
            </a:r>
            <a:r>
              <a:rPr lang="en-US" sz="2800" dirty="0" err="1" smtClean="0"/>
              <a:t>pilocarpine</a:t>
            </a:r>
            <a:r>
              <a:rPr lang="en-US" sz="2800" dirty="0" smtClean="0"/>
              <a:t>: sweating, hot flashes, urinary frequency, diarrhea and blurred vision </a:t>
            </a:r>
          </a:p>
          <a:p>
            <a:r>
              <a:rPr lang="en-US" sz="2800" dirty="0" smtClean="0"/>
              <a:t>After administration of </a:t>
            </a:r>
            <a:r>
              <a:rPr lang="en-US" sz="2800" dirty="0" err="1" smtClean="0"/>
              <a:t>pilocarpine</a:t>
            </a:r>
            <a:r>
              <a:rPr lang="en-US" sz="2800" dirty="0" smtClean="0"/>
              <a:t>, salivary output increases fairly rapidly, reaches maximum in 1 hr</a:t>
            </a:r>
          </a:p>
          <a:p>
            <a:r>
              <a:rPr lang="en-US" sz="2800" dirty="0" smtClean="0"/>
              <a:t>5 and 7.5 mg , given 3-4 times /day</a:t>
            </a:r>
          </a:p>
          <a:p>
            <a:r>
              <a:rPr lang="en-US" sz="2800" dirty="0" smtClean="0"/>
              <a:t>Duration of action is 2-3 hrs</a:t>
            </a:r>
          </a:p>
          <a:p>
            <a:r>
              <a:rPr lang="en-US" sz="2800" dirty="0" smtClean="0"/>
              <a:t>Is contraindicated in pts with pulmonary disease, asthma, CV disease, glaucoma or urethral reflux</a:t>
            </a:r>
            <a:endParaRPr lang="en-US" sz="2800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Cevimeline</a:t>
            </a:r>
            <a:r>
              <a:rPr lang="en-US" sz="2800" dirty="0" smtClean="0"/>
              <a:t> </a:t>
            </a:r>
            <a:r>
              <a:rPr lang="en-US" sz="2800" dirty="0" err="1" smtClean="0"/>
              <a:t>HCl</a:t>
            </a:r>
            <a:r>
              <a:rPr lang="en-US" sz="2800" dirty="0" smtClean="0"/>
              <a:t>: is </a:t>
            </a:r>
            <a:r>
              <a:rPr lang="en-US" sz="2800" dirty="0" err="1" smtClean="0"/>
              <a:t>parasympathomimetic</a:t>
            </a:r>
            <a:r>
              <a:rPr lang="en-US" sz="2800" dirty="0" smtClean="0"/>
              <a:t> agonist</a:t>
            </a:r>
          </a:p>
          <a:p>
            <a:r>
              <a:rPr lang="en-US" sz="2800" dirty="0" smtClean="0"/>
              <a:t>It specifically targets </a:t>
            </a:r>
            <a:r>
              <a:rPr lang="en-US" sz="2800" dirty="0" err="1" smtClean="0"/>
              <a:t>muscarinic</a:t>
            </a:r>
            <a:r>
              <a:rPr lang="en-US" sz="2800" dirty="0" smtClean="0"/>
              <a:t> receptors of salivary and </a:t>
            </a:r>
            <a:r>
              <a:rPr lang="en-US" sz="2800" dirty="0" err="1" smtClean="0"/>
              <a:t>lacrimal</a:t>
            </a:r>
            <a:r>
              <a:rPr lang="en-US" sz="2800" dirty="0" smtClean="0"/>
              <a:t> glands</a:t>
            </a:r>
          </a:p>
          <a:p>
            <a:endParaRPr lang="en-US" sz="2800" dirty="0" smtClean="0"/>
          </a:p>
          <a:p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Sialorrhea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Refers to excess saliva production</a:t>
            </a:r>
          </a:p>
          <a:p>
            <a:r>
              <a:rPr lang="en-US" sz="2800" dirty="0" smtClean="0"/>
              <a:t>Cerebral vascular accident</a:t>
            </a:r>
          </a:p>
          <a:p>
            <a:r>
              <a:rPr lang="en-US" sz="2800" dirty="0" smtClean="0"/>
              <a:t>Various neuromuscular disorders, </a:t>
            </a:r>
            <a:r>
              <a:rPr lang="en-US" sz="2800" dirty="0" err="1" smtClean="0"/>
              <a:t>parkinsons</a:t>
            </a:r>
            <a:r>
              <a:rPr lang="en-US" sz="2800" dirty="0" smtClean="0"/>
              <a:t> disease</a:t>
            </a:r>
          </a:p>
          <a:p>
            <a:r>
              <a:rPr lang="en-US" sz="2800" dirty="0" smtClean="0"/>
              <a:t>Neurologic deficit pts experience drooling due to inability to swallow effectively</a:t>
            </a:r>
          </a:p>
          <a:p>
            <a:r>
              <a:rPr lang="en-US" sz="2800" dirty="0" smtClean="0"/>
              <a:t>Temporary reduction in salivary flow is seen after </a:t>
            </a:r>
            <a:r>
              <a:rPr lang="en-US" sz="2800" dirty="0" err="1" smtClean="0"/>
              <a:t>inj</a:t>
            </a:r>
            <a:r>
              <a:rPr lang="en-US" sz="2800" dirty="0" smtClean="0"/>
              <a:t> of </a:t>
            </a:r>
            <a:r>
              <a:rPr lang="en-US" sz="2800" dirty="0" err="1" smtClean="0"/>
              <a:t>botulinium</a:t>
            </a:r>
            <a:r>
              <a:rPr lang="en-US" sz="2800" dirty="0" smtClean="0"/>
              <a:t> toxin into gland of pts with neurologic disease</a:t>
            </a:r>
            <a:endParaRPr lang="en-US" sz="2800" dirty="0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Salivary </a:t>
            </a:r>
            <a:r>
              <a:rPr lang="en-US" sz="3600" smtClean="0"/>
              <a:t>gland tumors</a:t>
            </a:r>
            <a:endParaRPr lang="en-US" sz="3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Majority of tumors about 805 arise in parotid glands</a:t>
            </a:r>
          </a:p>
          <a:p>
            <a:r>
              <a:rPr lang="en-US" sz="2800" dirty="0" err="1" smtClean="0"/>
              <a:t>Submandibular</a:t>
            </a:r>
            <a:r>
              <a:rPr lang="en-US" sz="2800" dirty="0" smtClean="0"/>
              <a:t> gland accounts for 10-15%</a:t>
            </a:r>
          </a:p>
          <a:p>
            <a:r>
              <a:rPr lang="en-US" sz="2800" dirty="0" smtClean="0"/>
              <a:t>Remaining tumor develop in sublingual and minor salivary gland</a:t>
            </a:r>
            <a:endParaRPr lang="en-US" sz="2800" dirty="0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Benign tumors – </a:t>
            </a:r>
            <a:r>
              <a:rPr lang="en-US" sz="3200" dirty="0" err="1" smtClean="0"/>
              <a:t>pleomorphic</a:t>
            </a:r>
            <a:r>
              <a:rPr lang="en-US" sz="3200" dirty="0" smtClean="0"/>
              <a:t> adenoma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Is most common tumor</a:t>
            </a:r>
          </a:p>
          <a:p>
            <a:r>
              <a:rPr lang="en-US" sz="2800" dirty="0" smtClean="0"/>
              <a:t>It accounts for about 60% of all salivary gland tumors</a:t>
            </a:r>
          </a:p>
          <a:p>
            <a:r>
              <a:rPr lang="en-US" sz="2800" dirty="0" smtClean="0"/>
              <a:t>It is often called as mixed tumor as it contains </a:t>
            </a:r>
            <a:r>
              <a:rPr lang="en-US" sz="2800" dirty="0" err="1" smtClean="0"/>
              <a:t>ept</a:t>
            </a:r>
            <a:r>
              <a:rPr lang="en-US" sz="2800" dirty="0" smtClean="0"/>
              <a:t> and </a:t>
            </a:r>
            <a:r>
              <a:rPr lang="en-US" sz="2800" dirty="0" err="1" smtClean="0"/>
              <a:t>mesenchymal</a:t>
            </a:r>
            <a:r>
              <a:rPr lang="en-US" sz="2800" dirty="0" smtClean="0"/>
              <a:t> component</a:t>
            </a:r>
          </a:p>
          <a:p>
            <a:r>
              <a:rPr lang="en-US" sz="2800" dirty="0" smtClean="0"/>
              <a:t>Occur at any age</a:t>
            </a:r>
          </a:p>
          <a:p>
            <a:r>
              <a:rPr lang="en-US" sz="2800" dirty="0" smtClean="0"/>
              <a:t>Peak incidence in 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to 6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decades</a:t>
            </a:r>
          </a:p>
          <a:p>
            <a:r>
              <a:rPr lang="en-US" sz="2800" dirty="0" smtClean="0"/>
              <a:t>Female predilection</a:t>
            </a:r>
          </a:p>
          <a:p>
            <a:r>
              <a:rPr lang="en-US" sz="2800" dirty="0" smtClean="0"/>
              <a:t>c/p: appear as painless, firm and mobile masses that rarely ulcerate overlying skin or mucosa</a:t>
            </a:r>
          </a:p>
          <a:p>
            <a:r>
              <a:rPr lang="en-US" sz="2800" dirty="0" smtClean="0"/>
              <a:t>In parotid, they occur in posterior inferior aspect of superficial lobe</a:t>
            </a:r>
            <a:endParaRPr lang="en-US" sz="2800" dirty="0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Appears as well defined palpable masses in </a:t>
            </a:r>
            <a:r>
              <a:rPr lang="en-US" sz="2800" dirty="0" err="1" smtClean="0"/>
              <a:t>submandibular</a:t>
            </a:r>
            <a:r>
              <a:rPr lang="en-US" sz="2800" dirty="0" smtClean="0"/>
              <a:t> gland</a:t>
            </a:r>
          </a:p>
          <a:p>
            <a:r>
              <a:rPr lang="en-US" sz="2800" dirty="0" err="1" smtClean="0"/>
              <a:t>Intraorally</a:t>
            </a:r>
            <a:r>
              <a:rPr lang="en-US" sz="2800" dirty="0" smtClean="0"/>
              <a:t>, occurs on palate then upper lip and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mucosa</a:t>
            </a:r>
          </a:p>
          <a:p>
            <a:r>
              <a:rPr lang="en-US" sz="2800" dirty="0" smtClean="0"/>
              <a:t>In parotid, they measure several </a:t>
            </a:r>
            <a:r>
              <a:rPr lang="en-US" sz="2800" dirty="0" err="1" smtClean="0"/>
              <a:t>cms</a:t>
            </a:r>
            <a:r>
              <a:rPr lang="en-US" sz="2800" dirty="0" smtClean="0"/>
              <a:t> and can reach large size if untreated</a:t>
            </a:r>
          </a:p>
          <a:p>
            <a:r>
              <a:rPr lang="en-US" sz="2800" dirty="0" smtClean="0"/>
              <a:t>Tumors exhibit a </a:t>
            </a:r>
            <a:r>
              <a:rPr lang="en-US" sz="2800" dirty="0" err="1" smtClean="0"/>
              <a:t>lobulated</a:t>
            </a:r>
            <a:r>
              <a:rPr lang="en-US" sz="2800" dirty="0" smtClean="0"/>
              <a:t> appearance</a:t>
            </a:r>
          </a:p>
          <a:p>
            <a:r>
              <a:rPr lang="en-US" sz="2800" dirty="0" smtClean="0"/>
              <a:t>Treatment: surgical excision with adequate margins in parotid</a:t>
            </a:r>
          </a:p>
          <a:p>
            <a:r>
              <a:rPr lang="en-US" sz="2800" dirty="0" err="1" smtClean="0"/>
              <a:t>Insubmandibular</a:t>
            </a:r>
            <a:r>
              <a:rPr lang="en-US" sz="2800" dirty="0" smtClean="0"/>
              <a:t>, removal of entire gland</a:t>
            </a:r>
            <a:endParaRPr lang="en-US" sz="2800" dirty="0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Monomorphic</a:t>
            </a:r>
            <a:r>
              <a:rPr lang="en-US" sz="3600" dirty="0" smtClean="0"/>
              <a:t> adenoma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a tumor that is composed of one cell type</a:t>
            </a:r>
          </a:p>
          <a:p>
            <a:r>
              <a:rPr lang="en-US" sz="2800" dirty="0" smtClean="0"/>
              <a:t>Management: same as </a:t>
            </a:r>
            <a:r>
              <a:rPr lang="en-US" sz="2800" dirty="0" err="1" smtClean="0"/>
              <a:t>pleomorphic</a:t>
            </a:r>
            <a:r>
              <a:rPr lang="en-US" sz="2800" dirty="0" smtClean="0"/>
              <a:t> adenoma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Darier’s</a:t>
            </a:r>
            <a:r>
              <a:rPr lang="en-US" sz="3600" dirty="0" smtClean="0"/>
              <a:t> disease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Sialography</a:t>
            </a:r>
            <a:r>
              <a:rPr lang="en-US" sz="2800" dirty="0" smtClean="0"/>
              <a:t> revealed duct dilatation, with periodic stricture affecting the main ducts</a:t>
            </a:r>
          </a:p>
          <a:p>
            <a:r>
              <a:rPr lang="en-US" sz="2800" dirty="0" smtClean="0"/>
              <a:t>Symptoms of occasional obstructive </a:t>
            </a:r>
            <a:r>
              <a:rPr lang="en-US" sz="2800" dirty="0" err="1" smtClean="0"/>
              <a:t>sialadenitis</a:t>
            </a:r>
            <a:r>
              <a:rPr lang="en-US" sz="2800" dirty="0" smtClean="0"/>
              <a:t> are reported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Papillary </a:t>
            </a:r>
            <a:r>
              <a:rPr lang="en-US" sz="3200" dirty="0" err="1" smtClean="0"/>
              <a:t>cystadenoma</a:t>
            </a:r>
            <a:r>
              <a:rPr lang="en-US" sz="3200" dirty="0" smtClean="0"/>
              <a:t> </a:t>
            </a:r>
            <a:r>
              <a:rPr lang="en-US" sz="3200" dirty="0" err="1" smtClean="0"/>
              <a:t>lymphomatosum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</a:t>
            </a:r>
            <a:r>
              <a:rPr lang="en-US" sz="2800" dirty="0" err="1" smtClean="0"/>
              <a:t>warthins</a:t>
            </a:r>
            <a:r>
              <a:rPr lang="en-US" sz="2800" dirty="0" smtClean="0"/>
              <a:t> tumor</a:t>
            </a:r>
          </a:p>
          <a:p>
            <a:r>
              <a:rPr lang="en-US" sz="2800" dirty="0" smtClean="0"/>
              <a:t>Second most common benign tumor of parotid</a:t>
            </a:r>
          </a:p>
          <a:p>
            <a:r>
              <a:rPr lang="en-US" sz="2800" dirty="0" smtClean="0"/>
              <a:t>Location : inferior pole of parotid, posterior to angle of mandible</a:t>
            </a:r>
          </a:p>
          <a:p>
            <a:r>
              <a:rPr lang="en-US" sz="2800" dirty="0" smtClean="0"/>
              <a:t>Male predilection</a:t>
            </a:r>
          </a:p>
          <a:p>
            <a:r>
              <a:rPr lang="en-US" sz="2800" dirty="0" smtClean="0"/>
              <a:t>5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to 8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decades</a:t>
            </a:r>
          </a:p>
          <a:p>
            <a:r>
              <a:rPr lang="en-US" sz="2800" dirty="0" smtClean="0"/>
              <a:t>Occur bilaterally in 6 to 12% cases</a:t>
            </a:r>
          </a:p>
          <a:p>
            <a:r>
              <a:rPr lang="en-US" sz="2800" dirty="0" smtClean="0"/>
              <a:t>C/p: well defined slow growing mass in tail of parotid</a:t>
            </a:r>
          </a:p>
          <a:p>
            <a:r>
              <a:rPr lang="en-US" sz="2800" dirty="0" smtClean="0"/>
              <a:t>Usually painless unless it is </a:t>
            </a:r>
            <a:r>
              <a:rPr lang="en-US" sz="2800" dirty="0" err="1" smtClean="0"/>
              <a:t>superinfected</a:t>
            </a:r>
            <a:endParaRPr lang="en-US" sz="2800" dirty="0" smtClean="0"/>
          </a:p>
          <a:p>
            <a:r>
              <a:rPr lang="en-US" sz="2800" dirty="0" smtClean="0"/>
              <a:t>Coz it contains </a:t>
            </a:r>
            <a:r>
              <a:rPr lang="en-US" sz="2800" dirty="0" err="1" smtClean="0"/>
              <a:t>oncocytes</a:t>
            </a:r>
            <a:r>
              <a:rPr lang="en-US" sz="2800" dirty="0" smtClean="0"/>
              <a:t>, it will take up </a:t>
            </a:r>
            <a:r>
              <a:rPr lang="en-US" sz="2800" dirty="0" err="1" smtClean="0"/>
              <a:t>Tc</a:t>
            </a:r>
            <a:r>
              <a:rPr lang="en-US" sz="2800" dirty="0" smtClean="0"/>
              <a:t> in Tc-99m nuclear imaging </a:t>
            </a:r>
          </a:p>
          <a:p>
            <a:r>
              <a:rPr lang="en-US" sz="2800" dirty="0" smtClean="0"/>
              <a:t>Treatment excision with wide margins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Oncocytoma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Less common benign tumor that make up 1% of salivary gland </a:t>
            </a:r>
            <a:r>
              <a:rPr lang="en-US" sz="2800" dirty="0" err="1" smtClean="0"/>
              <a:t>neoplasms</a:t>
            </a:r>
            <a:endParaRPr lang="en-US" sz="2800" dirty="0" smtClean="0"/>
          </a:p>
          <a:p>
            <a:r>
              <a:rPr lang="en-US" sz="2800" dirty="0" smtClean="0"/>
              <a:t>Occurs exclusively in parotid</a:t>
            </a:r>
          </a:p>
          <a:p>
            <a:r>
              <a:rPr lang="en-US" sz="2800" dirty="0" smtClean="0"/>
              <a:t>Equal distribution in men and female</a:t>
            </a:r>
          </a:p>
          <a:p>
            <a:r>
              <a:rPr lang="en-US" sz="2800" dirty="0" smtClean="0"/>
              <a:t>6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decade</a:t>
            </a:r>
          </a:p>
          <a:p>
            <a:r>
              <a:rPr lang="en-US" sz="2800" dirty="0" smtClean="0"/>
              <a:t>C/p: are solid round </a:t>
            </a:r>
            <a:r>
              <a:rPr lang="en-US" sz="2800" dirty="0" err="1" smtClean="0"/>
              <a:t>tumorslocation</a:t>
            </a:r>
            <a:r>
              <a:rPr lang="en-US" sz="2800" dirty="0" smtClean="0"/>
              <a:t>: superficial lobe, extremely rare </a:t>
            </a:r>
            <a:r>
              <a:rPr lang="en-US" sz="2800" dirty="0" err="1" smtClean="0"/>
              <a:t>intraorally</a:t>
            </a:r>
            <a:endParaRPr lang="en-US" sz="2800" dirty="0" smtClean="0"/>
          </a:p>
          <a:p>
            <a:r>
              <a:rPr lang="en-US" sz="2800" dirty="0" smtClean="0"/>
              <a:t>Occurs bilaterally</a:t>
            </a:r>
          </a:p>
          <a:p>
            <a:r>
              <a:rPr lang="en-US" sz="2800" dirty="0" smtClean="0"/>
              <a:t>Treatment: superficial </a:t>
            </a:r>
            <a:r>
              <a:rPr lang="en-US" sz="2800" dirty="0" err="1" smtClean="0"/>
              <a:t>parotidectomy</a:t>
            </a:r>
            <a:endParaRPr lang="en-US" sz="2800" dirty="0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Basal cell adenomas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Are slow growing and painless masses and account for app 1-2% of salivary gland adenomas</a:t>
            </a:r>
          </a:p>
          <a:p>
            <a:r>
              <a:rPr lang="en-US" sz="2800" dirty="0" smtClean="0"/>
              <a:t>Male predilection, 5:1</a:t>
            </a:r>
          </a:p>
          <a:p>
            <a:r>
              <a:rPr lang="en-US" sz="2800" dirty="0" smtClean="0"/>
              <a:t>Majority occur in parotid</a:t>
            </a:r>
          </a:p>
          <a:p>
            <a:r>
              <a:rPr lang="en-US" sz="2800" dirty="0" smtClean="0"/>
              <a:t>In minor salivary gland, upper lip is most common site</a:t>
            </a:r>
          </a:p>
          <a:p>
            <a:r>
              <a:rPr lang="en-US" sz="2800" dirty="0" smtClean="0"/>
              <a:t>Treatment: conservative surgical excision</a:t>
            </a:r>
            <a:endParaRPr lang="en-US" sz="2800" dirty="0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Canalicular</a:t>
            </a:r>
            <a:r>
              <a:rPr lang="en-US" sz="3600" dirty="0" smtClean="0"/>
              <a:t> adenoma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In pts older than 50 yrs of age</a:t>
            </a:r>
          </a:p>
          <a:p>
            <a:r>
              <a:rPr lang="en-US" sz="2800" dirty="0" smtClean="0"/>
              <a:t>Most women</a:t>
            </a:r>
          </a:p>
          <a:p>
            <a:r>
              <a:rPr lang="en-US" sz="2800" dirty="0" smtClean="0"/>
              <a:t>Most cases occur on upper lip</a:t>
            </a:r>
          </a:p>
          <a:p>
            <a:r>
              <a:rPr lang="en-US" sz="2800" dirty="0" smtClean="0"/>
              <a:t>Lesions are slow growing, movable and asymptomatic</a:t>
            </a:r>
          </a:p>
          <a:p>
            <a:r>
              <a:rPr lang="en-US" sz="2800" dirty="0" smtClean="0"/>
              <a:t>Surgical excision with normal tissue as margin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Myoepithelioma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Most occur in parotid gland</a:t>
            </a:r>
          </a:p>
          <a:p>
            <a:r>
              <a:rPr lang="en-US" sz="2800" dirty="0" smtClean="0"/>
              <a:t>Palate being most common site</a:t>
            </a:r>
          </a:p>
          <a:p>
            <a:r>
              <a:rPr lang="en-US" sz="2800" dirty="0" smtClean="0"/>
              <a:t>No gender predilection</a:t>
            </a:r>
          </a:p>
          <a:p>
            <a:r>
              <a:rPr lang="en-US" sz="2800" dirty="0" smtClean="0"/>
              <a:t>Av age – 53 yrs</a:t>
            </a:r>
          </a:p>
          <a:p>
            <a:r>
              <a:rPr lang="en-US" sz="2800" dirty="0" smtClean="0"/>
              <a:t>Presents as well circumscribed asymptomatic, slow growing mass</a:t>
            </a:r>
          </a:p>
          <a:p>
            <a:r>
              <a:rPr lang="en-US" sz="2800" dirty="0" smtClean="0"/>
              <a:t>Treatment: standard surgical excision with a margin of normal tissue</a:t>
            </a:r>
            <a:endParaRPr lang="en-US" sz="2800" dirty="0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Sebaceous adenoma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Are rare</a:t>
            </a:r>
          </a:p>
          <a:p>
            <a:r>
              <a:rPr lang="en-US" sz="2800" dirty="0" smtClean="0"/>
              <a:t>Derived from sebaceous glands </a:t>
            </a:r>
            <a:r>
              <a:rPr lang="en-US" sz="2800" dirty="0" err="1" smtClean="0"/>
              <a:t>lcated</a:t>
            </a:r>
            <a:r>
              <a:rPr lang="en-US" sz="2800" dirty="0" smtClean="0"/>
              <a:t> within salivary gland tissue</a:t>
            </a:r>
          </a:p>
          <a:p>
            <a:r>
              <a:rPr lang="en-US" sz="2800" dirty="0" smtClean="0"/>
              <a:t>Occurs mostly in parotid</a:t>
            </a:r>
          </a:p>
          <a:p>
            <a:r>
              <a:rPr lang="en-US" sz="2800" dirty="0" smtClean="0"/>
              <a:t>Treatment: removal of involved gland</a:t>
            </a:r>
          </a:p>
          <a:p>
            <a:r>
              <a:rPr lang="en-US" sz="2800" dirty="0" smtClean="0"/>
              <a:t>Intraoral lesions are surgically removed with normal tissue border</a:t>
            </a:r>
            <a:endParaRPr lang="en-US" sz="2800" dirty="0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Ductal</a:t>
            </a:r>
            <a:r>
              <a:rPr lang="en-US" sz="3600" dirty="0" smtClean="0"/>
              <a:t>  </a:t>
            </a:r>
            <a:r>
              <a:rPr lang="en-US" sz="3600" dirty="0" err="1" smtClean="0"/>
              <a:t>papilloma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Arise from excretory ducts, predominantly from minor salivary glands</a:t>
            </a:r>
          </a:p>
          <a:p>
            <a:r>
              <a:rPr lang="en-US" sz="2800" dirty="0" smtClean="0"/>
              <a:t>3 forms are:</a:t>
            </a:r>
          </a:p>
          <a:p>
            <a:r>
              <a:rPr lang="en-US" sz="2800" dirty="0" smtClean="0"/>
              <a:t>Simple </a:t>
            </a:r>
            <a:r>
              <a:rPr lang="en-US" sz="2800" dirty="0" err="1" smtClean="0"/>
              <a:t>ductal</a:t>
            </a:r>
            <a:r>
              <a:rPr lang="en-US" sz="2800" dirty="0" smtClean="0"/>
              <a:t> </a:t>
            </a:r>
            <a:r>
              <a:rPr lang="en-US" sz="2800" dirty="0" err="1" smtClean="0"/>
              <a:t>papilloma</a:t>
            </a:r>
            <a:endParaRPr lang="en-US" sz="2800" dirty="0" smtClean="0"/>
          </a:p>
          <a:p>
            <a:r>
              <a:rPr lang="en-US" sz="2800" dirty="0" smtClean="0"/>
              <a:t>Inverted </a:t>
            </a:r>
            <a:r>
              <a:rPr lang="en-US" sz="2800" dirty="0" err="1" smtClean="0"/>
              <a:t>ductal</a:t>
            </a:r>
            <a:r>
              <a:rPr lang="en-US" sz="2800" dirty="0" smtClean="0"/>
              <a:t> </a:t>
            </a:r>
            <a:r>
              <a:rPr lang="en-US" sz="2800" dirty="0" err="1" smtClean="0"/>
              <a:t>papilloma</a:t>
            </a:r>
            <a:endParaRPr lang="en-US" sz="2800" dirty="0" smtClean="0"/>
          </a:p>
          <a:p>
            <a:r>
              <a:rPr lang="en-US" sz="2800" dirty="0" err="1" smtClean="0"/>
              <a:t>Sialadenoma</a:t>
            </a:r>
            <a:r>
              <a:rPr lang="en-US" sz="2800" dirty="0" smtClean="0"/>
              <a:t> </a:t>
            </a:r>
            <a:r>
              <a:rPr lang="en-US" sz="2800" dirty="0" err="1" smtClean="0"/>
              <a:t>papilliferum</a:t>
            </a:r>
            <a:endParaRPr lang="en-US" sz="2800" dirty="0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Simple </a:t>
            </a:r>
            <a:r>
              <a:rPr lang="en-US" sz="3600" dirty="0" err="1" smtClean="0"/>
              <a:t>ductal</a:t>
            </a:r>
            <a:r>
              <a:rPr lang="en-US" sz="3600" dirty="0" smtClean="0"/>
              <a:t> </a:t>
            </a:r>
            <a:r>
              <a:rPr lang="en-US" sz="3600" dirty="0" err="1" smtClean="0"/>
              <a:t>papilloma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Presents as an </a:t>
            </a:r>
            <a:r>
              <a:rPr lang="en-US" sz="2800" dirty="0" err="1" smtClean="0"/>
              <a:t>exophytic</a:t>
            </a:r>
            <a:r>
              <a:rPr lang="en-US" sz="2800" dirty="0" smtClean="0"/>
              <a:t> lesion with a </a:t>
            </a:r>
            <a:r>
              <a:rPr lang="en-US" sz="2800" dirty="0" err="1" smtClean="0"/>
              <a:t>pedunculated</a:t>
            </a:r>
            <a:r>
              <a:rPr lang="en-US" sz="2800" dirty="0" smtClean="0"/>
              <a:t> base</a:t>
            </a:r>
          </a:p>
          <a:p>
            <a:r>
              <a:rPr lang="en-US" sz="2800" dirty="0" smtClean="0"/>
              <a:t>Lesion often has a reddish color</a:t>
            </a:r>
          </a:p>
          <a:p>
            <a:r>
              <a:rPr lang="en-US" sz="2800" dirty="0" smtClean="0"/>
              <a:t>Local surgical excision is recommended</a:t>
            </a:r>
            <a:endParaRPr lang="en-US" sz="2800" dirty="0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Inverted </a:t>
            </a:r>
            <a:r>
              <a:rPr lang="en-US" sz="3600" dirty="0" err="1" smtClean="0"/>
              <a:t>ductal</a:t>
            </a:r>
            <a:r>
              <a:rPr lang="en-US" sz="3600" dirty="0" smtClean="0"/>
              <a:t> </a:t>
            </a:r>
            <a:r>
              <a:rPr lang="en-US" sz="3600" dirty="0" err="1" smtClean="0"/>
              <a:t>papilloma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Occurs in the minor salivary glands</a:t>
            </a:r>
          </a:p>
          <a:p>
            <a:r>
              <a:rPr lang="en-US" sz="2800" dirty="0" smtClean="0"/>
              <a:t>Appears as a </a:t>
            </a:r>
            <a:r>
              <a:rPr lang="en-US" sz="2800" dirty="0" err="1" smtClean="0"/>
              <a:t>submucosal</a:t>
            </a:r>
            <a:r>
              <a:rPr lang="en-US" sz="2800" dirty="0" smtClean="0"/>
              <a:t> nodule similar to a </a:t>
            </a:r>
            <a:r>
              <a:rPr lang="en-US" sz="2800" dirty="0" err="1" smtClean="0"/>
              <a:t>fibroma</a:t>
            </a:r>
            <a:r>
              <a:rPr lang="en-US" sz="2800" dirty="0" smtClean="0"/>
              <a:t> or </a:t>
            </a:r>
            <a:r>
              <a:rPr lang="en-US" sz="2800" dirty="0" err="1" smtClean="0"/>
              <a:t>lipoma</a:t>
            </a:r>
            <a:endParaRPr lang="en-US" sz="2800" dirty="0" smtClean="0"/>
          </a:p>
          <a:p>
            <a:r>
              <a:rPr lang="en-US" sz="2800" dirty="0" smtClean="0"/>
              <a:t>Treated by surgical excision</a:t>
            </a:r>
            <a:endParaRPr lang="en-US" sz="2800" dirty="0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Sialadenoma</a:t>
            </a:r>
            <a:r>
              <a:rPr lang="en-US" sz="3200" dirty="0" smtClean="0"/>
              <a:t> </a:t>
            </a:r>
            <a:r>
              <a:rPr lang="en-US" sz="3200" dirty="0" err="1" smtClean="0"/>
              <a:t>papilliferum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Male predilection</a:t>
            </a:r>
          </a:p>
          <a:p>
            <a:r>
              <a:rPr lang="en-US" sz="2800" dirty="0" smtClean="0"/>
              <a:t> occur b/w 5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and 8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decade of life</a:t>
            </a:r>
          </a:p>
          <a:p>
            <a:r>
              <a:rPr lang="en-US" sz="2800" dirty="0" smtClean="0"/>
              <a:t>Occurs primarily on palate and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mucosa</a:t>
            </a:r>
          </a:p>
          <a:p>
            <a:r>
              <a:rPr lang="en-US" sz="2800" dirty="0" smtClean="0"/>
              <a:t>Presents as a painless </a:t>
            </a:r>
            <a:r>
              <a:rPr lang="en-US" sz="2800" dirty="0" err="1" smtClean="0"/>
              <a:t>exophytic</a:t>
            </a:r>
            <a:r>
              <a:rPr lang="en-US" sz="2800" dirty="0" smtClean="0"/>
              <a:t> mass</a:t>
            </a:r>
          </a:p>
          <a:p>
            <a:r>
              <a:rPr lang="en-US" sz="2800" dirty="0" smtClean="0"/>
              <a:t>Local surgical excision is recommended treatment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</TotalTime>
  <Words>6201</Words>
  <Application>Microsoft Office PowerPoint</Application>
  <PresentationFormat>On-screen Show (4:3)</PresentationFormat>
  <Paragraphs>671</Paragraphs>
  <Slides>139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139</vt:i4>
      </vt:variant>
    </vt:vector>
  </HeadingPairs>
  <TitlesOfParts>
    <vt:vector size="140" baseType="lpstr">
      <vt:lpstr>Office Theme</vt:lpstr>
      <vt:lpstr>Salivary gland diseases</vt:lpstr>
      <vt:lpstr>Slide 2</vt:lpstr>
      <vt:lpstr>Developmental abnormalities</vt:lpstr>
      <vt:lpstr>Slide 4</vt:lpstr>
      <vt:lpstr>Slide 5</vt:lpstr>
      <vt:lpstr>Accessory salivary ducts</vt:lpstr>
      <vt:lpstr>Slide 7</vt:lpstr>
      <vt:lpstr>Diverticuli </vt:lpstr>
      <vt:lpstr>Darier’s disease</vt:lpstr>
      <vt:lpstr>Sialolithiasis </vt:lpstr>
      <vt:lpstr>Slide 11</vt:lpstr>
      <vt:lpstr>Clinical presentation</vt:lpstr>
      <vt:lpstr>Slide 13</vt:lpstr>
      <vt:lpstr>Slide 14</vt:lpstr>
      <vt:lpstr>Slide 15</vt:lpstr>
      <vt:lpstr>Slide 16</vt:lpstr>
      <vt:lpstr>Slide 17</vt:lpstr>
      <vt:lpstr>Treatment </vt:lpstr>
      <vt:lpstr>Mucoceles </vt:lpstr>
      <vt:lpstr>Mucocele </vt:lpstr>
      <vt:lpstr>Clinical presentation</vt:lpstr>
      <vt:lpstr>Slide 22</vt:lpstr>
      <vt:lpstr>Treatment </vt:lpstr>
      <vt:lpstr>Ranula</vt:lpstr>
      <vt:lpstr>Clinical presentation</vt:lpstr>
      <vt:lpstr>Slide 26</vt:lpstr>
      <vt:lpstr>Treatment </vt:lpstr>
      <vt:lpstr>Inflammatory and reactive lesions</vt:lpstr>
      <vt:lpstr>Necrotizing sialometaplasia</vt:lpstr>
      <vt:lpstr>Slide 30</vt:lpstr>
      <vt:lpstr>Slide 31</vt:lpstr>
      <vt:lpstr>Radiation induced pathology</vt:lpstr>
      <vt:lpstr>Slide 33</vt:lpstr>
      <vt:lpstr>Slide 34</vt:lpstr>
      <vt:lpstr>Slide 35</vt:lpstr>
      <vt:lpstr>Treatment </vt:lpstr>
      <vt:lpstr>Slide 37</vt:lpstr>
      <vt:lpstr>Slide 38</vt:lpstr>
      <vt:lpstr>Effects of internal radiation therapy</vt:lpstr>
      <vt:lpstr>Clinical presentation</vt:lpstr>
      <vt:lpstr>Allergic sialadenitis</vt:lpstr>
      <vt:lpstr>Viral diseases : mumps</vt:lpstr>
      <vt:lpstr>Slide 43</vt:lpstr>
      <vt:lpstr>Slide 44</vt:lpstr>
      <vt:lpstr>Slide 45</vt:lpstr>
      <vt:lpstr>Cytomegalovirus infection</vt:lpstr>
      <vt:lpstr>Slide 47</vt:lpstr>
      <vt:lpstr>Slide 48</vt:lpstr>
      <vt:lpstr>Treatment </vt:lpstr>
      <vt:lpstr>HIV infection</vt:lpstr>
      <vt:lpstr>Slide 51</vt:lpstr>
      <vt:lpstr>Slide 52</vt:lpstr>
      <vt:lpstr>Hepatitis C virus infection</vt:lpstr>
      <vt:lpstr>Bacterial sialadenitis</vt:lpstr>
      <vt:lpstr>Slide 55</vt:lpstr>
      <vt:lpstr>Clinical presentation</vt:lpstr>
      <vt:lpstr>Slide 57</vt:lpstr>
      <vt:lpstr>Treatment </vt:lpstr>
      <vt:lpstr>Systemic conditions with salivary gland involvement</vt:lpstr>
      <vt:lpstr>Anorexia nervosa</vt:lpstr>
      <vt:lpstr>Slide 61</vt:lpstr>
      <vt:lpstr>Chronic alcoholism</vt:lpstr>
      <vt:lpstr>Slide 63</vt:lpstr>
      <vt:lpstr>Medication induced salivary dysfunction</vt:lpstr>
      <vt:lpstr>Immune conditions</vt:lpstr>
      <vt:lpstr>Benign lymphoepithelial lesion (Mikulicz’s disease) </vt:lpstr>
      <vt:lpstr>D/D and treatment</vt:lpstr>
      <vt:lpstr>Sjogren’s syndrome </vt:lpstr>
      <vt:lpstr>Slide 69</vt:lpstr>
      <vt:lpstr>Clinical presentation</vt:lpstr>
      <vt:lpstr>Slide 71</vt:lpstr>
      <vt:lpstr>Diagnosis </vt:lpstr>
      <vt:lpstr>Slide 73</vt:lpstr>
      <vt:lpstr>Treatment </vt:lpstr>
      <vt:lpstr>Granulomatous conditions</vt:lpstr>
      <vt:lpstr>Sarcoidosis </vt:lpstr>
      <vt:lpstr>Slide 77</vt:lpstr>
      <vt:lpstr>Treatment of xerostomia</vt:lpstr>
      <vt:lpstr>Preventive therapy </vt:lpstr>
      <vt:lpstr>Symptomatic treatment </vt:lpstr>
      <vt:lpstr>Salivary stimulation</vt:lpstr>
      <vt:lpstr>Slide 82</vt:lpstr>
      <vt:lpstr>Slide 83</vt:lpstr>
      <vt:lpstr>Slide 84</vt:lpstr>
      <vt:lpstr>Sialorrhea </vt:lpstr>
      <vt:lpstr>Salivary gland tumors</vt:lpstr>
      <vt:lpstr>Benign tumors – pleomorphic adenoma</vt:lpstr>
      <vt:lpstr>Slide 88</vt:lpstr>
      <vt:lpstr>Monomorphic adenoma</vt:lpstr>
      <vt:lpstr>Papillary cystadenoma lymphomatosum</vt:lpstr>
      <vt:lpstr>Oncocytoma </vt:lpstr>
      <vt:lpstr>Basal cell adenomas</vt:lpstr>
      <vt:lpstr>Canalicular adenoma</vt:lpstr>
      <vt:lpstr>Myoepithelioma </vt:lpstr>
      <vt:lpstr>Sebaceous adenoma</vt:lpstr>
      <vt:lpstr>Ductal  papilloma</vt:lpstr>
      <vt:lpstr>Simple ductal papilloma </vt:lpstr>
      <vt:lpstr>Inverted ductal papilloma</vt:lpstr>
      <vt:lpstr>Sialadenoma papilliferum </vt:lpstr>
      <vt:lpstr>Malignant tumors – mucoepidermoid carcinoma</vt:lpstr>
      <vt:lpstr>Clinical presentation</vt:lpstr>
      <vt:lpstr>Adenoid cystic carcinoma</vt:lpstr>
      <vt:lpstr>Slide 103</vt:lpstr>
      <vt:lpstr>Acinic cell carcinoma</vt:lpstr>
      <vt:lpstr>Carcinoma ex pleomorphic adenoma  </vt:lpstr>
      <vt:lpstr>Adenocarcinoma </vt:lpstr>
      <vt:lpstr>Lymphoma</vt:lpstr>
      <vt:lpstr>Sialocele </vt:lpstr>
      <vt:lpstr>Frey’s syndrome</vt:lpstr>
      <vt:lpstr>Slide 110</vt:lpstr>
      <vt:lpstr>Salivary gland imaging</vt:lpstr>
      <vt:lpstr>Sialography </vt:lpstr>
      <vt:lpstr>Contraindications </vt:lpstr>
      <vt:lpstr>Slide 114</vt:lpstr>
      <vt:lpstr>Slide 115</vt:lpstr>
      <vt:lpstr>Slide 116</vt:lpstr>
      <vt:lpstr>Slide 117</vt:lpstr>
      <vt:lpstr>Ultrasonography </vt:lpstr>
      <vt:lpstr>Radionuclide salivary imaging</vt:lpstr>
      <vt:lpstr>Slide 120</vt:lpstr>
      <vt:lpstr>Indications </vt:lpstr>
      <vt:lpstr>Slide 122</vt:lpstr>
      <vt:lpstr>Slide 123</vt:lpstr>
      <vt:lpstr>Slide 124</vt:lpstr>
      <vt:lpstr>Slide 125</vt:lpstr>
      <vt:lpstr>Slide 126</vt:lpstr>
      <vt:lpstr>CT and MRI</vt:lpstr>
      <vt:lpstr>Disadvantages of CT</vt:lpstr>
      <vt:lpstr>Slide 129</vt:lpstr>
      <vt:lpstr>Advantages </vt:lpstr>
      <vt:lpstr>Salivary gland biopsy</vt:lpstr>
      <vt:lpstr>Serologic evaluation</vt:lpstr>
      <vt:lpstr>Fine needle aspiration biopsy</vt:lpstr>
      <vt:lpstr>Clinical examination</vt:lpstr>
      <vt:lpstr>Slide 135</vt:lpstr>
      <vt:lpstr>Saliva collection</vt:lpstr>
      <vt:lpstr>Slide 137</vt:lpstr>
      <vt:lpstr>Slide 138</vt:lpstr>
      <vt:lpstr>Parotid gland saliva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Salivary gland diseases</dc:title>
  <dc:creator>OD</dc:creator>
  <cp:lastModifiedBy>MIDSR</cp:lastModifiedBy>
  <cp:revision>224</cp:revision>
  <dcterms:created xsi:type="dcterms:W3CDTF">2006-08-16T00:00:00Z</dcterms:created>
  <dcterms:modified xsi:type="dcterms:W3CDTF">2020-02-12T09:02:34Z</dcterms:modified>
</cp:coreProperties>
</file>