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98" r:id="rId10"/>
    <p:sldId id="264" r:id="rId11"/>
    <p:sldId id="265" r:id="rId12"/>
    <p:sldId id="266" r:id="rId13"/>
    <p:sldId id="267" r:id="rId14"/>
    <p:sldId id="268" r:id="rId15"/>
    <p:sldId id="299" r:id="rId16"/>
    <p:sldId id="269" r:id="rId17"/>
    <p:sldId id="270" r:id="rId18"/>
    <p:sldId id="271" r:id="rId19"/>
    <p:sldId id="272" r:id="rId20"/>
    <p:sldId id="273" r:id="rId21"/>
    <p:sldId id="300" r:id="rId22"/>
    <p:sldId id="274" r:id="rId23"/>
    <p:sldId id="275" r:id="rId24"/>
    <p:sldId id="301" r:id="rId25"/>
    <p:sldId id="276" r:id="rId26"/>
    <p:sldId id="302" r:id="rId27"/>
    <p:sldId id="277" r:id="rId28"/>
    <p:sldId id="278" r:id="rId29"/>
    <p:sldId id="279" r:id="rId30"/>
    <p:sldId id="303" r:id="rId31"/>
    <p:sldId id="280" r:id="rId32"/>
    <p:sldId id="281" r:id="rId33"/>
    <p:sldId id="282" r:id="rId34"/>
    <p:sldId id="283" r:id="rId35"/>
    <p:sldId id="284" r:id="rId36"/>
    <p:sldId id="304" r:id="rId37"/>
    <p:sldId id="285" r:id="rId38"/>
    <p:sldId id="286" r:id="rId39"/>
    <p:sldId id="287" r:id="rId40"/>
    <p:sldId id="288" r:id="rId41"/>
    <p:sldId id="289" r:id="rId42"/>
    <p:sldId id="305" r:id="rId43"/>
    <p:sldId id="290" r:id="rId44"/>
    <p:sldId id="291" r:id="rId45"/>
    <p:sldId id="292" r:id="rId46"/>
    <p:sldId id="293" r:id="rId47"/>
    <p:sldId id="294" r:id="rId48"/>
    <p:sldId id="295" r:id="rId49"/>
    <p:sldId id="296" r:id="rId50"/>
    <p:sldId id="297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E10C31-E8D0-40C3-AFA1-7CB6ED5D4BF0}" type="datetimeFigureOut">
              <a:rPr lang="en-US" smtClean="0"/>
              <a:pPr/>
              <a:t>02/05/23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8A890D-F349-4924-85C2-3C0D10CE09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9062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A890D-F349-4924-85C2-3C0D10CE09B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600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02/05/23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02/05/23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02/05/23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02/05/23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Salivary gland radiology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by, Dr. </a:t>
            </a:r>
            <a:r>
              <a:rPr lang="en-US" dirty="0" err="1" smtClean="0"/>
              <a:t>Priyanka</a:t>
            </a:r>
            <a:r>
              <a:rPr lang="en-US" smtClean="0"/>
              <a:t> L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7771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Computed tomography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useful In evaluating structures in and adjacent to salivary glands</a:t>
            </a:r>
          </a:p>
          <a:p>
            <a:r>
              <a:rPr lang="en-US" sz="2800" dirty="0" smtClean="0"/>
              <a:t>It displays both hard and soft tissues as well as minute differences in soft tissue densities</a:t>
            </a:r>
          </a:p>
          <a:p>
            <a:r>
              <a:rPr lang="en-US" sz="2800" dirty="0" smtClean="0"/>
              <a:t>Axial and coronal images are typically acquired</a:t>
            </a:r>
          </a:p>
          <a:p>
            <a:r>
              <a:rPr lang="en-US" sz="2800" dirty="0" smtClean="0"/>
              <a:t>Glandular tissues are usually easily discernible from surrounding muscle and fat</a:t>
            </a:r>
          </a:p>
          <a:p>
            <a:r>
              <a:rPr lang="en-US" sz="2800" dirty="0" smtClean="0"/>
              <a:t>Parotid glands are more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than surrounding fat but less opaque than adjacent muscles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719391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Submandibular and sublingual glands are similar in density to adjacent muscles, they are identified on basis on shape and locality</a:t>
            </a:r>
          </a:p>
          <a:p>
            <a:r>
              <a:rPr lang="en-US" dirty="0" smtClean="0"/>
              <a:t>CT is useful in assessing acute inflammatory processes and abscesses, as well as cysts, </a:t>
            </a:r>
            <a:r>
              <a:rPr lang="en-US" dirty="0" err="1" smtClean="0"/>
              <a:t>mucoceles</a:t>
            </a:r>
            <a:r>
              <a:rPr lang="en-US" dirty="0" smtClean="0"/>
              <a:t> and </a:t>
            </a:r>
            <a:r>
              <a:rPr lang="en-US" dirty="0" err="1" smtClean="0"/>
              <a:t>neoplasia</a:t>
            </a:r>
            <a:endParaRPr lang="en-US" dirty="0" smtClean="0"/>
          </a:p>
          <a:p>
            <a:r>
              <a:rPr lang="en-US" dirty="0" smtClean="0"/>
              <a:t>Calcifications, such as </a:t>
            </a:r>
            <a:r>
              <a:rPr lang="en-US" dirty="0" err="1" smtClean="0"/>
              <a:t>sialoliths</a:t>
            </a:r>
            <a:r>
              <a:rPr lang="en-US" dirty="0" smtClean="0"/>
              <a:t> are also well depicted with 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81266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Magnetic resonance imaging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Typically provides better images of soft tissue structures than does Ct</a:t>
            </a:r>
          </a:p>
          <a:p>
            <a:r>
              <a:rPr lang="en-US" sz="2800" dirty="0" smtClean="0"/>
              <a:t>It also results in few problems with streak artifacts from metallic dental restorative materials</a:t>
            </a:r>
          </a:p>
          <a:p>
            <a:r>
              <a:rPr lang="en-US" sz="2800" dirty="0" err="1" smtClean="0"/>
              <a:t>Noncontrast</a:t>
            </a:r>
            <a:r>
              <a:rPr lang="en-US" sz="2800" dirty="0" smtClean="0"/>
              <a:t> T1 and T2 weighted sequences are obtained followed by T1 weighted </a:t>
            </a:r>
            <a:r>
              <a:rPr lang="en-US" sz="2800" dirty="0" err="1" smtClean="0"/>
              <a:t>postcontrast</a:t>
            </a:r>
            <a:r>
              <a:rPr lang="en-US" sz="2800" dirty="0" smtClean="0"/>
              <a:t>, fat suppressed images</a:t>
            </a:r>
          </a:p>
          <a:p>
            <a:r>
              <a:rPr lang="en-US" sz="2800" dirty="0" smtClean="0"/>
              <a:t>MRI demo as well as or better than CT the margins of salivary gland </a:t>
            </a:r>
            <a:r>
              <a:rPr lang="en-US" sz="2800" dirty="0" err="1" smtClean="0"/>
              <a:t>massses</a:t>
            </a:r>
            <a:r>
              <a:rPr lang="en-US" sz="2800" dirty="0" smtClean="0"/>
              <a:t>, internal structures and regional extension of lesions into adjacent tissues or spaces</a:t>
            </a:r>
          </a:p>
          <a:p>
            <a:r>
              <a:rPr lang="en-US" sz="2800" dirty="0" smtClean="0"/>
              <a:t>It also discloses major vessels, appears as areas of no tissue signal without the use of contrast media</a:t>
            </a:r>
          </a:p>
          <a:p>
            <a:r>
              <a:rPr lang="en-US" sz="2800" dirty="0" smtClean="0"/>
              <a:t>Use of iv contrast is helpful in distinguishing b/w cystic and solid masses in evaluation of </a:t>
            </a:r>
            <a:r>
              <a:rPr lang="en-US" sz="2800" dirty="0" err="1" smtClean="0"/>
              <a:t>perineural</a:t>
            </a:r>
            <a:r>
              <a:rPr lang="en-US" sz="2800" dirty="0" smtClean="0"/>
              <a:t> spread of malignant tumors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8477899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3600" dirty="0" err="1" smtClean="0"/>
              <a:t>Scintigraphy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Provides a functional study of salivary glands, taking advantage of selective concentration of </a:t>
            </a:r>
            <a:r>
              <a:rPr lang="en-US" sz="2800" smtClean="0"/>
              <a:t>specific radio pharmaceuticals </a:t>
            </a:r>
            <a:r>
              <a:rPr lang="en-US" sz="2800" dirty="0" smtClean="0"/>
              <a:t>in glands</a:t>
            </a:r>
          </a:p>
          <a:p>
            <a:r>
              <a:rPr lang="en-US" sz="2800" dirty="0" smtClean="0"/>
              <a:t>99m </a:t>
            </a:r>
            <a:r>
              <a:rPr lang="en-US" sz="2800" dirty="0" err="1" smtClean="0"/>
              <a:t>Tc-pertechnetate</a:t>
            </a:r>
            <a:r>
              <a:rPr lang="en-US" sz="2800" dirty="0" smtClean="0"/>
              <a:t> is injected iv, it is concentrated in and excreted by glandular structures, including the salivary, mammary and thyroid glands</a:t>
            </a:r>
          </a:p>
          <a:p>
            <a:r>
              <a:rPr lang="en-US" sz="2800" dirty="0" smtClean="0"/>
              <a:t>Radionuclide appears in ducts of salivary glands within minutes and reaches maximal concentration within 30 to 45 </a:t>
            </a:r>
            <a:r>
              <a:rPr lang="en-US" sz="2800" dirty="0" err="1" smtClean="0"/>
              <a:t>mts</a:t>
            </a:r>
            <a:endParaRPr lang="en-US" sz="2800" dirty="0" smtClean="0"/>
          </a:p>
          <a:p>
            <a:r>
              <a:rPr lang="en-US" sz="2800" dirty="0" smtClean="0"/>
              <a:t>A </a:t>
            </a:r>
            <a:r>
              <a:rPr lang="en-US" sz="2800" dirty="0" err="1" smtClean="0"/>
              <a:t>sialogogue</a:t>
            </a:r>
            <a:r>
              <a:rPr lang="en-US" sz="2800" dirty="0" smtClean="0"/>
              <a:t> is then administered to evacuate secretory capacity</a:t>
            </a:r>
          </a:p>
          <a:p>
            <a:r>
              <a:rPr lang="en-US" sz="2800" dirty="0" smtClean="0"/>
              <a:t>All major glands cane studied at once b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62827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High diagnostic sensitivity</a:t>
            </a:r>
          </a:p>
          <a:p>
            <a:r>
              <a:rPr lang="en-US" sz="2800" dirty="0" smtClean="0"/>
              <a:t>Lacks specificity and little morphology</a:t>
            </a:r>
          </a:p>
          <a:p>
            <a:r>
              <a:rPr lang="en-US" sz="2800" dirty="0" err="1" smtClean="0"/>
              <a:t>Pathosis</a:t>
            </a:r>
            <a:r>
              <a:rPr lang="en-US" sz="2800" dirty="0" smtClean="0"/>
              <a:t> can be demo by an increased, decreased or absent radionuclide uptake</a:t>
            </a:r>
          </a:p>
          <a:p>
            <a:r>
              <a:rPr lang="en-US" sz="2800" dirty="0" smtClean="0"/>
              <a:t>Lesions that concentrate </a:t>
            </a:r>
            <a:r>
              <a:rPr lang="en-US" sz="2800" dirty="0" err="1" smtClean="0"/>
              <a:t>r’nuclide</a:t>
            </a:r>
            <a:r>
              <a:rPr lang="en-US" sz="2800" dirty="0" smtClean="0"/>
              <a:t> are </a:t>
            </a:r>
            <a:r>
              <a:rPr lang="en-US" sz="2800" dirty="0" err="1" smtClean="0"/>
              <a:t>Warthin</a:t>
            </a:r>
            <a:r>
              <a:rPr lang="en-US" sz="2800" dirty="0" smtClean="0"/>
              <a:t> tumor and </a:t>
            </a:r>
            <a:r>
              <a:rPr lang="en-US" sz="2800" dirty="0" err="1" smtClean="0"/>
              <a:t>oncocytoma</a:t>
            </a:r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95105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G:\imsges\scinti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33600" y="685800"/>
            <a:ext cx="4286250" cy="4811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75950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Ultrasonography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US has the advantages of being relatively inexpensive, widely available, painless, easy to perform and noninvasive</a:t>
            </a:r>
          </a:p>
          <a:p>
            <a:r>
              <a:rPr lang="en-US" sz="2800" dirty="0" smtClean="0"/>
              <a:t>Primary application is in differentiation of solid masses from cystic masses</a:t>
            </a:r>
          </a:p>
          <a:p>
            <a:r>
              <a:rPr lang="en-US" sz="2800" dirty="0" smtClean="0"/>
              <a:t>Useful in detecting </a:t>
            </a:r>
            <a:r>
              <a:rPr lang="en-US" sz="2800" dirty="0" err="1" smtClean="0"/>
              <a:t>liths</a:t>
            </a:r>
            <a:r>
              <a:rPr lang="en-US" sz="2800" dirty="0" smtClean="0"/>
              <a:t> and diagnosing advanced autoimmune lesions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2639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Image interpretation of salivary disorders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51669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Obstructive and inflammatory disorders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Sialolithiasis</a:t>
            </a:r>
            <a:endParaRPr lang="en-US" dirty="0" smtClean="0"/>
          </a:p>
          <a:p>
            <a:r>
              <a:rPr lang="en-US" dirty="0" smtClean="0"/>
              <a:t>Bacterial </a:t>
            </a:r>
            <a:r>
              <a:rPr lang="en-US" dirty="0" err="1" smtClean="0"/>
              <a:t>sialadenitis</a:t>
            </a:r>
            <a:endParaRPr lang="en-US" dirty="0" smtClean="0"/>
          </a:p>
          <a:p>
            <a:r>
              <a:rPr lang="en-US" dirty="0" err="1" smtClean="0"/>
              <a:t>Sialodochitis</a:t>
            </a:r>
            <a:endParaRPr lang="en-US" dirty="0" smtClean="0"/>
          </a:p>
          <a:p>
            <a:r>
              <a:rPr lang="en-US" dirty="0" smtClean="0"/>
              <a:t>Autoimmune </a:t>
            </a:r>
            <a:r>
              <a:rPr lang="en-US" dirty="0" err="1" smtClean="0"/>
              <a:t>sialadenitis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4408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Sialolithiasis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Syn</a:t>
            </a:r>
            <a:r>
              <a:rPr lang="en-US" dirty="0" smtClean="0"/>
              <a:t>: calculus and salivary stone</a:t>
            </a:r>
          </a:p>
          <a:p>
            <a:r>
              <a:rPr lang="en-US" dirty="0" err="1" smtClean="0"/>
              <a:t>Liths</a:t>
            </a:r>
            <a:r>
              <a:rPr lang="en-US" dirty="0" smtClean="0"/>
              <a:t> may appear </a:t>
            </a:r>
            <a:r>
              <a:rPr lang="en-US" dirty="0" err="1" smtClean="0"/>
              <a:t>r’opaque</a:t>
            </a:r>
            <a:r>
              <a:rPr lang="en-US" dirty="0"/>
              <a:t> </a:t>
            </a:r>
            <a:r>
              <a:rPr lang="en-US" dirty="0" smtClean="0"/>
              <a:t>or </a:t>
            </a:r>
            <a:r>
              <a:rPr lang="en-US" dirty="0" err="1" smtClean="0"/>
              <a:t>r’lucent</a:t>
            </a:r>
            <a:endParaRPr lang="en-US" dirty="0" smtClean="0"/>
          </a:p>
          <a:p>
            <a:r>
              <a:rPr lang="en-US" dirty="0" smtClean="0"/>
              <a:t>They vary in shape from long cigar shapes to round and oval</a:t>
            </a:r>
          </a:p>
          <a:p>
            <a:r>
              <a:rPr lang="en-US" dirty="0" smtClean="0"/>
              <a:t>Homogenous, </a:t>
            </a:r>
            <a:r>
              <a:rPr lang="en-US" dirty="0" err="1" smtClean="0"/>
              <a:t>r’opaque</a:t>
            </a:r>
            <a:r>
              <a:rPr lang="en-US" dirty="0" smtClean="0"/>
              <a:t> internal structure</a:t>
            </a:r>
          </a:p>
          <a:p>
            <a:r>
              <a:rPr lang="en-US" dirty="0" smtClean="0"/>
              <a:t>Contrast agent flows around </a:t>
            </a:r>
            <a:r>
              <a:rPr lang="en-US" dirty="0" err="1" smtClean="0"/>
              <a:t>lith</a:t>
            </a:r>
            <a:r>
              <a:rPr lang="en-US" dirty="0" smtClean="0"/>
              <a:t>, filling the duct proximal to obstruction</a:t>
            </a:r>
          </a:p>
          <a:p>
            <a:r>
              <a:rPr lang="en-US" dirty="0" smtClean="0"/>
              <a:t>Ductal system is frequently dilated proximal to obstruction </a:t>
            </a:r>
          </a:p>
          <a:p>
            <a:r>
              <a:rPr lang="en-US" dirty="0"/>
              <a:t>Contrast </a:t>
            </a:r>
            <a:r>
              <a:rPr lang="en-US" dirty="0" smtClean="0"/>
              <a:t>agent that flows around </a:t>
            </a:r>
            <a:r>
              <a:rPr lang="en-US" dirty="0" err="1" smtClean="0"/>
              <a:t>lith</a:t>
            </a:r>
            <a:r>
              <a:rPr lang="en-US" dirty="0" smtClean="0"/>
              <a:t> is more </a:t>
            </a:r>
            <a:r>
              <a:rPr lang="en-US" dirty="0" err="1" smtClean="0"/>
              <a:t>r’opaque</a:t>
            </a:r>
            <a:r>
              <a:rPr lang="en-US" dirty="0" smtClean="0"/>
              <a:t> and may obscure small </a:t>
            </a:r>
            <a:r>
              <a:rPr lang="en-US" dirty="0" err="1" smtClean="0"/>
              <a:t>liths</a:t>
            </a:r>
            <a:endParaRPr lang="en-US" dirty="0" smtClean="0"/>
          </a:p>
          <a:p>
            <a:r>
              <a:rPr lang="en-US" dirty="0" err="1" smtClean="0"/>
              <a:t>R’lucent</a:t>
            </a:r>
            <a:r>
              <a:rPr lang="en-US" dirty="0" smtClean="0"/>
              <a:t> </a:t>
            </a:r>
            <a:r>
              <a:rPr lang="en-US" dirty="0" err="1" smtClean="0"/>
              <a:t>liths</a:t>
            </a:r>
            <a:r>
              <a:rPr lang="en-US" dirty="0" smtClean="0"/>
              <a:t> appear as ductal filling defects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4557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Applied diagnostic imaging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To differentiate inflammatory from neoplastic disease</a:t>
            </a:r>
          </a:p>
          <a:p>
            <a:r>
              <a:rPr lang="en-US" sz="2800" dirty="0" smtClean="0"/>
              <a:t>Diffuse from focal </a:t>
            </a:r>
            <a:r>
              <a:rPr lang="en-US" sz="2800" dirty="0" err="1" smtClean="0"/>
              <a:t>suppurative</a:t>
            </a:r>
            <a:r>
              <a:rPr lang="en-US" sz="2800" dirty="0" smtClean="0"/>
              <a:t> disease</a:t>
            </a:r>
          </a:p>
          <a:p>
            <a:r>
              <a:rPr lang="en-US" sz="2800" dirty="0" smtClean="0"/>
              <a:t>Identify and localize </a:t>
            </a:r>
            <a:r>
              <a:rPr lang="en-US" sz="2800" dirty="0" err="1" smtClean="0"/>
              <a:t>sialoliths</a:t>
            </a:r>
            <a:endParaRPr lang="en-US" sz="2800" dirty="0" smtClean="0"/>
          </a:p>
          <a:p>
            <a:r>
              <a:rPr lang="en-US" sz="2800" dirty="0" smtClean="0"/>
              <a:t>Demonstrate ductal morphology</a:t>
            </a:r>
          </a:p>
          <a:p>
            <a:r>
              <a:rPr lang="en-US" sz="2800" dirty="0" smtClean="0"/>
              <a:t>Anatomic location of tumor</a:t>
            </a:r>
          </a:p>
          <a:p>
            <a:r>
              <a:rPr lang="en-US" sz="2800" dirty="0" smtClean="0"/>
              <a:t>Differentiate benign from malignant disease</a:t>
            </a:r>
          </a:p>
          <a:p>
            <a:r>
              <a:rPr lang="en-US" sz="2800" dirty="0" smtClean="0"/>
              <a:t>Demonstrate relationship b/w mass and adjacent anatomic structures</a:t>
            </a:r>
          </a:p>
          <a:p>
            <a:r>
              <a:rPr lang="en-US" sz="2800" dirty="0" smtClean="0"/>
              <a:t>Aid in the selection of biopsy sites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7122979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 is reliable in demonstrating </a:t>
            </a:r>
            <a:r>
              <a:rPr lang="en-US" dirty="0" err="1" smtClean="0"/>
              <a:t>liths</a:t>
            </a:r>
            <a:endParaRPr lang="en-US" dirty="0" smtClean="0"/>
          </a:p>
          <a:p>
            <a:r>
              <a:rPr lang="en-US" dirty="0" smtClean="0"/>
              <a:t>More than 90% of </a:t>
            </a:r>
            <a:r>
              <a:rPr lang="en-US" dirty="0" err="1" smtClean="0"/>
              <a:t>liths</a:t>
            </a:r>
            <a:r>
              <a:rPr lang="en-US" dirty="0" smtClean="0"/>
              <a:t> larger than 2mm appear as echo-dense spots with characteristic acoustic shadow</a:t>
            </a:r>
          </a:p>
          <a:p>
            <a:r>
              <a:rPr lang="en-US" dirty="0" err="1" smtClean="0"/>
              <a:t>Phleboliths</a:t>
            </a:r>
            <a:r>
              <a:rPr lang="en-US" dirty="0" smtClean="0"/>
              <a:t> – radiolucent center</a:t>
            </a:r>
          </a:p>
          <a:p>
            <a:r>
              <a:rPr lang="en-US" dirty="0" smtClean="0"/>
              <a:t>Calcified lymph nodes appear cauliflower shaped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5412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G:\imsges\lith - Copy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446" t="33519" r="14376" b="4340"/>
          <a:stretch/>
        </p:blipFill>
        <p:spPr bwMode="auto">
          <a:xfrm>
            <a:off x="2549235" y="3117273"/>
            <a:ext cx="4170219" cy="2812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836705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Bacterial </a:t>
            </a:r>
            <a:r>
              <a:rPr lang="en-US" sz="3600" dirty="0" err="1"/>
              <a:t>sialadenitis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Is contraindicated in acute infections coz of disrupted ductal </a:t>
            </a:r>
            <a:r>
              <a:rPr lang="en-US" sz="2800" dirty="0" err="1" smtClean="0"/>
              <a:t>ept</a:t>
            </a:r>
            <a:r>
              <a:rPr lang="en-US" sz="2800" dirty="0" smtClean="0"/>
              <a:t> where extravasation of contrast agent may occur and have foreign body reaction and severe pain</a:t>
            </a:r>
          </a:p>
          <a:p>
            <a:r>
              <a:rPr lang="en-US" sz="2800" dirty="0" err="1" smtClean="0"/>
              <a:t>Ept</a:t>
            </a:r>
            <a:r>
              <a:rPr lang="en-US" sz="2800" dirty="0" smtClean="0"/>
              <a:t> flattening may lead to </a:t>
            </a:r>
            <a:r>
              <a:rPr lang="en-US" sz="2800" dirty="0" err="1" smtClean="0"/>
              <a:t>midly</a:t>
            </a:r>
            <a:r>
              <a:rPr lang="en-US" sz="2800" dirty="0" smtClean="0"/>
              <a:t> terminated terminal ducts and sac like </a:t>
            </a:r>
            <a:r>
              <a:rPr lang="en-US" sz="2800" dirty="0" err="1" smtClean="0"/>
              <a:t>acini</a:t>
            </a:r>
            <a:endParaRPr lang="en-US" sz="2800" dirty="0" smtClean="0"/>
          </a:p>
          <a:p>
            <a:r>
              <a:rPr lang="en-US" sz="2800" dirty="0" smtClean="0"/>
              <a:t>Sac like </a:t>
            </a:r>
            <a:r>
              <a:rPr lang="en-US" sz="2800" dirty="0" err="1" smtClean="0"/>
              <a:t>acinar</a:t>
            </a:r>
            <a:r>
              <a:rPr lang="en-US" sz="2800" dirty="0" smtClean="0"/>
              <a:t> areas are referred to as </a:t>
            </a:r>
            <a:r>
              <a:rPr lang="en-US" sz="2800" dirty="0" err="1" smtClean="0"/>
              <a:t>sialectasia</a:t>
            </a:r>
            <a:endParaRPr lang="en-US" sz="2800" dirty="0" smtClean="0"/>
          </a:p>
          <a:p>
            <a:r>
              <a:rPr lang="en-US" sz="2800" dirty="0" smtClean="0"/>
              <a:t>An even distribution throughout the gland is seen in  recurrent </a:t>
            </a:r>
            <a:r>
              <a:rPr lang="en-US" sz="2800" dirty="0" err="1" smtClean="0"/>
              <a:t>parotitis</a:t>
            </a:r>
            <a:r>
              <a:rPr lang="en-US" sz="2800" dirty="0" smtClean="0"/>
              <a:t> and AI </a:t>
            </a:r>
            <a:r>
              <a:rPr lang="en-US" sz="2800" dirty="0" err="1" smtClean="0"/>
              <a:t>disordersabscess</a:t>
            </a:r>
            <a:r>
              <a:rPr lang="en-US" sz="2800" dirty="0" smtClean="0"/>
              <a:t> cavities appear on CT as walled off areas of lower attenuation within an enlarged gland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59289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5287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US may distinguish b/w diffuse inflammation (echo free, light image) and suppuration (less echo-free, darker image)</a:t>
            </a:r>
          </a:p>
          <a:p>
            <a:r>
              <a:rPr lang="en-US" dirty="0" smtClean="0"/>
              <a:t>Us may detect </a:t>
            </a:r>
            <a:r>
              <a:rPr lang="en-US" dirty="0" err="1" smtClean="0"/>
              <a:t>liths</a:t>
            </a:r>
            <a:r>
              <a:rPr lang="en-US" dirty="0" smtClean="0"/>
              <a:t> more than 2mm in diameter</a:t>
            </a:r>
          </a:p>
          <a:p>
            <a:r>
              <a:rPr lang="en-US" dirty="0" smtClean="0"/>
              <a:t>US is the study of choice for recurrent </a:t>
            </a:r>
            <a:r>
              <a:rPr lang="en-US" dirty="0" err="1" smtClean="0"/>
              <a:t>parotitis</a:t>
            </a:r>
            <a:r>
              <a:rPr lang="en-US" dirty="0" smtClean="0"/>
              <a:t>, </a:t>
            </a:r>
            <a:r>
              <a:rPr lang="en-US" dirty="0" err="1" smtClean="0"/>
              <a:t>splly</a:t>
            </a:r>
            <a:r>
              <a:rPr lang="en-US" dirty="0" smtClean="0"/>
              <a:t> in children</a:t>
            </a:r>
          </a:p>
          <a:p>
            <a:r>
              <a:rPr lang="en-US" dirty="0" smtClean="0"/>
              <a:t>Contrast enhanced CT may demo glandular enlargement</a:t>
            </a:r>
          </a:p>
          <a:p>
            <a:r>
              <a:rPr lang="en-US" dirty="0" smtClean="0"/>
              <a:t>MRI is appropriate tech in which </a:t>
            </a:r>
            <a:r>
              <a:rPr lang="en-US" dirty="0" err="1" smtClean="0"/>
              <a:t>sialography</a:t>
            </a:r>
            <a:r>
              <a:rPr lang="en-US" dirty="0" smtClean="0"/>
              <a:t> is contraindicated or technically not possible</a:t>
            </a:r>
          </a:p>
          <a:p>
            <a:r>
              <a:rPr lang="en-US" dirty="0" smtClean="0"/>
              <a:t>On MRI, </a:t>
            </a:r>
            <a:r>
              <a:rPr lang="en-US" dirty="0" err="1" smtClean="0"/>
              <a:t>inflammed</a:t>
            </a:r>
            <a:r>
              <a:rPr lang="en-US" dirty="0" smtClean="0"/>
              <a:t> glands are usually enlarged and demo low tissue signal of T1  weighted  and high On T2 than surrounding muscle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777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G:\imsges\inflammatory chan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4499" y="2330450"/>
            <a:ext cx="5331431" cy="368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105969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Sialodochitis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ductal </a:t>
            </a:r>
            <a:r>
              <a:rPr lang="en-US" sz="2800" dirty="0" err="1" smtClean="0"/>
              <a:t>sialadenitis</a:t>
            </a:r>
            <a:endParaRPr lang="en-US" sz="2800" dirty="0" smtClean="0"/>
          </a:p>
          <a:p>
            <a:r>
              <a:rPr lang="en-US" sz="2800" dirty="0" smtClean="0"/>
              <a:t>It is inflammation of the ductal system of salivary glands</a:t>
            </a:r>
          </a:p>
          <a:p>
            <a:r>
              <a:rPr lang="en-US" sz="2800" dirty="0" smtClean="0"/>
              <a:t>It is seen in submandibular and parotid glands</a:t>
            </a:r>
          </a:p>
          <a:p>
            <a:r>
              <a:rPr lang="en-US" sz="2800" dirty="0" smtClean="0"/>
              <a:t>It is  seen as </a:t>
            </a:r>
            <a:r>
              <a:rPr lang="en-US" sz="2800" dirty="0" err="1" smtClean="0"/>
              <a:t>dialtation</a:t>
            </a:r>
            <a:r>
              <a:rPr lang="en-US" sz="2800" dirty="0" smtClean="0"/>
              <a:t> of ductal system on </a:t>
            </a:r>
            <a:r>
              <a:rPr lang="en-US" sz="2800" dirty="0" err="1" smtClean="0"/>
              <a:t>sialography</a:t>
            </a:r>
            <a:endParaRPr lang="en-US" sz="2800" dirty="0" smtClean="0"/>
          </a:p>
          <a:p>
            <a:r>
              <a:rPr lang="en-US" sz="2800" dirty="0" smtClean="0"/>
              <a:t>If interstitial fibrosis develops, it appears as sausage string of main duct and its major branches produced by alternate strictures and dilations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69490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 descr="G:\imsges\chitis - Copy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520031"/>
            <a:ext cx="54102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418850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Autoimmune </a:t>
            </a:r>
            <a:r>
              <a:rPr lang="en-US" sz="3600" dirty="0" err="1" smtClean="0"/>
              <a:t>sialadenitis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Sialography</a:t>
            </a:r>
            <a:r>
              <a:rPr lang="en-US" sz="2800" dirty="0" smtClean="0"/>
              <a:t> is helpful in diagnosis and staging of AI disorders</a:t>
            </a:r>
          </a:p>
          <a:p>
            <a:r>
              <a:rPr lang="en-US" sz="2800" dirty="0" smtClean="0"/>
              <a:t>Early stages – initiation of punctate, less than 1mm and globular, 1-2mm spherical collections of contrast agent evenly distributed throughout the glands</a:t>
            </a:r>
          </a:p>
          <a:p>
            <a:r>
              <a:rPr lang="en-US" sz="2800" dirty="0" smtClean="0"/>
              <a:t>These collections are called as </a:t>
            </a:r>
            <a:r>
              <a:rPr lang="en-US" sz="2800" dirty="0" err="1" smtClean="0"/>
              <a:t>sialectases</a:t>
            </a:r>
            <a:endParaRPr lang="en-US" sz="2800" dirty="0" smtClean="0"/>
          </a:p>
          <a:p>
            <a:r>
              <a:rPr lang="en-US" sz="2800" dirty="0" smtClean="0"/>
              <a:t>At this stage, main duct appear to be normal but </a:t>
            </a:r>
            <a:r>
              <a:rPr lang="en-US" sz="2800" dirty="0" err="1" smtClean="0"/>
              <a:t>intraglandulr</a:t>
            </a:r>
            <a:r>
              <a:rPr lang="en-US" sz="2800" dirty="0" smtClean="0"/>
              <a:t> ducts may be narrowed or not even evident</a:t>
            </a:r>
          </a:p>
        </p:txBody>
      </p:sp>
    </p:spTree>
    <p:extLst>
      <p:ext uri="{BB962C8B-B14F-4D97-AF65-F5344CB8AC3E}">
        <p14:creationId xmlns:p14="http://schemas.microsoft.com/office/powerpoint/2010/main" xmlns="" val="112276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/>
              <a:t>Sialectasia</a:t>
            </a:r>
            <a:r>
              <a:rPr lang="en-US" sz="2800" dirty="0"/>
              <a:t> typically remains after the administration of a </a:t>
            </a:r>
            <a:r>
              <a:rPr lang="en-US" sz="2800" dirty="0" err="1"/>
              <a:t>sialogogue</a:t>
            </a:r>
            <a:r>
              <a:rPr lang="en-US" sz="2800" dirty="0"/>
              <a:t> which indicates that contrast agent is pooled </a:t>
            </a:r>
            <a:r>
              <a:rPr lang="en-US" sz="2800" dirty="0" err="1"/>
              <a:t>extraductally</a:t>
            </a:r>
            <a:endParaRPr lang="en-US" sz="2800" dirty="0"/>
          </a:p>
          <a:p>
            <a:r>
              <a:rPr lang="en-US" sz="2800" dirty="0" smtClean="0"/>
              <a:t>As disease progresses, collections of contrast agent increase in size, greater than 2mm in diameter and irregular in shape</a:t>
            </a:r>
          </a:p>
          <a:p>
            <a:r>
              <a:rPr lang="en-US" sz="2800" dirty="0" smtClean="0"/>
              <a:t>These pools of contrast agent are called </a:t>
            </a:r>
            <a:r>
              <a:rPr lang="en-US" sz="2800" dirty="0" err="1" smtClean="0"/>
              <a:t>cavitary</a:t>
            </a:r>
            <a:r>
              <a:rPr lang="en-US" sz="2800" dirty="0" smtClean="0"/>
              <a:t> </a:t>
            </a:r>
            <a:r>
              <a:rPr lang="en-US" sz="2800" dirty="0" err="1" smtClean="0"/>
              <a:t>sialectases</a:t>
            </a:r>
            <a:endParaRPr lang="en-US" sz="2800" dirty="0" smtClean="0"/>
          </a:p>
          <a:p>
            <a:r>
              <a:rPr lang="en-US" sz="2800" dirty="0" smtClean="0"/>
              <a:t>These larger </a:t>
            </a:r>
            <a:r>
              <a:rPr lang="en-US" sz="2800" dirty="0" err="1" smtClean="0"/>
              <a:t>sialectases</a:t>
            </a:r>
            <a:r>
              <a:rPr lang="en-US" sz="2800" dirty="0" smtClean="0"/>
              <a:t> are fewer in no and less uniformly distributed throughout the glands</a:t>
            </a:r>
          </a:p>
        </p:txBody>
      </p:sp>
    </p:spTree>
    <p:extLst>
      <p:ext uri="{BB962C8B-B14F-4D97-AF65-F5344CB8AC3E}">
        <p14:creationId xmlns:p14="http://schemas.microsoft.com/office/powerpoint/2010/main" xmlns="" val="73478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Progressive larger cavities of contrast agent and dilation of main ductal system may also be present</a:t>
            </a:r>
          </a:p>
          <a:p>
            <a:r>
              <a:rPr lang="en-US" sz="2800" dirty="0"/>
              <a:t>At endpoint, complete destruction of gland </a:t>
            </a:r>
            <a:r>
              <a:rPr lang="en-US" sz="2800" dirty="0" smtClean="0"/>
              <a:t>occurs</a:t>
            </a:r>
          </a:p>
          <a:p>
            <a:r>
              <a:rPr lang="en-US" sz="2800" dirty="0" smtClean="0"/>
              <a:t>Cavitation and glandular fibrosis are result of recurrent inflammation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91682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Plain film radiography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PA skull r/g may demonstrate bone lesions</a:t>
            </a:r>
          </a:p>
          <a:p>
            <a:r>
              <a:rPr lang="en-US" sz="2800" dirty="0" smtClean="0"/>
              <a:t>PA r/g with puffed cheek to demo parotid stones</a:t>
            </a:r>
          </a:p>
          <a:p>
            <a:r>
              <a:rPr lang="en-US" sz="2800" dirty="0" smtClean="0"/>
              <a:t>Not well calcified stones are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and not visible on r/g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4423556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G:\imsges\atrophy and punctate s'ectases, fruit lades, branchlesstree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10277" y="609600"/>
            <a:ext cx="4331954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G:\imsges\leafless tree - Cop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1" y="609600"/>
            <a:ext cx="4029058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G:\imsges\punctate sialectases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02514" y="3429000"/>
            <a:ext cx="2767013" cy="3066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188358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Noninflammatory</a:t>
            </a:r>
            <a:r>
              <a:rPr lang="en-US" sz="3600" dirty="0" smtClean="0"/>
              <a:t> disorders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Sialadenosis</a:t>
            </a:r>
            <a:endParaRPr lang="en-US" sz="2800" dirty="0" smtClean="0"/>
          </a:p>
          <a:p>
            <a:r>
              <a:rPr lang="en-US" sz="2800" dirty="0" smtClean="0"/>
              <a:t>Cystic lesions</a:t>
            </a:r>
          </a:p>
          <a:p>
            <a:r>
              <a:rPr lang="en-US" sz="2800" dirty="0" smtClean="0"/>
              <a:t>Benign tumors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63790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Sialadenosis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</a:t>
            </a:r>
            <a:r>
              <a:rPr lang="en-US" sz="2800" dirty="0" err="1" smtClean="0"/>
              <a:t>sialosis</a:t>
            </a:r>
            <a:endParaRPr lang="en-US" sz="2800" dirty="0" smtClean="0"/>
          </a:p>
          <a:p>
            <a:r>
              <a:rPr lang="en-US" sz="2800" dirty="0" smtClean="0"/>
              <a:t>It is a </a:t>
            </a:r>
            <a:r>
              <a:rPr lang="en-US" sz="2800" dirty="0" err="1" smtClean="0"/>
              <a:t>nonneoplastic</a:t>
            </a:r>
            <a:r>
              <a:rPr lang="en-US" sz="2800" dirty="0" smtClean="0"/>
              <a:t>, </a:t>
            </a:r>
            <a:r>
              <a:rPr lang="en-US" sz="2800" dirty="0" err="1" smtClean="0"/>
              <a:t>noninflammatory</a:t>
            </a:r>
            <a:r>
              <a:rPr lang="en-US" sz="2800" dirty="0" smtClean="0"/>
              <a:t> enlargement of primarily parotid glands</a:t>
            </a:r>
          </a:p>
          <a:p>
            <a:r>
              <a:rPr lang="en-US" sz="2800" dirty="0" smtClean="0"/>
              <a:t>Usually related to metabolic and secretory disorders of parenchyma associated with </a:t>
            </a:r>
            <a:r>
              <a:rPr lang="en-US" sz="2800" dirty="0" err="1" smtClean="0"/>
              <a:t>diseasesd</a:t>
            </a:r>
            <a:r>
              <a:rPr lang="en-US" sz="2800" dirty="0" smtClean="0"/>
              <a:t> of nearly all endocrine glands</a:t>
            </a:r>
          </a:p>
          <a:p>
            <a:r>
              <a:rPr lang="en-US" sz="2800" dirty="0" smtClean="0"/>
              <a:t>Protein deficiencies, malnutrition in alcoholics, vitamin deficiencies and neurologic disorders</a:t>
            </a:r>
          </a:p>
          <a:p>
            <a:r>
              <a:rPr lang="en-US" sz="2800" dirty="0" smtClean="0"/>
              <a:t>c/f: affected glands are typically enlarged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16650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Radiographic features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Sialography</a:t>
            </a:r>
            <a:r>
              <a:rPr lang="en-US" sz="2800" dirty="0" smtClean="0"/>
              <a:t> may demo enlargement of the affected glands or a normal appearance</a:t>
            </a:r>
          </a:p>
          <a:p>
            <a:r>
              <a:rPr lang="en-US" sz="2800" dirty="0" smtClean="0"/>
              <a:t>In enlarged glands, ducts will be splayed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332888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Cystic lesions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Cysts are rare</a:t>
            </a:r>
          </a:p>
          <a:p>
            <a:r>
              <a:rPr lang="en-US" sz="2800" dirty="0" smtClean="0"/>
              <a:t>Occur </a:t>
            </a:r>
            <a:r>
              <a:rPr lang="en-US" sz="2800" dirty="0" err="1" smtClean="0"/>
              <a:t>unilalerally</a:t>
            </a:r>
            <a:endParaRPr lang="en-US" sz="2800" dirty="0" smtClean="0"/>
          </a:p>
          <a:p>
            <a:r>
              <a:rPr lang="en-US" sz="2800" dirty="0" smtClean="0"/>
              <a:t>May be congenital (</a:t>
            </a:r>
            <a:r>
              <a:rPr lang="en-US" sz="2800" dirty="0" err="1" smtClean="0"/>
              <a:t>branchial</a:t>
            </a:r>
            <a:r>
              <a:rPr lang="en-US" sz="2800" dirty="0" smtClean="0"/>
              <a:t>), </a:t>
            </a:r>
            <a:r>
              <a:rPr lang="en-US" sz="2800" dirty="0" err="1" smtClean="0"/>
              <a:t>lymphepithelial</a:t>
            </a:r>
            <a:r>
              <a:rPr lang="en-US" sz="2800" dirty="0" smtClean="0"/>
              <a:t>, </a:t>
            </a:r>
            <a:r>
              <a:rPr lang="en-US" sz="2800" dirty="0" err="1" smtClean="0"/>
              <a:t>dermoid</a:t>
            </a:r>
            <a:r>
              <a:rPr lang="en-US" sz="2800" dirty="0" smtClean="0"/>
              <a:t> or acquired</a:t>
            </a:r>
          </a:p>
          <a:p>
            <a:r>
              <a:rPr lang="en-US" sz="2800" dirty="0" smtClean="0"/>
              <a:t>Cystic lesions may be </a:t>
            </a:r>
            <a:r>
              <a:rPr lang="en-US" sz="2800" dirty="0" err="1" smtClean="0"/>
              <a:t>intraglandular</a:t>
            </a:r>
            <a:r>
              <a:rPr lang="en-US" sz="2800" dirty="0" smtClean="0"/>
              <a:t> or </a:t>
            </a:r>
            <a:r>
              <a:rPr lang="en-US" sz="2800" dirty="0" err="1" smtClean="0"/>
              <a:t>extraglandular</a:t>
            </a:r>
            <a:endParaRPr lang="en-US" sz="2800" dirty="0" smtClean="0"/>
          </a:p>
          <a:p>
            <a:r>
              <a:rPr lang="en-US" sz="2800" dirty="0" smtClean="0"/>
              <a:t>Benign </a:t>
            </a:r>
            <a:r>
              <a:rPr lang="en-US" sz="2800" dirty="0" err="1" smtClean="0"/>
              <a:t>lymphoept</a:t>
            </a:r>
            <a:r>
              <a:rPr lang="en-US" sz="2800" dirty="0" smtClean="0"/>
              <a:t> cysts are </a:t>
            </a:r>
            <a:r>
              <a:rPr lang="en-US" sz="2800" dirty="0" err="1" smtClean="0"/>
              <a:t>sequalae</a:t>
            </a:r>
            <a:r>
              <a:rPr lang="en-US" sz="2800" dirty="0" smtClean="0"/>
              <a:t> of cystic degeneration of salivary inclusions within lymph nodes</a:t>
            </a:r>
          </a:p>
          <a:p>
            <a:r>
              <a:rPr lang="en-US" sz="2800" dirty="0" smtClean="0"/>
              <a:t>Multiple parotid cysts associated with HIV are reported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41769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On </a:t>
            </a:r>
            <a:r>
              <a:rPr lang="en-US" sz="2800" dirty="0" err="1" smtClean="0"/>
              <a:t>sialography</a:t>
            </a:r>
            <a:r>
              <a:rPr lang="en-US" sz="2800" dirty="0" smtClean="0"/>
              <a:t>, cystic masses are indirectly visualized by displacement of the ducts arching around them</a:t>
            </a:r>
          </a:p>
          <a:p>
            <a:r>
              <a:rPr lang="en-US" sz="2800" dirty="0" smtClean="0"/>
              <a:t>Cystic lesions </a:t>
            </a:r>
            <a:r>
              <a:rPr lang="en-US" sz="2800" dirty="0" err="1" smtClean="0"/>
              <a:t>aooear</a:t>
            </a:r>
            <a:r>
              <a:rPr lang="en-US" sz="2800" dirty="0" smtClean="0"/>
              <a:t> as well circumscribed, </a:t>
            </a:r>
            <a:r>
              <a:rPr lang="en-US" sz="2800" dirty="0" err="1" smtClean="0"/>
              <a:t>nonenhancing</a:t>
            </a:r>
            <a:r>
              <a:rPr lang="en-US" sz="2800" dirty="0" smtClean="0"/>
              <a:t> (with contrast), low density areas on CT</a:t>
            </a:r>
          </a:p>
          <a:p>
            <a:r>
              <a:rPr lang="en-US" sz="2800" dirty="0" smtClean="0"/>
              <a:t>Appear as well circumscribed, high signal areas on T2 MRI</a:t>
            </a:r>
          </a:p>
          <a:p>
            <a:r>
              <a:rPr lang="en-US" sz="2800" dirty="0" smtClean="0"/>
              <a:t>US, cysts are sharply </a:t>
            </a:r>
            <a:r>
              <a:rPr lang="en-US" sz="2800" dirty="0" err="1" smtClean="0"/>
              <a:t>marginated</a:t>
            </a:r>
            <a:r>
              <a:rPr lang="en-US" sz="2800" dirty="0" smtClean="0"/>
              <a:t> and echo-free (as dark area)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62083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G:\imsges\cyst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53588" y="1905001"/>
            <a:ext cx="4347150" cy="2820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308942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Benign tumors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Typically have well defined margins and are most apparent on CT and MRI</a:t>
            </a:r>
          </a:p>
          <a:p>
            <a:r>
              <a:rPr lang="en-US" sz="2800" dirty="0" smtClean="0"/>
              <a:t>Coz of higher density of submandibular gland, which can equal that of neoplasm and obscure the tumor</a:t>
            </a:r>
          </a:p>
          <a:p>
            <a:r>
              <a:rPr lang="en-US" sz="2800" dirty="0" smtClean="0"/>
              <a:t>Iv contrast enhancement is required during CT examination</a:t>
            </a:r>
          </a:p>
          <a:p>
            <a:r>
              <a:rPr lang="en-US" sz="2800" dirty="0" smtClean="0"/>
              <a:t>This causes the tumor to appear more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coz the vascularity of tumor is greater than adjacent salivary gland tissue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97434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US benign masses are typically sharply defined, less echogenic than parenchyma, and of essentially homogenous echo strength and density</a:t>
            </a:r>
          </a:p>
          <a:p>
            <a:r>
              <a:rPr lang="en-US" sz="2800" dirty="0" smtClean="0"/>
              <a:t>Benign tumors appear as low intensity (dark) or high intensity (light) signals on MRI</a:t>
            </a:r>
          </a:p>
          <a:p>
            <a:r>
              <a:rPr lang="en-US" sz="2800" dirty="0" smtClean="0"/>
              <a:t>Relative intensity of signal may indicate presence of lipid, vascular  or fibrous tissues</a:t>
            </a:r>
          </a:p>
          <a:p>
            <a:r>
              <a:rPr lang="en-US" sz="2800" dirty="0" smtClean="0"/>
              <a:t>Space occupying lesions – ducts are compressed or smoothly displaced around the lesion (ball in hand appearance)</a:t>
            </a:r>
          </a:p>
        </p:txBody>
      </p:sp>
    </p:spTree>
    <p:extLst>
      <p:ext uri="{BB962C8B-B14F-4D97-AF65-F5344CB8AC3E}">
        <p14:creationId xmlns:p14="http://schemas.microsoft.com/office/powerpoint/2010/main" xmlns="" val="175163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Benign mixed tumor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pleomorphic adenoma</a:t>
            </a:r>
          </a:p>
          <a:p>
            <a:r>
              <a:rPr lang="en-US" sz="2800" dirty="0" smtClean="0"/>
              <a:t>CT – sharply circumscribed, infrequently lobulated and essentially round homogenous lesion with higher density than adjacent gland</a:t>
            </a:r>
          </a:p>
          <a:p>
            <a:r>
              <a:rPr lang="en-US" sz="2800" dirty="0" smtClean="0"/>
              <a:t>Calcifications within tumor are well depicted on CT</a:t>
            </a:r>
          </a:p>
          <a:p>
            <a:r>
              <a:rPr lang="en-US" sz="2800" dirty="0" smtClean="0"/>
              <a:t>Various tissue signals on MRI:</a:t>
            </a:r>
          </a:p>
          <a:p>
            <a:r>
              <a:rPr lang="en-US" sz="2800" dirty="0" smtClean="0"/>
              <a:t>Relatively low / dark in T1 weighted images</a:t>
            </a:r>
          </a:p>
          <a:p>
            <a:r>
              <a:rPr lang="en-US" sz="2800" dirty="0" smtClean="0"/>
              <a:t>Intermediate on proton density weighted images</a:t>
            </a:r>
          </a:p>
          <a:p>
            <a:r>
              <a:rPr lang="en-US" sz="2800" dirty="0" smtClean="0"/>
              <a:t>Homogenous high density / bright on T2 weighted images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79953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Intraoral r/g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err="1" smtClean="0"/>
              <a:t>Sialoliths</a:t>
            </a:r>
            <a:r>
              <a:rPr lang="en-US" sz="2800" dirty="0" smtClean="0"/>
              <a:t> in anterior 2/3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of submandibular duct are imaged with a cross sectional mandibular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projection</a:t>
            </a:r>
          </a:p>
          <a:p>
            <a:r>
              <a:rPr lang="en-US" sz="2800" dirty="0" smtClean="0"/>
              <a:t>Posterior part of the duct is demo with posterior oblique view</a:t>
            </a:r>
          </a:p>
          <a:p>
            <a:r>
              <a:rPr lang="en-US" sz="2800" dirty="0"/>
              <a:t>posterior oblique </a:t>
            </a:r>
            <a:r>
              <a:rPr lang="en-US" sz="2800" dirty="0" smtClean="0"/>
              <a:t>view, here head of </a:t>
            </a:r>
            <a:r>
              <a:rPr lang="en-US" sz="2800" dirty="0" err="1" smtClean="0"/>
              <a:t>pt</a:t>
            </a:r>
            <a:r>
              <a:rPr lang="en-US" sz="2800" dirty="0" smtClean="0"/>
              <a:t> is tilted back and maximally inclined toward the unaffected side</a:t>
            </a:r>
          </a:p>
          <a:p>
            <a:r>
              <a:rPr lang="en-US" sz="2800" dirty="0" smtClean="0"/>
              <a:t>CR is directed parallel with mandible in area of submandibular fossa and into the posterior part of the FOM</a:t>
            </a:r>
          </a:p>
          <a:p>
            <a:r>
              <a:rPr lang="en-US" sz="2800" dirty="0" err="1" smtClean="0"/>
              <a:t>Liths</a:t>
            </a:r>
            <a:r>
              <a:rPr lang="en-US" sz="2800" dirty="0" smtClean="0"/>
              <a:t> in anterior part of </a:t>
            </a:r>
            <a:r>
              <a:rPr lang="en-US" sz="2800" dirty="0" err="1" smtClean="0"/>
              <a:t>stensons</a:t>
            </a:r>
            <a:r>
              <a:rPr lang="en-US" sz="2800" dirty="0" smtClean="0"/>
              <a:t> duct is imaged with intraoral r/g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9889597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Foci of low signal intensity / dark areas usually represent areas of fibrosis or dystrophic calcifications</a:t>
            </a:r>
          </a:p>
          <a:p>
            <a:r>
              <a:rPr lang="en-US" sz="2800" dirty="0" smtClean="0"/>
              <a:t>If a calcification is present (signal void), diagnosis favors a benign mixed tumor</a:t>
            </a:r>
          </a:p>
          <a:p>
            <a:r>
              <a:rPr lang="en-US" sz="2800" dirty="0" smtClean="0"/>
              <a:t>Tumor appears cold spot on </a:t>
            </a:r>
            <a:r>
              <a:rPr lang="en-US" sz="2800" dirty="0" err="1" smtClean="0"/>
              <a:t>scintigraphy</a:t>
            </a:r>
            <a:endParaRPr lang="en-US" sz="2800" dirty="0" smtClean="0"/>
          </a:p>
          <a:p>
            <a:r>
              <a:rPr lang="en-US" sz="2800" dirty="0" smtClean="0"/>
              <a:t>Solid tumors larger than 5mm are usually well visualized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82980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Warthin</a:t>
            </a:r>
            <a:r>
              <a:rPr lang="en-US" sz="3600" dirty="0" smtClean="0"/>
              <a:t> tumor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papillary </a:t>
            </a:r>
            <a:r>
              <a:rPr lang="en-US" sz="2800" dirty="0" err="1" smtClean="0"/>
              <a:t>cystadenoma</a:t>
            </a:r>
            <a:r>
              <a:rPr lang="en-US" sz="2800" dirty="0" smtClean="0"/>
              <a:t> </a:t>
            </a:r>
            <a:r>
              <a:rPr lang="en-US" sz="2800" dirty="0" err="1" smtClean="0"/>
              <a:t>lymphomatosums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CT and MRI are preferred techniques</a:t>
            </a:r>
          </a:p>
          <a:p>
            <a:r>
              <a:rPr lang="en-US" sz="2800" dirty="0" smtClean="0"/>
              <a:t>CT – this may be either a soft tissue or cystic density</a:t>
            </a:r>
          </a:p>
          <a:p>
            <a:r>
              <a:rPr lang="en-US" sz="2800" dirty="0" smtClean="0"/>
              <a:t>MRI – it is </a:t>
            </a:r>
            <a:r>
              <a:rPr lang="en-US" sz="2800" dirty="0" err="1" smtClean="0"/>
              <a:t>heterogenous</a:t>
            </a:r>
            <a:r>
              <a:rPr lang="en-US" sz="2800" dirty="0" smtClean="0"/>
              <a:t> and demo hemorrhagic foci</a:t>
            </a:r>
          </a:p>
          <a:p>
            <a:r>
              <a:rPr lang="en-US" sz="2800" dirty="0" smtClean="0"/>
              <a:t>Intensely hot on </a:t>
            </a:r>
            <a:r>
              <a:rPr lang="en-US" sz="2800" dirty="0" err="1" smtClean="0"/>
              <a:t>scintigraphy</a:t>
            </a:r>
            <a:r>
              <a:rPr lang="en-US" sz="2800" dirty="0" smtClean="0"/>
              <a:t> scans</a:t>
            </a:r>
          </a:p>
          <a:p>
            <a:r>
              <a:rPr lang="en-US" sz="2800" dirty="0" smtClean="0"/>
              <a:t>US – appears as a solid mass, </a:t>
            </a:r>
            <a:r>
              <a:rPr lang="en-US" sz="2800" dirty="0" err="1" smtClean="0"/>
              <a:t>hypoechoic</a:t>
            </a:r>
            <a:r>
              <a:rPr lang="en-US" sz="2800" dirty="0" smtClean="0"/>
              <a:t> unless it appears to be cystic in nature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35179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194" name="Picture 2" descr="G:\imsges\ball in hand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8404" t="61084" b="7639"/>
          <a:stretch/>
        </p:blipFill>
        <p:spPr bwMode="auto">
          <a:xfrm>
            <a:off x="609600" y="1676400"/>
            <a:ext cx="7595113" cy="3456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3386369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Hemangioma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vascular nevus</a:t>
            </a:r>
          </a:p>
          <a:p>
            <a:r>
              <a:rPr lang="en-US" sz="2800" dirty="0" smtClean="0"/>
              <a:t>Is a benign neoplasm of proliferating endothelial cells (congenital </a:t>
            </a:r>
            <a:r>
              <a:rPr lang="en-US" sz="2800" dirty="0" err="1" smtClean="0"/>
              <a:t>hemangioma</a:t>
            </a:r>
            <a:r>
              <a:rPr lang="en-US" sz="2800" dirty="0" smtClean="0"/>
              <a:t>) and vascular malformations, including lesions resulting from abnormal vessel </a:t>
            </a:r>
            <a:r>
              <a:rPr lang="en-US" sz="2800" dirty="0" err="1" smtClean="0"/>
              <a:t>morpogenesis</a:t>
            </a:r>
            <a:endParaRPr lang="en-US" sz="2800" dirty="0" smtClean="0"/>
          </a:p>
          <a:p>
            <a:r>
              <a:rPr lang="en-US" sz="2800" dirty="0" smtClean="0"/>
              <a:t>c/f: frequently </a:t>
            </a:r>
            <a:r>
              <a:rPr lang="en-US" sz="2800" dirty="0" err="1" smtClean="0"/>
              <a:t>occuring</a:t>
            </a:r>
            <a:r>
              <a:rPr lang="en-US" sz="2800" dirty="0" smtClean="0"/>
              <a:t> </a:t>
            </a:r>
            <a:r>
              <a:rPr lang="en-US" sz="2800" dirty="0" err="1" smtClean="0"/>
              <a:t>nonepithelial</a:t>
            </a:r>
            <a:r>
              <a:rPr lang="en-US" sz="2800" dirty="0" smtClean="0"/>
              <a:t> salivary neoplasm</a:t>
            </a:r>
          </a:p>
          <a:p>
            <a:r>
              <a:rPr lang="en-US" sz="2800" dirty="0" smtClean="0"/>
              <a:t>Most common tumor during infancy and childhood</a:t>
            </a:r>
          </a:p>
          <a:p>
            <a:r>
              <a:rPr lang="en-US" sz="2800" dirty="0" smtClean="0"/>
              <a:t>Av age </a:t>
            </a:r>
            <a:r>
              <a:rPr lang="en-US" sz="2800" dirty="0" err="1" smtClean="0"/>
              <a:t>opf</a:t>
            </a:r>
            <a:r>
              <a:rPr lang="en-US" sz="2800" dirty="0" smtClean="0"/>
              <a:t> diagnosis is 10 </a:t>
            </a:r>
            <a:r>
              <a:rPr lang="en-US" sz="2800" dirty="0" err="1" smtClean="0"/>
              <a:t>yrs</a:t>
            </a:r>
            <a:endParaRPr lang="en-US" sz="2800" dirty="0" smtClean="0"/>
          </a:p>
          <a:p>
            <a:r>
              <a:rPr lang="en-US" sz="2800" dirty="0" smtClean="0"/>
              <a:t>Are frequently unilateral and asymptomatic</a:t>
            </a:r>
          </a:p>
          <a:p>
            <a:r>
              <a:rPr lang="en-US" sz="2800" dirty="0" smtClean="0"/>
              <a:t>2:1:: female to male ratio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09796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Phleboliths</a:t>
            </a:r>
            <a:r>
              <a:rPr lang="en-US" sz="2800" dirty="0" smtClean="0"/>
              <a:t> are common in this tumor</a:t>
            </a:r>
          </a:p>
          <a:p>
            <a:r>
              <a:rPr lang="en-US" sz="2800" dirty="0" smtClean="0"/>
              <a:t>Appears as calculi with a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</a:t>
            </a:r>
            <a:r>
              <a:rPr lang="en-US" sz="2800" dirty="0" err="1" smtClean="0"/>
              <a:t>centre</a:t>
            </a:r>
            <a:r>
              <a:rPr lang="en-US" sz="2800" dirty="0" smtClean="0"/>
              <a:t> and best identified on plain films and CT</a:t>
            </a:r>
          </a:p>
          <a:p>
            <a:r>
              <a:rPr lang="en-US" sz="2800" dirty="0" smtClean="0"/>
              <a:t>Displaced ducts curving about the </a:t>
            </a:r>
            <a:r>
              <a:rPr lang="en-US" sz="2800" dirty="0"/>
              <a:t>mass may also be apparent on </a:t>
            </a:r>
            <a:r>
              <a:rPr lang="en-US" sz="2800" dirty="0" err="1"/>
              <a:t>sialography</a:t>
            </a:r>
            <a:endParaRPr lang="en-US" sz="2800" dirty="0"/>
          </a:p>
          <a:p>
            <a:r>
              <a:rPr lang="en-US" sz="2800" dirty="0" smtClean="0"/>
              <a:t>CT presentation of </a:t>
            </a:r>
            <a:r>
              <a:rPr lang="en-US" sz="2800" dirty="0" err="1" smtClean="0"/>
              <a:t>hemangioma</a:t>
            </a:r>
            <a:r>
              <a:rPr lang="en-US" sz="2800" dirty="0" smtClean="0"/>
              <a:t> is a soft tissue mass that is well distinguished from surrounding tissue, </a:t>
            </a:r>
            <a:r>
              <a:rPr lang="en-US" sz="2800" dirty="0" err="1" smtClean="0"/>
              <a:t>splly</a:t>
            </a:r>
            <a:r>
              <a:rPr lang="en-US" sz="2800" dirty="0" smtClean="0"/>
              <a:t> when IV contrast is used</a:t>
            </a:r>
          </a:p>
          <a:p>
            <a:r>
              <a:rPr lang="en-US" sz="2800" dirty="0" smtClean="0"/>
              <a:t>MRI – similar signal of tumor and adjacent muscle on T1 weighted images and a very high signal on T2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79972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US  usually demonstrated well defined margins in </a:t>
            </a:r>
            <a:r>
              <a:rPr lang="en-US" sz="2800" dirty="0" err="1" smtClean="0"/>
              <a:t>hemangioma</a:t>
            </a:r>
            <a:r>
              <a:rPr lang="en-US" sz="2800" dirty="0" smtClean="0"/>
              <a:t>, </a:t>
            </a:r>
            <a:r>
              <a:rPr lang="en-US" sz="2800" dirty="0" err="1" smtClean="0"/>
              <a:t>illdefined</a:t>
            </a:r>
            <a:r>
              <a:rPr lang="en-US" sz="2800" dirty="0" smtClean="0"/>
              <a:t> margins may also be noted</a:t>
            </a:r>
          </a:p>
          <a:p>
            <a:r>
              <a:rPr lang="en-US" sz="2800" dirty="0" smtClean="0"/>
              <a:t>Strongly </a:t>
            </a:r>
            <a:r>
              <a:rPr lang="en-US" sz="2800" dirty="0" err="1" smtClean="0"/>
              <a:t>hypoechoic</a:t>
            </a:r>
            <a:r>
              <a:rPr lang="en-US" sz="2800" dirty="0" smtClean="0"/>
              <a:t> </a:t>
            </a:r>
            <a:r>
              <a:rPr lang="en-US" sz="2800" dirty="0" err="1" smtClean="0"/>
              <a:t>hemangiomas</a:t>
            </a:r>
            <a:r>
              <a:rPr lang="en-US" sz="2800" dirty="0" smtClean="0"/>
              <a:t> may have a complex appearance</a:t>
            </a:r>
          </a:p>
          <a:p>
            <a:r>
              <a:rPr lang="en-US" sz="2800" dirty="0" smtClean="0"/>
              <a:t>Coz of multiple interferences in lesion</a:t>
            </a:r>
          </a:p>
          <a:p>
            <a:r>
              <a:rPr lang="en-US" sz="2800" dirty="0" err="1" smtClean="0"/>
              <a:t>Phleboliths</a:t>
            </a:r>
            <a:r>
              <a:rPr lang="en-US" sz="2800" dirty="0" smtClean="0"/>
              <a:t> appear as multiple  </a:t>
            </a:r>
            <a:r>
              <a:rPr lang="en-US" sz="2800" dirty="0" err="1" smtClean="0"/>
              <a:t>hyperechoic</a:t>
            </a:r>
            <a:r>
              <a:rPr lang="en-US" sz="2800" dirty="0" smtClean="0"/>
              <a:t> areas within the body of the gland itself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60169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Malignant tumors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variable and is related to grade, aggressiveness, location and type of tumor</a:t>
            </a:r>
          </a:p>
          <a:p>
            <a:r>
              <a:rPr lang="en-US" sz="2800" dirty="0" err="1" smtClean="0"/>
              <a:t>Illdefined</a:t>
            </a:r>
            <a:r>
              <a:rPr lang="en-US" sz="2800" dirty="0" smtClean="0"/>
              <a:t> margins, invasion of adjacent soft tissues and destruction of adjacent osseous structures are typical indicators of malignancy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49975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Mucoepidermoid</a:t>
            </a:r>
            <a:r>
              <a:rPr lang="en-US" sz="3600" dirty="0" smtClean="0"/>
              <a:t> carcinoma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Low grade tumors are typically not apparent on plain film r/g unless destructive changes to adjacent osseous structures have occurred</a:t>
            </a:r>
          </a:p>
          <a:p>
            <a:r>
              <a:rPr lang="en-US" sz="2800" dirty="0" smtClean="0"/>
              <a:t>Low grade tumors present as lobulated or irregularly shaped circumscribed appearance on CT or MRI</a:t>
            </a:r>
          </a:p>
          <a:p>
            <a:r>
              <a:rPr lang="en-US" sz="2800" dirty="0" smtClean="0"/>
              <a:t>Cystic areas may present and rarely calcifications may be seen</a:t>
            </a:r>
          </a:p>
          <a:p>
            <a:r>
              <a:rPr lang="en-US" sz="2800" dirty="0" smtClean="0"/>
              <a:t>High grade carcinomas relies on irregular margins and ill defined form when the mass is examined with CT or MRI</a:t>
            </a:r>
          </a:p>
        </p:txBody>
      </p:sp>
    </p:spTree>
    <p:extLst>
      <p:ext uri="{BB962C8B-B14F-4D97-AF65-F5344CB8AC3E}">
        <p14:creationId xmlns:p14="http://schemas.microsoft.com/office/powerpoint/2010/main" xmlns="" val="149958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/>
              <a:t>CT with contrast --  sharply defined homogenous mass that is considerably more opaque than on CT without contrast</a:t>
            </a:r>
          </a:p>
          <a:p>
            <a:r>
              <a:rPr lang="en-US" sz="2800" dirty="0"/>
              <a:t>CT is reliable tech for detection of bony invasion</a:t>
            </a:r>
          </a:p>
          <a:p>
            <a:r>
              <a:rPr lang="en-US" sz="2800" dirty="0" smtClean="0"/>
              <a:t>Low signal intensity on T1 and T2 weighted MRI</a:t>
            </a:r>
          </a:p>
          <a:p>
            <a:r>
              <a:rPr lang="en-US" sz="2800" dirty="0" smtClean="0"/>
              <a:t>T1 weighted images have low intensity / are darker  than surrounding structures and are relatively homogenous</a:t>
            </a:r>
          </a:p>
          <a:p>
            <a:r>
              <a:rPr lang="en-US" sz="2800" dirty="0" smtClean="0"/>
              <a:t>T2 weighted images are more </a:t>
            </a:r>
            <a:r>
              <a:rPr lang="en-US" sz="2800" dirty="0" err="1" smtClean="0"/>
              <a:t>heterogenous</a:t>
            </a:r>
            <a:r>
              <a:rPr lang="en-US" sz="2800" dirty="0" smtClean="0"/>
              <a:t> and </a:t>
            </a:r>
            <a:r>
              <a:rPr lang="en-US" sz="2800" dirty="0" err="1" smtClean="0"/>
              <a:t>intensed</a:t>
            </a:r>
            <a:r>
              <a:rPr lang="en-US" sz="2800" dirty="0" smtClean="0"/>
              <a:t> / brighter than T1 and are just darker than surrounding structures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23967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Malignant mixed tumor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same as high grade </a:t>
            </a:r>
            <a:r>
              <a:rPr lang="en-US" sz="2800" dirty="0" err="1" smtClean="0"/>
              <a:t>mucoepidermoid</a:t>
            </a:r>
            <a:r>
              <a:rPr lang="en-US" sz="2800" dirty="0" smtClean="0"/>
              <a:t> carcinoma</a:t>
            </a:r>
          </a:p>
          <a:p>
            <a:r>
              <a:rPr lang="en-US" sz="2800" dirty="0" smtClean="0"/>
              <a:t>MRI is usually more superior to CT for tumor definition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01276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Extraoral</a:t>
            </a:r>
            <a:r>
              <a:rPr lang="en-US" sz="3600" dirty="0" smtClean="0"/>
              <a:t> r/g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OPG demo stones in posterior duct or demo </a:t>
            </a:r>
            <a:r>
              <a:rPr lang="en-US" sz="2800" dirty="0" err="1" smtClean="0"/>
              <a:t>intraglandular</a:t>
            </a:r>
            <a:r>
              <a:rPr lang="en-US" sz="2800" dirty="0" smtClean="0"/>
              <a:t> </a:t>
            </a:r>
            <a:r>
              <a:rPr lang="en-US" sz="2800" dirty="0" err="1" smtClean="0"/>
              <a:t>liths</a:t>
            </a:r>
            <a:r>
              <a:rPr lang="en-US" sz="2800" dirty="0" smtClean="0"/>
              <a:t> in submandibular gland</a:t>
            </a:r>
          </a:p>
          <a:p>
            <a:r>
              <a:rPr lang="en-US" sz="2800" dirty="0" smtClean="0"/>
              <a:t>Parotid </a:t>
            </a:r>
            <a:r>
              <a:rPr lang="en-US" sz="2800" dirty="0" err="1" smtClean="0"/>
              <a:t>liths</a:t>
            </a:r>
            <a:r>
              <a:rPr lang="en-US" sz="2800" dirty="0" smtClean="0"/>
              <a:t> is superimposed over ramus and body in lateral r/g</a:t>
            </a:r>
          </a:p>
          <a:p>
            <a:r>
              <a:rPr lang="en-US" sz="2800" dirty="0" err="1" smtClean="0"/>
              <a:t>Liths</a:t>
            </a:r>
            <a:r>
              <a:rPr lang="en-US" sz="2800" dirty="0" smtClean="0"/>
              <a:t> in submandibular gland, lateral projection is modified by opening the mouth, extending the chin, and depressing the tongue with index finger</a:t>
            </a:r>
          </a:p>
          <a:p>
            <a:r>
              <a:rPr lang="en-US" sz="2800" dirty="0" err="1" smtClean="0"/>
              <a:t>Sialoliths</a:t>
            </a:r>
            <a:r>
              <a:rPr lang="en-US" sz="2800" dirty="0" smtClean="0"/>
              <a:t> in distal portion of parotid duct – PA with puffed cheek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32146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Other </a:t>
            </a:r>
            <a:r>
              <a:rPr lang="en-US" sz="3200" dirty="0"/>
              <a:t>malignant and metastatic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tumors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Presentation is nonspecific and similar to that of high grade </a:t>
            </a:r>
            <a:r>
              <a:rPr lang="en-US" sz="2800" dirty="0" err="1" smtClean="0"/>
              <a:t>mucoepidermoid</a:t>
            </a:r>
            <a:r>
              <a:rPr lang="en-US" sz="2800" dirty="0" smtClean="0"/>
              <a:t> carcinoma</a:t>
            </a:r>
          </a:p>
          <a:p>
            <a:r>
              <a:rPr lang="en-US" sz="2800" dirty="0" smtClean="0"/>
              <a:t>US may demonstrate echo-free cystic </a:t>
            </a:r>
            <a:r>
              <a:rPr lang="en-US" sz="2800" dirty="0" err="1" smtClean="0"/>
              <a:t>areass</a:t>
            </a:r>
            <a:r>
              <a:rPr lang="en-US" sz="2800" dirty="0" smtClean="0"/>
              <a:t> in adenoid </a:t>
            </a:r>
            <a:r>
              <a:rPr lang="en-US" sz="2800" smtClean="0"/>
              <a:t>cystic carcinomas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65563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Conventional </a:t>
            </a:r>
            <a:r>
              <a:rPr lang="en-US" sz="3600" dirty="0" err="1" smtClean="0"/>
              <a:t>sialography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Is a r/g technique wherein a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contrast agent is infused into the ductal system of salivary gland before imaging with plain films</a:t>
            </a:r>
          </a:p>
          <a:p>
            <a:r>
              <a:rPr lang="en-US" sz="2800" dirty="0" smtClean="0"/>
              <a:t>It is the most detailed way to image the ductal system</a:t>
            </a:r>
          </a:p>
          <a:p>
            <a:r>
              <a:rPr lang="en-US" sz="2800" dirty="0" smtClean="0"/>
              <a:t>Survey or scout film is usually made before the infusion of contrast solution into ductal system</a:t>
            </a:r>
          </a:p>
          <a:p>
            <a:r>
              <a:rPr lang="en-US" sz="2800" dirty="0" smtClean="0"/>
              <a:t>A lacrimal or periodontal probe is used to dilate the sphincter at ductal orifice before the passage of cannula connected by extension tubing to a syringe containing contrast agent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20325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Lipid soluble and non lipid soluble contrast solution is then slowly infused until the </a:t>
            </a:r>
            <a:r>
              <a:rPr lang="en-US" sz="2800" dirty="0" err="1" smtClean="0"/>
              <a:t>pt</a:t>
            </a:r>
            <a:r>
              <a:rPr lang="en-US" sz="2800" dirty="0" smtClean="0"/>
              <a:t> feels discomfort</a:t>
            </a:r>
          </a:p>
          <a:p>
            <a:r>
              <a:rPr lang="en-US" sz="2800" dirty="0" smtClean="0"/>
              <a:t>Filling phase is monitored by fluoroscopy or with static films</a:t>
            </a:r>
          </a:p>
          <a:p>
            <a:r>
              <a:rPr lang="en-US" sz="2800" dirty="0" smtClean="0"/>
              <a:t>Intent is to </a:t>
            </a:r>
            <a:r>
              <a:rPr lang="en-US" sz="2800" dirty="0" err="1" smtClean="0"/>
              <a:t>opacify</a:t>
            </a:r>
            <a:r>
              <a:rPr lang="en-US" sz="2800" dirty="0" smtClean="0"/>
              <a:t> the ductal system all the way to </a:t>
            </a:r>
            <a:r>
              <a:rPr lang="en-US" sz="2800" dirty="0" err="1" smtClean="0"/>
              <a:t>acini</a:t>
            </a:r>
            <a:endParaRPr lang="en-US" sz="2800" dirty="0" smtClean="0"/>
          </a:p>
          <a:p>
            <a:r>
              <a:rPr lang="en-US" sz="2800" dirty="0" smtClean="0"/>
              <a:t>Image of ductal system appears ‘’tree limbs’</a:t>
            </a:r>
          </a:p>
          <a:p>
            <a:r>
              <a:rPr lang="en-US" sz="2800" dirty="0" smtClean="0"/>
              <a:t>Image of </a:t>
            </a:r>
            <a:r>
              <a:rPr lang="en-US" sz="2800" dirty="0" err="1" smtClean="0"/>
              <a:t>acinar</a:t>
            </a:r>
            <a:r>
              <a:rPr lang="en-US" sz="2800" dirty="0" smtClean="0"/>
              <a:t> filling appears as tree comes to bloom</a:t>
            </a:r>
          </a:p>
          <a:p>
            <a:r>
              <a:rPr lang="en-US" sz="2800" dirty="0" smtClean="0"/>
              <a:t>Gland is allowed to empty for 5 </a:t>
            </a:r>
            <a:r>
              <a:rPr lang="en-US" sz="2800" dirty="0" err="1" smtClean="0"/>
              <a:t>mts</a:t>
            </a:r>
            <a:r>
              <a:rPr lang="en-US" sz="2800" dirty="0" smtClean="0"/>
              <a:t> without stimulation</a:t>
            </a:r>
          </a:p>
          <a:p>
            <a:r>
              <a:rPr lang="en-US" sz="2800" dirty="0" smtClean="0"/>
              <a:t>If </a:t>
            </a:r>
            <a:r>
              <a:rPr lang="en-US" sz="2800" dirty="0" err="1" smtClean="0"/>
              <a:t>postevacuation</a:t>
            </a:r>
            <a:r>
              <a:rPr lang="en-US" sz="2800" dirty="0" smtClean="0"/>
              <a:t> images shows contrast agent, a </a:t>
            </a:r>
            <a:r>
              <a:rPr lang="en-US" sz="2800" dirty="0" err="1" smtClean="0"/>
              <a:t>sialogogue</a:t>
            </a:r>
            <a:r>
              <a:rPr lang="en-US" sz="2800" dirty="0" smtClean="0"/>
              <a:t> such as lemon juice or 2% citric acid may be </a:t>
            </a:r>
            <a:r>
              <a:rPr lang="en-US" sz="2800" dirty="0" err="1" smtClean="0"/>
              <a:t>admininstered</a:t>
            </a:r>
            <a:r>
              <a:rPr lang="en-US" sz="2800" dirty="0" smtClean="0"/>
              <a:t> to augment evacuation by stimulating secretion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95970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Non-lipid soluble contrast agents are preferred</a:t>
            </a:r>
          </a:p>
          <a:p>
            <a:r>
              <a:rPr lang="en-US" sz="2800" dirty="0" smtClean="0"/>
              <a:t>For evaluation of </a:t>
            </a:r>
            <a:r>
              <a:rPr lang="en-US" sz="2800" dirty="0" err="1" smtClean="0"/>
              <a:t>chr</a:t>
            </a:r>
            <a:r>
              <a:rPr lang="en-US" sz="2800" dirty="0" smtClean="0"/>
              <a:t> inflammatory diseases and ductal </a:t>
            </a:r>
            <a:r>
              <a:rPr lang="en-US" sz="2800" dirty="0" err="1" smtClean="0"/>
              <a:t>pathoses</a:t>
            </a:r>
            <a:endParaRPr lang="en-US" sz="2800" dirty="0" smtClean="0"/>
          </a:p>
          <a:p>
            <a:r>
              <a:rPr lang="en-US" sz="2800" dirty="0" smtClean="0"/>
              <a:t>Contraindications include: acute infection</a:t>
            </a:r>
          </a:p>
          <a:p>
            <a:r>
              <a:rPr lang="en-US" sz="2800" dirty="0" smtClean="0"/>
              <a:t>Known sensitivity to </a:t>
            </a:r>
            <a:r>
              <a:rPr lang="en-US" sz="2800" dirty="0" err="1" smtClean="0"/>
              <a:t>to</a:t>
            </a:r>
            <a:r>
              <a:rPr lang="en-US" sz="2800" dirty="0" smtClean="0"/>
              <a:t> iodine containing compounds</a:t>
            </a:r>
          </a:p>
          <a:p>
            <a:r>
              <a:rPr lang="en-US" sz="2800" dirty="0" smtClean="0"/>
              <a:t>Immediately anticipated thyroid function tests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474251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G:\imsges\lith - Copy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756" t="33826" r="15067" b="4340"/>
          <a:stretch/>
        </p:blipFill>
        <p:spPr bwMode="auto">
          <a:xfrm>
            <a:off x="304800" y="3276600"/>
            <a:ext cx="4170218" cy="2798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imsges\sialography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753" t="6943" r="15230" b="24309"/>
          <a:stretch/>
        </p:blipFill>
        <p:spPr bwMode="auto">
          <a:xfrm>
            <a:off x="990600" y="838200"/>
            <a:ext cx="2728764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imsges\sialography ductal system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57200"/>
            <a:ext cx="3730625" cy="5386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71611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425</TotalTime>
  <Words>2184</Words>
  <Application>Microsoft Office PowerPoint</Application>
  <PresentationFormat>On-screen Show (4:3)</PresentationFormat>
  <Paragraphs>213</Paragraphs>
  <Slides>50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Office Theme</vt:lpstr>
      <vt:lpstr>Salivary gland radiology</vt:lpstr>
      <vt:lpstr>Applied diagnostic imaging</vt:lpstr>
      <vt:lpstr>Plain film radiography</vt:lpstr>
      <vt:lpstr>Intraoral r/g</vt:lpstr>
      <vt:lpstr>Extraoral r/g</vt:lpstr>
      <vt:lpstr>Conventional sialography</vt:lpstr>
      <vt:lpstr>Slide 7</vt:lpstr>
      <vt:lpstr>Slide 8</vt:lpstr>
      <vt:lpstr>Slide 9</vt:lpstr>
      <vt:lpstr>Computed tomography</vt:lpstr>
      <vt:lpstr>Slide 11</vt:lpstr>
      <vt:lpstr>Magnetic resonance imaging</vt:lpstr>
      <vt:lpstr>Scintigraphy </vt:lpstr>
      <vt:lpstr>Slide 14</vt:lpstr>
      <vt:lpstr>Slide 15</vt:lpstr>
      <vt:lpstr>Ultrasonography </vt:lpstr>
      <vt:lpstr>Image interpretation of salivary disorders</vt:lpstr>
      <vt:lpstr>Obstructive and inflammatory disorders</vt:lpstr>
      <vt:lpstr>Sialolithiasis </vt:lpstr>
      <vt:lpstr>Slide 20</vt:lpstr>
      <vt:lpstr>Slide 21</vt:lpstr>
      <vt:lpstr>Bacterial sialadenitis </vt:lpstr>
      <vt:lpstr>Slide 23</vt:lpstr>
      <vt:lpstr>Slide 24</vt:lpstr>
      <vt:lpstr>Sialodochitis </vt:lpstr>
      <vt:lpstr>Slide 26</vt:lpstr>
      <vt:lpstr>Autoimmune sialadenitis</vt:lpstr>
      <vt:lpstr>Slide 28</vt:lpstr>
      <vt:lpstr>Slide 29</vt:lpstr>
      <vt:lpstr>Slide 30</vt:lpstr>
      <vt:lpstr>Noninflammatory disorders</vt:lpstr>
      <vt:lpstr>Sialadenosis</vt:lpstr>
      <vt:lpstr>Radiographic features</vt:lpstr>
      <vt:lpstr>Cystic lesions</vt:lpstr>
      <vt:lpstr>Radiographic features</vt:lpstr>
      <vt:lpstr>Slide 36</vt:lpstr>
      <vt:lpstr>Benign tumors</vt:lpstr>
      <vt:lpstr>Slide 38</vt:lpstr>
      <vt:lpstr>Benign mixed tumor</vt:lpstr>
      <vt:lpstr>Slide 40</vt:lpstr>
      <vt:lpstr>Warthin tumor</vt:lpstr>
      <vt:lpstr>Slide 42</vt:lpstr>
      <vt:lpstr>Hemangioma </vt:lpstr>
      <vt:lpstr>Radiographic features</vt:lpstr>
      <vt:lpstr>Slide 45</vt:lpstr>
      <vt:lpstr>Malignant tumors</vt:lpstr>
      <vt:lpstr>Mucoepidermoid carcinoma</vt:lpstr>
      <vt:lpstr>Slide 48</vt:lpstr>
      <vt:lpstr>Malignant mixed tumor</vt:lpstr>
      <vt:lpstr>  Other malignant and metastatic  tumors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Salivary gland radiology</dc:title>
  <dc:creator>admin</dc:creator>
  <cp:lastModifiedBy>OD-Bade</cp:lastModifiedBy>
  <cp:revision>58</cp:revision>
  <dcterms:created xsi:type="dcterms:W3CDTF">2006-08-16T00:00:00Z</dcterms:created>
  <dcterms:modified xsi:type="dcterms:W3CDTF">2023-05-02T06:43:57Z</dcterms:modified>
</cp:coreProperties>
</file>