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8" r:id="rId3"/>
    <p:sldId id="280" r:id="rId4"/>
    <p:sldId id="279" r:id="rId5"/>
    <p:sldId id="315" r:id="rId6"/>
    <p:sldId id="281" r:id="rId7"/>
    <p:sldId id="282" r:id="rId8"/>
    <p:sldId id="285" r:id="rId9"/>
    <p:sldId id="284" r:id="rId10"/>
    <p:sldId id="316" r:id="rId11"/>
    <p:sldId id="283" r:id="rId12"/>
    <p:sldId id="289" r:id="rId13"/>
    <p:sldId id="286" r:id="rId14"/>
    <p:sldId id="290" r:id="rId15"/>
    <p:sldId id="288" r:id="rId16"/>
    <p:sldId id="291" r:id="rId17"/>
    <p:sldId id="317" r:id="rId18"/>
    <p:sldId id="292" r:id="rId19"/>
    <p:sldId id="293" r:id="rId20"/>
    <p:sldId id="294" r:id="rId21"/>
    <p:sldId id="295" r:id="rId22"/>
    <p:sldId id="318" r:id="rId23"/>
    <p:sldId id="296" r:id="rId24"/>
    <p:sldId id="297" r:id="rId25"/>
    <p:sldId id="298" r:id="rId26"/>
    <p:sldId id="319" r:id="rId27"/>
    <p:sldId id="299" r:id="rId28"/>
    <p:sldId id="300" r:id="rId29"/>
    <p:sldId id="320" r:id="rId30"/>
    <p:sldId id="301" r:id="rId31"/>
    <p:sldId id="287" r:id="rId32"/>
    <p:sldId id="302" r:id="rId33"/>
    <p:sldId id="304" r:id="rId34"/>
    <p:sldId id="321" r:id="rId35"/>
    <p:sldId id="305" r:id="rId36"/>
    <p:sldId id="306" r:id="rId37"/>
    <p:sldId id="322" r:id="rId38"/>
    <p:sldId id="307" r:id="rId39"/>
    <p:sldId id="308" r:id="rId40"/>
    <p:sldId id="309" r:id="rId41"/>
    <p:sldId id="310" r:id="rId42"/>
    <p:sldId id="323" r:id="rId43"/>
    <p:sldId id="312" r:id="rId44"/>
    <p:sldId id="313" r:id="rId45"/>
    <p:sldId id="311" r:id="rId46"/>
    <p:sldId id="314" r:id="rId47"/>
    <p:sldId id="342" r:id="rId48"/>
    <p:sldId id="257" r:id="rId49"/>
    <p:sldId id="259" r:id="rId50"/>
    <p:sldId id="260" r:id="rId51"/>
    <p:sldId id="261" r:id="rId52"/>
    <p:sldId id="262" r:id="rId53"/>
    <p:sldId id="324" r:id="rId54"/>
    <p:sldId id="263" r:id="rId55"/>
    <p:sldId id="264" r:id="rId56"/>
    <p:sldId id="325" r:id="rId57"/>
    <p:sldId id="265" r:id="rId58"/>
    <p:sldId id="266" r:id="rId59"/>
    <p:sldId id="326" r:id="rId60"/>
    <p:sldId id="267" r:id="rId61"/>
    <p:sldId id="268" r:id="rId62"/>
    <p:sldId id="327" r:id="rId63"/>
    <p:sldId id="332" r:id="rId64"/>
    <p:sldId id="333" r:id="rId65"/>
    <p:sldId id="343" r:id="rId66"/>
    <p:sldId id="334" r:id="rId67"/>
    <p:sldId id="272" r:id="rId68"/>
    <p:sldId id="335" r:id="rId69"/>
    <p:sldId id="344" r:id="rId70"/>
    <p:sldId id="337" r:id="rId71"/>
    <p:sldId id="338" r:id="rId72"/>
    <p:sldId id="339" r:id="rId73"/>
    <p:sldId id="340" r:id="rId74"/>
    <p:sldId id="341" r:id="rId75"/>
    <p:sldId id="330" r:id="rId76"/>
    <p:sldId id="331" r:id="rId7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54" autoAdjust="0"/>
    <p:restoredTop sz="94660"/>
  </p:normalViewPr>
  <p:slideViewPr>
    <p:cSldViewPr>
      <p:cViewPr varScale="1">
        <p:scale>
          <a:sx n="86" d="100"/>
          <a:sy n="86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Pigmented lesions of the oral mucosa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23\Desktop\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590800"/>
            <a:ext cx="1905000" cy="1524000"/>
          </a:xfrm>
          <a:prstGeom prst="rect">
            <a:avLst/>
          </a:prstGeom>
          <a:noFill/>
        </p:spPr>
      </p:pic>
      <p:pic>
        <p:nvPicPr>
          <p:cNvPr id="2051" name="Picture 3" descr="C:\Users\23\Desktop\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2438400"/>
            <a:ext cx="2371725" cy="1924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Blue nevi -  </a:t>
            </a:r>
            <a:r>
              <a:rPr lang="en-US" sz="2800" dirty="0" err="1" smtClean="0"/>
              <a:t>melanocytes</a:t>
            </a:r>
            <a:r>
              <a:rPr lang="en-US" sz="2800" dirty="0" smtClean="0"/>
              <a:t> may reside deep in ct and overlying blood vessels often dampen the brown coloration of melanin, </a:t>
            </a:r>
            <a:r>
              <a:rPr lang="en-US" sz="2800" dirty="0" err="1" smtClean="0"/>
              <a:t>yeilding</a:t>
            </a:r>
            <a:r>
              <a:rPr lang="en-US" sz="2800" dirty="0" smtClean="0"/>
              <a:t> a blue tint</a:t>
            </a:r>
          </a:p>
          <a:p>
            <a:r>
              <a:rPr lang="en-US" sz="2800" dirty="0" smtClean="0"/>
              <a:t>It behaves aggressively</a:t>
            </a:r>
          </a:p>
          <a:p>
            <a:r>
              <a:rPr lang="en-US" sz="2800" dirty="0" smtClean="0"/>
              <a:t>Greater rate of recurrence</a:t>
            </a:r>
          </a:p>
          <a:p>
            <a:r>
              <a:rPr lang="en-US" sz="2800" dirty="0" smtClean="0"/>
              <a:t>Diagnosis – biopsy</a:t>
            </a:r>
          </a:p>
          <a:p>
            <a:r>
              <a:rPr lang="en-US" sz="2800" dirty="0" smtClean="0"/>
              <a:t>Treatment -  conservative surgical excision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Malignant melanoma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Is least common and most deadly</a:t>
            </a:r>
          </a:p>
          <a:p>
            <a:r>
              <a:rPr lang="en-US" sz="2800" dirty="0" smtClean="0"/>
              <a:t>Etiology: multiple episodes of acute sun exposure at a younger age</a:t>
            </a:r>
          </a:p>
          <a:p>
            <a:r>
              <a:rPr lang="en-US" sz="2800" dirty="0" err="1" smtClean="0"/>
              <a:t>Immunosuppression</a:t>
            </a:r>
            <a:endParaRPr lang="en-US" sz="2800" dirty="0" smtClean="0"/>
          </a:p>
          <a:p>
            <a:r>
              <a:rPr lang="en-US" sz="2800" dirty="0" smtClean="0"/>
              <a:t>Presence of </a:t>
            </a:r>
            <a:r>
              <a:rPr lang="en-US" sz="2800" dirty="0" err="1" smtClean="0"/>
              <a:t>multile</a:t>
            </a:r>
            <a:r>
              <a:rPr lang="en-US" sz="2800" dirty="0" smtClean="0"/>
              <a:t> </a:t>
            </a:r>
            <a:r>
              <a:rPr lang="en-US" sz="2800" dirty="0" err="1" smtClean="0"/>
              <a:t>cutaneous</a:t>
            </a:r>
            <a:r>
              <a:rPr lang="en-US" sz="2800" dirty="0" smtClean="0"/>
              <a:t> nevi</a:t>
            </a:r>
          </a:p>
          <a:p>
            <a:r>
              <a:rPr lang="en-US" sz="2800" dirty="0" smtClean="0"/>
              <a:t>Family h/o melanoma</a:t>
            </a:r>
          </a:p>
          <a:p>
            <a:r>
              <a:rPr lang="en-US" sz="2800" dirty="0" smtClean="0"/>
              <a:t>Male predilection</a:t>
            </a:r>
          </a:p>
          <a:p>
            <a:r>
              <a:rPr lang="en-US" sz="2800" dirty="0" smtClean="0"/>
              <a:t>May develop de novo or less commonly from existing </a:t>
            </a:r>
            <a:r>
              <a:rPr lang="en-US" sz="2800" dirty="0" err="1" smtClean="0"/>
              <a:t>melanocytic</a:t>
            </a:r>
            <a:r>
              <a:rPr lang="en-US" sz="2800" dirty="0" smtClean="0"/>
              <a:t> nevus</a:t>
            </a:r>
          </a:p>
          <a:p>
            <a:r>
              <a:rPr lang="en-US" sz="2800" dirty="0" smtClean="0"/>
              <a:t>ABCDE criteria: asymmetry, irregular borders, color variation, diameter more than 6mm, evolution of surface elevation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Malignant melanoma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On face, </a:t>
            </a:r>
            <a:r>
              <a:rPr lang="en-US" sz="2800" dirty="0" err="1" smtClean="0"/>
              <a:t>malar</a:t>
            </a:r>
            <a:r>
              <a:rPr lang="en-US" sz="2800" dirty="0" smtClean="0"/>
              <a:t> region is a common site </a:t>
            </a:r>
          </a:p>
          <a:p>
            <a:r>
              <a:rPr lang="en-US" sz="2800" dirty="0" smtClean="0"/>
              <a:t>Facial </a:t>
            </a:r>
            <a:r>
              <a:rPr lang="en-US" sz="2800" dirty="0" err="1" smtClean="0"/>
              <a:t>cutaneous</a:t>
            </a:r>
            <a:r>
              <a:rPr lang="en-US" sz="2800" dirty="0" smtClean="0"/>
              <a:t> melanomas may appear macular or nodular and color varies from brown to black to blue with zones of </a:t>
            </a:r>
            <a:r>
              <a:rPr lang="en-US" sz="2800" dirty="0" err="1" smtClean="0"/>
              <a:t>depigmentation</a:t>
            </a:r>
            <a:endParaRPr lang="en-US" sz="2800" dirty="0" smtClean="0"/>
          </a:p>
          <a:p>
            <a:r>
              <a:rPr lang="en-US" sz="2800" dirty="0" smtClean="0"/>
              <a:t>They show jagged irregular margins</a:t>
            </a:r>
          </a:p>
          <a:p>
            <a:r>
              <a:rPr lang="en-US" sz="2800" dirty="0" err="1" smtClean="0"/>
              <a:t>Lentigo</a:t>
            </a:r>
            <a:r>
              <a:rPr lang="en-US" sz="2800" dirty="0" smtClean="0"/>
              <a:t> </a:t>
            </a:r>
            <a:r>
              <a:rPr lang="en-US" sz="2800" dirty="0" err="1" smtClean="0"/>
              <a:t>maligna</a:t>
            </a:r>
            <a:r>
              <a:rPr lang="en-US" sz="2800" dirty="0" smtClean="0"/>
              <a:t> melanoma or Hutchinson’s freckle are facial skin lesions that exhibit atypical </a:t>
            </a:r>
            <a:r>
              <a:rPr lang="en-US" sz="2800" dirty="0" err="1" smtClean="0"/>
              <a:t>melanocytic</a:t>
            </a:r>
            <a:r>
              <a:rPr lang="en-US" sz="2800" dirty="0" smtClean="0"/>
              <a:t> hyperplasia or melanoma in situ</a:t>
            </a:r>
          </a:p>
          <a:p>
            <a:r>
              <a:rPr lang="en-US" sz="2800" dirty="0" smtClean="0"/>
              <a:t>Tumor cells spread laterally – radial growth phase</a:t>
            </a:r>
          </a:p>
          <a:p>
            <a:r>
              <a:rPr lang="en-US" sz="2800" dirty="0" smtClean="0"/>
              <a:t>Tumor cells that spread vertically – vertical growth phase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4 main </a:t>
            </a:r>
            <a:r>
              <a:rPr lang="en-US" sz="3600" dirty="0" err="1" smtClean="0"/>
              <a:t>clinicopathologic</a:t>
            </a:r>
            <a:r>
              <a:rPr lang="en-US" sz="3600" dirty="0" smtClean="0"/>
              <a:t> subtypes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Superficial </a:t>
            </a:r>
            <a:r>
              <a:rPr lang="en-US" sz="2800" dirty="0" err="1" smtClean="0"/>
              <a:t>spreeading</a:t>
            </a:r>
            <a:r>
              <a:rPr lang="en-US" sz="2800" dirty="0" smtClean="0"/>
              <a:t> melanoma</a:t>
            </a:r>
          </a:p>
          <a:p>
            <a:r>
              <a:rPr lang="en-US" sz="2800" dirty="0" err="1" smtClean="0"/>
              <a:t>Lentigo</a:t>
            </a:r>
            <a:r>
              <a:rPr lang="en-US" sz="2800" dirty="0" smtClean="0"/>
              <a:t> </a:t>
            </a:r>
            <a:r>
              <a:rPr lang="en-US" sz="2800" dirty="0" err="1" smtClean="0"/>
              <a:t>maligna</a:t>
            </a:r>
            <a:r>
              <a:rPr lang="en-US" sz="2800" dirty="0" smtClean="0"/>
              <a:t> melanoma</a:t>
            </a:r>
          </a:p>
          <a:p>
            <a:r>
              <a:rPr lang="en-US" sz="2800" dirty="0" err="1" smtClean="0"/>
              <a:t>Acral</a:t>
            </a:r>
            <a:r>
              <a:rPr lang="en-US" sz="2800" dirty="0" smtClean="0"/>
              <a:t> </a:t>
            </a:r>
            <a:r>
              <a:rPr lang="en-US" sz="2800" dirty="0" err="1" smtClean="0"/>
              <a:t>lentiginous</a:t>
            </a:r>
            <a:r>
              <a:rPr lang="en-US" sz="2800" dirty="0" smtClean="0"/>
              <a:t> melanoma</a:t>
            </a:r>
          </a:p>
          <a:p>
            <a:r>
              <a:rPr lang="en-US" sz="2800" dirty="0" smtClean="0"/>
              <a:t>Nodular melanoma</a:t>
            </a:r>
          </a:p>
          <a:p>
            <a:r>
              <a:rPr lang="en-US" sz="2800" dirty="0" smtClean="0"/>
              <a:t>In first 3 types, initial growth is </a:t>
            </a:r>
            <a:r>
              <a:rPr lang="en-US" sz="2800" dirty="0" err="1" smtClean="0"/>
              <a:t>characterised</a:t>
            </a:r>
            <a:r>
              <a:rPr lang="en-US" sz="2800" dirty="0" smtClean="0"/>
              <a:t> by  radial extension of tumor cells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Melanoma occur o anterior labial </a:t>
            </a:r>
            <a:r>
              <a:rPr lang="en-US" sz="2800" dirty="0" err="1" smtClean="0"/>
              <a:t>gingiva</a:t>
            </a:r>
            <a:r>
              <a:rPr lang="en-US" sz="2800" dirty="0" smtClean="0"/>
              <a:t> and anterior aspect of hard palate</a:t>
            </a:r>
          </a:p>
          <a:p>
            <a:r>
              <a:rPr lang="en-US" sz="2800" dirty="0" smtClean="0"/>
              <a:t>In early stages, they are macular brown and black plaques with irregular outline</a:t>
            </a:r>
          </a:p>
          <a:p>
            <a:r>
              <a:rPr lang="en-US" sz="2800" dirty="0" smtClean="0"/>
              <a:t>They may be focal and diffuse and mosaic</a:t>
            </a:r>
          </a:p>
          <a:p>
            <a:r>
              <a:rPr lang="en-US" sz="2800" dirty="0" smtClean="0"/>
              <a:t>Eventually they become more diffuse, nodular and </a:t>
            </a:r>
            <a:r>
              <a:rPr lang="en-US" sz="2800" dirty="0" err="1" smtClean="0"/>
              <a:t>tumefactive</a:t>
            </a:r>
            <a:r>
              <a:rPr lang="en-US" sz="2800" dirty="0" smtClean="0"/>
              <a:t> with foci of hypo and </a:t>
            </a:r>
            <a:r>
              <a:rPr lang="en-US" sz="2800" dirty="0" err="1" smtClean="0"/>
              <a:t>hyperpigmentation</a:t>
            </a:r>
            <a:endParaRPr lang="en-US" sz="2800" dirty="0" smtClean="0"/>
          </a:p>
          <a:p>
            <a:r>
              <a:rPr lang="en-US" sz="2800" dirty="0" smtClean="0"/>
              <a:t>Radial growth pattern melanoma are macular</a:t>
            </a:r>
          </a:p>
          <a:p>
            <a:r>
              <a:rPr lang="en-US" sz="2800" dirty="0" smtClean="0"/>
              <a:t>Vertical growth phase melanoma show tumefactions</a:t>
            </a:r>
          </a:p>
          <a:p>
            <a:r>
              <a:rPr lang="en-US" sz="2800" dirty="0" smtClean="0"/>
              <a:t>Treatment: excision with wide margins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Microscopic findings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/>
              <a:t>Breslow</a:t>
            </a:r>
            <a:r>
              <a:rPr lang="en-US" sz="2800" dirty="0" smtClean="0"/>
              <a:t> tumor thickness</a:t>
            </a:r>
          </a:p>
          <a:p>
            <a:r>
              <a:rPr lang="en-US" sz="2800" dirty="0" smtClean="0"/>
              <a:t>Clark’s level of invasion ( tumor involvement in the dermis)</a:t>
            </a:r>
          </a:p>
          <a:p>
            <a:r>
              <a:rPr lang="en-US" sz="2800" dirty="0" smtClean="0"/>
              <a:t>Surface ulceration</a:t>
            </a:r>
          </a:p>
          <a:p>
            <a:r>
              <a:rPr lang="en-US" sz="2800" dirty="0" smtClean="0"/>
              <a:t>Vascular or lymphatic invasion</a:t>
            </a:r>
          </a:p>
          <a:p>
            <a:r>
              <a:rPr lang="en-US" sz="2800" dirty="0" err="1" smtClean="0"/>
              <a:t>Neurotropism</a:t>
            </a:r>
            <a:endParaRPr lang="en-US" sz="2800" dirty="0" smtClean="0"/>
          </a:p>
          <a:p>
            <a:r>
              <a:rPr lang="en-US" sz="2800" dirty="0" smtClean="0"/>
              <a:t>Mitotic index</a:t>
            </a:r>
          </a:p>
          <a:p>
            <a:r>
              <a:rPr lang="en-US" sz="2800" dirty="0" smtClean="0"/>
              <a:t>Absence of tumor infiltrating lymphocytes</a:t>
            </a:r>
          </a:p>
          <a:p>
            <a:r>
              <a:rPr lang="en-US" sz="2800" dirty="0" smtClean="0"/>
              <a:t>Additionally, tumor site, above 60 yrs age, male pts, regional or distant metastasis, are indicative of poor prognosis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23\Desktop\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295400"/>
            <a:ext cx="4324350" cy="2421636"/>
          </a:xfrm>
          <a:prstGeom prst="rect">
            <a:avLst/>
          </a:prstGeom>
          <a:noFill/>
        </p:spPr>
      </p:pic>
      <p:pic>
        <p:nvPicPr>
          <p:cNvPr id="3075" name="Picture 3" descr="C:\Users\23\Desktop\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295400"/>
            <a:ext cx="2362200" cy="33745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Oral melanoma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May </a:t>
            </a:r>
            <a:r>
              <a:rPr lang="en-US" sz="2800" dirty="0" err="1" smtClean="0"/>
              <a:t>devlop</a:t>
            </a:r>
            <a:r>
              <a:rPr lang="en-US" sz="2800" dirty="0" smtClean="0"/>
              <a:t> at any age</a:t>
            </a:r>
          </a:p>
          <a:p>
            <a:r>
              <a:rPr lang="en-US" sz="2800" dirty="0" smtClean="0"/>
              <a:t>Most present over the age of 50</a:t>
            </a:r>
          </a:p>
          <a:p>
            <a:r>
              <a:rPr lang="en-US" sz="2800" dirty="0" smtClean="0"/>
              <a:t>Any mucosal site may be involved, palate being the most common</a:t>
            </a:r>
          </a:p>
          <a:p>
            <a:r>
              <a:rPr lang="en-US" sz="2800" dirty="0" smtClean="0"/>
              <a:t>Maxillary </a:t>
            </a:r>
            <a:r>
              <a:rPr lang="en-US" sz="2800" dirty="0" err="1" smtClean="0"/>
              <a:t>gingiva</a:t>
            </a:r>
            <a:r>
              <a:rPr lang="en-US" sz="2800" dirty="0" smtClean="0"/>
              <a:t> is second most common</a:t>
            </a:r>
          </a:p>
          <a:p>
            <a:r>
              <a:rPr lang="en-US" sz="2800" dirty="0" smtClean="0"/>
              <a:t>Presents as macular, plaque-like or mass forming, well circumscribed or </a:t>
            </a:r>
            <a:r>
              <a:rPr lang="en-US" sz="2800" dirty="0" err="1" smtClean="0"/>
              <a:t>irregualr</a:t>
            </a:r>
            <a:r>
              <a:rPr lang="en-US" sz="2800" dirty="0" smtClean="0"/>
              <a:t> and exhibit focal or diffuse areas of brown, blue or black pigmentation</a:t>
            </a:r>
          </a:p>
          <a:p>
            <a:r>
              <a:rPr lang="en-US" sz="2800" dirty="0" smtClean="0"/>
              <a:t>1/3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cases show </a:t>
            </a:r>
            <a:r>
              <a:rPr lang="en-US" sz="2800" dirty="0" err="1" smtClean="0"/>
              <a:t>amelanosis</a:t>
            </a:r>
            <a:endParaRPr lang="en-US" sz="2800" dirty="0" smtClean="0"/>
          </a:p>
          <a:p>
            <a:r>
              <a:rPr lang="en-US" sz="2800" dirty="0" smtClean="0"/>
              <a:t>Other features: ulceration, pain, tooth mobility or spontaneous exfoliation, root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, bone loss, </a:t>
            </a:r>
            <a:r>
              <a:rPr lang="en-US" sz="2800" dirty="0" err="1" smtClean="0"/>
              <a:t>paresthesia</a:t>
            </a:r>
            <a:r>
              <a:rPr lang="en-US" sz="2800" dirty="0" smtClean="0"/>
              <a:t>/anesthesia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d/d: </a:t>
            </a:r>
            <a:r>
              <a:rPr lang="en-US" sz="2800" dirty="0" err="1" smtClean="0"/>
              <a:t>melanocytic</a:t>
            </a:r>
            <a:r>
              <a:rPr lang="en-US" sz="2800" dirty="0" smtClean="0"/>
              <a:t> nevus, oral </a:t>
            </a:r>
            <a:r>
              <a:rPr lang="en-US" sz="2800" dirty="0" err="1" smtClean="0"/>
              <a:t>melanotic</a:t>
            </a:r>
            <a:r>
              <a:rPr lang="en-US" sz="2800" dirty="0" smtClean="0"/>
              <a:t> </a:t>
            </a:r>
            <a:r>
              <a:rPr lang="en-US" sz="2800" dirty="0" err="1" smtClean="0"/>
              <a:t>macule</a:t>
            </a:r>
            <a:r>
              <a:rPr lang="en-US" sz="2800" dirty="0" smtClean="0"/>
              <a:t>, amalgam tattoo, vascular lesions, soft tissue </a:t>
            </a:r>
            <a:r>
              <a:rPr lang="en-US" sz="2800" dirty="0" err="1" smtClean="0"/>
              <a:t>neoplasms</a:t>
            </a:r>
            <a:endParaRPr lang="en-US" sz="2800" dirty="0" smtClean="0"/>
          </a:p>
          <a:p>
            <a:r>
              <a:rPr lang="en-US" sz="2800" dirty="0" smtClean="0"/>
              <a:t>Very poor prognosis</a:t>
            </a:r>
            <a:endParaRPr lang="en-US" sz="2800" dirty="0"/>
          </a:p>
        </p:txBody>
      </p:sp>
      <p:pic>
        <p:nvPicPr>
          <p:cNvPr id="4098" name="Picture 2" descr="C:\Users\23\Desktop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733800"/>
            <a:ext cx="2457450" cy="1857375"/>
          </a:xfrm>
          <a:prstGeom prst="rect">
            <a:avLst/>
          </a:prstGeom>
          <a:noFill/>
        </p:spPr>
      </p:pic>
      <p:pic>
        <p:nvPicPr>
          <p:cNvPr id="4099" name="Picture 3" descr="C:\Users\23\Desktop\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810000"/>
            <a:ext cx="2657475" cy="1714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Brown </a:t>
            </a:r>
            <a:r>
              <a:rPr lang="en-US" sz="3600" dirty="0" err="1" smtClean="0"/>
              <a:t>melanotic</a:t>
            </a:r>
            <a:r>
              <a:rPr lang="en-US" sz="3600" dirty="0" smtClean="0"/>
              <a:t> lesions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/>
              <a:t>Ephelis</a:t>
            </a:r>
            <a:r>
              <a:rPr lang="en-US" sz="2800" dirty="0" smtClean="0"/>
              <a:t> and oral </a:t>
            </a:r>
            <a:r>
              <a:rPr lang="en-US" sz="2800" dirty="0" err="1" smtClean="0"/>
              <a:t>melanotic</a:t>
            </a:r>
            <a:r>
              <a:rPr lang="en-US" sz="2800" dirty="0" smtClean="0"/>
              <a:t> </a:t>
            </a:r>
            <a:r>
              <a:rPr lang="en-US" sz="2800" dirty="0" err="1" smtClean="0"/>
              <a:t>macule</a:t>
            </a:r>
            <a:endParaRPr lang="en-US" sz="2800" dirty="0" smtClean="0"/>
          </a:p>
          <a:p>
            <a:r>
              <a:rPr lang="en-US" sz="2800" dirty="0" err="1" smtClean="0"/>
              <a:t>Nevocellular</a:t>
            </a:r>
            <a:r>
              <a:rPr lang="en-US" sz="2800" dirty="0" smtClean="0"/>
              <a:t> nevus and blue nevus</a:t>
            </a:r>
          </a:p>
          <a:p>
            <a:r>
              <a:rPr lang="en-US" sz="2800" dirty="0" smtClean="0"/>
              <a:t>Malignant melanoma</a:t>
            </a:r>
          </a:p>
          <a:p>
            <a:r>
              <a:rPr lang="en-US" sz="2800" dirty="0" err="1" smtClean="0"/>
              <a:t>Drur</a:t>
            </a:r>
            <a:r>
              <a:rPr lang="en-US" sz="2800" dirty="0" smtClean="0"/>
              <a:t>-induced </a:t>
            </a:r>
            <a:r>
              <a:rPr lang="en-US" sz="2800" dirty="0" err="1" smtClean="0"/>
              <a:t>melanosis</a:t>
            </a:r>
            <a:endParaRPr lang="en-US" sz="2800" dirty="0" smtClean="0"/>
          </a:p>
          <a:p>
            <a:r>
              <a:rPr lang="en-US" sz="2800" dirty="0" smtClean="0"/>
              <a:t>Physiologic pigmentation</a:t>
            </a:r>
          </a:p>
          <a:p>
            <a:r>
              <a:rPr lang="en-US" sz="2800" dirty="0" smtClean="0"/>
              <a:t>Café au </a:t>
            </a:r>
            <a:r>
              <a:rPr lang="en-US" sz="2800" dirty="0" err="1" smtClean="0"/>
              <a:t>lait</a:t>
            </a:r>
            <a:r>
              <a:rPr lang="en-US" sz="2800" dirty="0" smtClean="0"/>
              <a:t> pigmentation</a:t>
            </a:r>
          </a:p>
          <a:p>
            <a:r>
              <a:rPr lang="en-US" sz="2800" dirty="0" smtClean="0"/>
              <a:t>Smokers </a:t>
            </a:r>
            <a:r>
              <a:rPr lang="en-US" sz="2800" dirty="0" err="1" smtClean="0"/>
              <a:t>melanosis</a:t>
            </a:r>
            <a:endParaRPr lang="en-US" sz="2800" dirty="0" smtClean="0"/>
          </a:p>
          <a:p>
            <a:r>
              <a:rPr lang="en-US" sz="2800" dirty="0" smtClean="0"/>
              <a:t>Pigmented lichen </a:t>
            </a:r>
            <a:r>
              <a:rPr lang="en-US" sz="2800" dirty="0" err="1" smtClean="0"/>
              <a:t>planus</a:t>
            </a:r>
            <a:endParaRPr lang="en-US" sz="2800" dirty="0" smtClean="0"/>
          </a:p>
          <a:p>
            <a:r>
              <a:rPr lang="en-US" sz="2800" dirty="0" err="1" smtClean="0"/>
              <a:t>Endocrinopathic</a:t>
            </a:r>
            <a:r>
              <a:rPr lang="en-US" sz="2800" dirty="0" smtClean="0"/>
              <a:t> pigmentation</a:t>
            </a:r>
          </a:p>
          <a:p>
            <a:r>
              <a:rPr lang="en-US" sz="2800" dirty="0" smtClean="0"/>
              <a:t>HIV oral </a:t>
            </a:r>
            <a:r>
              <a:rPr lang="en-US" sz="2800" dirty="0" err="1" smtClean="0"/>
              <a:t>melanosis</a:t>
            </a:r>
            <a:endParaRPr lang="en-US" sz="2800" dirty="0" smtClean="0"/>
          </a:p>
          <a:p>
            <a:r>
              <a:rPr lang="en-US" sz="2800" dirty="0" err="1" smtClean="0"/>
              <a:t>Peutz</a:t>
            </a:r>
            <a:r>
              <a:rPr lang="en-US" sz="2800" dirty="0" smtClean="0"/>
              <a:t> </a:t>
            </a:r>
            <a:r>
              <a:rPr lang="en-US" sz="2800" dirty="0" err="1" smtClean="0"/>
              <a:t>Jeghers</a:t>
            </a:r>
            <a:r>
              <a:rPr lang="en-US" sz="2800" dirty="0" smtClean="0"/>
              <a:t> syndrome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Multifocal/diffuse pigmentation</a:t>
            </a:r>
            <a:endParaRPr lang="en-US" sz="4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Physiologic pigmentation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Black people and </a:t>
            </a:r>
            <a:r>
              <a:rPr lang="en-US" sz="2800" dirty="0" err="1" smtClean="0"/>
              <a:t>asians</a:t>
            </a:r>
            <a:r>
              <a:rPr lang="en-US" sz="2800" dirty="0" smtClean="0"/>
              <a:t> show diffuse </a:t>
            </a:r>
            <a:r>
              <a:rPr lang="en-US" sz="2800" dirty="0" err="1" smtClean="0"/>
              <a:t>melanosis</a:t>
            </a:r>
            <a:r>
              <a:rPr lang="en-US" sz="2800" dirty="0" smtClean="0"/>
              <a:t> of facial </a:t>
            </a:r>
            <a:r>
              <a:rPr lang="en-US" sz="2800" dirty="0" err="1" smtClean="0"/>
              <a:t>gingiva</a:t>
            </a:r>
            <a:endParaRPr lang="en-US" sz="2800" dirty="0" smtClean="0"/>
          </a:p>
          <a:p>
            <a:r>
              <a:rPr lang="en-US" sz="2800" dirty="0" smtClean="0"/>
              <a:t>Lingual </a:t>
            </a:r>
            <a:r>
              <a:rPr lang="en-US" sz="2800" dirty="0" err="1" smtClean="0"/>
              <a:t>gingiva</a:t>
            </a:r>
            <a:r>
              <a:rPr lang="en-US" sz="2800" dirty="0" smtClean="0"/>
              <a:t> and tongue may exhibit multiple, diffuse and reticulated brown </a:t>
            </a:r>
            <a:r>
              <a:rPr lang="en-US" sz="2800" dirty="0" err="1" smtClean="0"/>
              <a:t>macules</a:t>
            </a:r>
            <a:endParaRPr lang="en-US" sz="2800" dirty="0" smtClean="0"/>
          </a:p>
          <a:p>
            <a:r>
              <a:rPr lang="en-US" sz="2800" dirty="0" smtClean="0"/>
              <a:t>d/d:</a:t>
            </a:r>
            <a:r>
              <a:rPr lang="en-US" sz="2800" dirty="0"/>
              <a:t> </a:t>
            </a:r>
            <a:r>
              <a:rPr lang="en-US" sz="2800" dirty="0" smtClean="0"/>
              <a:t>idiopathic, drug induced, </a:t>
            </a:r>
            <a:r>
              <a:rPr lang="en-US" sz="2800" dirty="0" err="1" smtClean="0"/>
              <a:t>soking</a:t>
            </a:r>
            <a:r>
              <a:rPr lang="en-US" sz="2800" dirty="0" smtClean="0"/>
              <a:t> induced </a:t>
            </a:r>
            <a:r>
              <a:rPr lang="en-US" sz="2800" dirty="0" err="1" smtClean="0"/>
              <a:t>melanosis</a:t>
            </a:r>
            <a:r>
              <a:rPr lang="en-US" sz="2800" dirty="0" smtClean="0"/>
              <a:t>, associated with </a:t>
            </a:r>
            <a:r>
              <a:rPr lang="en-US" sz="2800" dirty="0" err="1" smtClean="0"/>
              <a:t>endocrinopathy</a:t>
            </a:r>
            <a:r>
              <a:rPr lang="en-US" sz="2800" dirty="0" smtClean="0"/>
              <a:t> or other systemic disease</a:t>
            </a:r>
          </a:p>
          <a:p>
            <a:r>
              <a:rPr lang="en-US" sz="2800" dirty="0" smtClean="0"/>
              <a:t>Treatment: </a:t>
            </a:r>
            <a:r>
              <a:rPr lang="en-US" sz="2800" dirty="0" err="1" smtClean="0"/>
              <a:t>gingivectomy</a:t>
            </a:r>
            <a:r>
              <a:rPr lang="en-US" sz="2800" dirty="0" smtClean="0"/>
              <a:t> and laser therapy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23\Desktop\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1" y="2311122"/>
            <a:ext cx="3681412" cy="2418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Drug induced </a:t>
            </a:r>
            <a:r>
              <a:rPr lang="en-US" sz="3600" dirty="0" err="1" smtClean="0"/>
              <a:t>melanosis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 variety of drugs can induce oral pigmentation</a:t>
            </a:r>
          </a:p>
          <a:p>
            <a:r>
              <a:rPr lang="en-US" sz="2800" dirty="0" smtClean="0"/>
              <a:t>They are large yet localized to hard palate or can be multifocal</a:t>
            </a:r>
          </a:p>
          <a:p>
            <a:r>
              <a:rPr lang="en-US" sz="2800" dirty="0" smtClean="0"/>
              <a:t>Lesions are </a:t>
            </a:r>
            <a:r>
              <a:rPr lang="en-US" sz="2800" dirty="0" err="1" smtClean="0"/>
              <a:t>falt</a:t>
            </a:r>
            <a:r>
              <a:rPr lang="en-US" sz="2800" dirty="0" smtClean="0"/>
              <a:t> and no evidence of </a:t>
            </a:r>
            <a:r>
              <a:rPr lang="en-US" sz="2800" dirty="0" err="1" smtClean="0"/>
              <a:t>nodularity</a:t>
            </a:r>
            <a:r>
              <a:rPr lang="en-US" sz="2800" dirty="0" smtClean="0"/>
              <a:t> or swelling</a:t>
            </a:r>
          </a:p>
          <a:p>
            <a:r>
              <a:rPr lang="en-US" sz="2800" dirty="0" err="1" smtClean="0"/>
              <a:t>Quinolone</a:t>
            </a:r>
            <a:r>
              <a:rPr lang="en-US" sz="2800" dirty="0" smtClean="0"/>
              <a:t>, </a:t>
            </a:r>
            <a:r>
              <a:rPr lang="en-US" sz="2800" dirty="0" err="1" smtClean="0"/>
              <a:t>hydroxyquinolone</a:t>
            </a:r>
            <a:r>
              <a:rPr lang="en-US" sz="2800" dirty="0" smtClean="0"/>
              <a:t> and </a:t>
            </a:r>
            <a:r>
              <a:rPr lang="en-US" sz="2800" dirty="0" err="1" smtClean="0"/>
              <a:t>amodiaquine</a:t>
            </a:r>
            <a:r>
              <a:rPr lang="en-US" sz="2800" dirty="0" smtClean="0"/>
              <a:t> </a:t>
            </a:r>
            <a:r>
              <a:rPr lang="en-US" sz="2800" dirty="0" err="1" smtClean="0"/>
              <a:t>antimalarials</a:t>
            </a:r>
            <a:r>
              <a:rPr lang="en-US" sz="2800" dirty="0" smtClean="0"/>
              <a:t>, </a:t>
            </a:r>
            <a:r>
              <a:rPr lang="en-US" sz="2800" dirty="0" err="1" smtClean="0"/>
              <a:t>cyclophosphamide</a:t>
            </a:r>
            <a:r>
              <a:rPr lang="en-US" sz="2800" dirty="0" smtClean="0"/>
              <a:t>, </a:t>
            </a:r>
            <a:r>
              <a:rPr lang="en-US" sz="2800" dirty="0" err="1" smtClean="0"/>
              <a:t>busulfan</a:t>
            </a:r>
            <a:r>
              <a:rPr lang="en-US" sz="2800" dirty="0" smtClean="0"/>
              <a:t>, </a:t>
            </a:r>
            <a:r>
              <a:rPr lang="en-US" sz="2800" dirty="0" err="1" smtClean="0"/>
              <a:t>phenothiazines</a:t>
            </a:r>
            <a:endParaRPr lang="en-US" sz="2800" dirty="0" smtClean="0"/>
          </a:p>
          <a:p>
            <a:r>
              <a:rPr lang="en-US" sz="2800" dirty="0" err="1" smtClean="0"/>
              <a:t>Minocycline</a:t>
            </a:r>
            <a:r>
              <a:rPr lang="en-US" sz="2800" dirty="0" smtClean="0"/>
              <a:t> used for treatment of acne</a:t>
            </a:r>
          </a:p>
          <a:p>
            <a:r>
              <a:rPr lang="en-US" sz="2800" dirty="0" smtClean="0"/>
              <a:t>Oral contraceptives and pregnancy are occasionally associated with </a:t>
            </a:r>
            <a:r>
              <a:rPr lang="en-US" sz="2800" dirty="0" err="1" smtClean="0"/>
              <a:t>hyperpigmentation</a:t>
            </a:r>
            <a:r>
              <a:rPr lang="en-US" sz="2800" dirty="0" smtClean="0"/>
              <a:t> of facial skin, particularly </a:t>
            </a:r>
            <a:r>
              <a:rPr lang="en-US" sz="2800" dirty="0" err="1" smtClean="0"/>
              <a:t>periorbital</a:t>
            </a:r>
            <a:r>
              <a:rPr lang="en-US" sz="2800" dirty="0" smtClean="0"/>
              <a:t> and </a:t>
            </a:r>
            <a:r>
              <a:rPr lang="en-US" sz="2800" dirty="0" err="1" smtClean="0"/>
              <a:t>perioral</a:t>
            </a:r>
            <a:r>
              <a:rPr lang="en-US" sz="2800" dirty="0" smtClean="0"/>
              <a:t> regions – </a:t>
            </a:r>
            <a:r>
              <a:rPr lang="en-US" sz="2800" dirty="0" err="1" smtClean="0"/>
              <a:t>melasma</a:t>
            </a:r>
            <a:r>
              <a:rPr lang="en-US" sz="2800" dirty="0" smtClean="0"/>
              <a:t> or </a:t>
            </a:r>
            <a:r>
              <a:rPr lang="en-US" sz="2800" dirty="0" err="1" smtClean="0"/>
              <a:t>chloasma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Discoloration tends to fade within a few months after the drug is discontinued</a:t>
            </a:r>
          </a:p>
          <a:p>
            <a:r>
              <a:rPr lang="en-US" sz="2800" dirty="0" smtClean="0"/>
              <a:t>Pigmentation associated with hormone therapy may tend to persist for longer periods </a:t>
            </a:r>
          </a:p>
          <a:p>
            <a:endParaRPr lang="en-US" sz="2800" dirty="0"/>
          </a:p>
        </p:txBody>
      </p:sp>
      <p:pic>
        <p:nvPicPr>
          <p:cNvPr id="6146" name="Picture 2" descr="C:\Users\23\Desktop\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038600"/>
            <a:ext cx="2286000" cy="1562100"/>
          </a:xfrm>
          <a:prstGeom prst="rect">
            <a:avLst/>
          </a:prstGeom>
          <a:noFill/>
        </p:spPr>
      </p:pic>
      <p:pic>
        <p:nvPicPr>
          <p:cNvPr id="6147" name="Picture 3" descr="C:\Users\23\Desktop\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3962400"/>
            <a:ext cx="2609850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Smokers </a:t>
            </a:r>
            <a:r>
              <a:rPr lang="en-US" sz="3600" dirty="0" err="1" smtClean="0"/>
              <a:t>melanosis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  diffuse </a:t>
            </a:r>
            <a:r>
              <a:rPr lang="en-US" sz="2800" dirty="0" err="1" smtClean="0"/>
              <a:t>melanosis</a:t>
            </a:r>
            <a:r>
              <a:rPr lang="en-US" sz="2800" dirty="0" smtClean="0"/>
              <a:t> of anterior facial maxillary and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</a:t>
            </a:r>
            <a:r>
              <a:rPr lang="en-US" sz="2800" dirty="0" err="1" smtClean="0"/>
              <a:t>gingivae</a:t>
            </a:r>
            <a:r>
              <a:rPr lang="en-US" sz="2800" dirty="0" smtClean="0"/>
              <a:t>,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mucosa, lateral tongue, palate and FOM</a:t>
            </a:r>
          </a:p>
          <a:p>
            <a:r>
              <a:rPr lang="en-US" sz="2800" dirty="0" smtClean="0"/>
              <a:t>Melanin synthesis is stimulated by smoke products</a:t>
            </a:r>
          </a:p>
          <a:p>
            <a:r>
              <a:rPr lang="en-US" sz="2800" dirty="0" smtClean="0"/>
              <a:t>Pigmented areas are brown, flat and irregular or geographic or map like</a:t>
            </a:r>
          </a:p>
          <a:p>
            <a:r>
              <a:rPr lang="en-US" sz="2800" dirty="0" smtClean="0"/>
              <a:t>Alcohol is associated with oral pigmentation</a:t>
            </a:r>
          </a:p>
          <a:p>
            <a:r>
              <a:rPr lang="en-US" sz="2800" dirty="0" smtClean="0"/>
              <a:t>Posterior regions of the mouth, including soft palate is frequently pigmented</a:t>
            </a:r>
          </a:p>
          <a:p>
            <a:r>
              <a:rPr lang="en-US" sz="2800" dirty="0" smtClean="0"/>
              <a:t>Diffuse or patchy </a:t>
            </a:r>
            <a:r>
              <a:rPr lang="en-US" sz="2800" dirty="0" err="1" smtClean="0"/>
              <a:t>melanosis</a:t>
            </a:r>
            <a:r>
              <a:rPr lang="en-US" sz="2800" dirty="0" smtClean="0"/>
              <a:t> is associated with OSMF</a:t>
            </a:r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23\Desktop\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463006"/>
            <a:ext cx="2743200" cy="2400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Postinflammatory</a:t>
            </a:r>
            <a:r>
              <a:rPr lang="en-US" sz="3600" dirty="0" smtClean="0"/>
              <a:t> </a:t>
            </a:r>
            <a:r>
              <a:rPr lang="en-US" sz="3600" dirty="0" err="1" smtClean="0"/>
              <a:t>hyperpigmntation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Present as focal or diffuse pigmentation of area subject to previous injury or inflammation</a:t>
            </a:r>
          </a:p>
          <a:p>
            <a:r>
              <a:rPr lang="en-US" sz="2800" dirty="0" smtClean="0"/>
              <a:t>Acne prone face is relatively common site</a:t>
            </a:r>
          </a:p>
          <a:p>
            <a:r>
              <a:rPr lang="en-US" sz="2800" dirty="0" smtClean="0"/>
              <a:t>Upon resolution of </a:t>
            </a:r>
            <a:r>
              <a:rPr lang="en-US" sz="2800" dirty="0" err="1" smtClean="0"/>
              <a:t>Lichenoid</a:t>
            </a:r>
            <a:r>
              <a:rPr lang="en-US" sz="2800" dirty="0" smtClean="0"/>
              <a:t> lesion, pigmentation may or may not disappear</a:t>
            </a:r>
          </a:p>
          <a:p>
            <a:r>
              <a:rPr lang="en-US" sz="2800" dirty="0" smtClean="0"/>
              <a:t>Oral pigmentation is described in pts with LP</a:t>
            </a:r>
            <a:endParaRPr lang="en-US" sz="2800" dirty="0"/>
          </a:p>
        </p:txBody>
      </p:sp>
      <p:pic>
        <p:nvPicPr>
          <p:cNvPr id="8194" name="Picture 2" descr="C:\Users\23\Desktop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4572000"/>
            <a:ext cx="2466975" cy="1857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Melasma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Oral contraceptives and pregnancy are occasionally associated with </a:t>
            </a:r>
            <a:r>
              <a:rPr lang="en-US" sz="2800" dirty="0" err="1" smtClean="0"/>
              <a:t>hyperpigmentation</a:t>
            </a:r>
            <a:r>
              <a:rPr lang="en-US" sz="2800" dirty="0" smtClean="0"/>
              <a:t> of facial skin, particularly </a:t>
            </a:r>
            <a:r>
              <a:rPr lang="en-US" sz="2800" dirty="0" err="1" smtClean="0"/>
              <a:t>periorbital</a:t>
            </a:r>
            <a:r>
              <a:rPr lang="en-US" sz="2800" dirty="0" smtClean="0"/>
              <a:t> and </a:t>
            </a:r>
            <a:r>
              <a:rPr lang="en-US" sz="2800" dirty="0" err="1" smtClean="0"/>
              <a:t>perioral</a:t>
            </a:r>
            <a:r>
              <a:rPr lang="en-US" sz="2800" dirty="0" smtClean="0"/>
              <a:t> regions – </a:t>
            </a:r>
            <a:r>
              <a:rPr lang="en-US" sz="2800" dirty="0" err="1" smtClean="0"/>
              <a:t>melasma</a:t>
            </a:r>
            <a:r>
              <a:rPr lang="en-US" sz="2800" dirty="0" smtClean="0"/>
              <a:t> or </a:t>
            </a:r>
            <a:r>
              <a:rPr lang="en-US" sz="2800" dirty="0" err="1" smtClean="0"/>
              <a:t>chloasma</a:t>
            </a:r>
            <a:endParaRPr lang="en-US" sz="2800" dirty="0" smtClean="0"/>
          </a:p>
          <a:p>
            <a:r>
              <a:rPr lang="en-US" sz="2800" dirty="0" smtClean="0"/>
              <a:t>Is relatively common, acquired symmetric </a:t>
            </a:r>
            <a:r>
              <a:rPr lang="en-US" sz="2800" dirty="0" err="1" smtClean="0"/>
              <a:t>melanosis</a:t>
            </a:r>
            <a:r>
              <a:rPr lang="en-US" sz="2800" dirty="0" smtClean="0"/>
              <a:t> </a:t>
            </a:r>
            <a:r>
              <a:rPr lang="en-US" sz="2800" dirty="0" err="1" smtClean="0"/>
              <a:t>occuring</a:t>
            </a:r>
            <a:r>
              <a:rPr lang="en-US" sz="2800" dirty="0" smtClean="0"/>
              <a:t> on sun exposed areas of skin</a:t>
            </a:r>
          </a:p>
          <a:p>
            <a:r>
              <a:rPr lang="en-US" sz="2800" dirty="0" smtClean="0"/>
              <a:t>Forehead, cheeks, upper lips and chin are commonly affected</a:t>
            </a:r>
          </a:p>
          <a:p>
            <a:r>
              <a:rPr lang="en-US" sz="2800" dirty="0" smtClean="0"/>
              <a:t>Female predilection </a:t>
            </a:r>
          </a:p>
          <a:p>
            <a:r>
              <a:rPr lang="en-US" sz="2800" dirty="0" smtClean="0"/>
              <a:t>Most cases progesterone and estrogen combination induces pigmentation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23\Desktop\1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286000"/>
            <a:ext cx="2305050" cy="1981200"/>
          </a:xfrm>
          <a:prstGeom prst="rect">
            <a:avLst/>
          </a:prstGeom>
          <a:noFill/>
        </p:spPr>
      </p:pic>
      <p:pic>
        <p:nvPicPr>
          <p:cNvPr id="9219" name="Picture 3" descr="C:\Users\23\Desktop\1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2438400"/>
            <a:ext cx="2371725" cy="1924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143000"/>
          </a:xfrm>
        </p:spPr>
        <p:txBody>
          <a:bodyPr/>
          <a:lstStyle/>
          <a:p>
            <a:r>
              <a:rPr lang="en-US" dirty="0" smtClean="0"/>
              <a:t>Focal </a:t>
            </a:r>
            <a:r>
              <a:rPr lang="en-US" dirty="0" err="1" smtClean="0"/>
              <a:t>melanocytic</a:t>
            </a:r>
            <a:r>
              <a:rPr lang="en-US" dirty="0" smtClean="0"/>
              <a:t> pigmentation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Melanosis</a:t>
            </a:r>
            <a:r>
              <a:rPr lang="en-US" sz="3600" dirty="0" smtClean="0"/>
              <a:t> associated with systemic or </a:t>
            </a:r>
            <a:r>
              <a:rPr lang="en-US" sz="3600" dirty="0" err="1" smtClean="0"/>
              <a:t>gentic</a:t>
            </a:r>
            <a:r>
              <a:rPr lang="en-US" sz="3600" dirty="0" smtClean="0"/>
              <a:t> disease</a:t>
            </a:r>
            <a:endParaRPr lang="en-US" sz="3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Hypoadrenocorticism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adrenal insufficiency, </a:t>
            </a:r>
            <a:r>
              <a:rPr lang="en-US" sz="2800" dirty="0" err="1" smtClean="0"/>
              <a:t>addison’s</a:t>
            </a:r>
            <a:r>
              <a:rPr lang="en-US" sz="2800" dirty="0" smtClean="0"/>
              <a:t> disease</a:t>
            </a:r>
          </a:p>
          <a:p>
            <a:r>
              <a:rPr lang="en-US" sz="2800" dirty="0" smtClean="0"/>
              <a:t>Life threatening disease</a:t>
            </a:r>
          </a:p>
          <a:p>
            <a:r>
              <a:rPr lang="en-US" sz="2800" dirty="0" smtClean="0"/>
              <a:t>Etiology: autoimmune disease, infectious agents, </a:t>
            </a:r>
            <a:r>
              <a:rPr lang="en-US" sz="2800" dirty="0" err="1" smtClean="0"/>
              <a:t>neoplasia</a:t>
            </a:r>
            <a:r>
              <a:rPr lang="en-US" sz="2800" dirty="0" smtClean="0"/>
              <a:t>, trauma, certain medications, iatrogenic</a:t>
            </a:r>
          </a:p>
          <a:p>
            <a:r>
              <a:rPr lang="en-US" sz="2800" dirty="0" smtClean="0"/>
              <a:t>Leads to adrenal destruction or an impairment of endogenous steroid production causing decrease in corticosteroid level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As steroid level decrease, there is a compensatory activation  of ACTH secretion from anterior pituitary gland</a:t>
            </a:r>
          </a:p>
          <a:p>
            <a:r>
              <a:rPr lang="en-US" sz="2800" dirty="0" smtClean="0"/>
              <a:t>ACTH then acts on adrenal cortex to stimulate steroid production and ACTH secretion stops</a:t>
            </a:r>
          </a:p>
          <a:p>
            <a:r>
              <a:rPr lang="en-US" sz="2800" dirty="0" smtClean="0"/>
              <a:t>If low steroid level persists, there is loss of feed back inhibition resulting in persistent secretion of ACTH into the serum</a:t>
            </a:r>
          </a:p>
          <a:p>
            <a:r>
              <a:rPr lang="en-US" sz="2800" dirty="0" smtClean="0"/>
              <a:t>Concurrently </a:t>
            </a:r>
            <a:r>
              <a:rPr lang="el-GR" sz="2800" dirty="0" smtClean="0"/>
              <a:t>α</a:t>
            </a:r>
            <a:r>
              <a:rPr lang="en-US" sz="2800" dirty="0" smtClean="0"/>
              <a:t> MSH  also increase in serum</a:t>
            </a:r>
            <a:endParaRPr 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Weakness, poorly controlled fatigue and depression</a:t>
            </a:r>
          </a:p>
          <a:p>
            <a:r>
              <a:rPr lang="en-US" sz="2800" dirty="0" smtClean="0"/>
              <a:t> first sign of disease may be </a:t>
            </a:r>
            <a:r>
              <a:rPr lang="en-US" sz="2800" dirty="0" err="1" smtClean="0"/>
              <a:t>mucoctaneous</a:t>
            </a:r>
            <a:r>
              <a:rPr lang="en-US" sz="2800" dirty="0" smtClean="0"/>
              <a:t> </a:t>
            </a:r>
            <a:r>
              <a:rPr lang="en-US" sz="2800" dirty="0" err="1" smtClean="0"/>
              <a:t>hyperpigmentation</a:t>
            </a:r>
            <a:endParaRPr lang="en-US" sz="2800" dirty="0" smtClean="0"/>
          </a:p>
          <a:p>
            <a:r>
              <a:rPr lang="en-US" sz="2800" dirty="0" smtClean="0"/>
              <a:t>Gen bronzing of the skin and diffuse but patchy </a:t>
            </a:r>
            <a:r>
              <a:rPr lang="en-US" sz="2800" dirty="0" err="1" smtClean="0"/>
              <a:t>melanosis</a:t>
            </a:r>
            <a:r>
              <a:rPr lang="en-US" sz="2800" dirty="0" smtClean="0"/>
              <a:t> of oral mucosa are hall marks</a:t>
            </a:r>
          </a:p>
          <a:p>
            <a:r>
              <a:rPr lang="en-US" sz="2800" dirty="0" smtClean="0"/>
              <a:t>Diffuse </a:t>
            </a:r>
            <a:r>
              <a:rPr lang="en-US" sz="2800" dirty="0" err="1" smtClean="0"/>
              <a:t>hyperpigmentation</a:t>
            </a:r>
            <a:r>
              <a:rPr lang="en-US" sz="2800" dirty="0" smtClean="0"/>
              <a:t> is more commonly associated with chronic rather than acute onset</a:t>
            </a:r>
          </a:p>
          <a:p>
            <a:r>
              <a:rPr lang="en-US" sz="2800" dirty="0" smtClean="0"/>
              <a:t>d/d: physiologic, drug induced</a:t>
            </a:r>
          </a:p>
          <a:p>
            <a:r>
              <a:rPr lang="en-US" sz="2800" dirty="0" smtClean="0"/>
              <a:t>Lab: elevation of serum </a:t>
            </a:r>
            <a:r>
              <a:rPr lang="en-US" sz="2800" dirty="0" err="1" smtClean="0"/>
              <a:t>cortisol</a:t>
            </a:r>
            <a:r>
              <a:rPr lang="en-US" sz="2800" dirty="0" smtClean="0"/>
              <a:t> and electrolyte levels.</a:t>
            </a:r>
          </a:p>
          <a:p>
            <a:r>
              <a:rPr lang="en-US" sz="2800" dirty="0" err="1" smtClean="0"/>
              <a:t>Hyponatremia</a:t>
            </a:r>
            <a:r>
              <a:rPr lang="en-US" sz="2800" dirty="0" smtClean="0"/>
              <a:t> and </a:t>
            </a:r>
            <a:r>
              <a:rPr lang="en-US" sz="2800" dirty="0" err="1" smtClean="0"/>
              <a:t>hyperkalemia</a:t>
            </a:r>
            <a:endParaRPr lang="en-US" sz="2800" dirty="0" smtClean="0"/>
          </a:p>
          <a:p>
            <a:r>
              <a:rPr lang="en-US" sz="2800" dirty="0" smtClean="0"/>
              <a:t>Treatment: exogenous steroid replacement therapy</a:t>
            </a:r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23\Desktop\1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286000"/>
            <a:ext cx="1981200" cy="2314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Cushing’s syndrome/ </a:t>
            </a:r>
            <a:r>
              <a:rPr lang="en-US" sz="3200" dirty="0" err="1" smtClean="0"/>
              <a:t>cushing’s</a:t>
            </a:r>
            <a:r>
              <a:rPr lang="en-US" sz="3200" dirty="0" smtClean="0"/>
              <a:t> disease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Develops as a consequence of prolonged exposure to relatively high concentrations of endogenous or exogenous corticosteroids</a:t>
            </a:r>
          </a:p>
          <a:p>
            <a:r>
              <a:rPr lang="en-US" sz="2800" dirty="0" smtClean="0"/>
              <a:t>Etiology: iatrogenic, associated with poorly controlled or unmonitored use of topical or systemic steroids, activating pituitary tumor (Cushing’s disease), primary, activating adrenal pathology (</a:t>
            </a:r>
            <a:r>
              <a:rPr lang="en-US" sz="2800" dirty="0" err="1" smtClean="0"/>
              <a:t>hypoadrenocorticism</a:t>
            </a:r>
            <a:r>
              <a:rPr lang="en-US" sz="2800" dirty="0" smtClean="0"/>
              <a:t>), ectopic secretion of corticosteroids, ACTH, CRH</a:t>
            </a:r>
            <a:endParaRPr lang="en-US" sz="2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More prevalent in female pts</a:t>
            </a:r>
          </a:p>
          <a:p>
            <a:r>
              <a:rPr lang="en-US" sz="2800" dirty="0" smtClean="0"/>
              <a:t>Weight gain and characteristic moon </a:t>
            </a:r>
            <a:r>
              <a:rPr lang="en-US" sz="2800" dirty="0" err="1" smtClean="0"/>
              <a:t>facies</a:t>
            </a:r>
            <a:endParaRPr lang="en-US" sz="2800" dirty="0" smtClean="0"/>
          </a:p>
          <a:p>
            <a:r>
              <a:rPr lang="en-US" sz="2800" dirty="0" smtClean="0"/>
              <a:t>Diffuse </a:t>
            </a:r>
            <a:r>
              <a:rPr lang="en-US" sz="2800" dirty="0" err="1" smtClean="0"/>
              <a:t>mucocutaneous</a:t>
            </a:r>
            <a:r>
              <a:rPr lang="en-US" sz="2800" dirty="0" smtClean="0"/>
              <a:t> pigmentation </a:t>
            </a:r>
            <a:r>
              <a:rPr lang="en-US" sz="2800" dirty="0" err="1" smtClean="0"/>
              <a:t>splly</a:t>
            </a:r>
            <a:r>
              <a:rPr lang="en-US" sz="2800" dirty="0" smtClean="0"/>
              <a:t> In pts with increased ACTH secretion</a:t>
            </a:r>
          </a:p>
          <a:p>
            <a:r>
              <a:rPr lang="en-US" sz="2800" dirty="0" smtClean="0"/>
              <a:t>Diagnosis: serum steroid and ACTH determinations </a:t>
            </a:r>
          </a:p>
          <a:p>
            <a:r>
              <a:rPr lang="en-US" sz="2800" dirty="0" smtClean="0"/>
              <a:t>Treatment: surgical, radiation or medicinal therapy</a:t>
            </a:r>
            <a:endParaRPr lang="en-US"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C:\Users\23\Desktop\1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812" y="1886744"/>
            <a:ext cx="5286375" cy="3952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Hyperthyroidism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Melanosis</a:t>
            </a:r>
            <a:r>
              <a:rPr lang="en-US" sz="2800" dirty="0" smtClean="0"/>
              <a:t> is a common consequence</a:t>
            </a:r>
          </a:p>
          <a:p>
            <a:r>
              <a:rPr lang="en-US" sz="2800" dirty="0" smtClean="0"/>
              <a:t>Pigmentation tends to resolve </a:t>
            </a:r>
            <a:r>
              <a:rPr lang="en-US" sz="2800" dirty="0" err="1" smtClean="0"/>
              <a:t>foll</a:t>
            </a:r>
            <a:r>
              <a:rPr lang="en-US" sz="2800" dirty="0" smtClean="0"/>
              <a:t> treatment of thyroid abnormality</a:t>
            </a:r>
            <a:endParaRPr lang="en-US" sz="2800" dirty="0"/>
          </a:p>
        </p:txBody>
      </p:sp>
      <p:pic>
        <p:nvPicPr>
          <p:cNvPr id="12290" name="Picture 2" descr="C:\Users\23\Desktop\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2657475"/>
            <a:ext cx="4286250" cy="3667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Primary </a:t>
            </a:r>
            <a:r>
              <a:rPr lang="en-US" sz="3600" dirty="0" err="1" smtClean="0"/>
              <a:t>biliary</a:t>
            </a:r>
            <a:r>
              <a:rPr lang="en-US" sz="3600" dirty="0" smtClean="0"/>
              <a:t> cirrhosis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Diffuse </a:t>
            </a:r>
            <a:r>
              <a:rPr lang="en-US" sz="2800" dirty="0" err="1" smtClean="0"/>
              <a:t>mucocutaneous</a:t>
            </a:r>
            <a:r>
              <a:rPr lang="en-US" sz="2800" dirty="0" smtClean="0"/>
              <a:t> </a:t>
            </a:r>
            <a:r>
              <a:rPr lang="en-US" sz="2800" dirty="0" err="1" smtClean="0"/>
              <a:t>hyperpigmentation</a:t>
            </a:r>
            <a:r>
              <a:rPr lang="en-US" sz="2800" dirty="0" smtClean="0"/>
              <a:t> may be the earliest manifestation</a:t>
            </a:r>
          </a:p>
          <a:p>
            <a:r>
              <a:rPr lang="en-US" sz="2800" dirty="0" smtClean="0"/>
              <a:t>In middle aged women</a:t>
            </a:r>
          </a:p>
          <a:p>
            <a:r>
              <a:rPr lang="en-US" sz="2800" dirty="0" smtClean="0"/>
              <a:t>It is due to damage to small </a:t>
            </a:r>
            <a:r>
              <a:rPr lang="en-US" sz="2800" dirty="0" err="1" smtClean="0"/>
              <a:t>intrahepatic</a:t>
            </a:r>
            <a:r>
              <a:rPr lang="en-US" sz="2800" dirty="0" smtClean="0"/>
              <a:t> bile ducts</a:t>
            </a:r>
          </a:p>
          <a:p>
            <a:r>
              <a:rPr lang="en-US" sz="2800" dirty="0" smtClean="0"/>
              <a:t>Jaundice is usually an end stage complication</a:t>
            </a:r>
          </a:p>
          <a:p>
            <a:r>
              <a:rPr lang="en-US" sz="2800" dirty="0" smtClean="0"/>
              <a:t>It is caused by excessive levels of </a:t>
            </a:r>
            <a:r>
              <a:rPr lang="en-US" sz="2800" dirty="0" err="1" smtClean="0"/>
              <a:t>serm</a:t>
            </a:r>
            <a:r>
              <a:rPr lang="en-US" sz="2800" dirty="0" smtClean="0"/>
              <a:t> </a:t>
            </a:r>
            <a:r>
              <a:rPr lang="en-US" sz="2800" dirty="0" err="1" smtClean="0"/>
              <a:t>bilirubin</a:t>
            </a:r>
            <a:r>
              <a:rPr lang="en-US" sz="2800" dirty="0" smtClean="0"/>
              <a:t> causing yellow </a:t>
            </a:r>
            <a:r>
              <a:rPr lang="en-US" sz="2800" dirty="0" err="1" smtClean="0"/>
              <a:t>discolaration</a:t>
            </a:r>
            <a:r>
              <a:rPr lang="en-US" sz="2800" dirty="0" smtClean="0"/>
              <a:t> of skin, eyes and mm</a:t>
            </a:r>
          </a:p>
          <a:p>
            <a:r>
              <a:rPr lang="en-US" sz="2800" dirty="0" smtClean="0"/>
              <a:t>d/d: </a:t>
            </a:r>
            <a:r>
              <a:rPr lang="en-US" sz="2800" dirty="0" err="1" smtClean="0"/>
              <a:t>carotenemia</a:t>
            </a:r>
            <a:r>
              <a:rPr lang="en-US" sz="2800" dirty="0" smtClean="0"/>
              <a:t> and </a:t>
            </a:r>
            <a:r>
              <a:rPr lang="en-US" sz="2800" dirty="0" err="1" smtClean="0"/>
              <a:t>lycopenemia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Freckle/</a:t>
            </a:r>
            <a:r>
              <a:rPr lang="en-US" sz="3200" dirty="0" err="1" smtClean="0"/>
              <a:t>Ephelis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Cutaneous</a:t>
            </a:r>
            <a:r>
              <a:rPr lang="en-US" sz="2800" dirty="0" smtClean="0"/>
              <a:t> freckle or </a:t>
            </a:r>
            <a:r>
              <a:rPr lang="en-US" sz="2800" dirty="0" err="1" smtClean="0"/>
              <a:t>ephelis</a:t>
            </a:r>
            <a:r>
              <a:rPr lang="en-US" sz="2800" dirty="0" smtClean="0"/>
              <a:t> represents an increase in melanin pigment synthesis</a:t>
            </a:r>
          </a:p>
          <a:p>
            <a:r>
              <a:rPr lang="en-US" sz="2800" dirty="0" smtClean="0"/>
              <a:t>On skin, this can be </a:t>
            </a:r>
            <a:r>
              <a:rPr lang="en-US" sz="2800" dirty="0" err="1" smtClean="0"/>
              <a:t>attritubed</a:t>
            </a:r>
            <a:r>
              <a:rPr lang="en-US" sz="2800" dirty="0" smtClean="0"/>
              <a:t> to actinic exposure</a:t>
            </a:r>
          </a:p>
          <a:p>
            <a:r>
              <a:rPr lang="en-US" sz="2800" dirty="0" smtClean="0"/>
              <a:t>Lesion is macular, asymptomatic small 1-3mm well circumscribed tan or brown colored</a:t>
            </a:r>
          </a:p>
          <a:p>
            <a:r>
              <a:rPr lang="en-US" sz="2800" dirty="0" smtClean="0"/>
              <a:t>Lower lip is the favored site </a:t>
            </a:r>
            <a:r>
              <a:rPr lang="en-US" sz="2800" dirty="0" err="1" smtClean="0"/>
              <a:t>ephelis</a:t>
            </a:r>
            <a:r>
              <a:rPr lang="en-US" sz="2800" dirty="0" smtClean="0"/>
              <a:t> are more abundant in no and darker during childhood and </a:t>
            </a:r>
            <a:r>
              <a:rPr lang="en-US" sz="2800" dirty="0" err="1" smtClean="0"/>
              <a:t>adolesence</a:t>
            </a:r>
            <a:endParaRPr lang="en-US" sz="2800" dirty="0" smtClean="0"/>
          </a:p>
          <a:p>
            <a:r>
              <a:rPr lang="en-US" sz="2800" dirty="0" smtClean="0"/>
              <a:t>Freckles are darker during prolonged sun exposure and less intense in winter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Vitamin B12 / </a:t>
            </a:r>
            <a:r>
              <a:rPr lang="en-US" sz="3200" dirty="0" err="1" smtClean="0"/>
              <a:t>cobalamin</a:t>
            </a:r>
            <a:r>
              <a:rPr lang="en-US" sz="3200" dirty="0" smtClean="0"/>
              <a:t> deficiency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May be associated with a variety of systemic manifestations, </a:t>
            </a:r>
            <a:r>
              <a:rPr lang="en-US" sz="2800" dirty="0" err="1" smtClean="0"/>
              <a:t>megaloblastic</a:t>
            </a:r>
            <a:r>
              <a:rPr lang="en-US" sz="2800" dirty="0" smtClean="0"/>
              <a:t> anemia, various neurologic signs and symptoms and various </a:t>
            </a:r>
            <a:r>
              <a:rPr lang="en-US" sz="2800" dirty="0" err="1" smtClean="0"/>
              <a:t>cutaneous</a:t>
            </a:r>
            <a:r>
              <a:rPr lang="en-US" sz="2800" dirty="0" smtClean="0"/>
              <a:t> and oral manifestation</a:t>
            </a:r>
          </a:p>
          <a:p>
            <a:r>
              <a:rPr lang="en-US" sz="2800" dirty="0" smtClean="0"/>
              <a:t>Gen burning sensation and </a:t>
            </a:r>
            <a:r>
              <a:rPr lang="en-US" sz="2800" dirty="0" err="1" smtClean="0"/>
              <a:t>erythema</a:t>
            </a:r>
            <a:r>
              <a:rPr lang="en-US" sz="2800" dirty="0" smtClean="0"/>
              <a:t> and atrophy of mucosal tissue</a:t>
            </a:r>
          </a:p>
          <a:p>
            <a:r>
              <a:rPr lang="en-US" sz="2800" dirty="0" smtClean="0"/>
              <a:t>Diffuse </a:t>
            </a:r>
            <a:r>
              <a:rPr lang="en-US" sz="2800" dirty="0" err="1" smtClean="0"/>
              <a:t>mucocutaneous</a:t>
            </a:r>
            <a:r>
              <a:rPr lang="en-US" sz="2800" dirty="0" smtClean="0"/>
              <a:t>  </a:t>
            </a:r>
            <a:r>
              <a:rPr lang="en-US" sz="2800" dirty="0" err="1" smtClean="0"/>
              <a:t>hyperpigmentation</a:t>
            </a:r>
            <a:r>
              <a:rPr lang="en-US" sz="2800" dirty="0" smtClean="0"/>
              <a:t> is rare</a:t>
            </a:r>
          </a:p>
          <a:p>
            <a:r>
              <a:rPr lang="en-US" sz="2800" dirty="0" smtClean="0"/>
              <a:t>Pigmentation resolves following restoration of </a:t>
            </a:r>
            <a:r>
              <a:rPr lang="en-US" sz="2800" dirty="0" err="1" smtClean="0"/>
              <a:t>vit</a:t>
            </a:r>
            <a:r>
              <a:rPr lang="en-US" sz="2800" dirty="0" smtClean="0"/>
              <a:t> B12 levels</a:t>
            </a:r>
            <a:endParaRPr lang="en-US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	</a:t>
            </a:r>
            <a:r>
              <a:rPr lang="en-US" sz="3600" dirty="0" err="1" smtClean="0"/>
              <a:t>Peutz-Jeghers</a:t>
            </a:r>
            <a:r>
              <a:rPr lang="en-US" sz="3600" dirty="0" smtClean="0"/>
              <a:t> syndrome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Is an </a:t>
            </a:r>
            <a:r>
              <a:rPr lang="en-US" sz="2800" dirty="0" err="1" smtClean="0"/>
              <a:t>autosomal</a:t>
            </a:r>
            <a:r>
              <a:rPr lang="en-US" sz="2800" dirty="0" smtClean="0"/>
              <a:t> dominant disease</a:t>
            </a:r>
          </a:p>
          <a:p>
            <a:r>
              <a:rPr lang="en-US" sz="2800" dirty="0" smtClean="0"/>
              <a:t>Intestinal </a:t>
            </a:r>
            <a:r>
              <a:rPr lang="en-US" sz="2800" dirty="0" err="1" smtClean="0"/>
              <a:t>polyposis</a:t>
            </a:r>
            <a:r>
              <a:rPr lang="en-US" sz="2800" dirty="0" smtClean="0"/>
              <a:t>, cancer susceptibility and multiple, small, pigmented </a:t>
            </a:r>
            <a:r>
              <a:rPr lang="en-US" sz="2800" dirty="0" err="1" smtClean="0"/>
              <a:t>macules</a:t>
            </a:r>
            <a:r>
              <a:rPr lang="en-US" sz="2800" dirty="0" smtClean="0"/>
              <a:t> of lips, </a:t>
            </a:r>
            <a:r>
              <a:rPr lang="en-US" sz="2800" dirty="0" err="1" smtClean="0"/>
              <a:t>perioral</a:t>
            </a:r>
            <a:r>
              <a:rPr lang="en-US" sz="2800" dirty="0" smtClean="0"/>
              <a:t> skin, hands and feet</a:t>
            </a:r>
          </a:p>
          <a:p>
            <a:r>
              <a:rPr lang="en-US" sz="2800" dirty="0" err="1" smtClean="0"/>
              <a:t>Macules</a:t>
            </a:r>
            <a:r>
              <a:rPr lang="en-US" sz="2800" dirty="0" smtClean="0"/>
              <a:t> resemble </a:t>
            </a:r>
            <a:r>
              <a:rPr lang="en-US" sz="2800" dirty="0" err="1" smtClean="0"/>
              <a:t>ephelis</a:t>
            </a:r>
            <a:r>
              <a:rPr lang="en-US" sz="2800" dirty="0" smtClean="0"/>
              <a:t>, less than 0.5 cm in diameter</a:t>
            </a:r>
          </a:p>
          <a:p>
            <a:r>
              <a:rPr lang="en-US" sz="2800" dirty="0" smtClean="0"/>
              <a:t>These may appear on anterior tongue and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and labial </a:t>
            </a:r>
            <a:r>
              <a:rPr lang="en-US" sz="2800" dirty="0" err="1" smtClean="0"/>
              <a:t>mucosae</a:t>
            </a:r>
            <a:endParaRPr lang="en-US" sz="2800" dirty="0" smtClean="0"/>
          </a:p>
          <a:p>
            <a:r>
              <a:rPr lang="en-US" sz="2800" dirty="0" smtClean="0"/>
              <a:t>Lip and </a:t>
            </a:r>
            <a:r>
              <a:rPr lang="en-US" sz="2800" dirty="0" err="1" smtClean="0"/>
              <a:t>perioral</a:t>
            </a:r>
            <a:r>
              <a:rPr lang="en-US" sz="2800" dirty="0" smtClean="0"/>
              <a:t> region involvement is </a:t>
            </a:r>
            <a:r>
              <a:rPr lang="en-US" sz="2800" dirty="0" err="1" smtClean="0"/>
              <a:t>pathognomonic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C:\Users\23\Desktop\2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95600" y="2778844"/>
            <a:ext cx="2876550" cy="18606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Café-au-</a:t>
            </a:r>
            <a:r>
              <a:rPr lang="en-US" sz="3600" dirty="0" err="1" smtClean="0"/>
              <a:t>lait</a:t>
            </a:r>
            <a:r>
              <a:rPr lang="en-US" sz="3600" dirty="0" smtClean="0"/>
              <a:t> pigmentation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Presents as tan or brown </a:t>
            </a:r>
            <a:r>
              <a:rPr lang="en-US" sz="2800" dirty="0" err="1" smtClean="0"/>
              <a:t>colord</a:t>
            </a:r>
            <a:r>
              <a:rPr lang="en-US" sz="2800" dirty="0" smtClean="0"/>
              <a:t>, irregularly shaped </a:t>
            </a:r>
            <a:r>
              <a:rPr lang="en-US" sz="2800" dirty="0" err="1" smtClean="0"/>
              <a:t>macules</a:t>
            </a:r>
            <a:r>
              <a:rPr lang="en-US" sz="2800" dirty="0" smtClean="0"/>
              <a:t> of variable size</a:t>
            </a:r>
          </a:p>
          <a:p>
            <a:r>
              <a:rPr lang="en-US" sz="2800" dirty="0" smtClean="0"/>
              <a:t>In </a:t>
            </a:r>
            <a:r>
              <a:rPr lang="en-US" sz="2400" b="1" dirty="0" smtClean="0"/>
              <a:t>neurofibromatosis</a:t>
            </a:r>
            <a:r>
              <a:rPr lang="en-US" sz="2800" dirty="0" smtClean="0"/>
              <a:t>, nodular and diffuse pendulous </a:t>
            </a:r>
            <a:r>
              <a:rPr lang="en-US" sz="2800" dirty="0" err="1" smtClean="0"/>
              <a:t>neurofibromas</a:t>
            </a:r>
            <a:r>
              <a:rPr lang="en-US" sz="2800" dirty="0" smtClean="0"/>
              <a:t> occur on skin and rarely in oral cavity, Crowe’s sign ( </a:t>
            </a:r>
            <a:r>
              <a:rPr lang="en-US" sz="2800" dirty="0" err="1" smtClean="0"/>
              <a:t>axillary</a:t>
            </a:r>
            <a:r>
              <a:rPr lang="en-US" sz="2800" dirty="0" smtClean="0"/>
              <a:t> or inguinal freckling), </a:t>
            </a:r>
            <a:r>
              <a:rPr lang="en-US" sz="2800" dirty="0" err="1" smtClean="0"/>
              <a:t>Lisch</a:t>
            </a:r>
            <a:r>
              <a:rPr lang="en-US" sz="2800" dirty="0" smtClean="0"/>
              <a:t> nodules (pigmented lesions of the iris)</a:t>
            </a:r>
          </a:p>
          <a:p>
            <a:r>
              <a:rPr lang="en-US" sz="2800" dirty="0" smtClean="0"/>
              <a:t>Pigmentation varies from small </a:t>
            </a:r>
            <a:r>
              <a:rPr lang="en-US" sz="2800" dirty="0" err="1" smtClean="0"/>
              <a:t>ephelis</a:t>
            </a:r>
            <a:r>
              <a:rPr lang="en-US" sz="2800" dirty="0" smtClean="0"/>
              <a:t> like </a:t>
            </a:r>
            <a:r>
              <a:rPr lang="en-US" sz="2800" dirty="0" err="1" smtClean="0"/>
              <a:t>macule</a:t>
            </a:r>
            <a:r>
              <a:rPr lang="en-US" sz="2800" dirty="0" smtClean="0"/>
              <a:t> to broad diffuse lesions, borders are typically smooth</a:t>
            </a:r>
          </a:p>
          <a:p>
            <a:r>
              <a:rPr lang="en-US" sz="2800" dirty="0" smtClean="0"/>
              <a:t>It represents basilar </a:t>
            </a:r>
            <a:r>
              <a:rPr lang="en-US" sz="2800" dirty="0" err="1" smtClean="0"/>
              <a:t>melanosis</a:t>
            </a:r>
            <a:r>
              <a:rPr lang="en-US" sz="2800" dirty="0" smtClean="0"/>
              <a:t> without </a:t>
            </a:r>
            <a:r>
              <a:rPr lang="en-US" sz="2800" dirty="0" err="1" smtClean="0"/>
              <a:t>melanocytic</a:t>
            </a:r>
            <a:r>
              <a:rPr lang="en-US" sz="2800" dirty="0" smtClean="0"/>
              <a:t> proliferation</a:t>
            </a:r>
            <a:endParaRPr lang="en-US" sz="2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McCune –Albright syndrome: </a:t>
            </a:r>
            <a:r>
              <a:rPr lang="en-US" sz="2800" dirty="0" err="1" smtClean="0"/>
              <a:t>polyostotic</a:t>
            </a:r>
            <a:r>
              <a:rPr lang="en-US" sz="2800" dirty="0" smtClean="0"/>
              <a:t> FD, various </a:t>
            </a:r>
            <a:r>
              <a:rPr lang="en-US" sz="2800" dirty="0" err="1" smtClean="0"/>
              <a:t>endocrinopathies</a:t>
            </a:r>
            <a:r>
              <a:rPr lang="en-US" sz="2800" dirty="0" smtClean="0"/>
              <a:t>, soft tissue </a:t>
            </a:r>
            <a:r>
              <a:rPr lang="en-US" sz="2800" dirty="0" err="1" smtClean="0"/>
              <a:t>myxomas</a:t>
            </a:r>
            <a:endParaRPr lang="en-US" sz="2800" dirty="0" smtClean="0"/>
          </a:p>
          <a:p>
            <a:r>
              <a:rPr lang="en-US" sz="2800" dirty="0" smtClean="0"/>
              <a:t>Pigmentation appears distinct and borders are ill defined</a:t>
            </a:r>
            <a:endParaRPr lang="en-US" sz="2800" dirty="0"/>
          </a:p>
        </p:txBody>
      </p:sp>
      <p:pic>
        <p:nvPicPr>
          <p:cNvPr id="14338" name="Picture 2" descr="C:\Users\23\Desktop\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581400"/>
            <a:ext cx="3429000" cy="2332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Noonan’s syndrome: </a:t>
            </a:r>
            <a:r>
              <a:rPr lang="en-US" sz="2800" dirty="0" err="1" smtClean="0"/>
              <a:t>mucocutaneous</a:t>
            </a:r>
            <a:r>
              <a:rPr lang="en-US" sz="2800" dirty="0" smtClean="0"/>
              <a:t> </a:t>
            </a:r>
            <a:r>
              <a:rPr lang="en-US" sz="2800" dirty="0" err="1" smtClean="0"/>
              <a:t>macules</a:t>
            </a:r>
            <a:r>
              <a:rPr lang="en-US" sz="2800" dirty="0" smtClean="0"/>
              <a:t> and multiple </a:t>
            </a:r>
            <a:r>
              <a:rPr lang="en-US" sz="2800" dirty="0" err="1" smtClean="0"/>
              <a:t>melanocytic</a:t>
            </a:r>
            <a:r>
              <a:rPr lang="en-US" sz="2800" dirty="0" smtClean="0"/>
              <a:t> nevi</a:t>
            </a:r>
          </a:p>
          <a:p>
            <a:r>
              <a:rPr lang="en-US" sz="2800" dirty="0" smtClean="0"/>
              <a:t>LEOPARD syndrome: multiple </a:t>
            </a:r>
            <a:r>
              <a:rPr lang="en-US" sz="2800" dirty="0" err="1" smtClean="0"/>
              <a:t>lentigines</a:t>
            </a:r>
            <a:r>
              <a:rPr lang="en-US" sz="2800" dirty="0" smtClean="0"/>
              <a:t>, electrocardiographic conduction abnormalities, ocular </a:t>
            </a:r>
            <a:r>
              <a:rPr lang="en-US" sz="2800" dirty="0" err="1" smtClean="0"/>
              <a:t>hypertelorism</a:t>
            </a:r>
            <a:r>
              <a:rPr lang="en-US" sz="2800" dirty="0" smtClean="0"/>
              <a:t>, pulmonary </a:t>
            </a:r>
            <a:r>
              <a:rPr lang="en-US" sz="2800" dirty="0" err="1" smtClean="0"/>
              <a:t>stenosis</a:t>
            </a:r>
            <a:r>
              <a:rPr lang="en-US" sz="2800" dirty="0" smtClean="0"/>
              <a:t>, abnormal </a:t>
            </a:r>
            <a:r>
              <a:rPr lang="en-US" sz="2800" dirty="0" err="1" smtClean="0"/>
              <a:t>gentilia</a:t>
            </a:r>
            <a:r>
              <a:rPr lang="en-US" sz="2800" dirty="0" smtClean="0"/>
              <a:t>, growth retardation and </a:t>
            </a:r>
            <a:r>
              <a:rPr lang="en-US" sz="2800" dirty="0" err="1" smtClean="0"/>
              <a:t>sensineural</a:t>
            </a:r>
            <a:r>
              <a:rPr lang="en-US" sz="2800" dirty="0" smtClean="0"/>
              <a:t> deafness</a:t>
            </a:r>
          </a:p>
          <a:p>
            <a:r>
              <a:rPr lang="en-US" sz="2800" dirty="0" smtClean="0"/>
              <a:t>Associated with numerous, small, freckle like </a:t>
            </a:r>
            <a:r>
              <a:rPr lang="en-US" sz="2800" dirty="0" err="1" smtClean="0"/>
              <a:t>macules</a:t>
            </a:r>
            <a:r>
              <a:rPr lang="en-US" sz="2800" dirty="0" smtClean="0"/>
              <a:t> involving facial skin </a:t>
            </a:r>
            <a:endParaRPr lang="en-US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HIV/AIDS associated </a:t>
            </a:r>
            <a:r>
              <a:rPr lang="en-US" sz="3600" dirty="0" err="1" smtClean="0"/>
              <a:t>melanosis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Pigmentation is related to various medication, antifungal and antiretroviral drugs or as a result of </a:t>
            </a:r>
            <a:r>
              <a:rPr lang="en-US" sz="2800" dirty="0" err="1" smtClean="0"/>
              <a:t>adrenocortical</a:t>
            </a:r>
            <a:r>
              <a:rPr lang="en-US" sz="2800" dirty="0" smtClean="0"/>
              <a:t> </a:t>
            </a:r>
            <a:r>
              <a:rPr lang="en-US" sz="2800" dirty="0" err="1" smtClean="0"/>
              <a:t>destructipon</a:t>
            </a:r>
            <a:r>
              <a:rPr lang="en-US" sz="2800" dirty="0" smtClean="0"/>
              <a:t> by virulent infectious organisms</a:t>
            </a:r>
          </a:p>
          <a:p>
            <a:r>
              <a:rPr lang="en-US" sz="2800" dirty="0" smtClean="0"/>
              <a:t>Presents with a h/o progressive </a:t>
            </a:r>
            <a:r>
              <a:rPr lang="en-US" sz="2800" dirty="0" err="1" smtClean="0"/>
              <a:t>hyperpigmentation</a:t>
            </a:r>
            <a:r>
              <a:rPr lang="en-US" sz="2800" dirty="0" smtClean="0"/>
              <a:t> of skin, nails and mm</a:t>
            </a:r>
          </a:p>
          <a:p>
            <a:r>
              <a:rPr lang="en-US" sz="2800" dirty="0" err="1" smtClean="0"/>
              <a:t>Buccal</a:t>
            </a:r>
            <a:r>
              <a:rPr lang="en-US" sz="2800" dirty="0" smtClean="0"/>
              <a:t> mucosa is frequently associated but </a:t>
            </a:r>
            <a:r>
              <a:rPr lang="en-US" sz="2800" dirty="0" err="1" smtClean="0"/>
              <a:t>gingiva</a:t>
            </a:r>
            <a:r>
              <a:rPr lang="en-US" sz="2800" dirty="0" smtClean="0"/>
              <a:t>, palate and tongue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Blue/purple vascular lesions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Hemangioma</a:t>
            </a:r>
            <a:endParaRPr lang="en-US" sz="2800" dirty="0" smtClean="0"/>
          </a:p>
          <a:p>
            <a:r>
              <a:rPr lang="en-US" sz="2800" dirty="0" err="1" smtClean="0"/>
              <a:t>Varix</a:t>
            </a:r>
            <a:endParaRPr lang="en-US" sz="2800" dirty="0" smtClean="0"/>
          </a:p>
          <a:p>
            <a:r>
              <a:rPr lang="en-US" sz="2800" dirty="0" err="1" smtClean="0"/>
              <a:t>Angiosarcoma</a:t>
            </a:r>
            <a:endParaRPr lang="en-US" sz="2800" dirty="0" smtClean="0"/>
          </a:p>
          <a:p>
            <a:r>
              <a:rPr lang="en-US" sz="2800" dirty="0" smtClean="0"/>
              <a:t>Kaposi’s sarcoma</a:t>
            </a:r>
          </a:p>
          <a:p>
            <a:r>
              <a:rPr lang="en-US" sz="2800" dirty="0" smtClean="0"/>
              <a:t>Hereditary hemorrhagic </a:t>
            </a:r>
            <a:r>
              <a:rPr lang="en-US" sz="2800" dirty="0" err="1" smtClean="0"/>
              <a:t>telangiectasia</a:t>
            </a:r>
            <a:endParaRPr lang="en-US" sz="28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b="1" dirty="0" smtClean="0"/>
              <a:t>Endogenous pigmentation:</a:t>
            </a:r>
            <a:endParaRPr lang="en-US" sz="2800" b="1" dirty="0" smtClean="0"/>
          </a:p>
          <a:p>
            <a:r>
              <a:rPr lang="en-US" sz="2800" dirty="0" smtClean="0"/>
              <a:t>Hemoglobin: imparts red or blue color and represents lesions associated with vascular lesions</a:t>
            </a:r>
          </a:p>
          <a:p>
            <a:r>
              <a:rPr lang="en-US" sz="2800" dirty="0" err="1" smtClean="0"/>
              <a:t>Hemosiderin</a:t>
            </a:r>
            <a:r>
              <a:rPr lang="en-US" sz="2800" dirty="0" smtClean="0"/>
              <a:t>: appears brown and is due to </a:t>
            </a:r>
            <a:r>
              <a:rPr lang="en-US" sz="2800" dirty="0" err="1" smtClean="0"/>
              <a:t>extravasation</a:t>
            </a:r>
            <a:r>
              <a:rPr lang="en-US" sz="2800" dirty="0" smtClean="0"/>
              <a:t> of </a:t>
            </a:r>
            <a:r>
              <a:rPr lang="en-US" sz="2800" dirty="0" err="1" smtClean="0"/>
              <a:t>of</a:t>
            </a:r>
            <a:r>
              <a:rPr lang="en-US" sz="2800" dirty="0" smtClean="0"/>
              <a:t> blood</a:t>
            </a:r>
          </a:p>
          <a:p>
            <a:r>
              <a:rPr lang="en-US" sz="2800" dirty="0" err="1" smtClean="0"/>
              <a:t>Hemochromatosis</a:t>
            </a:r>
            <a:r>
              <a:rPr lang="en-US" sz="2800" dirty="0" smtClean="0"/>
              <a:t>: gen </a:t>
            </a:r>
            <a:r>
              <a:rPr lang="en-US" sz="2800" dirty="0" err="1" smtClean="0"/>
              <a:t>hemosiderin</a:t>
            </a:r>
            <a:r>
              <a:rPr lang="en-US" sz="2800" dirty="0" smtClean="0"/>
              <a:t> tissue deposition, occurs as a result of pathologic states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b="1" dirty="0" smtClean="0"/>
              <a:t>Exogenous pigmentation: </a:t>
            </a:r>
            <a:r>
              <a:rPr lang="en-US" sz="2800" dirty="0" smtClean="0"/>
              <a:t>pigments are </a:t>
            </a:r>
            <a:r>
              <a:rPr lang="en-US" sz="2800" dirty="0" err="1" smtClean="0"/>
              <a:t>traumaticaly</a:t>
            </a:r>
            <a:r>
              <a:rPr lang="en-US" sz="2800" dirty="0" smtClean="0"/>
              <a:t> deposited in </a:t>
            </a:r>
            <a:r>
              <a:rPr lang="en-US" sz="2800" dirty="0" err="1" smtClean="0"/>
              <a:t>submucosa</a:t>
            </a:r>
            <a:r>
              <a:rPr lang="en-US" sz="2800" dirty="0" smtClean="0"/>
              <a:t> and are </a:t>
            </a:r>
            <a:r>
              <a:rPr lang="en-US" sz="2800" dirty="0" err="1" smtClean="0"/>
              <a:t>ppt’ed</a:t>
            </a:r>
            <a:r>
              <a:rPr lang="en-US" sz="2800" dirty="0" smtClean="0"/>
              <a:t> in areas of </a:t>
            </a:r>
            <a:r>
              <a:rPr lang="en-US" sz="2800" dirty="0" err="1" smtClean="0"/>
              <a:t>chr</a:t>
            </a:r>
            <a:r>
              <a:rPr lang="en-US" sz="2800" dirty="0" smtClean="0"/>
              <a:t> inflammation</a:t>
            </a:r>
            <a:endParaRPr lang="en-US" sz="2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err="1" smtClean="0"/>
              <a:t>Hemangioma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Vascular lesions presenting as proliferations of vascular channels are tumor like </a:t>
            </a:r>
            <a:r>
              <a:rPr lang="en-US" sz="2400" dirty="0" err="1" smtClean="0"/>
              <a:t>hamartomas</a:t>
            </a:r>
            <a:r>
              <a:rPr lang="en-US" sz="2400" dirty="0" smtClean="0"/>
              <a:t> when they arise in childhood</a:t>
            </a:r>
          </a:p>
          <a:p>
            <a:r>
              <a:rPr lang="en-US" sz="2400" dirty="0" smtClean="0"/>
              <a:t>In adults, benign vascular proliferations are called varicosities</a:t>
            </a:r>
          </a:p>
          <a:p>
            <a:r>
              <a:rPr lang="en-US" sz="2400" dirty="0" err="1" smtClean="0"/>
              <a:t>Hemangiomas</a:t>
            </a:r>
            <a:r>
              <a:rPr lang="en-US" sz="2400" dirty="0" smtClean="0"/>
              <a:t> of childhood are found on skin, in scalp and within ct of mm</a:t>
            </a:r>
          </a:p>
          <a:p>
            <a:r>
              <a:rPr lang="en-US" sz="2400" dirty="0" smtClean="0"/>
              <a:t>Color: depends on depth in </a:t>
            </a:r>
            <a:r>
              <a:rPr lang="en-US" sz="2400" dirty="0" err="1" smtClean="0"/>
              <a:t>submucosa</a:t>
            </a:r>
            <a:r>
              <a:rPr lang="en-US" sz="2400" dirty="0" smtClean="0"/>
              <a:t>, reddish blue when close to overlying </a:t>
            </a:r>
            <a:r>
              <a:rPr lang="en-US" sz="2400" dirty="0" err="1" smtClean="0"/>
              <a:t>ept</a:t>
            </a:r>
            <a:r>
              <a:rPr lang="en-US" sz="2400" dirty="0" smtClean="0"/>
              <a:t>, deep blue , if deep in ct</a:t>
            </a:r>
          </a:p>
          <a:p>
            <a:r>
              <a:rPr lang="en-US" sz="2400" dirty="0" smtClean="0"/>
              <a:t>Intramuscular variety may not show any surface discoloration</a:t>
            </a:r>
          </a:p>
          <a:p>
            <a:r>
              <a:rPr lang="en-US" sz="2400" dirty="0" smtClean="0"/>
              <a:t>Shape: most are raised and nodular, some are flat, macular and diffuse, </a:t>
            </a:r>
            <a:r>
              <a:rPr lang="en-US" sz="2400" dirty="0" err="1" smtClean="0"/>
              <a:t>splly</a:t>
            </a:r>
            <a:r>
              <a:rPr lang="en-US" sz="2400" dirty="0" smtClean="0"/>
              <a:t> on facial skin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23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286000"/>
            <a:ext cx="2466975" cy="1847850"/>
          </a:xfrm>
          <a:prstGeom prst="rect">
            <a:avLst/>
          </a:prstGeom>
          <a:noFill/>
        </p:spPr>
      </p:pic>
      <p:pic>
        <p:nvPicPr>
          <p:cNvPr id="1027" name="Picture 3" descr="C:\Users\23\Desktop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2362200"/>
            <a:ext cx="2124075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Port wine stain on face can continue in macular fashion/ be </a:t>
            </a:r>
            <a:r>
              <a:rPr lang="en-US" sz="2800" dirty="0" err="1" smtClean="0"/>
              <a:t>tumefactive</a:t>
            </a:r>
            <a:r>
              <a:rPr lang="en-US" sz="2800" dirty="0" smtClean="0"/>
              <a:t> when involves oral mucosa</a:t>
            </a:r>
          </a:p>
          <a:p>
            <a:r>
              <a:rPr lang="en-US" sz="2400" b="1" dirty="0" smtClean="0"/>
              <a:t>Tongue</a:t>
            </a:r>
            <a:r>
              <a:rPr lang="en-US" sz="2800" dirty="0" smtClean="0"/>
              <a:t>: they are </a:t>
            </a:r>
            <a:r>
              <a:rPr lang="en-US" sz="2800" dirty="0" err="1" smtClean="0"/>
              <a:t>multinodular</a:t>
            </a:r>
            <a:r>
              <a:rPr lang="en-US" sz="2800" dirty="0" smtClean="0"/>
              <a:t> and bluish red</a:t>
            </a:r>
          </a:p>
          <a:p>
            <a:r>
              <a:rPr lang="en-US" sz="2800" dirty="0" err="1" smtClean="0"/>
              <a:t>Multinodularity</a:t>
            </a:r>
            <a:r>
              <a:rPr lang="en-US" sz="2800" dirty="0" smtClean="0"/>
              <a:t> is </a:t>
            </a:r>
            <a:r>
              <a:rPr lang="en-US" sz="2800" dirty="0" err="1" smtClean="0"/>
              <a:t>racemose</a:t>
            </a:r>
            <a:r>
              <a:rPr lang="en-US" sz="2800" dirty="0" smtClean="0"/>
              <a:t> and diffuse</a:t>
            </a:r>
          </a:p>
          <a:p>
            <a:r>
              <a:rPr lang="en-US" sz="2800" dirty="0" smtClean="0"/>
              <a:t>Tongue </a:t>
            </a:r>
            <a:r>
              <a:rPr lang="en-US" sz="2800" dirty="0" err="1" smtClean="0"/>
              <a:t>angiomas</a:t>
            </a:r>
            <a:r>
              <a:rPr lang="en-US" sz="2800" dirty="0" smtClean="0"/>
              <a:t> extend deeply b/w intrinsic muscles of tongue</a:t>
            </a:r>
          </a:p>
          <a:p>
            <a:r>
              <a:rPr lang="en-US" sz="2800" dirty="0" smtClean="0"/>
              <a:t>Lip </a:t>
            </a:r>
            <a:r>
              <a:rPr lang="en-US" sz="2800" dirty="0" err="1" smtClean="0"/>
              <a:t>angiomas</a:t>
            </a:r>
            <a:r>
              <a:rPr lang="en-US" sz="2800" dirty="0" smtClean="0"/>
              <a:t>: lesions are usually </a:t>
            </a:r>
            <a:r>
              <a:rPr lang="en-US" sz="2800" dirty="0" err="1" smtClean="0"/>
              <a:t>localised</a:t>
            </a:r>
            <a:r>
              <a:rPr lang="en-US" sz="2800" dirty="0" smtClean="0"/>
              <a:t>, blue and raised</a:t>
            </a:r>
          </a:p>
          <a:p>
            <a:r>
              <a:rPr lang="en-US" sz="2800" dirty="0" smtClean="0"/>
              <a:t>Concurrent h/o seizures if present – </a:t>
            </a:r>
            <a:r>
              <a:rPr lang="en-US" sz="2800" dirty="0" err="1" smtClean="0"/>
              <a:t>encephalotrigeminal</a:t>
            </a:r>
            <a:r>
              <a:rPr lang="en-US" sz="2800" dirty="0" smtClean="0"/>
              <a:t> </a:t>
            </a:r>
            <a:r>
              <a:rPr lang="en-US" sz="2800" dirty="0" err="1" smtClean="0"/>
              <a:t>angiomatosis</a:t>
            </a:r>
            <a:r>
              <a:rPr lang="en-US" sz="2800" dirty="0" smtClean="0"/>
              <a:t> / </a:t>
            </a:r>
            <a:r>
              <a:rPr lang="en-US" sz="2800" dirty="0" err="1" smtClean="0"/>
              <a:t>Sturge</a:t>
            </a:r>
            <a:r>
              <a:rPr lang="en-US" sz="2800" dirty="0" smtClean="0"/>
              <a:t>-Weber syndrome</a:t>
            </a:r>
          </a:p>
          <a:p>
            <a:r>
              <a:rPr lang="en-US" sz="2800" dirty="0" smtClean="0"/>
              <a:t>Skull r/g reveals vessel wall calcifications giving a </a:t>
            </a:r>
            <a:r>
              <a:rPr lang="en-US" sz="2800" dirty="0" err="1" smtClean="0"/>
              <a:t>bilamellar</a:t>
            </a:r>
            <a:r>
              <a:rPr lang="en-US" sz="2800" dirty="0" smtClean="0"/>
              <a:t>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tracks – tram line calcifications</a:t>
            </a:r>
            <a:endParaRPr lang="en-US" sz="2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Hemodynamics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perturbed in </a:t>
            </a:r>
            <a:r>
              <a:rPr lang="en-US" sz="2800" dirty="0" err="1" smtClean="0"/>
              <a:t>angiomas</a:t>
            </a:r>
            <a:r>
              <a:rPr lang="en-US" sz="2800" dirty="0" smtClean="0"/>
              <a:t>, stasis with thrombosis is frequently encountered</a:t>
            </a:r>
          </a:p>
          <a:p>
            <a:r>
              <a:rPr lang="en-US" sz="2800" dirty="0" smtClean="0"/>
              <a:t>Patent </a:t>
            </a:r>
            <a:r>
              <a:rPr lang="en-US" sz="2800" dirty="0" err="1" smtClean="0"/>
              <a:t>vaascular</a:t>
            </a:r>
            <a:r>
              <a:rPr lang="en-US" sz="2800" dirty="0" smtClean="0"/>
              <a:t> lesions will blanch under pressure</a:t>
            </a:r>
          </a:p>
          <a:p>
            <a:r>
              <a:rPr lang="en-US" sz="2800" dirty="0" smtClean="0"/>
              <a:t>If </a:t>
            </a:r>
            <a:r>
              <a:rPr lang="en-US" sz="2800" dirty="0" err="1" smtClean="0"/>
              <a:t>intraluminal</a:t>
            </a:r>
            <a:r>
              <a:rPr lang="en-US" sz="2800" dirty="0" smtClean="0"/>
              <a:t> clots form, they become palpable and lesion usually don’t blanch</a:t>
            </a:r>
          </a:p>
          <a:p>
            <a:r>
              <a:rPr lang="en-US" sz="2800" dirty="0" smtClean="0"/>
              <a:t>Thrombi in </a:t>
            </a:r>
            <a:r>
              <a:rPr lang="en-US" sz="2800" dirty="0" err="1" smtClean="0"/>
              <a:t>angiomaas</a:t>
            </a:r>
            <a:r>
              <a:rPr lang="en-US" sz="2800" dirty="0" smtClean="0"/>
              <a:t> may eventually </a:t>
            </a:r>
            <a:r>
              <a:rPr lang="en-US" sz="2800" dirty="0" err="1" smtClean="0"/>
              <a:t>clacify</a:t>
            </a:r>
            <a:r>
              <a:rPr lang="en-US" sz="2800" dirty="0" smtClean="0"/>
              <a:t> and feel hard on </a:t>
            </a:r>
            <a:r>
              <a:rPr lang="en-US" sz="2800" dirty="0" err="1" smtClean="0"/>
              <a:t>plapation</a:t>
            </a:r>
            <a:r>
              <a:rPr lang="en-US" sz="2800" dirty="0" smtClean="0"/>
              <a:t> and may be seen r/</a:t>
            </a:r>
            <a:r>
              <a:rPr lang="en-US" sz="2800" dirty="0" err="1" smtClean="0"/>
              <a:t>g’y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Microscopically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A </a:t>
            </a:r>
            <a:r>
              <a:rPr lang="en-US" sz="2800" dirty="0" err="1" smtClean="0"/>
              <a:t>hemangioma</a:t>
            </a:r>
            <a:r>
              <a:rPr lang="en-US" sz="2800" dirty="0" smtClean="0"/>
              <a:t> may comprise numerous large dilated vascular channels lined by endothelial cells without a muscular coat – cavernous </a:t>
            </a:r>
            <a:r>
              <a:rPr lang="en-US" sz="2800" dirty="0" err="1" smtClean="0"/>
              <a:t>hemangioma</a:t>
            </a:r>
            <a:endParaRPr lang="en-US" sz="2800" dirty="0" smtClean="0"/>
          </a:p>
          <a:p>
            <a:r>
              <a:rPr lang="en-US" sz="2800" dirty="0" smtClean="0"/>
              <a:t>Cellular or capillary </a:t>
            </a:r>
            <a:r>
              <a:rPr lang="en-US" sz="2800" dirty="0" err="1" smtClean="0"/>
              <a:t>hemangioma</a:t>
            </a:r>
            <a:r>
              <a:rPr lang="en-US" sz="2800" dirty="0" smtClean="0"/>
              <a:t> show significant endothelial proliferation and vascular channels are very small</a:t>
            </a:r>
          </a:p>
          <a:p>
            <a:r>
              <a:rPr lang="en-US" sz="2800" dirty="0" smtClean="0"/>
              <a:t>Treatment: many </a:t>
            </a:r>
            <a:r>
              <a:rPr lang="en-US" sz="2800" dirty="0" err="1" smtClean="0"/>
              <a:t>involute</a:t>
            </a:r>
            <a:r>
              <a:rPr lang="en-US" sz="2800" dirty="0" smtClean="0"/>
              <a:t> spontaneously during teenage period</a:t>
            </a:r>
          </a:p>
          <a:p>
            <a:r>
              <a:rPr lang="en-US" sz="2800" dirty="0" smtClean="0"/>
              <a:t>Conventional surgery, laser surgery or cryosurgery</a:t>
            </a:r>
          </a:p>
          <a:p>
            <a:r>
              <a:rPr lang="en-US" sz="2800" dirty="0" smtClean="0"/>
              <a:t>Larger lesions extending into muscles can be treated by </a:t>
            </a:r>
            <a:r>
              <a:rPr lang="en-US" sz="2800" dirty="0" err="1" smtClean="0"/>
              <a:t>sclerosing</a:t>
            </a:r>
            <a:r>
              <a:rPr lang="en-US" sz="2800" dirty="0" smtClean="0"/>
              <a:t> agents such as 1% sodium </a:t>
            </a:r>
            <a:r>
              <a:rPr lang="en-US" sz="2800" dirty="0" err="1" smtClean="0"/>
              <a:t>tetradecyl</a:t>
            </a:r>
            <a:r>
              <a:rPr lang="en-US" sz="2800" dirty="0" smtClean="0"/>
              <a:t> </a:t>
            </a:r>
            <a:r>
              <a:rPr lang="en-US" sz="2800" dirty="0" err="1" smtClean="0"/>
              <a:t>sulphate</a:t>
            </a:r>
            <a:r>
              <a:rPr lang="en-US" sz="2800" dirty="0" smtClean="0"/>
              <a:t> by </a:t>
            </a:r>
            <a:r>
              <a:rPr lang="en-US" sz="2800" dirty="0" err="1" smtClean="0"/>
              <a:t>intralesional</a:t>
            </a:r>
            <a:r>
              <a:rPr lang="en-US" sz="2800" dirty="0" smtClean="0"/>
              <a:t> injections</a:t>
            </a:r>
          </a:p>
          <a:p>
            <a:r>
              <a:rPr lang="en-US" sz="2800" dirty="0" err="1" smtClean="0"/>
              <a:t>Cutaneous</a:t>
            </a:r>
            <a:r>
              <a:rPr lang="en-US" sz="2800" dirty="0" smtClean="0"/>
              <a:t> port wine stains treated by: subcutaneous </a:t>
            </a:r>
            <a:r>
              <a:rPr lang="en-US" sz="2800" dirty="0" err="1" smtClean="0"/>
              <a:t>tattoing</a:t>
            </a:r>
            <a:r>
              <a:rPr lang="en-US" sz="2800" dirty="0" smtClean="0"/>
              <a:t> or argon laser</a:t>
            </a:r>
            <a:endParaRPr lang="en-US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C:\Users\23\Desktop\2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414712" y="2877344"/>
            <a:ext cx="2314575" cy="1971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Varix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Pathologic dilatations of veins or </a:t>
            </a:r>
            <a:r>
              <a:rPr lang="en-US" sz="2800" dirty="0" err="1" smtClean="0"/>
              <a:t>venules</a:t>
            </a:r>
            <a:r>
              <a:rPr lang="en-US" sz="2800" dirty="0" smtClean="0"/>
              <a:t> are </a:t>
            </a:r>
            <a:r>
              <a:rPr lang="en-US" sz="2800" dirty="0" err="1" smtClean="0"/>
              <a:t>varices</a:t>
            </a:r>
            <a:r>
              <a:rPr lang="en-US" sz="2800" dirty="0" smtClean="0"/>
              <a:t> or varicosities</a:t>
            </a:r>
          </a:p>
          <a:p>
            <a:r>
              <a:rPr lang="en-US" sz="2800" dirty="0" smtClean="0"/>
              <a:t>Site: ventral tongue</a:t>
            </a:r>
          </a:p>
          <a:p>
            <a:r>
              <a:rPr lang="en-US" sz="2800" dirty="0" smtClean="0"/>
              <a:t>They become progressively prominent with age</a:t>
            </a:r>
          </a:p>
          <a:p>
            <a:r>
              <a:rPr lang="en-US" sz="2800" dirty="0" smtClean="0"/>
              <a:t>They appear as </a:t>
            </a:r>
            <a:r>
              <a:rPr lang="en-US" sz="2800" dirty="0" err="1" smtClean="0"/>
              <a:t>tortous</a:t>
            </a:r>
            <a:r>
              <a:rPr lang="en-US" sz="2800" dirty="0" smtClean="0"/>
              <a:t> serpentine, blue, red and purple elevations that course over the </a:t>
            </a:r>
            <a:r>
              <a:rPr lang="en-US" sz="2800" dirty="0" err="1" smtClean="0"/>
              <a:t>ventrolateral</a:t>
            </a:r>
            <a:r>
              <a:rPr lang="en-US" sz="2800" dirty="0" smtClean="0"/>
              <a:t> surface of the tongue with extension </a:t>
            </a:r>
            <a:r>
              <a:rPr lang="en-US" sz="2800" dirty="0" err="1" smtClean="0"/>
              <a:t>anteriorly</a:t>
            </a:r>
            <a:endParaRPr lang="en-US" sz="2800" dirty="0" smtClean="0"/>
          </a:p>
          <a:p>
            <a:r>
              <a:rPr lang="en-US" sz="2800" dirty="0" smtClean="0"/>
              <a:t>They represent a degenerative change in the adventitia of venous wall</a:t>
            </a:r>
          </a:p>
          <a:p>
            <a:r>
              <a:rPr lang="en-US" sz="2800" dirty="0" smtClean="0"/>
              <a:t>They are painless and not subject to rupture and hemorrhage</a:t>
            </a:r>
            <a:endParaRPr lang="en-US" sz="28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 focal dilatation of a vein or group of </a:t>
            </a:r>
            <a:r>
              <a:rPr lang="en-US" sz="2800" dirty="0" err="1" smtClean="0"/>
              <a:t>venules</a:t>
            </a:r>
            <a:r>
              <a:rPr lang="en-US" sz="2800" dirty="0" smtClean="0"/>
              <a:t> is known as </a:t>
            </a:r>
            <a:r>
              <a:rPr lang="en-US" sz="2800" dirty="0" err="1" smtClean="0"/>
              <a:t>varix</a:t>
            </a:r>
            <a:endParaRPr lang="en-US" sz="2800" dirty="0" smtClean="0"/>
          </a:p>
          <a:p>
            <a:r>
              <a:rPr lang="en-US" sz="2800" dirty="0" smtClean="0"/>
              <a:t>Occur in elderly and are located on lower lip</a:t>
            </a:r>
          </a:p>
          <a:p>
            <a:r>
              <a:rPr lang="en-US" sz="2800" dirty="0" smtClean="0"/>
              <a:t>Appear as focal raised pigmentation</a:t>
            </a:r>
          </a:p>
          <a:p>
            <a:r>
              <a:rPr lang="en-US" sz="2800" dirty="0" smtClean="0"/>
              <a:t>They may be red, blue or purple and surface is </a:t>
            </a:r>
            <a:r>
              <a:rPr lang="en-US" sz="2800" dirty="0" err="1" smtClean="0"/>
              <a:t>lobulated</a:t>
            </a:r>
            <a:r>
              <a:rPr lang="en-US" sz="2800" dirty="0" smtClean="0"/>
              <a:t> or nodular</a:t>
            </a:r>
          </a:p>
          <a:p>
            <a:r>
              <a:rPr lang="en-US" sz="2800" dirty="0" smtClean="0"/>
              <a:t>Some can be blanched others show thrombi</a:t>
            </a:r>
          </a:p>
          <a:p>
            <a:r>
              <a:rPr lang="en-US" sz="2800" dirty="0" smtClean="0"/>
              <a:t>Treatment: </a:t>
            </a:r>
            <a:r>
              <a:rPr lang="en-US" sz="2800" dirty="0" err="1" smtClean="0"/>
              <a:t>electrosurgery</a:t>
            </a:r>
            <a:r>
              <a:rPr lang="en-US" sz="2800" dirty="0" smtClean="0"/>
              <a:t> and cryosurgery</a:t>
            </a:r>
          </a:p>
          <a:p>
            <a:r>
              <a:rPr lang="en-US" sz="2800" dirty="0" err="1" smtClean="0"/>
              <a:t>Intralesional</a:t>
            </a:r>
            <a:r>
              <a:rPr lang="en-US" sz="2800" dirty="0" smtClean="0"/>
              <a:t> 1% sodium </a:t>
            </a:r>
            <a:r>
              <a:rPr lang="en-US" sz="2800" dirty="0" err="1" smtClean="0"/>
              <a:t>tetradecyl</a:t>
            </a:r>
            <a:r>
              <a:rPr lang="en-US" sz="2800" dirty="0" smtClean="0"/>
              <a:t> </a:t>
            </a:r>
            <a:r>
              <a:rPr lang="en-US" sz="2800" dirty="0" err="1" smtClean="0"/>
              <a:t>sulphate</a:t>
            </a:r>
            <a:r>
              <a:rPr lang="en-US" sz="2800" dirty="0" smtClean="0"/>
              <a:t> </a:t>
            </a:r>
            <a:r>
              <a:rPr lang="en-US" sz="2800" dirty="0" err="1" smtClean="0"/>
              <a:t>inj</a:t>
            </a:r>
            <a:r>
              <a:rPr lang="en-US" sz="2800" dirty="0" smtClean="0"/>
              <a:t> is effective</a:t>
            </a:r>
            <a:endParaRPr lang="en-US" sz="28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 descr="C:\Users\23\Desktop\2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905000"/>
            <a:ext cx="4648200" cy="30745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Angiosarcoma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Oral cavity is an extremely rare site </a:t>
            </a:r>
          </a:p>
          <a:p>
            <a:r>
              <a:rPr lang="en-US" sz="2800" dirty="0" smtClean="0"/>
              <a:t>Appears as red, blue or purple</a:t>
            </a:r>
          </a:p>
          <a:p>
            <a:r>
              <a:rPr lang="en-US" sz="2800" dirty="0" smtClean="0"/>
              <a:t>They are rapidly proliferative and therefore present as nodular tumors</a:t>
            </a:r>
          </a:p>
          <a:p>
            <a:r>
              <a:rPr lang="en-US" sz="2800" dirty="0" smtClean="0"/>
              <a:t>Can arise from blood or lymph vessel endothelial cells or from </a:t>
            </a:r>
            <a:r>
              <a:rPr lang="en-US" sz="2800" dirty="0" err="1" smtClean="0"/>
              <a:t>pericytic</a:t>
            </a:r>
            <a:r>
              <a:rPr lang="en-US" sz="2800" dirty="0" smtClean="0"/>
              <a:t> cells of vasculature</a:t>
            </a:r>
          </a:p>
          <a:p>
            <a:r>
              <a:rPr lang="en-US" sz="2800" dirty="0" smtClean="0"/>
              <a:t>Poor prognosis</a:t>
            </a:r>
          </a:p>
          <a:p>
            <a:r>
              <a:rPr lang="en-US" sz="2800" dirty="0" smtClean="0"/>
              <a:t>Treatment: radical excision</a:t>
            </a:r>
            <a:endParaRPr lang="en-US" sz="28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Kaposi’s sarcoma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Oral tumors are red, blue and purple</a:t>
            </a:r>
          </a:p>
          <a:p>
            <a:r>
              <a:rPr lang="en-US" sz="2800" dirty="0" smtClean="0"/>
              <a:t>Posterior Hard palate is the favored site</a:t>
            </a:r>
          </a:p>
          <a:p>
            <a:r>
              <a:rPr lang="en-US" sz="2800" dirty="0" smtClean="0"/>
              <a:t>They begin as flat red </a:t>
            </a:r>
            <a:r>
              <a:rPr lang="en-US" sz="2800" dirty="0" err="1" smtClean="0"/>
              <a:t>macules</a:t>
            </a:r>
            <a:r>
              <a:rPr lang="en-US" sz="2800" dirty="0" smtClean="0"/>
              <a:t> of variable size and irregular configuration</a:t>
            </a:r>
          </a:p>
          <a:p>
            <a:r>
              <a:rPr lang="en-US" sz="2800" dirty="0" smtClean="0"/>
              <a:t>They appear as focal lesion with numerous isolated </a:t>
            </a:r>
            <a:r>
              <a:rPr lang="en-US" sz="2800" dirty="0" err="1" smtClean="0"/>
              <a:t>ans</a:t>
            </a:r>
            <a:r>
              <a:rPr lang="en-US" sz="2800" dirty="0" smtClean="0"/>
              <a:t> coalescing plaques</a:t>
            </a:r>
          </a:p>
          <a:p>
            <a:r>
              <a:rPr lang="en-US" sz="2800" dirty="0" smtClean="0"/>
              <a:t>Eventually these lesions increase in size to become nodular growths and involve entire palate, protruding below the plane of occlusion</a:t>
            </a:r>
          </a:p>
          <a:p>
            <a:r>
              <a:rPr lang="en-US" sz="2800" dirty="0" smtClean="0"/>
              <a:t>Facial </a:t>
            </a:r>
            <a:r>
              <a:rPr lang="en-US" sz="2800" dirty="0" err="1" smtClean="0"/>
              <a:t>gingiva</a:t>
            </a:r>
            <a:r>
              <a:rPr lang="en-US" sz="2800" dirty="0" smtClean="0"/>
              <a:t> is second most favored site</a:t>
            </a:r>
            <a:endParaRPr lang="en-US" sz="28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C:\Users\23\Desktop\2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95600" y="2751656"/>
            <a:ext cx="2990850" cy="19830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Oral/labial </a:t>
            </a:r>
            <a:r>
              <a:rPr lang="en-US" sz="3600" dirty="0" err="1" smtClean="0"/>
              <a:t>melanotic</a:t>
            </a:r>
            <a:r>
              <a:rPr lang="en-US" sz="3600" dirty="0" smtClean="0"/>
              <a:t> </a:t>
            </a:r>
            <a:r>
              <a:rPr lang="en-US" sz="3600" dirty="0" err="1" smtClean="0"/>
              <a:t>macule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a unique, benign, pigmented lesion</a:t>
            </a:r>
          </a:p>
          <a:p>
            <a:r>
              <a:rPr lang="en-US" sz="2800" dirty="0" smtClean="0"/>
              <a:t>Are most common oral lesions</a:t>
            </a:r>
          </a:p>
          <a:p>
            <a:r>
              <a:rPr lang="en-US" sz="2800" dirty="0" smtClean="0"/>
              <a:t>Trauma is postulated to play a role</a:t>
            </a:r>
          </a:p>
          <a:p>
            <a:r>
              <a:rPr lang="en-US" sz="2800" dirty="0" smtClean="0"/>
              <a:t>Frequently in females, usually lower lip and </a:t>
            </a:r>
            <a:r>
              <a:rPr lang="en-US" sz="2800" dirty="0" err="1" smtClean="0"/>
              <a:t>gingiva</a:t>
            </a:r>
            <a:endParaRPr lang="en-US" sz="2800" dirty="0" smtClean="0"/>
          </a:p>
          <a:p>
            <a:r>
              <a:rPr lang="en-US" sz="2800" dirty="0" smtClean="0"/>
              <a:t>Small, less than a cm, well </a:t>
            </a:r>
            <a:r>
              <a:rPr lang="en-US" sz="2800" dirty="0" err="1" smtClean="0"/>
              <a:t>circumscired</a:t>
            </a:r>
            <a:r>
              <a:rPr lang="en-US" sz="2800" dirty="0" smtClean="0"/>
              <a:t>, oval or irregular in outline and uniformly pigmented</a:t>
            </a:r>
          </a:p>
          <a:p>
            <a:r>
              <a:rPr lang="en-US" sz="2800" dirty="0" smtClean="0"/>
              <a:t>d/d: malignant melanoma, amalgam tattoo, focal </a:t>
            </a:r>
            <a:r>
              <a:rPr lang="en-US" sz="2800" dirty="0" err="1" smtClean="0"/>
              <a:t>ecchymosis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Treatment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Macular </a:t>
            </a:r>
            <a:r>
              <a:rPr lang="en-US" sz="2800" dirty="0" err="1" smtClean="0"/>
              <a:t>stae</a:t>
            </a:r>
            <a:r>
              <a:rPr lang="en-US" sz="2800" dirty="0" smtClean="0"/>
              <a:t> lesions are painless and no treatment is required</a:t>
            </a:r>
          </a:p>
          <a:p>
            <a:r>
              <a:rPr lang="en-US" sz="2800" dirty="0" smtClean="0"/>
              <a:t>Larger lesions: </a:t>
            </a:r>
            <a:r>
              <a:rPr lang="en-US" sz="2800" dirty="0" err="1" smtClean="0"/>
              <a:t>electrocautery</a:t>
            </a:r>
            <a:r>
              <a:rPr lang="en-US" sz="2800" dirty="0" smtClean="0"/>
              <a:t> is recommended</a:t>
            </a:r>
          </a:p>
          <a:p>
            <a:r>
              <a:rPr lang="en-US" sz="2800" dirty="0" err="1" smtClean="0"/>
              <a:t>Intralesional</a:t>
            </a:r>
            <a:r>
              <a:rPr lang="en-US" sz="2800" dirty="0" smtClean="0"/>
              <a:t> injection of 1% sodium </a:t>
            </a:r>
            <a:r>
              <a:rPr lang="en-US" sz="2800" dirty="0" err="1" smtClean="0"/>
              <a:t>tetradecyl</a:t>
            </a:r>
            <a:r>
              <a:rPr lang="en-US" sz="2800" dirty="0" smtClean="0"/>
              <a:t> </a:t>
            </a:r>
            <a:r>
              <a:rPr lang="en-US" sz="2800" dirty="0" err="1" smtClean="0"/>
              <a:t>sulphate</a:t>
            </a:r>
            <a:r>
              <a:rPr lang="en-US" sz="2800" dirty="0" smtClean="0"/>
              <a:t> will result in necrosis of tumefactions</a:t>
            </a:r>
          </a:p>
          <a:p>
            <a:r>
              <a:rPr lang="en-US" sz="2800" dirty="0" err="1" smtClean="0"/>
              <a:t>Intralesional</a:t>
            </a:r>
            <a:r>
              <a:rPr lang="en-US" sz="2800" dirty="0" smtClean="0"/>
              <a:t> 1% </a:t>
            </a:r>
            <a:r>
              <a:rPr lang="en-US" sz="2800" dirty="0" err="1" smtClean="0"/>
              <a:t>vinblastine</a:t>
            </a:r>
            <a:r>
              <a:rPr lang="en-US" sz="2800" dirty="0" smtClean="0"/>
              <a:t> </a:t>
            </a:r>
            <a:r>
              <a:rPr lang="en-US" sz="2800" dirty="0" err="1" smtClean="0"/>
              <a:t>sulphate</a:t>
            </a:r>
            <a:r>
              <a:rPr lang="en-US" sz="2800" dirty="0" smtClean="0"/>
              <a:t> is also beneficial, multiple biweekly injections</a:t>
            </a:r>
            <a:endParaRPr lang="en-US" sz="28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Hereditary hemorrhagic </a:t>
            </a:r>
            <a:r>
              <a:rPr lang="en-US" sz="3200" dirty="0" err="1" smtClean="0"/>
              <a:t>telangiectasia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Characterized by multiple, round or oval purple papules measuring less than 0.5 cm In diameter is a genetically transmitted disease</a:t>
            </a:r>
          </a:p>
          <a:p>
            <a:r>
              <a:rPr lang="en-US" sz="2800" dirty="0" smtClean="0"/>
              <a:t>Lesion represents multiple </a:t>
            </a:r>
            <a:r>
              <a:rPr lang="en-US" sz="2800" dirty="0" err="1" smtClean="0"/>
              <a:t>microaneurysms</a:t>
            </a:r>
            <a:r>
              <a:rPr lang="en-US" sz="2800" dirty="0" smtClean="0"/>
              <a:t>, owing to a weakening defect in adventitial coat of </a:t>
            </a:r>
            <a:r>
              <a:rPr lang="en-US" sz="2800" dirty="0" err="1" smtClean="0"/>
              <a:t>venules</a:t>
            </a:r>
            <a:endParaRPr lang="en-US" sz="2800" dirty="0" smtClean="0"/>
          </a:p>
          <a:p>
            <a:r>
              <a:rPr lang="en-US" sz="2800" dirty="0" smtClean="0"/>
              <a:t>There may be 100 such purple papules on vermillion and mucosal surfaces of lips and tongue and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mucosa</a:t>
            </a:r>
          </a:p>
          <a:p>
            <a:r>
              <a:rPr lang="en-US" sz="2800" dirty="0" smtClean="0"/>
              <a:t>Facial skin and neck are also involved</a:t>
            </a:r>
          </a:p>
          <a:p>
            <a:r>
              <a:rPr lang="en-US" sz="2800" dirty="0" smtClean="0"/>
              <a:t>Nasal mucosa also may reveal such lesions and a past h/o </a:t>
            </a:r>
            <a:r>
              <a:rPr lang="en-US" sz="2800" dirty="0" err="1" smtClean="0"/>
              <a:t>epistaxis</a:t>
            </a:r>
            <a:r>
              <a:rPr lang="en-US" sz="2800" dirty="0" smtClean="0"/>
              <a:t> may be seen</a:t>
            </a:r>
          </a:p>
          <a:p>
            <a:r>
              <a:rPr lang="en-US" sz="2800" dirty="0" smtClean="0"/>
              <a:t>No treatment, for cosmetic reasons, </a:t>
            </a:r>
            <a:r>
              <a:rPr lang="en-US" sz="2800" dirty="0" err="1" smtClean="0"/>
              <a:t>electrocautery</a:t>
            </a:r>
            <a:r>
              <a:rPr lang="en-US" sz="2800" dirty="0" smtClean="0"/>
              <a:t> can be done</a:t>
            </a:r>
            <a:endParaRPr lang="en-US" sz="28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C:\Users\23\Desktop\2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514600"/>
            <a:ext cx="2647950" cy="1724025"/>
          </a:xfrm>
          <a:prstGeom prst="rect">
            <a:avLst/>
          </a:prstGeom>
          <a:noFill/>
        </p:spPr>
      </p:pic>
      <p:pic>
        <p:nvPicPr>
          <p:cNvPr id="18435" name="Picture 3" descr="C:\Users\23\Desktop\2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590800"/>
            <a:ext cx="2790825" cy="1638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Ecchymosis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Traumatic </a:t>
            </a:r>
            <a:r>
              <a:rPr lang="en-US" sz="2800" dirty="0" err="1" smtClean="0"/>
              <a:t>ecchymosis</a:t>
            </a:r>
            <a:r>
              <a:rPr lang="en-US" sz="2800" dirty="0" smtClean="0"/>
              <a:t> is common on lips and face</a:t>
            </a:r>
          </a:p>
          <a:p>
            <a:r>
              <a:rPr lang="en-US" sz="2800" dirty="0" smtClean="0"/>
              <a:t>Immediately following trauma, erythrocytes </a:t>
            </a:r>
            <a:r>
              <a:rPr lang="en-US" sz="2800" dirty="0" err="1" smtClean="0"/>
              <a:t>extravasate</a:t>
            </a:r>
            <a:r>
              <a:rPr lang="en-US" sz="2800" dirty="0" smtClean="0"/>
              <a:t> into </a:t>
            </a:r>
            <a:r>
              <a:rPr lang="en-US" sz="2800" dirty="0" err="1" smtClean="0"/>
              <a:t>submucosa</a:t>
            </a:r>
            <a:r>
              <a:rPr lang="en-US" sz="2800" dirty="0" smtClean="0"/>
              <a:t> and appear as bright red </a:t>
            </a:r>
            <a:r>
              <a:rPr lang="en-US" sz="2800" dirty="0" err="1" smtClean="0"/>
              <a:t>macule</a:t>
            </a:r>
            <a:r>
              <a:rPr lang="en-US" sz="2800" dirty="0" smtClean="0"/>
              <a:t> or as swelling if hematoma forms</a:t>
            </a:r>
          </a:p>
          <a:p>
            <a:r>
              <a:rPr lang="en-US" sz="2800" dirty="0" smtClean="0"/>
              <a:t>Lesion will assume a brown color after </a:t>
            </a:r>
            <a:r>
              <a:rPr lang="en-US" sz="2800" dirty="0" err="1" smtClean="0"/>
              <a:t>hb</a:t>
            </a:r>
            <a:r>
              <a:rPr lang="en-US" sz="2800" dirty="0" smtClean="0"/>
              <a:t> is degraded to </a:t>
            </a:r>
            <a:r>
              <a:rPr lang="en-US" sz="2800" dirty="0" err="1" smtClean="0"/>
              <a:t>hemosiderin</a:t>
            </a:r>
            <a:endParaRPr lang="en-US" sz="2800" dirty="0" smtClean="0"/>
          </a:p>
          <a:p>
            <a:r>
              <a:rPr lang="en-US" sz="2800" dirty="0" smtClean="0"/>
              <a:t>Lab: BT, PT,PTT, INR</a:t>
            </a:r>
            <a:endParaRPr lang="en-US" sz="28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Purpura</a:t>
            </a:r>
            <a:r>
              <a:rPr lang="en-US" sz="3600" dirty="0" smtClean="0"/>
              <a:t>/</a:t>
            </a:r>
            <a:r>
              <a:rPr lang="en-US" sz="3600" dirty="0" err="1" smtClean="0"/>
              <a:t>petechiae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Capillary hemorrhages will appear red initially</a:t>
            </a:r>
          </a:p>
          <a:p>
            <a:r>
              <a:rPr lang="en-US" sz="2800" dirty="0" err="1" smtClean="0"/>
              <a:t>Petechiae</a:t>
            </a:r>
            <a:r>
              <a:rPr lang="en-US" sz="2800" dirty="0" smtClean="0"/>
              <a:t> are pin point or slightly larger</a:t>
            </a:r>
          </a:p>
          <a:p>
            <a:r>
              <a:rPr lang="en-US" sz="2800" dirty="0" err="1" smtClean="0"/>
              <a:t>Purpura</a:t>
            </a:r>
            <a:r>
              <a:rPr lang="en-US" sz="2800" dirty="0" smtClean="0"/>
              <a:t> are multiple, small 2-4mm collections of </a:t>
            </a:r>
            <a:r>
              <a:rPr lang="en-US" sz="2800" dirty="0" err="1" smtClean="0"/>
              <a:t>extravasated</a:t>
            </a:r>
            <a:r>
              <a:rPr lang="en-US" sz="2800" dirty="0" smtClean="0"/>
              <a:t> blood</a:t>
            </a:r>
          </a:p>
          <a:p>
            <a:r>
              <a:rPr lang="en-US" sz="2800" dirty="0" smtClean="0"/>
              <a:t>Etiology: trauma, viral or systemic disease</a:t>
            </a:r>
          </a:p>
          <a:p>
            <a:r>
              <a:rPr lang="en-US" sz="2800" dirty="0" smtClean="0"/>
              <a:t>If traumatic, remove the causative factor and in 2 weeks lesions will resolve</a:t>
            </a:r>
            <a:endParaRPr lang="en-US" sz="28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23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2590800"/>
            <a:ext cx="2619375" cy="1743075"/>
          </a:xfrm>
          <a:prstGeom prst="rect">
            <a:avLst/>
          </a:prstGeom>
          <a:noFill/>
        </p:spPr>
      </p:pic>
      <p:pic>
        <p:nvPicPr>
          <p:cNvPr id="1027" name="Picture 3" descr="C:\Users\23\Desktop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667000"/>
            <a:ext cx="2800350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Hemochromatosis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 chronic, progressive disease that is characterized by excessive iron deposition in liver and other organs and tissues</a:t>
            </a:r>
          </a:p>
          <a:p>
            <a:r>
              <a:rPr lang="en-US" sz="2800" dirty="0" smtClean="0"/>
              <a:t>oral pigmentation is often diffuse and brown to gray in appearance</a:t>
            </a:r>
          </a:p>
          <a:p>
            <a:r>
              <a:rPr lang="en-US" sz="2800" dirty="0" smtClean="0"/>
              <a:t>Palate and </a:t>
            </a:r>
            <a:r>
              <a:rPr lang="en-US" sz="2800" dirty="0" err="1" smtClean="0"/>
              <a:t>gingiva</a:t>
            </a:r>
            <a:r>
              <a:rPr lang="en-US" sz="2800" dirty="0" smtClean="0"/>
              <a:t> are most commonly affected</a:t>
            </a:r>
            <a:endParaRPr lang="en-US" sz="2800" dirty="0"/>
          </a:p>
        </p:txBody>
      </p:sp>
      <p:pic>
        <p:nvPicPr>
          <p:cNvPr id="2050" name="Picture 2" descr="C:\Users\23\Desktop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495800"/>
            <a:ext cx="2466975" cy="1857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Exogenous pigmentation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Amalgam tattoo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argyrosis</a:t>
            </a:r>
            <a:endParaRPr lang="en-US" sz="2800" dirty="0" smtClean="0"/>
          </a:p>
          <a:p>
            <a:r>
              <a:rPr lang="en-US" sz="2800" dirty="0" smtClean="0"/>
              <a:t>Single most common source of solitary or focal pigmentation in oral mucosa</a:t>
            </a:r>
          </a:p>
          <a:p>
            <a:r>
              <a:rPr lang="en-US" sz="2800" dirty="0" smtClean="0"/>
              <a:t>Iatrogenic in origin</a:t>
            </a:r>
          </a:p>
          <a:p>
            <a:r>
              <a:rPr lang="en-US" sz="2800" dirty="0" smtClean="0"/>
              <a:t>Lesions are typically small, symptomatic, macular and bluish gray or even black</a:t>
            </a:r>
          </a:p>
          <a:p>
            <a:r>
              <a:rPr lang="en-US" sz="2800" dirty="0" err="1" smtClean="0"/>
              <a:t>Gingiva</a:t>
            </a:r>
            <a:r>
              <a:rPr lang="en-US" sz="2800" dirty="0" smtClean="0"/>
              <a:t>, alveolar mucosa,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mucosa and FOM represent the most common sites</a:t>
            </a:r>
          </a:p>
          <a:p>
            <a:r>
              <a:rPr lang="en-US" sz="2800" dirty="0" smtClean="0"/>
              <a:t>Lesions are often found in the vicinity of the teeth with large restorations</a:t>
            </a:r>
          </a:p>
          <a:p>
            <a:r>
              <a:rPr lang="en-US" sz="2800" dirty="0" smtClean="0"/>
              <a:t>They often show a fine brown granular stippling of reticulum fibers, with particular affinity for vessel walls and nerve fibers</a:t>
            </a:r>
            <a:endParaRPr lang="en-US" sz="2800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23\Desktop\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95650" y="2967831"/>
            <a:ext cx="2552700" cy="1790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Oral </a:t>
            </a:r>
            <a:r>
              <a:rPr lang="en-US" sz="3600" dirty="0" err="1" smtClean="0"/>
              <a:t>melanoacanthoma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Is usual, benign, </a:t>
            </a:r>
            <a:r>
              <a:rPr lang="en-US" sz="2800" dirty="0" err="1" smtClean="0"/>
              <a:t>melanocytic</a:t>
            </a:r>
            <a:r>
              <a:rPr lang="en-US" sz="2800" dirty="0" smtClean="0"/>
              <a:t> lesion</a:t>
            </a:r>
          </a:p>
          <a:p>
            <a:r>
              <a:rPr lang="en-US" sz="2800" dirty="0" smtClean="0"/>
              <a:t>Most pts report a rapid onset</a:t>
            </a:r>
          </a:p>
          <a:p>
            <a:r>
              <a:rPr lang="en-US" sz="2800" dirty="0" smtClean="0"/>
              <a:t>Acute trauma or </a:t>
            </a:r>
            <a:r>
              <a:rPr lang="en-US" sz="2800" dirty="0" err="1" smtClean="0"/>
              <a:t>chr</a:t>
            </a:r>
            <a:r>
              <a:rPr lang="en-US" sz="2800" dirty="0" smtClean="0"/>
              <a:t> irritation </a:t>
            </a:r>
            <a:r>
              <a:rPr lang="en-US" sz="2800" dirty="0" err="1" smtClean="0"/>
              <a:t>preceds</a:t>
            </a:r>
            <a:r>
              <a:rPr lang="en-US" sz="2800" dirty="0" smtClean="0"/>
              <a:t> the lesion</a:t>
            </a:r>
          </a:p>
          <a:p>
            <a:r>
              <a:rPr lang="en-US" sz="2800" dirty="0" smtClean="0"/>
              <a:t>Presents as a rapidly enlarging, ill defined, darkly pigmented macular or plaque like lesion</a:t>
            </a:r>
          </a:p>
          <a:p>
            <a:r>
              <a:rPr lang="en-US" sz="2800" dirty="0" smtClean="0"/>
              <a:t>Any age, 3/4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</a:t>
            </a:r>
          </a:p>
          <a:p>
            <a:r>
              <a:rPr lang="en-US" sz="2800" dirty="0" smtClean="0"/>
              <a:t>Asymptomatic, any mucosal surface may be involved</a:t>
            </a:r>
          </a:p>
          <a:p>
            <a:r>
              <a:rPr lang="en-US" sz="2800" dirty="0" err="1" smtClean="0"/>
              <a:t>Buccal</a:t>
            </a:r>
            <a:r>
              <a:rPr lang="en-US" sz="2800" dirty="0" smtClean="0"/>
              <a:t> mucosa is most common</a:t>
            </a:r>
          </a:p>
          <a:p>
            <a:r>
              <a:rPr lang="en-US" sz="2800" dirty="0" smtClean="0"/>
              <a:t>Small and localized to large diffuse areas</a:t>
            </a:r>
          </a:p>
          <a:p>
            <a:r>
              <a:rPr lang="en-US" sz="2800" dirty="0" smtClean="0"/>
              <a:t>Borders are irregular and pigmentation may not be uniform</a:t>
            </a:r>
            <a:endParaRPr lang="en-US" sz="28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Graphite tattoo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Are an unusual source of focal exogenous pigmentation</a:t>
            </a:r>
          </a:p>
          <a:p>
            <a:r>
              <a:rPr lang="en-US" sz="2800" dirty="0" smtClean="0"/>
              <a:t>Commonly seen on palate</a:t>
            </a:r>
          </a:p>
          <a:p>
            <a:r>
              <a:rPr lang="en-US" sz="2800" dirty="0" smtClean="0"/>
              <a:t>Appear as solitary gray or black </a:t>
            </a:r>
            <a:r>
              <a:rPr lang="en-US" sz="2800" dirty="0" err="1" smtClean="0"/>
              <a:t>macule</a:t>
            </a:r>
            <a:endParaRPr lang="en-US" sz="2800" dirty="0"/>
          </a:p>
        </p:txBody>
      </p:sp>
      <p:pic>
        <p:nvPicPr>
          <p:cNvPr id="4098" name="Picture 2" descr="C:\Users\23\Desktop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3810000"/>
            <a:ext cx="2971800" cy="21325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Ornamental tattoo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Mucosal tattoos in the form of lettering or intricate artwork </a:t>
            </a:r>
          </a:p>
          <a:p>
            <a:r>
              <a:rPr lang="en-US" sz="2800" dirty="0" smtClean="0"/>
              <a:t>Amateur tattoo inks consists of simple carbon particles from a variety of sources, including burnt wood, plastic or paper and from variety of inks such as </a:t>
            </a:r>
            <a:r>
              <a:rPr lang="en-US" sz="2800" dirty="0" err="1" smtClean="0"/>
              <a:t>india</a:t>
            </a:r>
            <a:r>
              <a:rPr lang="en-US" sz="2800" dirty="0" smtClean="0"/>
              <a:t> ink, pen ink and plant derived matter</a:t>
            </a:r>
          </a:p>
          <a:p>
            <a:r>
              <a:rPr lang="en-US" sz="2800" dirty="0" smtClean="0"/>
              <a:t>Brushing the teeth and gums with root of </a:t>
            </a:r>
            <a:r>
              <a:rPr lang="en-US" sz="2800" dirty="0" err="1" smtClean="0"/>
              <a:t>euclea</a:t>
            </a:r>
            <a:r>
              <a:rPr lang="en-US" sz="2800" dirty="0" smtClean="0"/>
              <a:t> </a:t>
            </a:r>
            <a:r>
              <a:rPr lang="en-US" sz="2800" dirty="0" err="1" smtClean="0"/>
              <a:t>natalensis</a:t>
            </a:r>
            <a:r>
              <a:rPr lang="en-US" sz="2800" dirty="0" smtClean="0"/>
              <a:t> in belief of promoting oral health and mouth changes to orange color, coloration is transient and reversible</a:t>
            </a:r>
            <a:endParaRPr lang="en-US" sz="28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Medicinal metal induced pigmentation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Gold and colloidal silver have been associated with diffuse </a:t>
            </a:r>
            <a:r>
              <a:rPr lang="en-US" sz="2800" dirty="0" err="1" smtClean="0"/>
              <a:t>cutaneous</a:t>
            </a:r>
            <a:r>
              <a:rPr lang="en-US" sz="2800" dirty="0" smtClean="0"/>
              <a:t> pigmentation</a:t>
            </a:r>
          </a:p>
          <a:p>
            <a:r>
              <a:rPr lang="en-US" sz="2800" dirty="0" smtClean="0"/>
              <a:t>Silver may cause a gen blue gray discoloration (</a:t>
            </a:r>
            <a:r>
              <a:rPr lang="en-US" sz="2800" dirty="0" err="1" smtClean="0"/>
              <a:t>argyria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Gold induced pigment may appear blue gray or purple – </a:t>
            </a:r>
            <a:r>
              <a:rPr lang="en-US" sz="2800" dirty="0" err="1" smtClean="0"/>
              <a:t>chrysiasis</a:t>
            </a:r>
            <a:endParaRPr lang="en-US" sz="2800" dirty="0" smtClean="0"/>
          </a:p>
          <a:p>
            <a:r>
              <a:rPr lang="en-US" sz="2800" dirty="0" smtClean="0"/>
              <a:t>Zinc and medicinal silver associated pigment is gray-black in appearance</a:t>
            </a:r>
          </a:p>
          <a:p>
            <a:r>
              <a:rPr lang="en-US" sz="2800" dirty="0" smtClean="0"/>
              <a:t>Both appear as brown or black particulate matter dispersed throughout the </a:t>
            </a:r>
            <a:r>
              <a:rPr lang="en-US" sz="2800" dirty="0" err="1" smtClean="0"/>
              <a:t>submucosa</a:t>
            </a:r>
            <a:endParaRPr lang="en-US" sz="2800" dirty="0" smtClean="0"/>
          </a:p>
          <a:p>
            <a:r>
              <a:rPr lang="en-US" sz="2800" dirty="0" smtClean="0"/>
              <a:t>Gen black discoloration of tongue is attributed to chewing of bismuth subsalicylate tablets, commonly used antacid, actual pigment that is bismuth </a:t>
            </a:r>
            <a:r>
              <a:rPr lang="en-US" sz="2800" dirty="0" err="1" smtClean="0"/>
              <a:t>sulphide</a:t>
            </a:r>
            <a:r>
              <a:rPr lang="en-US" sz="2800" dirty="0" smtClean="0"/>
              <a:t> gets </a:t>
            </a:r>
            <a:r>
              <a:rPr lang="en-US" sz="2800" dirty="0" err="1" smtClean="0"/>
              <a:t>ppted</a:t>
            </a:r>
            <a:endParaRPr lang="en-US" sz="2800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Heavy metal pigmentation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Diffuse oral pigmentation may be associated with ingestion of heavy metals</a:t>
            </a:r>
          </a:p>
          <a:p>
            <a:r>
              <a:rPr lang="en-US" sz="2800" dirty="0" smtClean="0"/>
              <a:t>Lead, Hg, Bi, and arsenic have been deposited in oral tissue if ingested over an extended period of time</a:t>
            </a:r>
          </a:p>
          <a:p>
            <a:r>
              <a:rPr lang="en-US" sz="2800" dirty="0" smtClean="0"/>
              <a:t>These metal salts tend to </a:t>
            </a:r>
            <a:r>
              <a:rPr lang="en-US" sz="2800" dirty="0" err="1" smtClean="0"/>
              <a:t>extravasate</a:t>
            </a:r>
            <a:r>
              <a:rPr lang="en-US" sz="2800" dirty="0" smtClean="0"/>
              <a:t> from vessels in areas of chronic inflammation</a:t>
            </a:r>
          </a:p>
          <a:p>
            <a:r>
              <a:rPr lang="en-US" sz="2800" dirty="0" smtClean="0"/>
              <a:t>This is found along the free gingival margin, where it outlines the gingival cuff</a:t>
            </a:r>
          </a:p>
          <a:p>
            <a:r>
              <a:rPr lang="en-US" sz="2800" dirty="0" smtClean="0"/>
              <a:t>This line has a gray or black appearance</a:t>
            </a:r>
          </a:p>
          <a:p>
            <a:r>
              <a:rPr lang="en-US" sz="2800" dirty="0" smtClean="0"/>
              <a:t>Additional symptoms: behavioral changes, neurologic disorders, intestinal pain and </a:t>
            </a:r>
            <a:r>
              <a:rPr lang="en-US" sz="2800" dirty="0" err="1" smtClean="0"/>
              <a:t>sialorrhea</a:t>
            </a:r>
            <a:endParaRPr lang="en-US" sz="28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Drug induced pigmentation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Minocycline</a:t>
            </a:r>
            <a:r>
              <a:rPr lang="en-US" sz="2800" dirty="0" smtClean="0"/>
              <a:t>, for treatment of acne, causes </a:t>
            </a:r>
            <a:r>
              <a:rPr lang="en-US" sz="2800" dirty="0" err="1" smtClean="0"/>
              <a:t>pigmentsation</a:t>
            </a:r>
            <a:r>
              <a:rPr lang="en-US" sz="2800" dirty="0" smtClean="0"/>
              <a:t> of </a:t>
            </a:r>
            <a:r>
              <a:rPr lang="en-US" sz="2800" dirty="0" err="1" smtClean="0"/>
              <a:t>develping</a:t>
            </a:r>
            <a:r>
              <a:rPr lang="en-US" sz="2800" dirty="0" smtClean="0"/>
              <a:t> teeth</a:t>
            </a:r>
          </a:p>
          <a:p>
            <a:r>
              <a:rPr lang="en-US" sz="2800" dirty="0" smtClean="0"/>
              <a:t>O chronic use, </a:t>
            </a:r>
            <a:r>
              <a:rPr lang="en-US" sz="2800" dirty="0" err="1" smtClean="0"/>
              <a:t>minocycline</a:t>
            </a:r>
            <a:r>
              <a:rPr lang="en-US" sz="2800" dirty="0" smtClean="0"/>
              <a:t> metabolites get incorporated into normal bone</a:t>
            </a:r>
          </a:p>
          <a:p>
            <a:r>
              <a:rPr lang="en-US" sz="2800" dirty="0" smtClean="0"/>
              <a:t>Bone may appear green, blue or even black</a:t>
            </a:r>
          </a:p>
          <a:p>
            <a:r>
              <a:rPr lang="en-US" sz="2800" dirty="0" smtClean="0"/>
              <a:t>Causes pigmentation of skin and nails</a:t>
            </a:r>
          </a:p>
          <a:p>
            <a:r>
              <a:rPr lang="en-US" sz="2800" dirty="0" smtClean="0"/>
              <a:t>Pigmentation may appear patchy and diffuse</a:t>
            </a:r>
            <a:endParaRPr lang="en-US" sz="2800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Depigmentation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err="1" smtClean="0"/>
              <a:t>Vitiligo</a:t>
            </a:r>
            <a:r>
              <a:rPr lang="en-US" sz="2800" dirty="0" smtClean="0"/>
              <a:t>: is a relatively common , acquired autoimmune disease that is associated with </a:t>
            </a:r>
            <a:r>
              <a:rPr lang="en-US" sz="2800" dirty="0" err="1" smtClean="0"/>
              <a:t>hypomelanosis</a:t>
            </a:r>
            <a:endParaRPr lang="en-US" sz="2800" dirty="0" smtClean="0"/>
          </a:p>
          <a:p>
            <a:r>
              <a:rPr lang="en-US" sz="2800" dirty="0" smtClean="0"/>
              <a:t>Etiology: </a:t>
            </a:r>
            <a:r>
              <a:rPr lang="en-US" sz="2800" dirty="0" err="1" smtClean="0"/>
              <a:t>multifactorial</a:t>
            </a:r>
            <a:r>
              <a:rPr lang="en-US" sz="2800" dirty="0" smtClean="0"/>
              <a:t>, genetic and environmental</a:t>
            </a:r>
          </a:p>
          <a:p>
            <a:r>
              <a:rPr lang="en-US" sz="2800" dirty="0" smtClean="0"/>
              <a:t>Presents from focal areas to entire segment on one side of body</a:t>
            </a:r>
          </a:p>
          <a:p>
            <a:r>
              <a:rPr lang="en-US" sz="2800" dirty="0" err="1" smtClean="0"/>
              <a:t>Vitiligo</a:t>
            </a:r>
            <a:r>
              <a:rPr lang="en-US" sz="2800" dirty="0" smtClean="0"/>
              <a:t> </a:t>
            </a:r>
            <a:r>
              <a:rPr lang="en-US" sz="2800" dirty="0" err="1" smtClean="0"/>
              <a:t>universalis</a:t>
            </a:r>
            <a:r>
              <a:rPr lang="en-US" sz="2800" dirty="0" smtClean="0"/>
              <a:t>: skin and hair of body may lose pigmentation</a:t>
            </a:r>
          </a:p>
          <a:p>
            <a:r>
              <a:rPr lang="en-US" sz="2800" dirty="0" smtClean="0"/>
              <a:t>Presents as well circumscribed, round, oval or elongated, pale or white colored </a:t>
            </a:r>
            <a:r>
              <a:rPr lang="en-US" sz="2800" dirty="0" err="1" smtClean="0"/>
              <a:t>macules</a:t>
            </a:r>
            <a:r>
              <a:rPr lang="en-US" sz="2800" dirty="0" smtClean="0"/>
              <a:t> that may coalesce into larger areas of diffuse </a:t>
            </a:r>
            <a:r>
              <a:rPr lang="en-US" sz="2800" dirty="0" err="1" smtClean="0"/>
              <a:t>depigmentation</a:t>
            </a:r>
            <a:endParaRPr lang="en-US" sz="2800" dirty="0" smtClean="0"/>
          </a:p>
          <a:p>
            <a:r>
              <a:rPr lang="en-US" sz="2800" dirty="0" smtClean="0"/>
              <a:t>Before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decade of life</a:t>
            </a:r>
          </a:p>
          <a:p>
            <a:r>
              <a:rPr lang="en-US" sz="2800" dirty="0" smtClean="0"/>
              <a:t>Rarely seen </a:t>
            </a:r>
            <a:r>
              <a:rPr lang="en-US" sz="2800" dirty="0" err="1" smtClean="0"/>
              <a:t>intraorally</a:t>
            </a:r>
            <a:r>
              <a:rPr lang="en-US" sz="2800" dirty="0" smtClean="0"/>
              <a:t>, </a:t>
            </a:r>
            <a:r>
              <a:rPr lang="en-US" sz="2800" dirty="0" err="1" smtClean="0"/>
              <a:t>hypomelanosis</a:t>
            </a:r>
            <a:r>
              <a:rPr lang="en-US" sz="2800" dirty="0" smtClean="0"/>
              <a:t> of inner and outer surface of lips and </a:t>
            </a:r>
            <a:r>
              <a:rPr lang="en-US" sz="2800" dirty="0" err="1" smtClean="0"/>
              <a:t>perioral</a:t>
            </a:r>
            <a:r>
              <a:rPr lang="en-US" sz="2800" dirty="0" smtClean="0"/>
              <a:t> skin may be seen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Treatment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Topical corticosteroids</a:t>
            </a:r>
          </a:p>
          <a:p>
            <a:r>
              <a:rPr lang="en-US" sz="2800" dirty="0" smtClean="0"/>
              <a:t>Systemic </a:t>
            </a:r>
            <a:r>
              <a:rPr lang="en-US" sz="2800" dirty="0" err="1" smtClean="0"/>
              <a:t>photochemotherapies</a:t>
            </a:r>
            <a:endParaRPr lang="en-US" sz="2800" dirty="0" smtClean="0"/>
          </a:p>
          <a:p>
            <a:r>
              <a:rPr lang="en-US" sz="2800" dirty="0" err="1" smtClean="0"/>
              <a:t>Autologous</a:t>
            </a:r>
            <a:r>
              <a:rPr lang="en-US" sz="2800" dirty="0" smtClean="0"/>
              <a:t> </a:t>
            </a:r>
            <a:r>
              <a:rPr lang="en-US" sz="2800" dirty="0" err="1" smtClean="0"/>
              <a:t>epthelial</a:t>
            </a:r>
            <a:r>
              <a:rPr lang="en-US" sz="2800" dirty="0" smtClean="0"/>
              <a:t> grafts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Melanocytic</a:t>
            </a:r>
            <a:r>
              <a:rPr lang="en-US" sz="3600" dirty="0" smtClean="0"/>
              <a:t> nevus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Are a common </a:t>
            </a:r>
            <a:r>
              <a:rPr lang="en-US" sz="2800" dirty="0" err="1" smtClean="0"/>
              <a:t>occurance</a:t>
            </a:r>
            <a:endParaRPr lang="en-US" sz="2800" dirty="0" smtClean="0"/>
          </a:p>
          <a:p>
            <a:r>
              <a:rPr lang="en-US" sz="2800" dirty="0" smtClean="0"/>
              <a:t>Lesions are usually asymptomatic and present as small, less than a cm, solitary, brown or blue, well </a:t>
            </a:r>
            <a:r>
              <a:rPr lang="en-US" sz="2800" dirty="0" err="1" smtClean="0"/>
              <a:t>circumscirbed</a:t>
            </a:r>
            <a:r>
              <a:rPr lang="en-US" sz="2800" dirty="0" smtClean="0"/>
              <a:t> nodule or </a:t>
            </a:r>
            <a:r>
              <a:rPr lang="en-US" sz="2800" dirty="0" err="1" smtClean="0"/>
              <a:t>macule</a:t>
            </a:r>
            <a:endParaRPr lang="en-US" sz="2800" dirty="0" smtClean="0"/>
          </a:p>
          <a:p>
            <a:r>
              <a:rPr lang="en-US" sz="2800" dirty="0" smtClean="0"/>
              <a:t>Once lesion reaches definite size, growth tends to cease and remain static indefinitely</a:t>
            </a:r>
          </a:p>
          <a:p>
            <a:r>
              <a:rPr lang="en-US" sz="2800" dirty="0" smtClean="0"/>
              <a:t>Develop at any age, most at age of 30</a:t>
            </a:r>
          </a:p>
          <a:p>
            <a:r>
              <a:rPr lang="en-US" sz="2800" dirty="0" smtClean="0"/>
              <a:t>Hard palate is common site, followed by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and labial </a:t>
            </a:r>
            <a:r>
              <a:rPr lang="en-US" sz="2800" dirty="0" err="1" smtClean="0"/>
              <a:t>mucosae</a:t>
            </a:r>
            <a:r>
              <a:rPr lang="en-US" sz="2800" dirty="0" smtClean="0"/>
              <a:t> and </a:t>
            </a:r>
            <a:r>
              <a:rPr lang="en-US" sz="2800" dirty="0" err="1" smtClean="0"/>
              <a:t>gingiva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Nevi are due to benign proliferations of </a:t>
            </a:r>
            <a:r>
              <a:rPr lang="en-US" sz="2800" dirty="0" err="1" smtClean="0"/>
              <a:t>melanocytes</a:t>
            </a:r>
            <a:endParaRPr lang="en-US" sz="2800" dirty="0" smtClean="0"/>
          </a:p>
          <a:p>
            <a:r>
              <a:rPr lang="en-US" sz="2800" dirty="0" smtClean="0"/>
              <a:t>In evolutionary stages, nevus cells maintain their localization to basal layer, residing at junction of </a:t>
            </a:r>
            <a:r>
              <a:rPr lang="en-US" sz="2800" dirty="0" err="1" smtClean="0"/>
              <a:t>ept</a:t>
            </a:r>
            <a:r>
              <a:rPr lang="en-US" sz="2800" dirty="0" smtClean="0"/>
              <a:t> and basement membrane and underlying ct</a:t>
            </a:r>
          </a:p>
          <a:p>
            <a:r>
              <a:rPr lang="en-US" sz="2800" dirty="0" smtClean="0"/>
              <a:t>These </a:t>
            </a:r>
            <a:r>
              <a:rPr lang="en-US" sz="2800" dirty="0" err="1" smtClean="0"/>
              <a:t>junctional</a:t>
            </a:r>
            <a:r>
              <a:rPr lang="en-US" sz="2800" dirty="0" smtClean="0"/>
              <a:t> nevi are usually small, les  than 5mm, macular or </a:t>
            </a:r>
            <a:r>
              <a:rPr lang="en-US" sz="2800" dirty="0" err="1" smtClean="0"/>
              <a:t>nonpalpable</a:t>
            </a:r>
            <a:r>
              <a:rPr lang="en-US" sz="2800" dirty="0" smtClean="0"/>
              <a:t> and tan to brown</a:t>
            </a:r>
          </a:p>
          <a:p>
            <a:r>
              <a:rPr lang="en-US" sz="2800" dirty="0" smtClean="0"/>
              <a:t>Over time, clustered </a:t>
            </a:r>
            <a:r>
              <a:rPr lang="en-US" sz="2800" dirty="0" err="1" smtClean="0"/>
              <a:t>melanocytes</a:t>
            </a:r>
            <a:r>
              <a:rPr lang="en-US" sz="2800" dirty="0" smtClean="0"/>
              <a:t> proliferate down into ct, as nests and some are at mucosal-</a:t>
            </a:r>
            <a:r>
              <a:rPr lang="en-US" sz="2800" dirty="0" err="1" smtClean="0"/>
              <a:t>submucosal</a:t>
            </a:r>
            <a:r>
              <a:rPr lang="en-US" sz="2800" dirty="0" smtClean="0"/>
              <a:t> </a:t>
            </a:r>
            <a:r>
              <a:rPr lang="en-US" sz="2800" dirty="0" err="1" smtClean="0"/>
              <a:t>jn</a:t>
            </a:r>
            <a:r>
              <a:rPr lang="en-US" sz="2800" dirty="0" smtClean="0"/>
              <a:t> – compound nevi and are dome shaped</a:t>
            </a:r>
          </a:p>
          <a:p>
            <a:r>
              <a:rPr lang="en-US" sz="2800" dirty="0" smtClean="0"/>
              <a:t>As lesion matures, nevus cells completely lose association with </a:t>
            </a:r>
            <a:r>
              <a:rPr lang="en-US" sz="2800" dirty="0" err="1" smtClean="0"/>
              <a:t>ept</a:t>
            </a:r>
            <a:r>
              <a:rPr lang="en-US" sz="2800" dirty="0" smtClean="0"/>
              <a:t> layer and get confined to </a:t>
            </a:r>
            <a:r>
              <a:rPr lang="en-US" sz="2800" dirty="0" err="1" smtClean="0"/>
              <a:t>submucosal</a:t>
            </a:r>
            <a:r>
              <a:rPr lang="en-US" sz="2800" dirty="0" smtClean="0"/>
              <a:t> tissue – </a:t>
            </a:r>
            <a:r>
              <a:rPr lang="en-US" sz="2800" dirty="0" err="1" smtClean="0"/>
              <a:t>intramucosal</a:t>
            </a:r>
            <a:r>
              <a:rPr lang="en-US" sz="2800" dirty="0" smtClean="0"/>
              <a:t> nevus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3121</Words>
  <Application>Microsoft Office PowerPoint</Application>
  <PresentationFormat>On-screen Show (4:3)</PresentationFormat>
  <Paragraphs>338</Paragraphs>
  <Slides>76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77" baseType="lpstr">
      <vt:lpstr>Office Theme</vt:lpstr>
      <vt:lpstr>Pigmented lesions of the oral mucosa</vt:lpstr>
      <vt:lpstr>Brown melanotic lesions</vt:lpstr>
      <vt:lpstr>Focal melanocytic pigmentation</vt:lpstr>
      <vt:lpstr>Freckle/Ephelis</vt:lpstr>
      <vt:lpstr>Slide 5</vt:lpstr>
      <vt:lpstr>Oral/labial melanotic macule</vt:lpstr>
      <vt:lpstr>Oral melanoacanthoma</vt:lpstr>
      <vt:lpstr>Melanocytic nevus</vt:lpstr>
      <vt:lpstr>Slide 9</vt:lpstr>
      <vt:lpstr>Slide 10</vt:lpstr>
      <vt:lpstr>Slide 11</vt:lpstr>
      <vt:lpstr>Malignant melanoma</vt:lpstr>
      <vt:lpstr>Malignant melanoma</vt:lpstr>
      <vt:lpstr>4 main clinicopathologic subtypes</vt:lpstr>
      <vt:lpstr>Slide 15</vt:lpstr>
      <vt:lpstr>Microscopic findings</vt:lpstr>
      <vt:lpstr>Slide 17</vt:lpstr>
      <vt:lpstr>Oral melanoma</vt:lpstr>
      <vt:lpstr>Slide 19</vt:lpstr>
      <vt:lpstr>Multifocal/diffuse pigmentation</vt:lpstr>
      <vt:lpstr>Physiologic pigmentation</vt:lpstr>
      <vt:lpstr>Slide 22</vt:lpstr>
      <vt:lpstr>Drug induced melanosis</vt:lpstr>
      <vt:lpstr>Slide 24</vt:lpstr>
      <vt:lpstr>Smokers melanosis</vt:lpstr>
      <vt:lpstr>Slide 26</vt:lpstr>
      <vt:lpstr>Postinflammatory hyperpigmntation</vt:lpstr>
      <vt:lpstr>Melasma </vt:lpstr>
      <vt:lpstr>Slide 29</vt:lpstr>
      <vt:lpstr>Melanosis associated with systemic or gentic disease</vt:lpstr>
      <vt:lpstr>Hypoadrenocorticism </vt:lpstr>
      <vt:lpstr>Slide 32</vt:lpstr>
      <vt:lpstr>Clinical features</vt:lpstr>
      <vt:lpstr>Slide 34</vt:lpstr>
      <vt:lpstr>Cushing’s syndrome/ cushing’s disease</vt:lpstr>
      <vt:lpstr>Clinical features</vt:lpstr>
      <vt:lpstr>Slide 37</vt:lpstr>
      <vt:lpstr>Hyperthyroidism </vt:lpstr>
      <vt:lpstr>Primary biliary cirrhosis</vt:lpstr>
      <vt:lpstr>Vitamin B12 / cobalamin deficiency</vt:lpstr>
      <vt:lpstr> Peutz-Jeghers syndrome</vt:lpstr>
      <vt:lpstr>Slide 42</vt:lpstr>
      <vt:lpstr>Café-au-lait pigmentation</vt:lpstr>
      <vt:lpstr>Slide 44</vt:lpstr>
      <vt:lpstr>Slide 45</vt:lpstr>
      <vt:lpstr>HIV/AIDS associated melanosis</vt:lpstr>
      <vt:lpstr>Blue/purple vascular lesions</vt:lpstr>
      <vt:lpstr>Slide 48</vt:lpstr>
      <vt:lpstr>Hemangioma </vt:lpstr>
      <vt:lpstr>Slide 50</vt:lpstr>
      <vt:lpstr>Hemodynamics </vt:lpstr>
      <vt:lpstr>Microscopically </vt:lpstr>
      <vt:lpstr>Slide 53</vt:lpstr>
      <vt:lpstr>Varix </vt:lpstr>
      <vt:lpstr>Slide 55</vt:lpstr>
      <vt:lpstr>Slide 56</vt:lpstr>
      <vt:lpstr>Angiosarcoma </vt:lpstr>
      <vt:lpstr>Kaposi’s sarcoma</vt:lpstr>
      <vt:lpstr>Slide 59</vt:lpstr>
      <vt:lpstr>Treatment </vt:lpstr>
      <vt:lpstr>Hereditary hemorrhagic telangiectasia </vt:lpstr>
      <vt:lpstr>Slide 62</vt:lpstr>
      <vt:lpstr>Ecchymosis </vt:lpstr>
      <vt:lpstr>Purpura/petechiae</vt:lpstr>
      <vt:lpstr>Slide 65</vt:lpstr>
      <vt:lpstr>Hemochromatosis </vt:lpstr>
      <vt:lpstr>Exogenous pigmentation</vt:lpstr>
      <vt:lpstr>Amalgam tattoo</vt:lpstr>
      <vt:lpstr>Slide 69</vt:lpstr>
      <vt:lpstr>Graphite tattoo</vt:lpstr>
      <vt:lpstr>Ornamental tattoo</vt:lpstr>
      <vt:lpstr>Medicinal metal induced pigmentation</vt:lpstr>
      <vt:lpstr>Heavy metal pigmentation</vt:lpstr>
      <vt:lpstr>Drug induced pigmentation</vt:lpstr>
      <vt:lpstr>Depigmentation </vt:lpstr>
      <vt:lpstr>Treatment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Pigmented lesions of the oral mucosa</dc:title>
  <dc:creator>OD</dc:creator>
  <cp:lastModifiedBy>23</cp:lastModifiedBy>
  <cp:revision>95</cp:revision>
  <dcterms:created xsi:type="dcterms:W3CDTF">2006-08-16T00:00:00Z</dcterms:created>
  <dcterms:modified xsi:type="dcterms:W3CDTF">2015-02-13T06:40:01Z</dcterms:modified>
</cp:coreProperties>
</file>