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2" r:id="rId11"/>
    <p:sldId id="265" r:id="rId12"/>
    <p:sldId id="266" r:id="rId13"/>
    <p:sldId id="267" r:id="rId14"/>
    <p:sldId id="268" r:id="rId15"/>
    <p:sldId id="269" r:id="rId16"/>
    <p:sldId id="293" r:id="rId17"/>
    <p:sldId id="270" r:id="rId18"/>
    <p:sldId id="271" r:id="rId19"/>
    <p:sldId id="272" r:id="rId20"/>
    <p:sldId id="273" r:id="rId21"/>
    <p:sldId id="274" r:id="rId22"/>
    <p:sldId id="275" r:id="rId23"/>
    <p:sldId id="294" r:id="rId24"/>
    <p:sldId id="276" r:id="rId25"/>
    <p:sldId id="277" r:id="rId26"/>
    <p:sldId id="278" r:id="rId27"/>
    <p:sldId id="279" r:id="rId28"/>
    <p:sldId id="280" r:id="rId29"/>
    <p:sldId id="295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96" r:id="rId39"/>
    <p:sldId id="289" r:id="rId40"/>
    <p:sldId id="290" r:id="rId41"/>
    <p:sldId id="291" r:id="rId42"/>
    <p:sldId id="297" r:id="rId43"/>
    <p:sldId id="298" r:id="rId44"/>
    <p:sldId id="299" r:id="rId45"/>
    <p:sldId id="300" r:id="rId46"/>
    <p:sldId id="322" r:id="rId47"/>
    <p:sldId id="301" r:id="rId48"/>
    <p:sldId id="302" r:id="rId49"/>
    <p:sldId id="303" r:id="rId50"/>
    <p:sldId id="304" r:id="rId51"/>
    <p:sldId id="305" r:id="rId52"/>
    <p:sldId id="321" r:id="rId53"/>
    <p:sldId id="306" r:id="rId54"/>
    <p:sldId id="307" r:id="rId55"/>
    <p:sldId id="308" r:id="rId56"/>
    <p:sldId id="309" r:id="rId57"/>
    <p:sldId id="310" r:id="rId58"/>
    <p:sldId id="320" r:id="rId59"/>
    <p:sldId id="311" r:id="rId60"/>
    <p:sldId id="312" r:id="rId61"/>
    <p:sldId id="313" r:id="rId62"/>
    <p:sldId id="314" r:id="rId63"/>
    <p:sldId id="315" r:id="rId64"/>
    <p:sldId id="319" r:id="rId65"/>
    <p:sldId id="316" r:id="rId66"/>
    <p:sldId id="317" r:id="rId67"/>
    <p:sldId id="318" r:id="rId6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Paranasal</a:t>
            </a:r>
            <a:r>
              <a:rPr lang="en-US" dirty="0" smtClean="0"/>
              <a:t> sinuses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23\Desktop\mucositi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752600"/>
            <a:ext cx="4953000" cy="3811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Sinusitis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Condition involving gen inflammation of PNS mucosa</a:t>
            </a:r>
          </a:p>
          <a:p>
            <a:r>
              <a:rPr lang="en-US" sz="2800" dirty="0" smtClean="0"/>
              <a:t>Etiology: allergy, bacterial or viral</a:t>
            </a:r>
          </a:p>
          <a:p>
            <a:r>
              <a:rPr lang="en-US" sz="2800" dirty="0" smtClean="0"/>
              <a:t>Sinusitis may cause blockage of drainage from </a:t>
            </a:r>
            <a:r>
              <a:rPr lang="en-US" sz="2800" dirty="0" err="1" smtClean="0"/>
              <a:t>ostimeatal</a:t>
            </a:r>
            <a:r>
              <a:rPr lang="en-US" sz="2800" dirty="0" smtClean="0"/>
              <a:t> complex</a:t>
            </a:r>
          </a:p>
          <a:p>
            <a:r>
              <a:rPr lang="en-US" sz="2800" dirty="0" smtClean="0"/>
              <a:t>Inflammatory changes may lead to </a:t>
            </a:r>
            <a:r>
              <a:rPr lang="en-US" sz="2800" dirty="0" err="1" smtClean="0"/>
              <a:t>ciliary</a:t>
            </a:r>
            <a:r>
              <a:rPr lang="en-US" sz="2800" dirty="0" smtClean="0"/>
              <a:t> dysfunction and retention of sinus secretions</a:t>
            </a:r>
          </a:p>
          <a:p>
            <a:r>
              <a:rPr lang="en-US" sz="2800" dirty="0" smtClean="0"/>
              <a:t>Acute sinusitis: present for less than 2 weeks</a:t>
            </a:r>
          </a:p>
          <a:p>
            <a:r>
              <a:rPr lang="en-US" sz="2800" dirty="0" err="1" smtClean="0"/>
              <a:t>Subacute</a:t>
            </a:r>
            <a:r>
              <a:rPr lang="en-US" sz="2800" dirty="0" smtClean="0"/>
              <a:t> sinusitis: from 2 weeks to 3 months</a:t>
            </a:r>
          </a:p>
          <a:p>
            <a:r>
              <a:rPr lang="en-US" sz="2800" dirty="0" smtClean="0"/>
              <a:t>Chronic sinusitis: present for more than 3 months</a:t>
            </a:r>
          </a:p>
          <a:p>
            <a:r>
              <a:rPr lang="en-US" sz="2800" dirty="0" err="1" smtClean="0"/>
              <a:t>Pansinusitis</a:t>
            </a:r>
            <a:r>
              <a:rPr lang="en-US" sz="2800" dirty="0" smtClean="0"/>
              <a:t>: sinusitis affecting all the PNS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Acute condition is often a complication of common cold and is accompanied by clear nasal discharge or pharyngeal drainage</a:t>
            </a:r>
          </a:p>
          <a:p>
            <a:r>
              <a:rPr lang="en-US" sz="2800" dirty="0" smtClean="0"/>
              <a:t>After few days, stuffiness and nasal discharge increase, pt c/o pain and tenderness to pressure or swelling over involved sinus</a:t>
            </a:r>
          </a:p>
          <a:p>
            <a:r>
              <a:rPr lang="en-US" sz="2800" dirty="0" smtClean="0"/>
              <a:t>Pain may also be referred to premolar and molar tooth on affected side and may be POP +</a:t>
            </a:r>
          </a:p>
          <a:p>
            <a:r>
              <a:rPr lang="en-US" sz="2800" dirty="0" smtClean="0"/>
              <a:t>Bacterial sinusitis: green or greenish yellow nasal discharge may be appreciated</a:t>
            </a:r>
          </a:p>
          <a:p>
            <a:r>
              <a:rPr lang="en-US" sz="2800" dirty="0" smtClean="0"/>
              <a:t>Fever, chills, malaise and an elevated leukocyte count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Chronic sinusitis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</a:t>
            </a:r>
            <a:r>
              <a:rPr lang="en-US" sz="2800" dirty="0" err="1" smtClean="0"/>
              <a:t>sequela</a:t>
            </a:r>
            <a:r>
              <a:rPr lang="en-US" sz="2800" dirty="0" smtClean="0"/>
              <a:t> of acute infection that fails to </a:t>
            </a:r>
            <a:r>
              <a:rPr lang="en-US" sz="2800" dirty="0" err="1" smtClean="0"/>
              <a:t>recove</a:t>
            </a:r>
            <a:r>
              <a:rPr lang="en-US" sz="2800" dirty="0" smtClean="0"/>
              <a:t> by 3 months</a:t>
            </a:r>
          </a:p>
          <a:p>
            <a:r>
              <a:rPr lang="en-US" sz="2800" dirty="0" smtClean="0"/>
              <a:t>No external signs appear</a:t>
            </a:r>
          </a:p>
          <a:p>
            <a:r>
              <a:rPr lang="en-US" sz="2800" dirty="0" smtClean="0"/>
              <a:t>Acute exacerbations, pain and discomfort</a:t>
            </a:r>
          </a:p>
          <a:p>
            <a:r>
              <a:rPr lang="en-US" sz="2800" dirty="0" err="1" smtClean="0"/>
              <a:t>Chr</a:t>
            </a:r>
            <a:r>
              <a:rPr lang="en-US" sz="2800" dirty="0" smtClean="0"/>
              <a:t> sinusitis is associated with anatomic derangements that inhibit the outflow of mucus, including DNS, presence of </a:t>
            </a:r>
            <a:r>
              <a:rPr lang="en-US" sz="2800" dirty="0" err="1" smtClean="0"/>
              <a:t>concha</a:t>
            </a:r>
            <a:r>
              <a:rPr lang="en-US" sz="2800" dirty="0" smtClean="0"/>
              <a:t> </a:t>
            </a:r>
            <a:r>
              <a:rPr lang="en-US" sz="2800" dirty="0" err="1" smtClean="0"/>
              <a:t>bullosa</a:t>
            </a:r>
            <a:endParaRPr lang="en-US" sz="2800" dirty="0" smtClean="0"/>
          </a:p>
          <a:p>
            <a:r>
              <a:rPr lang="en-US" sz="2800" dirty="0" err="1" smtClean="0"/>
              <a:t>Chr</a:t>
            </a:r>
            <a:r>
              <a:rPr lang="en-US" sz="2800" dirty="0" smtClean="0"/>
              <a:t> sinusitis is also associated with allergic rhinitis, </a:t>
            </a:r>
            <a:r>
              <a:rPr lang="en-US" sz="2800" dirty="0" err="1" smtClean="0"/>
              <a:t>asthama</a:t>
            </a:r>
            <a:r>
              <a:rPr lang="en-US" sz="2800" dirty="0" smtClean="0"/>
              <a:t>, cystic fibrosis and dental infections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Thickening of sinus mucosa and accumulation of secretions reduce the air content of sinus and cause it to become more </a:t>
            </a:r>
            <a:r>
              <a:rPr lang="en-US" sz="2800" dirty="0" err="1" smtClean="0"/>
              <a:t>radiopaque</a:t>
            </a:r>
            <a:endParaRPr lang="en-US" sz="2800" dirty="0" smtClean="0"/>
          </a:p>
          <a:p>
            <a:r>
              <a:rPr lang="en-US" sz="2800" dirty="0" smtClean="0"/>
              <a:t>Waters or CT may show presence of thickened mucosal tissue causing blockage of </a:t>
            </a:r>
            <a:r>
              <a:rPr lang="en-US" sz="2800" dirty="0" err="1" smtClean="0"/>
              <a:t>ostium</a:t>
            </a:r>
            <a:endParaRPr lang="en-US" sz="2800" dirty="0" smtClean="0"/>
          </a:p>
          <a:p>
            <a:r>
              <a:rPr lang="en-US" sz="2800" dirty="0" smtClean="0"/>
              <a:t>The image of thickened sinus mucosa on r/g may be uniform or </a:t>
            </a:r>
            <a:r>
              <a:rPr lang="en-US" sz="2800" dirty="0" err="1" smtClean="0"/>
              <a:t>polypoid</a:t>
            </a:r>
            <a:endParaRPr lang="en-US" sz="2800" dirty="0" smtClean="0"/>
          </a:p>
          <a:p>
            <a:r>
              <a:rPr lang="en-US" sz="2800" dirty="0" smtClean="0"/>
              <a:t>In allergy, it tends to be more </a:t>
            </a:r>
            <a:r>
              <a:rPr lang="en-US" sz="2800" dirty="0" err="1" smtClean="0"/>
              <a:t>lobulated</a:t>
            </a:r>
            <a:endParaRPr lang="en-US" sz="2800" dirty="0" smtClean="0"/>
          </a:p>
          <a:p>
            <a:r>
              <a:rPr lang="en-US" sz="2800" dirty="0" smtClean="0"/>
              <a:t>In infection, mucosal outline tends to be smoother, with contour following sinus wall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An air-fluid level resulting from accumulation of secretions may also be present</a:t>
            </a:r>
          </a:p>
          <a:p>
            <a:r>
              <a:rPr lang="en-US" sz="2800" dirty="0" err="1" smtClean="0"/>
              <a:t>R’opacities</a:t>
            </a:r>
            <a:r>
              <a:rPr lang="en-US" sz="2800" dirty="0" smtClean="0"/>
              <a:t> of </a:t>
            </a:r>
            <a:r>
              <a:rPr lang="en-US" sz="2800" dirty="0" err="1" smtClean="0"/>
              <a:t>transudate</a:t>
            </a:r>
            <a:r>
              <a:rPr lang="en-US" sz="2800" dirty="0" smtClean="0"/>
              <a:t>, </a:t>
            </a:r>
            <a:r>
              <a:rPr lang="en-US" sz="2800" dirty="0" err="1" smtClean="0"/>
              <a:t>exudate</a:t>
            </a:r>
            <a:r>
              <a:rPr lang="en-US" sz="2800" dirty="0" smtClean="0"/>
              <a:t>, blood and altered mucosa are typically same</a:t>
            </a:r>
          </a:p>
          <a:p>
            <a:r>
              <a:rPr lang="en-US" sz="2800" dirty="0" smtClean="0"/>
              <a:t>Fluid appears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and occupies inferior aspect of sinus</a:t>
            </a:r>
          </a:p>
          <a:p>
            <a:r>
              <a:rPr lang="en-US" sz="2800" dirty="0" smtClean="0"/>
              <a:t>Border is straight and horizontal with a meniscus</a:t>
            </a:r>
          </a:p>
          <a:p>
            <a:r>
              <a:rPr lang="en-US" sz="2800" dirty="0" smtClean="0"/>
              <a:t>Take a second r/g by tilting pts head</a:t>
            </a:r>
          </a:p>
          <a:p>
            <a:r>
              <a:rPr lang="en-US" sz="2800" dirty="0" smtClean="0"/>
              <a:t>CR must be horizontal at the level of air fluid interface to demonstrate it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23\Desktop\sinusiti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209800"/>
            <a:ext cx="5629275" cy="2814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Chr</a:t>
            </a:r>
            <a:r>
              <a:rPr lang="en-US" sz="2800" dirty="0" smtClean="0"/>
              <a:t> sinusitis may result in persistent </a:t>
            </a:r>
            <a:r>
              <a:rPr lang="en-US" sz="2800" dirty="0" err="1" smtClean="0"/>
              <a:t>r’opacification</a:t>
            </a:r>
            <a:r>
              <a:rPr lang="en-US" sz="2800" dirty="0" smtClean="0"/>
              <a:t> of sinus with sclerosis and /or thickening of sinus wall</a:t>
            </a:r>
          </a:p>
          <a:p>
            <a:r>
              <a:rPr lang="en-US" sz="2800" dirty="0" err="1" smtClean="0"/>
              <a:t>Resorption</a:t>
            </a:r>
            <a:r>
              <a:rPr lang="en-US" sz="2800" dirty="0" smtClean="0"/>
              <a:t> of bony border is unusual</a:t>
            </a:r>
          </a:p>
          <a:p>
            <a:r>
              <a:rPr lang="en-US" sz="2800" dirty="0" smtClean="0"/>
              <a:t>On resolution: a small clear area appears in the interior of sinus</a:t>
            </a:r>
          </a:p>
          <a:p>
            <a:r>
              <a:rPr lang="en-US" sz="2800" dirty="0" smtClean="0"/>
              <a:t>Thickened mm gradually shrinks and begins to follow the outline of bony wall</a:t>
            </a:r>
          </a:p>
          <a:p>
            <a:r>
              <a:rPr lang="en-US" sz="2800" dirty="0" smtClean="0"/>
              <a:t>In chronic cases, inflammation may stimulate the sinus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to produce bone, resulting in thick sclerotic borders of maxillary </a:t>
            </a:r>
            <a:r>
              <a:rPr lang="en-US" sz="2800" dirty="0" err="1" smtClean="0"/>
              <a:t>antrum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Goals are to control infection, promote drainage and </a:t>
            </a:r>
            <a:r>
              <a:rPr lang="en-US" sz="2800" dirty="0" err="1" smtClean="0"/>
              <a:t>releive</a:t>
            </a:r>
            <a:r>
              <a:rPr lang="en-US" sz="2800" dirty="0" smtClean="0"/>
              <a:t> pain</a:t>
            </a:r>
          </a:p>
          <a:p>
            <a:r>
              <a:rPr lang="en-US" sz="2800" dirty="0" smtClean="0"/>
              <a:t>Acute: decongestants and antibiotics in bacterial infection</a:t>
            </a:r>
          </a:p>
          <a:p>
            <a:r>
              <a:rPr lang="en-US" sz="2800" dirty="0" smtClean="0"/>
              <a:t>Chronic: is due to obstruction and goal is ventilation and drainage</a:t>
            </a:r>
          </a:p>
          <a:p>
            <a:r>
              <a:rPr lang="en-US" sz="2800" dirty="0" smtClean="0"/>
              <a:t>Endoscopic surgery to enlarge obstructed </a:t>
            </a:r>
            <a:r>
              <a:rPr lang="en-US" sz="2800" dirty="0" err="1" smtClean="0"/>
              <a:t>ostia</a:t>
            </a:r>
            <a:r>
              <a:rPr lang="en-US" sz="2800" dirty="0" smtClean="0"/>
              <a:t> or by establishing an alternate path of drainage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Empyema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cavity filled with pus</a:t>
            </a:r>
          </a:p>
          <a:p>
            <a:r>
              <a:rPr lang="en-US" sz="2800" dirty="0" smtClean="0"/>
              <a:t>May result as a possible </a:t>
            </a:r>
            <a:r>
              <a:rPr lang="en-US" sz="2800" dirty="0" err="1" smtClean="0"/>
              <a:t>sequela</a:t>
            </a:r>
            <a:r>
              <a:rPr lang="en-US" sz="2800" dirty="0" smtClean="0"/>
              <a:t> of sinus </a:t>
            </a:r>
            <a:r>
              <a:rPr lang="en-US" sz="2800" dirty="0" err="1" smtClean="0"/>
              <a:t>ostium</a:t>
            </a:r>
            <a:r>
              <a:rPr lang="en-US" sz="2800" dirty="0" smtClean="0"/>
              <a:t> blocked by a thickened, </a:t>
            </a:r>
            <a:r>
              <a:rPr lang="en-US" sz="2800" dirty="0" err="1" smtClean="0"/>
              <a:t>inflammed</a:t>
            </a:r>
            <a:r>
              <a:rPr lang="en-US" sz="2800" dirty="0" smtClean="0"/>
              <a:t> mm or some other pathologic process,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in max sinus</a:t>
            </a:r>
          </a:p>
          <a:p>
            <a:r>
              <a:rPr lang="en-US" sz="2800" dirty="0" smtClean="0"/>
              <a:t>Is a variant of </a:t>
            </a:r>
            <a:r>
              <a:rPr lang="en-US" sz="2800" dirty="0" err="1" smtClean="0"/>
              <a:t>mucocele</a:t>
            </a:r>
            <a:r>
              <a:rPr lang="en-US" sz="2800" dirty="0" smtClean="0"/>
              <a:t> or </a:t>
            </a:r>
            <a:r>
              <a:rPr lang="en-US" sz="2800" dirty="0" err="1" smtClean="0"/>
              <a:t>pyocele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Introduction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These are air filled cavities of craniofacial complexes</a:t>
            </a:r>
          </a:p>
          <a:p>
            <a:r>
              <a:rPr lang="en-US" sz="2800" dirty="0" smtClean="0"/>
              <a:t>Comprises of frontal, maxillary, and sphenoid sinuses and </a:t>
            </a:r>
            <a:r>
              <a:rPr lang="en-US" sz="2800" dirty="0" err="1" smtClean="0"/>
              <a:t>ethmoid</a:t>
            </a:r>
            <a:r>
              <a:rPr lang="en-US" sz="2800" dirty="0" smtClean="0"/>
              <a:t> air cells</a:t>
            </a:r>
          </a:p>
          <a:p>
            <a:r>
              <a:rPr lang="en-US" sz="2800" dirty="0" smtClean="0"/>
              <a:t>Functions of sinuses: air conditioning, air </a:t>
            </a:r>
            <a:r>
              <a:rPr lang="en-US" sz="2800" dirty="0" err="1" smtClean="0"/>
              <a:t>reserboir</a:t>
            </a:r>
            <a:r>
              <a:rPr lang="en-US" sz="2800" dirty="0" smtClean="0"/>
              <a:t>, ventilation, aids in </a:t>
            </a:r>
            <a:r>
              <a:rPr lang="en-US" sz="2800" dirty="0" err="1" smtClean="0"/>
              <a:t>olfaction,reduces</a:t>
            </a:r>
            <a:r>
              <a:rPr lang="en-US" sz="2800" dirty="0" smtClean="0"/>
              <a:t> weight of cranium, adds resonance to voice, protection, insulation of cerebrum and orbits, participation in the formation of cranium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Retention </a:t>
            </a:r>
            <a:r>
              <a:rPr lang="en-US" sz="3600" dirty="0" err="1" smtClean="0"/>
              <a:t>pseudocysts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antral</a:t>
            </a:r>
            <a:r>
              <a:rPr lang="en-US" sz="2800" dirty="0" smtClean="0"/>
              <a:t> </a:t>
            </a:r>
            <a:r>
              <a:rPr lang="en-US" sz="2800" dirty="0" err="1" smtClean="0"/>
              <a:t>pseudocyst</a:t>
            </a:r>
            <a:r>
              <a:rPr lang="en-US" sz="2800" dirty="0" smtClean="0"/>
              <a:t>,  benign mucous cyst, mucous retention cyst, </a:t>
            </a:r>
            <a:r>
              <a:rPr lang="en-US" sz="2800" dirty="0" err="1" smtClean="0"/>
              <a:t>mesothelial</a:t>
            </a:r>
            <a:r>
              <a:rPr lang="en-US" sz="2800" dirty="0" smtClean="0"/>
              <a:t> cyst, </a:t>
            </a:r>
            <a:r>
              <a:rPr lang="en-US" sz="2800" dirty="0" err="1" smtClean="0"/>
              <a:t>pseudocyst</a:t>
            </a:r>
            <a:r>
              <a:rPr lang="en-US" sz="2800" dirty="0" smtClean="0"/>
              <a:t>, interstitial cyst, </a:t>
            </a:r>
            <a:r>
              <a:rPr lang="en-US" sz="2800" dirty="0" err="1" smtClean="0"/>
              <a:t>lymphangiectatic</a:t>
            </a:r>
            <a:r>
              <a:rPr lang="en-US" sz="2800" dirty="0" smtClean="0"/>
              <a:t> cyst, false cyst, retention cyst of max sinus, benign cyst of </a:t>
            </a:r>
            <a:r>
              <a:rPr lang="en-US" sz="2800" dirty="0" err="1" smtClean="0"/>
              <a:t>antrum</a:t>
            </a:r>
            <a:r>
              <a:rPr lang="en-US" sz="2800" dirty="0" smtClean="0"/>
              <a:t>, benign mucosal cyst of sinus, serous non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retention </a:t>
            </a:r>
            <a:r>
              <a:rPr lang="en-US" sz="2800" dirty="0" err="1" smtClean="0"/>
              <a:t>pseudocyst</a:t>
            </a:r>
            <a:r>
              <a:rPr lang="en-US" sz="2800" dirty="0" smtClean="0"/>
              <a:t> and mucosal </a:t>
            </a:r>
            <a:r>
              <a:rPr lang="en-US" sz="2800" dirty="0" err="1" smtClean="0"/>
              <a:t>antral</a:t>
            </a:r>
            <a:r>
              <a:rPr lang="en-US" sz="2800" dirty="0" smtClean="0"/>
              <a:t> cyst</a:t>
            </a:r>
          </a:p>
          <a:p>
            <a:r>
              <a:rPr lang="en-US" sz="2800" dirty="0" smtClean="0"/>
              <a:t>Etiology: blockage of the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ducts of </a:t>
            </a:r>
            <a:r>
              <a:rPr lang="en-US" sz="2800" dirty="0" err="1" smtClean="0"/>
              <a:t>seromucous</a:t>
            </a:r>
            <a:r>
              <a:rPr lang="en-US" sz="2800" dirty="0" smtClean="0"/>
              <a:t> glands in sinus mucosa may result in </a:t>
            </a:r>
            <a:r>
              <a:rPr lang="en-US" sz="2800" dirty="0" err="1" smtClean="0"/>
              <a:t>submucosal</a:t>
            </a:r>
            <a:r>
              <a:rPr lang="en-US" sz="2800" dirty="0" smtClean="0"/>
              <a:t> accumulation of secretions, leading to swelling of tissue</a:t>
            </a:r>
          </a:p>
          <a:p>
            <a:r>
              <a:rPr lang="en-US" sz="2800" dirty="0" smtClean="0"/>
              <a:t>Serous </a:t>
            </a:r>
            <a:r>
              <a:rPr lang="en-US" sz="2800" dirty="0" err="1" smtClean="0"/>
              <a:t>nonsecretory</a:t>
            </a:r>
            <a:r>
              <a:rPr lang="en-US" sz="2800" dirty="0" smtClean="0"/>
              <a:t> retention cyst arises as a result of cystic degeneration with an </a:t>
            </a:r>
            <a:r>
              <a:rPr lang="en-US" sz="2800" dirty="0" err="1" smtClean="0"/>
              <a:t>inflammed</a:t>
            </a:r>
            <a:r>
              <a:rPr lang="en-US" sz="2800" dirty="0" smtClean="0"/>
              <a:t>, thickened sinus lining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Occur more often in </a:t>
            </a:r>
            <a:r>
              <a:rPr lang="en-US" sz="2800" dirty="0" err="1" smtClean="0"/>
              <a:t>november</a:t>
            </a:r>
            <a:r>
              <a:rPr lang="en-US" sz="2800" dirty="0" smtClean="0"/>
              <a:t> and </a:t>
            </a:r>
            <a:r>
              <a:rPr lang="en-US" sz="2800" dirty="0" err="1" smtClean="0"/>
              <a:t>april</a:t>
            </a:r>
            <a:r>
              <a:rPr lang="en-US" sz="2800" dirty="0" smtClean="0"/>
              <a:t> due to change in climate or a heating or air conditioning in buildings</a:t>
            </a:r>
          </a:p>
          <a:p>
            <a:r>
              <a:rPr lang="en-US" sz="2800" dirty="0" smtClean="0"/>
              <a:t>More common in males</a:t>
            </a:r>
          </a:p>
          <a:p>
            <a:r>
              <a:rPr lang="en-US" sz="2800" dirty="0" smtClean="0"/>
              <a:t>c/f: rarely causes any signs and symptoms</a:t>
            </a:r>
          </a:p>
          <a:p>
            <a:r>
              <a:rPr lang="en-US" sz="2800" dirty="0" smtClean="0"/>
              <a:t>Incidental finding on radiograph</a:t>
            </a:r>
          </a:p>
          <a:p>
            <a:r>
              <a:rPr lang="en-US" sz="2800" dirty="0" smtClean="0"/>
              <a:t>When </a:t>
            </a:r>
            <a:r>
              <a:rPr lang="en-US" sz="2800" dirty="0" err="1" smtClean="0"/>
              <a:t>pseudocysts</a:t>
            </a:r>
            <a:r>
              <a:rPr lang="en-US" sz="2800" dirty="0" smtClean="0"/>
              <a:t> completely fill In the max sinus, it may extrude out through </a:t>
            </a:r>
            <a:r>
              <a:rPr lang="en-US" sz="2800" dirty="0" err="1" smtClean="0"/>
              <a:t>ostium</a:t>
            </a:r>
            <a:r>
              <a:rPr lang="en-US" sz="2800" dirty="0" smtClean="0"/>
              <a:t> and cause nasal obstruction and post nasal discharge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Partial images be may seen on IOPA</a:t>
            </a:r>
          </a:p>
          <a:p>
            <a:r>
              <a:rPr lang="en-US" sz="2800" dirty="0" smtClean="0"/>
              <a:t>Periphery and shape: </a:t>
            </a:r>
            <a:r>
              <a:rPr lang="en-US" sz="2800" dirty="0" err="1" smtClean="0"/>
              <a:t>noncorticated</a:t>
            </a:r>
            <a:r>
              <a:rPr lang="en-US" sz="2800" dirty="0" smtClean="0"/>
              <a:t>, smooth, dome shaped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masses</a:t>
            </a:r>
          </a:p>
          <a:p>
            <a:r>
              <a:rPr lang="en-US" sz="2800" dirty="0" smtClean="0"/>
              <a:t>Base of lesion may be narrow or more commonly broad</a:t>
            </a:r>
          </a:p>
          <a:p>
            <a:r>
              <a:rPr lang="en-US" sz="2800" dirty="0" smtClean="0"/>
              <a:t>Internal structure: homogenous and more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than surrounding air in sinus</a:t>
            </a:r>
          </a:p>
          <a:p>
            <a:r>
              <a:rPr lang="en-US" sz="2800" dirty="0" err="1" smtClean="0"/>
              <a:t>R’opacity</a:t>
            </a:r>
            <a:r>
              <a:rPr lang="en-US" sz="2800" dirty="0" smtClean="0"/>
              <a:t> is due to accumulation of fluid</a:t>
            </a:r>
          </a:p>
          <a:p>
            <a:r>
              <a:rPr lang="en-US" sz="2800" dirty="0" smtClean="0"/>
              <a:t>Effects on surrounding structures: no effects seen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23\Desktop\pseudocys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524000"/>
            <a:ext cx="5114925" cy="38659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D/d: </a:t>
            </a:r>
            <a:r>
              <a:rPr lang="en-US" sz="2800" dirty="0" err="1" smtClean="0"/>
              <a:t>odontogenic</a:t>
            </a:r>
            <a:r>
              <a:rPr lang="en-US" sz="2800" dirty="0" smtClean="0"/>
              <a:t> cysts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Antral</a:t>
            </a:r>
            <a:r>
              <a:rPr lang="en-US" sz="2800" dirty="0" smtClean="0"/>
              <a:t> polyps</a:t>
            </a:r>
          </a:p>
          <a:p>
            <a:pPr>
              <a:buNone/>
            </a:pPr>
            <a:r>
              <a:rPr lang="en-US" sz="2800" dirty="0" smtClean="0"/>
              <a:t>	Rounded </a:t>
            </a:r>
            <a:r>
              <a:rPr lang="en-US" sz="2800" dirty="0" err="1" smtClean="0"/>
              <a:t>neoplastic</a:t>
            </a:r>
            <a:r>
              <a:rPr lang="en-US" sz="2800" dirty="0" smtClean="0"/>
              <a:t> mass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Treatment: usually require no treatment</a:t>
            </a:r>
          </a:p>
          <a:p>
            <a:r>
              <a:rPr lang="en-US" sz="2800" dirty="0" smtClean="0"/>
              <a:t>Resolve spontaneously without any residual effect on </a:t>
            </a:r>
            <a:r>
              <a:rPr lang="en-US" sz="2800" dirty="0" err="1" smtClean="0"/>
              <a:t>antral</a:t>
            </a:r>
            <a:r>
              <a:rPr lang="en-US" sz="2800" dirty="0" smtClean="0"/>
              <a:t> mucosa</a:t>
            </a: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Polyps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Thickened mm of a chronically </a:t>
            </a:r>
            <a:r>
              <a:rPr lang="en-US" sz="2800" dirty="0" err="1" smtClean="0"/>
              <a:t>inflammed</a:t>
            </a:r>
            <a:r>
              <a:rPr lang="en-US" sz="2800" dirty="0" smtClean="0"/>
              <a:t> sinus frequently forms into irregular folds called polyps</a:t>
            </a:r>
          </a:p>
          <a:p>
            <a:r>
              <a:rPr lang="en-US" sz="2800" dirty="0" smtClean="0"/>
              <a:t>May develop in an isolated area or throughout sinus mucosa</a:t>
            </a:r>
          </a:p>
          <a:p>
            <a:r>
              <a:rPr lang="en-US" sz="2800" dirty="0" smtClean="0"/>
              <a:t>C/f: may cause displacement or destruction of bone</a:t>
            </a:r>
          </a:p>
          <a:p>
            <a:r>
              <a:rPr lang="en-US" sz="2800" dirty="0" smtClean="0"/>
              <a:t>In </a:t>
            </a:r>
            <a:r>
              <a:rPr lang="en-US" sz="2800" dirty="0" err="1" smtClean="0"/>
              <a:t>ethmoid</a:t>
            </a:r>
            <a:r>
              <a:rPr lang="en-US" sz="2800" dirty="0" smtClean="0"/>
              <a:t> air cells, may cause destruction of medial wall of orbit and unilateral </a:t>
            </a:r>
            <a:r>
              <a:rPr lang="en-US" sz="2800" dirty="0" err="1" smtClean="0"/>
              <a:t>proptosis</a:t>
            </a:r>
            <a:r>
              <a:rPr lang="en-US" sz="2800" dirty="0" smtClean="0"/>
              <a:t> may develop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r/g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r/g image of bone displacement or destruction associated with polyps may mimic a benign or malignant process</a:t>
            </a:r>
            <a:endParaRPr lang="en-US" sz="2800" dirty="0"/>
          </a:p>
        </p:txBody>
      </p:sp>
      <p:pic>
        <p:nvPicPr>
          <p:cNvPr id="4098" name="Picture 2" descr="C:\Users\23\Desktop\poly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124200"/>
            <a:ext cx="3774737" cy="2647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Antroliths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Occur within the </a:t>
            </a:r>
            <a:r>
              <a:rPr lang="en-US" sz="2800" dirty="0" err="1" smtClean="0"/>
              <a:t>maxilary</a:t>
            </a:r>
            <a:r>
              <a:rPr lang="en-US" sz="2800" dirty="0" smtClean="0"/>
              <a:t> sinuses and are the result of deposition of mineral salts such as calcium phosphate, calcium carbonate and magnesium around a </a:t>
            </a:r>
            <a:r>
              <a:rPr lang="en-US" sz="2800" dirty="0" err="1" smtClean="0"/>
              <a:t>nidus</a:t>
            </a:r>
            <a:r>
              <a:rPr lang="en-US" sz="2800" dirty="0" smtClean="0"/>
              <a:t>, which may be introduced in the sinus or could be intrinsic (masses of stagnant mucous in sites of previous inflammation)</a:t>
            </a:r>
          </a:p>
          <a:p>
            <a:r>
              <a:rPr lang="en-US" sz="2800" dirty="0" smtClean="0"/>
              <a:t>c/f: smaller </a:t>
            </a:r>
            <a:r>
              <a:rPr lang="en-US" sz="2800" dirty="0" err="1" smtClean="0"/>
              <a:t>liths</a:t>
            </a:r>
            <a:r>
              <a:rPr lang="en-US" sz="2800" dirty="0" smtClean="0"/>
              <a:t> are asymptomatic</a:t>
            </a:r>
          </a:p>
          <a:p>
            <a:r>
              <a:rPr lang="en-US" sz="2800" dirty="0" smtClean="0"/>
              <a:t>If continue to grow, pt may have associated sinusitis, blood stained nasal discharge, nasal obstruction or facial pain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Position: above floor of max </a:t>
            </a:r>
            <a:r>
              <a:rPr lang="en-US" sz="2800" dirty="0" err="1" smtClean="0"/>
              <a:t>antrum</a:t>
            </a:r>
            <a:r>
              <a:rPr lang="en-US" sz="2800" dirty="0" smtClean="0"/>
              <a:t> in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,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or panoramic r/g</a:t>
            </a:r>
          </a:p>
          <a:p>
            <a:r>
              <a:rPr lang="en-US" sz="2800" dirty="0" smtClean="0"/>
              <a:t>Periphery or shape: well defined and may have a smooth or irregular shape</a:t>
            </a:r>
          </a:p>
          <a:p>
            <a:r>
              <a:rPr lang="en-US" sz="2800" dirty="0" smtClean="0"/>
              <a:t>Internal structure: perceptible </a:t>
            </a:r>
            <a:r>
              <a:rPr lang="en-US" sz="2800" dirty="0" err="1" smtClean="0"/>
              <a:t>r’opacity</a:t>
            </a:r>
            <a:r>
              <a:rPr lang="en-US" sz="2800" dirty="0" smtClean="0"/>
              <a:t> to extremely </a:t>
            </a:r>
            <a:r>
              <a:rPr lang="en-US" sz="2800" dirty="0" err="1" smtClean="0"/>
              <a:t>r’opaque</a:t>
            </a:r>
            <a:endParaRPr lang="en-US" sz="2800" dirty="0" smtClean="0"/>
          </a:p>
          <a:p>
            <a:r>
              <a:rPr lang="en-US" sz="2800" dirty="0" smtClean="0"/>
              <a:t>Internal density may be homogenous or </a:t>
            </a:r>
            <a:r>
              <a:rPr lang="en-US" sz="2800" dirty="0" err="1" smtClean="0"/>
              <a:t>heterogenous</a:t>
            </a:r>
            <a:r>
              <a:rPr lang="en-US" sz="2800" dirty="0" smtClean="0"/>
              <a:t> or altering layers in the form of laminations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23\Desktop\antrolit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362200"/>
            <a:ext cx="3843337" cy="28057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Diseases associated with the PNS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Intrinsic diseases and those that originate outside the sinus</a:t>
            </a:r>
          </a:p>
          <a:p>
            <a:r>
              <a:rPr lang="en-US" sz="2800" dirty="0" smtClean="0"/>
              <a:t>Clinical features: feeling of pressure, altered voice </a:t>
            </a:r>
            <a:r>
              <a:rPr lang="en-US" sz="2800" dirty="0" err="1" smtClean="0"/>
              <a:t>characeristics</a:t>
            </a:r>
            <a:r>
              <a:rPr lang="en-US" sz="2800" dirty="0" smtClean="0"/>
              <a:t>, pain on movement of head, percussion sensitivity of teeth or cheek region, regional </a:t>
            </a:r>
            <a:r>
              <a:rPr lang="en-US" sz="2800" dirty="0" err="1" smtClean="0"/>
              <a:t>paresthesia</a:t>
            </a:r>
            <a:r>
              <a:rPr lang="en-US" sz="2800" dirty="0" smtClean="0"/>
              <a:t> or anesthesia, and swelling of facial structures adjacent to maxilla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d/d and </a:t>
            </a:r>
            <a:r>
              <a:rPr lang="en-US" sz="3600" dirty="0" err="1" smtClean="0"/>
              <a:t>treament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d/d: root fragments</a:t>
            </a:r>
          </a:p>
          <a:p>
            <a:r>
              <a:rPr lang="en-US" sz="2800" dirty="0" err="1" smtClean="0"/>
              <a:t>Rhinoliths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Management: remove symptomatic </a:t>
            </a:r>
            <a:r>
              <a:rPr lang="en-US" sz="2800" dirty="0" err="1" smtClean="0"/>
              <a:t>liths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Mucocele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pyocele</a:t>
            </a:r>
            <a:r>
              <a:rPr lang="en-US" sz="2800" dirty="0" smtClean="0"/>
              <a:t> and </a:t>
            </a:r>
            <a:r>
              <a:rPr lang="en-US" sz="2800" dirty="0" err="1" smtClean="0"/>
              <a:t>mucopyocele</a:t>
            </a:r>
            <a:endParaRPr lang="en-US" sz="2800" dirty="0" smtClean="0"/>
          </a:p>
          <a:p>
            <a:r>
              <a:rPr lang="en-US" sz="2800" dirty="0" smtClean="0"/>
              <a:t>Is an expanding, destructive lesion that results from a blocked sinus </a:t>
            </a:r>
            <a:r>
              <a:rPr lang="en-US" sz="2800" dirty="0" err="1" smtClean="0"/>
              <a:t>ostium</a:t>
            </a:r>
            <a:endParaRPr lang="en-US" sz="2800" dirty="0" smtClean="0"/>
          </a:p>
          <a:p>
            <a:r>
              <a:rPr lang="en-US" sz="2800" dirty="0" smtClean="0"/>
              <a:t>Blockage may result from intranasal or </a:t>
            </a:r>
            <a:r>
              <a:rPr lang="en-US" sz="2800" dirty="0" err="1" smtClean="0"/>
              <a:t>intraantral</a:t>
            </a:r>
            <a:r>
              <a:rPr lang="en-US" sz="2800" dirty="0" smtClean="0"/>
              <a:t> inflammation, polyp or neoplasm</a:t>
            </a:r>
          </a:p>
          <a:p>
            <a:r>
              <a:rPr lang="en-US" sz="2800" dirty="0" smtClean="0"/>
              <a:t>Entire sinus becomes pathologic cavity or cyst like lesion</a:t>
            </a:r>
          </a:p>
          <a:p>
            <a:r>
              <a:rPr lang="en-US" sz="2800" dirty="0" smtClean="0"/>
              <a:t>As mucus is accumulated and sinus cavity has filled, </a:t>
            </a:r>
            <a:r>
              <a:rPr lang="en-US" sz="2800" dirty="0" err="1" smtClean="0"/>
              <a:t>intraantral</a:t>
            </a:r>
            <a:r>
              <a:rPr lang="en-US" sz="2800" dirty="0" smtClean="0"/>
              <a:t> pressure results in thinning, displacement and rarely destruction of sinus walls</a:t>
            </a:r>
          </a:p>
          <a:p>
            <a:r>
              <a:rPr lang="en-US" sz="2800" dirty="0" smtClean="0"/>
              <a:t>If </a:t>
            </a:r>
            <a:r>
              <a:rPr lang="en-US" sz="2800" dirty="0" err="1" smtClean="0"/>
              <a:t>mucocele</a:t>
            </a:r>
            <a:r>
              <a:rPr lang="en-US" sz="2800" dirty="0" smtClean="0"/>
              <a:t> becomes infected, it is called </a:t>
            </a:r>
            <a:r>
              <a:rPr lang="en-US" sz="2800" dirty="0" err="1" smtClean="0"/>
              <a:t>pyocele</a:t>
            </a:r>
            <a:r>
              <a:rPr lang="en-US" sz="2800" dirty="0" smtClean="0"/>
              <a:t> or </a:t>
            </a:r>
            <a:r>
              <a:rPr lang="en-US" sz="2800" dirty="0" err="1" smtClean="0"/>
              <a:t>mucopyocele</a:t>
            </a:r>
            <a:endParaRPr 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/>
          </a:bodyPr>
          <a:lstStyle/>
          <a:p>
            <a:r>
              <a:rPr lang="en-US" sz="2800" dirty="0" err="1" smtClean="0"/>
              <a:t>Mucocele</a:t>
            </a:r>
            <a:r>
              <a:rPr lang="en-US" sz="2800" dirty="0" smtClean="0"/>
              <a:t> in max sinus may exert pressure on superior alveolar nerves and thus cause radiating pain</a:t>
            </a:r>
          </a:p>
          <a:p>
            <a:r>
              <a:rPr lang="en-US" sz="2800" dirty="0" smtClean="0"/>
              <a:t>Pt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c/o sensation of fullness in cheek and area may swell</a:t>
            </a:r>
          </a:p>
          <a:p>
            <a:r>
              <a:rPr lang="en-US" sz="2800" dirty="0" smtClean="0"/>
              <a:t>Swelling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become apparent over </a:t>
            </a:r>
            <a:r>
              <a:rPr lang="en-US" sz="2800" dirty="0" err="1" smtClean="0"/>
              <a:t>anteroinferior</a:t>
            </a:r>
            <a:r>
              <a:rPr lang="en-US" sz="2800" dirty="0" smtClean="0"/>
              <a:t> aspect of </a:t>
            </a:r>
            <a:r>
              <a:rPr lang="en-US" sz="2800" dirty="0" err="1" smtClean="0"/>
              <a:t>antrum</a:t>
            </a:r>
            <a:r>
              <a:rPr lang="en-US" sz="2800" dirty="0" smtClean="0"/>
              <a:t>, area where wall is thin or destroyed</a:t>
            </a:r>
          </a:p>
          <a:p>
            <a:r>
              <a:rPr lang="en-US" sz="2800" dirty="0" smtClean="0"/>
              <a:t>If lesion expands inferiorly, it may cause loosening of posterior teeth in the area</a:t>
            </a:r>
          </a:p>
          <a:p>
            <a:r>
              <a:rPr lang="en-US" sz="2800" dirty="0" smtClean="0"/>
              <a:t>If medial wall is expanded, lateral wall of nasal cavity will deform and nasal airway may be obstructed</a:t>
            </a:r>
          </a:p>
          <a:p>
            <a:r>
              <a:rPr lang="en-US" sz="2800" dirty="0" smtClean="0"/>
              <a:t>Expansion into orbit, causes </a:t>
            </a:r>
            <a:r>
              <a:rPr lang="en-US" sz="2800" dirty="0" err="1" smtClean="0"/>
              <a:t>diplopia</a:t>
            </a:r>
            <a:r>
              <a:rPr lang="en-US" sz="2800" dirty="0" smtClean="0"/>
              <a:t> or </a:t>
            </a:r>
            <a:r>
              <a:rPr lang="en-US" sz="2800" dirty="0" err="1" smtClean="0"/>
              <a:t>proptosis</a:t>
            </a: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Location: 90% occur in </a:t>
            </a:r>
            <a:r>
              <a:rPr lang="en-US" sz="2800" dirty="0" err="1" smtClean="0"/>
              <a:t>ethmoidal</a:t>
            </a:r>
            <a:r>
              <a:rPr lang="en-US" sz="2800" dirty="0" smtClean="0"/>
              <a:t> and frontal sinuses and rare in sphenoid  and maxillary sinuses</a:t>
            </a:r>
          </a:p>
          <a:p>
            <a:r>
              <a:rPr lang="en-US" sz="2800" dirty="0" smtClean="0"/>
              <a:t>Periphery and shape: normal shape of sinus is changed into a more circular shape as </a:t>
            </a:r>
            <a:r>
              <a:rPr lang="en-US" sz="2800" dirty="0" err="1" smtClean="0"/>
              <a:t>mucocele</a:t>
            </a:r>
            <a:r>
              <a:rPr lang="en-US" sz="2800" dirty="0" smtClean="0"/>
              <a:t> enlarges</a:t>
            </a:r>
          </a:p>
          <a:p>
            <a:r>
              <a:rPr lang="en-US" sz="2800" dirty="0" smtClean="0"/>
              <a:t>Internal structure: uniformly </a:t>
            </a:r>
            <a:r>
              <a:rPr lang="en-US" sz="2800" dirty="0" err="1" smtClean="0"/>
              <a:t>radiopaque</a:t>
            </a:r>
            <a:endParaRPr lang="en-US" sz="2800" dirty="0" smtClean="0"/>
          </a:p>
          <a:p>
            <a:r>
              <a:rPr lang="en-US" sz="2800" dirty="0" smtClean="0"/>
              <a:t>Effects on surrounding structures: septa and bony walls may be thinned or destroyed</a:t>
            </a:r>
          </a:p>
          <a:p>
            <a:r>
              <a:rPr lang="en-US" sz="2800" dirty="0" smtClean="0"/>
              <a:t>Teeth will be displaced or roots </a:t>
            </a:r>
            <a:r>
              <a:rPr lang="en-US" sz="2800" dirty="0" err="1" smtClean="0"/>
              <a:t>resorbed</a:t>
            </a:r>
            <a:endParaRPr lang="en-US" sz="2800" dirty="0" smtClean="0"/>
          </a:p>
          <a:p>
            <a:r>
              <a:rPr lang="en-US" sz="2800" dirty="0" smtClean="0"/>
              <a:t>Scalloped border of frontal sinus may be smoothed out and </a:t>
            </a:r>
            <a:r>
              <a:rPr lang="en-US" sz="2800" dirty="0" err="1" smtClean="0"/>
              <a:t>intersinus</a:t>
            </a:r>
            <a:r>
              <a:rPr lang="en-US" sz="2800" dirty="0" smtClean="0"/>
              <a:t> septum may be displaced</a:t>
            </a:r>
          </a:p>
          <a:p>
            <a:r>
              <a:rPr lang="en-US" sz="2800" dirty="0" err="1" smtClean="0"/>
              <a:t>Supramedial</a:t>
            </a:r>
            <a:r>
              <a:rPr lang="en-US" sz="2800" dirty="0" smtClean="0"/>
              <a:t> border of orbit is displaced or destroyed</a:t>
            </a:r>
          </a:p>
          <a:p>
            <a:r>
              <a:rPr lang="en-US" sz="2800" dirty="0" smtClean="0"/>
              <a:t>In </a:t>
            </a:r>
            <a:r>
              <a:rPr lang="en-US" sz="2800" dirty="0" err="1" smtClean="0"/>
              <a:t>ethmoid</a:t>
            </a:r>
            <a:r>
              <a:rPr lang="en-US" sz="2800" dirty="0" smtClean="0"/>
              <a:t> sinus, it may </a:t>
            </a:r>
            <a:r>
              <a:rPr lang="en-US" sz="2800" dirty="0" err="1" smtClean="0"/>
              <a:t>displacet</a:t>
            </a:r>
            <a:r>
              <a:rPr lang="en-US" sz="2800" dirty="0" smtClean="0"/>
              <a:t> the contents of orbit</a:t>
            </a:r>
          </a:p>
          <a:p>
            <a:r>
              <a:rPr lang="en-US" sz="2800" dirty="0" smtClean="0"/>
              <a:t>In sphenoid sinus, expansion may occur in superior direction, suggesting a pituitary neoplasm</a:t>
            </a: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Management: surgical using Caldwell –Luc operation to allow excision of lesion</a:t>
            </a:r>
          </a:p>
          <a:p>
            <a:r>
              <a:rPr lang="en-US" sz="2800" dirty="0" smtClean="0"/>
              <a:t>Prognosis is excellent</a:t>
            </a:r>
            <a:endParaRPr lang="en-US" sz="2800" dirty="0"/>
          </a:p>
        </p:txBody>
      </p:sp>
      <p:pic>
        <p:nvPicPr>
          <p:cNvPr id="6146" name="Picture 2" descr="C:\Users\23\Desktop\mucoce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2590800"/>
            <a:ext cx="3662362" cy="36460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Neoplasms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Benign </a:t>
            </a:r>
            <a:r>
              <a:rPr lang="en-US" sz="2800" dirty="0" err="1" smtClean="0"/>
              <a:t>neoplasms</a:t>
            </a:r>
            <a:r>
              <a:rPr lang="en-US" sz="28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Epithelial </a:t>
            </a:r>
            <a:r>
              <a:rPr lang="en-US" sz="2800" dirty="0" err="1" smtClean="0"/>
              <a:t>papilloma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Osteoma</a:t>
            </a:r>
            <a:endParaRPr lang="en-US" sz="2800" dirty="0" smtClean="0"/>
          </a:p>
          <a:p>
            <a:pPr marL="514350" indent="-514350"/>
            <a:r>
              <a:rPr lang="en-US" sz="2800" dirty="0" smtClean="0"/>
              <a:t>Malignant </a:t>
            </a:r>
            <a:r>
              <a:rPr lang="en-US" sz="2800" dirty="0" err="1" smtClean="0"/>
              <a:t>neoplasms</a:t>
            </a:r>
            <a:r>
              <a:rPr lang="en-US" sz="28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Squamous</a:t>
            </a:r>
            <a:r>
              <a:rPr lang="en-US" sz="2800" dirty="0" smtClean="0"/>
              <a:t> cell carcinoma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Pseudotumor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Epithelial </a:t>
            </a:r>
            <a:r>
              <a:rPr lang="en-US" sz="3600" dirty="0" err="1" smtClean="0"/>
              <a:t>papilloma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rare neoplasm of respiratory epithelium that occurs In the nasal cavity and </a:t>
            </a:r>
            <a:r>
              <a:rPr lang="en-US" sz="2800" dirty="0" err="1" smtClean="0"/>
              <a:t>paranasal</a:t>
            </a:r>
            <a:r>
              <a:rPr lang="en-US" sz="2800" dirty="0" smtClean="0"/>
              <a:t> sinuses</a:t>
            </a:r>
          </a:p>
          <a:p>
            <a:r>
              <a:rPr lang="en-US" sz="2800" dirty="0" smtClean="0"/>
              <a:t>It occurs predominantly in men</a:t>
            </a:r>
          </a:p>
          <a:p>
            <a:r>
              <a:rPr lang="en-US" sz="2800" dirty="0" smtClean="0"/>
              <a:t>c/f: unilateral nasal obstruction</a:t>
            </a:r>
          </a:p>
          <a:p>
            <a:r>
              <a:rPr lang="en-US" sz="2800" dirty="0" smtClean="0"/>
              <a:t>Nasal discharge</a:t>
            </a:r>
          </a:p>
          <a:p>
            <a:r>
              <a:rPr lang="en-US" sz="2800" dirty="0" smtClean="0"/>
              <a:t>Pain and </a:t>
            </a:r>
            <a:r>
              <a:rPr lang="en-US" sz="2800" dirty="0" err="1" smtClean="0"/>
              <a:t>epistaxis</a:t>
            </a:r>
            <a:endParaRPr lang="en-US" sz="2800" dirty="0" smtClean="0"/>
          </a:p>
          <a:p>
            <a:r>
              <a:rPr lang="en-US" sz="2800" dirty="0" smtClean="0"/>
              <a:t>Pt may have c/o recurring sinusitis for yrs and a subsequent nasal obstruction on same side as sinusitis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Location: is usually in the </a:t>
            </a:r>
            <a:r>
              <a:rPr lang="en-US" sz="2800" dirty="0" err="1" smtClean="0"/>
              <a:t>ethmoidal</a:t>
            </a:r>
            <a:r>
              <a:rPr lang="en-US" sz="2800" dirty="0" smtClean="0"/>
              <a:t> or maxillary sinus</a:t>
            </a:r>
          </a:p>
          <a:p>
            <a:r>
              <a:rPr lang="en-US" sz="2800" dirty="0" smtClean="0"/>
              <a:t>It may also appear as an isolated polyp in nose or sinus</a:t>
            </a:r>
          </a:p>
          <a:p>
            <a:r>
              <a:rPr lang="en-US" sz="2800" dirty="0" smtClean="0"/>
              <a:t>Internal structure: appears as a homogenous </a:t>
            </a:r>
            <a:r>
              <a:rPr lang="en-US" sz="2800" dirty="0" err="1" smtClean="0"/>
              <a:t>radiopaque</a:t>
            </a:r>
            <a:r>
              <a:rPr lang="en-US" sz="2800" dirty="0" smtClean="0"/>
              <a:t> mass of soft tissue density</a:t>
            </a:r>
          </a:p>
          <a:p>
            <a:r>
              <a:rPr lang="en-US" sz="2800" dirty="0" smtClean="0"/>
              <a:t>Effects on surrounding structures: if bone destruction is apparent, it is the result of pressure erosion</a:t>
            </a:r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23\Desktop\ept papillom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362200"/>
            <a:ext cx="5746695" cy="24249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Osteoma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Are almost twice as common in males </a:t>
            </a:r>
          </a:p>
          <a:p>
            <a:r>
              <a:rPr lang="en-US" sz="2800" dirty="0" smtClean="0"/>
              <a:t>Common in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,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and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decades</a:t>
            </a:r>
          </a:p>
          <a:p>
            <a:r>
              <a:rPr lang="en-US" sz="2800" dirty="0" smtClean="0"/>
              <a:t>Most are slow growing and asymptomatic</a:t>
            </a:r>
          </a:p>
          <a:p>
            <a:r>
              <a:rPr lang="en-US" sz="2800" dirty="0" smtClean="0"/>
              <a:t>When symptoms occur, they are the result of obstruction of sinus </a:t>
            </a:r>
            <a:r>
              <a:rPr lang="en-US" sz="2800" dirty="0" err="1" smtClean="0"/>
              <a:t>ostium</a:t>
            </a:r>
            <a:r>
              <a:rPr lang="en-US" sz="2800" dirty="0" smtClean="0"/>
              <a:t> or </a:t>
            </a:r>
            <a:r>
              <a:rPr lang="en-US" sz="2800" dirty="0" err="1" smtClean="0"/>
              <a:t>infundibulum</a:t>
            </a:r>
            <a:r>
              <a:rPr lang="en-US" sz="2800" dirty="0" smtClean="0"/>
              <a:t> or are secondary to erosion or deformity, orbital or intracranial extension</a:t>
            </a:r>
          </a:p>
          <a:p>
            <a:r>
              <a:rPr lang="en-US" sz="2800" dirty="0" smtClean="0"/>
              <a:t>Those growing in the max sinus may extend into the </a:t>
            </a:r>
            <a:r>
              <a:rPr lang="en-US" sz="2800" smtClean="0"/>
              <a:t>nose and </a:t>
            </a:r>
            <a:r>
              <a:rPr lang="en-US" sz="2800" dirty="0" smtClean="0"/>
              <a:t>cause nasal obstruction or a swelling of  the side of the nose</a:t>
            </a:r>
          </a:p>
          <a:p>
            <a:r>
              <a:rPr lang="en-US" sz="2800" dirty="0" smtClean="0"/>
              <a:t>They may expand the sinus and produce the swelling of cheek or hard palate</a:t>
            </a:r>
          </a:p>
          <a:p>
            <a:r>
              <a:rPr lang="en-US" sz="2800" dirty="0" smtClean="0"/>
              <a:t>Cases extending to orbit, </a:t>
            </a:r>
            <a:r>
              <a:rPr lang="en-US" sz="2800" dirty="0" err="1" smtClean="0"/>
              <a:t>proptosis</a:t>
            </a:r>
            <a:r>
              <a:rPr lang="en-US" sz="2800" dirty="0" smtClean="0"/>
              <a:t> may result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Applied diagnostic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IOPA: limited view of floor of max sinus</a:t>
            </a:r>
          </a:p>
          <a:p>
            <a:r>
              <a:rPr lang="en-US" sz="2800" dirty="0" smtClean="0"/>
              <a:t>Maxillary lateral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projection</a:t>
            </a:r>
          </a:p>
          <a:p>
            <a:r>
              <a:rPr lang="en-US" sz="2800" dirty="0" smtClean="0"/>
              <a:t>OPG, depicts both max sinus</a:t>
            </a:r>
          </a:p>
          <a:p>
            <a:r>
              <a:rPr lang="en-US" sz="2800" dirty="0" smtClean="0"/>
              <a:t>Waters view, lateral </a:t>
            </a:r>
            <a:r>
              <a:rPr lang="en-US" sz="2800" dirty="0" err="1" smtClean="0"/>
              <a:t>submentovertex</a:t>
            </a:r>
            <a:r>
              <a:rPr lang="en-US" sz="2800" dirty="0" smtClean="0"/>
              <a:t> view, and Caldwell skull views</a:t>
            </a:r>
          </a:p>
          <a:p>
            <a:r>
              <a:rPr lang="en-US" sz="2800" dirty="0" smtClean="0"/>
              <a:t>Waters view: visualize max sinus</a:t>
            </a:r>
          </a:p>
          <a:p>
            <a:r>
              <a:rPr lang="en-US" sz="2800" dirty="0" smtClean="0"/>
              <a:t>SMV: Lateral and posterior borders of max sinus and </a:t>
            </a:r>
            <a:r>
              <a:rPr lang="en-US" sz="2800" dirty="0" err="1" smtClean="0"/>
              <a:t>ethmoid</a:t>
            </a:r>
            <a:r>
              <a:rPr lang="en-US" sz="2800" dirty="0" smtClean="0"/>
              <a:t> air cells</a:t>
            </a:r>
          </a:p>
          <a:p>
            <a:r>
              <a:rPr lang="en-US" sz="2800" dirty="0" err="1" smtClean="0"/>
              <a:t>Cald</a:t>
            </a:r>
            <a:r>
              <a:rPr lang="en-US" sz="2800" dirty="0" smtClean="0"/>
              <a:t> well view, frontal and </a:t>
            </a:r>
            <a:r>
              <a:rPr lang="en-US" sz="2800" dirty="0" err="1" smtClean="0"/>
              <a:t>ethmoid</a:t>
            </a:r>
            <a:r>
              <a:rPr lang="en-US" sz="2800" dirty="0" smtClean="0"/>
              <a:t> air cells</a:t>
            </a:r>
          </a:p>
          <a:p>
            <a:r>
              <a:rPr lang="en-US" sz="2800" dirty="0" smtClean="0"/>
              <a:t>Lateral skull view, all 4 sinuses can be viewed</a:t>
            </a:r>
            <a:endParaRPr lang="en-US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Location: occasionally develop in max sinus</a:t>
            </a:r>
          </a:p>
          <a:p>
            <a:r>
              <a:rPr lang="en-US" sz="2800" dirty="0" smtClean="0"/>
              <a:t>More often occur in frontal and </a:t>
            </a:r>
            <a:r>
              <a:rPr lang="en-US" sz="2800" dirty="0" err="1" smtClean="0"/>
              <a:t>ethmoid</a:t>
            </a:r>
            <a:r>
              <a:rPr lang="en-US" sz="2800" dirty="0" smtClean="0"/>
              <a:t> sinus</a:t>
            </a:r>
          </a:p>
          <a:p>
            <a:r>
              <a:rPr lang="en-US" sz="2800" dirty="0" smtClean="0"/>
              <a:t>Periphery and shape: it is usually </a:t>
            </a:r>
            <a:r>
              <a:rPr lang="en-US" sz="2800" dirty="0" err="1" smtClean="0"/>
              <a:t>lobulated</a:t>
            </a:r>
            <a:r>
              <a:rPr lang="en-US" sz="2800" dirty="0" smtClean="0"/>
              <a:t> or rounded and has a sharply defined margin</a:t>
            </a:r>
          </a:p>
          <a:p>
            <a:r>
              <a:rPr lang="en-US" sz="2800" dirty="0" smtClean="0"/>
              <a:t>Internal structure: is homogenous and extremely </a:t>
            </a:r>
            <a:r>
              <a:rPr lang="en-US" sz="2800" dirty="0" err="1" smtClean="0"/>
              <a:t>radiopaque</a:t>
            </a:r>
            <a:endParaRPr lang="en-US" sz="2800" dirty="0" smtClean="0"/>
          </a:p>
          <a:p>
            <a:r>
              <a:rPr lang="en-US" sz="2800" dirty="0" smtClean="0"/>
              <a:t>Differential diagnosis: </a:t>
            </a:r>
            <a:r>
              <a:rPr lang="en-US" sz="2800" dirty="0" err="1" smtClean="0"/>
              <a:t>antrolith</a:t>
            </a:r>
            <a:r>
              <a:rPr lang="en-US" sz="2800" dirty="0" smtClean="0"/>
              <a:t>, </a:t>
            </a:r>
            <a:r>
              <a:rPr lang="en-US" sz="2800" dirty="0" err="1" smtClean="0"/>
              <a:t>mycolith</a:t>
            </a:r>
            <a:r>
              <a:rPr lang="en-US" sz="2800" dirty="0" smtClean="0"/>
              <a:t>, teeth or </a:t>
            </a:r>
            <a:r>
              <a:rPr lang="en-US" sz="2800" dirty="0" err="1" smtClean="0"/>
              <a:t>odontogenic</a:t>
            </a:r>
            <a:r>
              <a:rPr lang="en-US" sz="2800" dirty="0" smtClean="0"/>
              <a:t> </a:t>
            </a:r>
            <a:r>
              <a:rPr lang="en-US" sz="2800" dirty="0" err="1" smtClean="0"/>
              <a:t>neoplasms</a:t>
            </a:r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pic>
        <p:nvPicPr>
          <p:cNvPr id="8194" name="Picture 2" descr="C:\Users\23\Desktop\osteom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286000"/>
            <a:ext cx="5391691" cy="2539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Malignant </a:t>
            </a:r>
            <a:r>
              <a:rPr lang="en-US" sz="3600" dirty="0" err="1" smtClean="0"/>
              <a:t>neoplasms</a:t>
            </a:r>
            <a:r>
              <a:rPr lang="en-US" sz="3600" dirty="0" smtClean="0"/>
              <a:t> of PNS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rare</a:t>
            </a:r>
          </a:p>
          <a:p>
            <a:r>
              <a:rPr lang="en-US" sz="2800" dirty="0" smtClean="0"/>
              <a:t>Accounts for less than 1% of all malignancies of body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Squamous</a:t>
            </a:r>
            <a:r>
              <a:rPr lang="en-US" sz="3600" dirty="0" smtClean="0"/>
              <a:t> cell carcinoma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Originates from </a:t>
            </a:r>
            <a:r>
              <a:rPr lang="en-US" sz="2800" dirty="0" err="1" smtClean="0"/>
              <a:t>metaplastic</a:t>
            </a:r>
            <a:r>
              <a:rPr lang="en-US" sz="2800" dirty="0" smtClean="0"/>
              <a:t> </a:t>
            </a:r>
            <a:r>
              <a:rPr lang="en-US" sz="2800" dirty="0" err="1" smtClean="0"/>
              <a:t>ept</a:t>
            </a:r>
            <a:r>
              <a:rPr lang="en-US" sz="2800" dirty="0" smtClean="0"/>
              <a:t> of sinus mucosal lining</a:t>
            </a:r>
          </a:p>
          <a:p>
            <a:r>
              <a:rPr lang="en-US" sz="2800" dirty="0" smtClean="0"/>
              <a:t>c/f:  facial pain or swelling</a:t>
            </a:r>
          </a:p>
          <a:p>
            <a:r>
              <a:rPr lang="en-US" sz="2800" dirty="0" smtClean="0"/>
              <a:t>Nasal obstruction</a:t>
            </a:r>
          </a:p>
          <a:p>
            <a:r>
              <a:rPr lang="en-US" sz="2800" dirty="0" smtClean="0"/>
              <a:t>Lesion In the oral cavity</a:t>
            </a:r>
          </a:p>
          <a:p>
            <a:r>
              <a:rPr lang="en-US" sz="2800" dirty="0" smtClean="0"/>
              <a:t>Mean age: 60 yrs</a:t>
            </a:r>
          </a:p>
          <a:p>
            <a:r>
              <a:rPr lang="en-US" sz="2800" dirty="0" smtClean="0"/>
              <a:t>Males: females: :2:1</a:t>
            </a:r>
          </a:p>
          <a:p>
            <a:r>
              <a:rPr lang="en-US" sz="2800" dirty="0" smtClean="0"/>
              <a:t>Lymph nodes are involved in about 10% cases</a:t>
            </a:r>
          </a:p>
          <a:p>
            <a:r>
              <a:rPr lang="en-US" sz="2800" dirty="0" smtClean="0"/>
              <a:t>Medial wall is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to become eroded causing nasal obstruction, discharge, bleeding and pain</a:t>
            </a:r>
          </a:p>
          <a:p>
            <a:r>
              <a:rPr lang="en-US" sz="2800" dirty="0" smtClean="0"/>
              <a:t>FOS, dental signs i.e., expansion of alveolar process, unexplained pain and numbness of the teeth, loose teeth and swelling of the palate or alveolar ridge and ill fitting dentures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May erode the floor and penetrate oral cavity</a:t>
            </a:r>
          </a:p>
          <a:p>
            <a:r>
              <a:rPr lang="en-US" sz="2800" dirty="0" smtClean="0"/>
              <a:t>Lateral wall involvement: </a:t>
            </a:r>
            <a:r>
              <a:rPr lang="en-US" sz="2800" dirty="0" err="1" smtClean="0"/>
              <a:t>fscial</a:t>
            </a:r>
            <a:r>
              <a:rPr lang="en-US" sz="2800" dirty="0" smtClean="0"/>
              <a:t> and vestibular swelling becomes apparent</a:t>
            </a:r>
          </a:p>
          <a:p>
            <a:r>
              <a:rPr lang="en-US" sz="2800" dirty="0" smtClean="0"/>
              <a:t>Pt may c/o pain and hyperesthesia of posterior teeth</a:t>
            </a:r>
          </a:p>
          <a:p>
            <a:r>
              <a:rPr lang="en-US" sz="2800" dirty="0" smtClean="0"/>
              <a:t>Sinus roof: </a:t>
            </a:r>
            <a:r>
              <a:rPr lang="en-US" sz="2800" dirty="0" err="1" smtClean="0"/>
              <a:t>diplopia</a:t>
            </a:r>
            <a:r>
              <a:rPr lang="en-US" sz="2800" dirty="0" smtClean="0"/>
              <a:t>, </a:t>
            </a:r>
            <a:r>
              <a:rPr lang="en-US" sz="2800" dirty="0" err="1" smtClean="0"/>
              <a:t>proptosis</a:t>
            </a:r>
            <a:r>
              <a:rPr lang="en-US" sz="2800" dirty="0" smtClean="0"/>
              <a:t>, pain and hyperesthesia or anesthesia and pain over the cheek and upper teeth</a:t>
            </a:r>
          </a:p>
          <a:p>
            <a:r>
              <a:rPr lang="en-US" sz="2800" dirty="0" smtClean="0"/>
              <a:t>Posterior wall: invasion of the muscles of mastication causing painful </a:t>
            </a:r>
            <a:r>
              <a:rPr lang="en-US" sz="2800" dirty="0" err="1" smtClean="0"/>
              <a:t>trismus</a:t>
            </a:r>
            <a:r>
              <a:rPr lang="en-US" sz="2800" dirty="0" smtClean="0"/>
              <a:t>, obstruction  of </a:t>
            </a:r>
            <a:r>
              <a:rPr lang="en-US" sz="2800" dirty="0" err="1" smtClean="0"/>
              <a:t>eustachian</a:t>
            </a:r>
            <a:r>
              <a:rPr lang="en-US" sz="2800" dirty="0" smtClean="0"/>
              <a:t> tube causing stuffy ear  and referred pain and hyperesthesia over the distribution of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and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divisions of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nerve</a:t>
            </a:r>
            <a:endParaRPr lang="en-US" sz="2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Location: most occur in max sinuses, even frontal and sphenoid sinus involvement is common</a:t>
            </a:r>
          </a:p>
          <a:p>
            <a:r>
              <a:rPr lang="en-US" sz="2800" dirty="0" smtClean="0"/>
              <a:t>Internal structure: soft tissue </a:t>
            </a:r>
            <a:r>
              <a:rPr lang="en-US" sz="2800" dirty="0" err="1" smtClean="0"/>
              <a:t>radiopaque</a:t>
            </a:r>
            <a:r>
              <a:rPr lang="en-US" sz="2800" dirty="0" smtClean="0"/>
              <a:t> appearance</a:t>
            </a:r>
          </a:p>
          <a:p>
            <a:r>
              <a:rPr lang="en-US" sz="2800" dirty="0" smtClean="0"/>
              <a:t>Effects on surrounding structures: as it enlarges, it may destroy sinus walls and cause irregular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areas in surrounding bone</a:t>
            </a:r>
          </a:p>
          <a:p>
            <a:r>
              <a:rPr lang="en-US" sz="2800" dirty="0" smtClean="0"/>
              <a:t>Bone destruction around teeth or irregular widening of PDL space</a:t>
            </a:r>
          </a:p>
          <a:p>
            <a:r>
              <a:rPr lang="en-US" sz="2800" dirty="0" smtClean="0"/>
              <a:t>Frequently medial wall is thinned or destroyed</a:t>
            </a:r>
          </a:p>
          <a:p>
            <a:r>
              <a:rPr lang="en-US" sz="2800" dirty="0" smtClean="0"/>
              <a:t>It may extend into nasal cavity</a:t>
            </a:r>
            <a:endParaRPr 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23\Desktop\sc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28800"/>
            <a:ext cx="5548312" cy="3445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Additional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 CT, characteristic sign is invasion into soft tissue facial planes beyond the sinus walls</a:t>
            </a:r>
          </a:p>
          <a:p>
            <a:r>
              <a:rPr lang="en-US" sz="2800" dirty="0" smtClean="0"/>
              <a:t>CT is useful in revealing the extent of PNS </a:t>
            </a:r>
            <a:r>
              <a:rPr lang="en-US" sz="2800" dirty="0" err="1" smtClean="0"/>
              <a:t>neoplasms</a:t>
            </a:r>
            <a:r>
              <a:rPr lang="en-US" sz="2800" dirty="0" smtClean="0"/>
              <a:t>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when extension into orbit, </a:t>
            </a:r>
            <a:r>
              <a:rPr lang="en-US" sz="2800" dirty="0" err="1" smtClean="0"/>
              <a:t>infratemporal</a:t>
            </a:r>
            <a:r>
              <a:rPr lang="en-US" sz="2800" dirty="0" smtClean="0"/>
              <a:t> </a:t>
            </a:r>
            <a:r>
              <a:rPr lang="en-US" sz="2800" dirty="0" err="1" smtClean="0"/>
              <a:t>fossa</a:t>
            </a:r>
            <a:r>
              <a:rPr lang="en-US" sz="2800" dirty="0" smtClean="0"/>
              <a:t> or cranial cavity has occurred </a:t>
            </a:r>
          </a:p>
          <a:p>
            <a:r>
              <a:rPr lang="en-US" sz="2800" dirty="0" smtClean="0"/>
              <a:t>MRI reveals extent of soft tissue penetration into adjacent structures</a:t>
            </a:r>
          </a:p>
          <a:p>
            <a:r>
              <a:rPr lang="en-US" sz="2800" dirty="0" smtClean="0"/>
              <a:t>It differentiates mucus </a:t>
            </a:r>
            <a:r>
              <a:rPr lang="en-US" sz="2800" dirty="0" err="1" smtClean="0"/>
              <a:t>accumulatio</a:t>
            </a:r>
            <a:r>
              <a:rPr lang="en-US" sz="2800" dirty="0" smtClean="0"/>
              <a:t> </a:t>
            </a:r>
            <a:r>
              <a:rPr lang="en-US" sz="2800" dirty="0" err="1" smtClean="0"/>
              <a:t>fron</a:t>
            </a:r>
            <a:r>
              <a:rPr lang="en-US" sz="2800" dirty="0" smtClean="0"/>
              <a:t> soft tissue mass of the neoplasm</a:t>
            </a:r>
            <a:endParaRPr lang="en-US" sz="2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Differential diagnosis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Sinusitis</a:t>
            </a:r>
          </a:p>
          <a:p>
            <a:r>
              <a:rPr lang="en-US" sz="2800" dirty="0" smtClean="0"/>
              <a:t>Large retention </a:t>
            </a:r>
            <a:r>
              <a:rPr lang="en-US" sz="2800" dirty="0" err="1" smtClean="0"/>
              <a:t>pseudocyst</a:t>
            </a:r>
            <a:endParaRPr lang="en-US" sz="2800" dirty="0" smtClean="0"/>
          </a:p>
          <a:p>
            <a:r>
              <a:rPr lang="en-US" sz="2800" dirty="0" err="1" smtClean="0"/>
              <a:t>Od</a:t>
            </a:r>
            <a:r>
              <a:rPr lang="en-US" sz="2800" dirty="0" smtClean="0"/>
              <a:t> cysts</a:t>
            </a:r>
          </a:p>
          <a:p>
            <a:r>
              <a:rPr lang="en-US" sz="2800" dirty="0" smtClean="0"/>
              <a:t>Treatment: surgery and radiation therapy</a:t>
            </a:r>
            <a:endParaRPr lang="en-U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Pseudotumor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invasive fungal sinusitis</a:t>
            </a:r>
          </a:p>
          <a:p>
            <a:r>
              <a:rPr lang="en-US" sz="2800" dirty="0" smtClean="0"/>
              <a:t>Inflammatory </a:t>
            </a:r>
            <a:r>
              <a:rPr lang="en-US" sz="2800" dirty="0" err="1" smtClean="0"/>
              <a:t>pseudotumor</a:t>
            </a:r>
            <a:endParaRPr lang="en-US" sz="2800" dirty="0" smtClean="0"/>
          </a:p>
          <a:p>
            <a:r>
              <a:rPr lang="en-US" sz="2800" dirty="0" err="1" smtClean="0"/>
              <a:t>Fibroinflammatory</a:t>
            </a:r>
            <a:r>
              <a:rPr lang="en-US" sz="2800" dirty="0" smtClean="0"/>
              <a:t> </a:t>
            </a:r>
            <a:r>
              <a:rPr lang="en-US" sz="2800" dirty="0" err="1" smtClean="0"/>
              <a:t>pseudotumor</a:t>
            </a:r>
            <a:endParaRPr lang="en-US" sz="2800" dirty="0" smtClean="0"/>
          </a:p>
          <a:p>
            <a:r>
              <a:rPr lang="en-US" sz="2800" dirty="0" smtClean="0"/>
              <a:t>Plasma cell </a:t>
            </a:r>
            <a:r>
              <a:rPr lang="en-US" sz="2800" dirty="0" err="1" smtClean="0"/>
              <a:t>granuloma</a:t>
            </a:r>
            <a:endParaRPr lang="en-US" sz="2800" dirty="0" smtClean="0"/>
          </a:p>
          <a:p>
            <a:r>
              <a:rPr lang="en-US" sz="2800" dirty="0" err="1" smtClean="0"/>
              <a:t>Sinonasal</a:t>
            </a:r>
            <a:r>
              <a:rPr lang="en-US" sz="2800" dirty="0" smtClean="0"/>
              <a:t> fungal disease</a:t>
            </a:r>
          </a:p>
          <a:p>
            <a:r>
              <a:rPr lang="en-US" sz="2800" dirty="0" err="1" smtClean="0"/>
              <a:t>Mucormycosis</a:t>
            </a:r>
            <a:endParaRPr lang="en-US" sz="2800" dirty="0" smtClean="0"/>
          </a:p>
          <a:p>
            <a:r>
              <a:rPr lang="en-US" sz="2800" dirty="0" err="1" smtClean="0"/>
              <a:t>Aspergillosis</a:t>
            </a:r>
            <a:endParaRPr lang="en-US" sz="2800" dirty="0" smtClean="0"/>
          </a:p>
          <a:p>
            <a:r>
              <a:rPr lang="en-US" sz="2800" dirty="0" err="1" smtClean="0"/>
              <a:t>Zygomycosis</a:t>
            </a:r>
            <a:r>
              <a:rPr lang="en-US" sz="2800" dirty="0" smtClean="0"/>
              <a:t> of PNS</a:t>
            </a:r>
          </a:p>
          <a:p>
            <a:r>
              <a:rPr lang="en-US" sz="2800" dirty="0" err="1" smtClean="0"/>
              <a:t>Rhizopus</a:t>
            </a:r>
            <a:r>
              <a:rPr lang="en-US" sz="2800" dirty="0" smtClean="0"/>
              <a:t> sinusitis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CT and MRI: delineate extent of disease</a:t>
            </a:r>
          </a:p>
          <a:p>
            <a:r>
              <a:rPr lang="en-US" sz="2800" dirty="0" smtClean="0"/>
              <a:t>Coronal CT gives super visualization of </a:t>
            </a:r>
            <a:r>
              <a:rPr lang="en-US" sz="2800" dirty="0" err="1" smtClean="0"/>
              <a:t>ostiomeatal</a:t>
            </a:r>
            <a:r>
              <a:rPr lang="en-US" sz="2800" dirty="0" smtClean="0"/>
              <a:t> </a:t>
            </a:r>
            <a:r>
              <a:rPr lang="en-US" sz="2800" dirty="0" err="1" smtClean="0"/>
              <a:t>cx</a:t>
            </a:r>
            <a:r>
              <a:rPr lang="en-US" sz="2800" dirty="0" smtClean="0"/>
              <a:t> and nasal cavities</a:t>
            </a:r>
          </a:p>
          <a:p>
            <a:r>
              <a:rPr lang="en-US" sz="2800" dirty="0" smtClean="0"/>
              <a:t>MRI: superior visualization of soft tissues and for differentiation of retained fluid secretions from soft tissue masses in sinuses</a:t>
            </a:r>
            <a:endParaRPr lang="en-US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Pseudotumor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a descriptive name for a group of apparently related diseases of fungal origin that occurs in PNS and other parts of head and neck</a:t>
            </a:r>
          </a:p>
          <a:p>
            <a:r>
              <a:rPr lang="en-US" sz="2800" dirty="0" smtClean="0"/>
              <a:t>C/f: occurs after a series of recurrent infections</a:t>
            </a:r>
          </a:p>
          <a:p>
            <a:r>
              <a:rPr lang="en-US" sz="2800" dirty="0" smtClean="0"/>
              <a:t>Recurring pain, and a mass simulating a neoplasm</a:t>
            </a:r>
          </a:p>
          <a:p>
            <a:r>
              <a:rPr lang="en-US" sz="2800" dirty="0" smtClean="0"/>
              <a:t>Mass may cause erosion of walls of involved sinus and </a:t>
            </a:r>
            <a:r>
              <a:rPr lang="en-US" sz="2800" dirty="0" err="1" smtClean="0"/>
              <a:t>proptosis</a:t>
            </a:r>
            <a:r>
              <a:rPr lang="en-US" sz="2800" dirty="0" smtClean="0"/>
              <a:t> if eye is involved</a:t>
            </a:r>
          </a:p>
          <a:p>
            <a:r>
              <a:rPr lang="en-US" sz="2800" dirty="0" smtClean="0"/>
              <a:t>Altered nerve function due to involvement of nerve or occlusion of blood vessels by mass</a:t>
            </a:r>
            <a:endParaRPr lang="en-US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Mass simulating </a:t>
            </a:r>
            <a:r>
              <a:rPr lang="en-US" sz="2800" dirty="0" err="1" smtClean="0"/>
              <a:t>neoplasms</a:t>
            </a:r>
            <a:r>
              <a:rPr lang="en-US" sz="2800" dirty="0" smtClean="0"/>
              <a:t> that cause erosion of bony walls of involved sinuses</a:t>
            </a:r>
          </a:p>
          <a:p>
            <a:endParaRPr lang="en-US" sz="2800" dirty="0" smtClean="0"/>
          </a:p>
          <a:p>
            <a:r>
              <a:rPr lang="en-US" sz="2800" dirty="0" smtClean="0"/>
              <a:t>D/D: benign and </a:t>
            </a:r>
            <a:r>
              <a:rPr lang="en-US" sz="2800" dirty="0" err="1" smtClean="0"/>
              <a:t>maliganant</a:t>
            </a:r>
            <a:r>
              <a:rPr lang="en-US" sz="2800" dirty="0" smtClean="0"/>
              <a:t> </a:t>
            </a:r>
            <a:r>
              <a:rPr lang="en-US" sz="2800" dirty="0" err="1" smtClean="0"/>
              <a:t>neoplasms</a:t>
            </a:r>
            <a:endParaRPr lang="en-US" sz="2800" dirty="0" smtClean="0"/>
          </a:p>
          <a:p>
            <a:r>
              <a:rPr lang="en-US" sz="2800" dirty="0" smtClean="0"/>
              <a:t>Treatment: debridement of sinuses</a:t>
            </a:r>
          </a:p>
          <a:p>
            <a:r>
              <a:rPr lang="en-US" sz="2800" dirty="0" smtClean="0"/>
              <a:t>Administration of antifungal medications</a:t>
            </a:r>
          </a:p>
          <a:p>
            <a:r>
              <a:rPr lang="en-US" sz="2800" dirty="0" smtClean="0"/>
              <a:t>Caldwell-Luc surgical approach and therapy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23\Desktop\pseudotumo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676400"/>
            <a:ext cx="3262312" cy="33804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493838"/>
            <a:ext cx="6172200" cy="2087562"/>
          </a:xfrm>
        </p:spPr>
        <p:txBody>
          <a:bodyPr/>
          <a:lstStyle/>
          <a:p>
            <a:r>
              <a:rPr lang="en-US" dirty="0" smtClean="0"/>
              <a:t>Extrinsic diseases involving the PNS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Periostitis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Dental inflammatory lesions may cause a localized </a:t>
            </a:r>
            <a:r>
              <a:rPr lang="en-US" sz="2800" dirty="0" err="1" smtClean="0"/>
              <a:t>mucositis</a:t>
            </a:r>
            <a:r>
              <a:rPr lang="en-US" sz="2800" dirty="0" smtClean="0"/>
              <a:t> in adjacent floor of </a:t>
            </a:r>
            <a:r>
              <a:rPr lang="en-US" sz="2800" dirty="0" err="1" smtClean="0"/>
              <a:t>antrum</a:t>
            </a:r>
            <a:endParaRPr lang="en-US" sz="2800" dirty="0" smtClean="0"/>
          </a:p>
          <a:p>
            <a:r>
              <a:rPr lang="en-US" sz="2800" dirty="0" smtClean="0"/>
              <a:t>It is due to diffusion of inflammatory </a:t>
            </a:r>
            <a:r>
              <a:rPr lang="en-US" sz="2800" dirty="0" err="1" smtClean="0"/>
              <a:t>exudate</a:t>
            </a:r>
            <a:r>
              <a:rPr lang="en-US" sz="2800" dirty="0" smtClean="0"/>
              <a:t> beyond the cortical floor of </a:t>
            </a:r>
            <a:r>
              <a:rPr lang="en-US" sz="2800" dirty="0" err="1" smtClean="0"/>
              <a:t>antrum</a:t>
            </a:r>
            <a:r>
              <a:rPr lang="en-US" sz="2800" dirty="0" smtClean="0"/>
              <a:t> and into the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and mucosal lining of sinus</a:t>
            </a:r>
          </a:p>
          <a:p>
            <a:r>
              <a:rPr lang="en-US" sz="2800" dirty="0" smtClean="0"/>
              <a:t>These products can strip and elevate the </a:t>
            </a:r>
            <a:r>
              <a:rPr lang="en-US" sz="2800" dirty="0" err="1" smtClean="0"/>
              <a:t>periosteal</a:t>
            </a:r>
            <a:r>
              <a:rPr lang="en-US" sz="2800" dirty="0" smtClean="0"/>
              <a:t> lining of cortical bone of floor</a:t>
            </a:r>
          </a:p>
          <a:p>
            <a:r>
              <a:rPr lang="en-US" sz="2800" dirty="0" smtClean="0"/>
              <a:t>Stimulates the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to produce a thin elevated layer of new bone adjacent to root apex of involved tooth</a:t>
            </a:r>
            <a:endParaRPr lang="en-US" sz="28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This new bone may take the form of one thin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or very thick or rarely laminated</a:t>
            </a:r>
          </a:p>
          <a:p>
            <a:r>
              <a:rPr lang="en-US" sz="2800" dirty="0" smtClean="0"/>
              <a:t>This is centered directly above inflammatory lesion</a:t>
            </a:r>
            <a:endParaRPr lang="en-US" sz="2800" dirty="0"/>
          </a:p>
        </p:txBody>
      </p:sp>
      <p:pic>
        <p:nvPicPr>
          <p:cNvPr id="5122" name="Picture 2" descr="C:\Users\23\Desktop\periostit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581400"/>
            <a:ext cx="2819400" cy="2114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Odontogenic</a:t>
            </a:r>
            <a:r>
              <a:rPr lang="en-US" sz="3600" dirty="0" smtClean="0"/>
              <a:t> cysts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Common extrinsic lesions that encroach on max sinuses</a:t>
            </a:r>
          </a:p>
          <a:p>
            <a:r>
              <a:rPr lang="en-US" sz="2800" dirty="0" smtClean="0"/>
              <a:t>Cysts encroach on sinus space displacing sinus borders</a:t>
            </a:r>
          </a:p>
          <a:p>
            <a:r>
              <a:rPr lang="en-US" sz="2800" dirty="0" err="1" smtClean="0"/>
              <a:t>Radicular</a:t>
            </a:r>
            <a:r>
              <a:rPr lang="en-US" sz="2800" dirty="0" smtClean="0"/>
              <a:t> cyst, </a:t>
            </a:r>
            <a:r>
              <a:rPr lang="en-US" sz="2800" dirty="0" err="1" smtClean="0"/>
              <a:t>dentigerous</a:t>
            </a:r>
            <a:r>
              <a:rPr lang="en-US" sz="2800" dirty="0" smtClean="0"/>
              <a:t> cyst and OKC originate outside sinus and encroach on sinus</a:t>
            </a:r>
          </a:p>
          <a:p>
            <a:r>
              <a:rPr lang="en-US" sz="2800" dirty="0" smtClean="0"/>
              <a:t>Cyst cortex and sinus walls may be indistinguishable, result is a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b/w cyst and air space of sinus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Periphery and shape: </a:t>
            </a:r>
            <a:r>
              <a:rPr lang="en-US" sz="2800" dirty="0" err="1" smtClean="0"/>
              <a:t>invaginating</a:t>
            </a:r>
            <a:r>
              <a:rPr lang="en-US" sz="2800" dirty="0" smtClean="0"/>
              <a:t> cyst has a curved or oval shape defined by a corticated border</a:t>
            </a:r>
          </a:p>
          <a:p>
            <a:r>
              <a:rPr lang="en-US" sz="2800" dirty="0" smtClean="0"/>
              <a:t>Internal structure: homogenous and </a:t>
            </a:r>
            <a:r>
              <a:rPr lang="en-US" sz="2800" dirty="0" err="1" smtClean="0"/>
              <a:t>radiopaque</a:t>
            </a:r>
            <a:r>
              <a:rPr lang="en-US" sz="2800" dirty="0" smtClean="0"/>
              <a:t> relative to sinus cavity</a:t>
            </a:r>
          </a:p>
          <a:p>
            <a:r>
              <a:rPr lang="en-US" sz="2800" dirty="0" smtClean="0"/>
              <a:t>Effects on surrounding structures: may displace the floor of </a:t>
            </a:r>
            <a:r>
              <a:rPr lang="en-US" sz="2800" dirty="0" err="1" smtClean="0"/>
              <a:t>antrum</a:t>
            </a:r>
            <a:endParaRPr lang="en-US" sz="2800" dirty="0" smtClean="0"/>
          </a:p>
          <a:p>
            <a:r>
              <a:rPr lang="en-US" sz="2800" dirty="0" smtClean="0"/>
              <a:t>When most of sinus has  been occupied by cyst, residual sinus space may appear as a thin saddle over the cyst</a:t>
            </a:r>
            <a:endParaRPr lang="en-US" sz="28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23\Desktop\cys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5391691" cy="2539206"/>
          </a:xfrm>
          <a:prstGeom prst="rect">
            <a:avLst/>
          </a:prstGeom>
          <a:noFill/>
        </p:spPr>
      </p:pic>
      <p:pic>
        <p:nvPicPr>
          <p:cNvPr id="4099" name="Picture 3" descr="C:\Users\23\Desktop\c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4648200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Odontogenic</a:t>
            </a:r>
            <a:r>
              <a:rPr lang="en-US" sz="3600" dirty="0" smtClean="0"/>
              <a:t> tumors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Cause facial deformity</a:t>
            </a:r>
          </a:p>
          <a:p>
            <a:r>
              <a:rPr lang="en-US" sz="2800" dirty="0" smtClean="0"/>
              <a:t>Nasal obstruction</a:t>
            </a:r>
          </a:p>
          <a:p>
            <a:r>
              <a:rPr lang="en-US" sz="2800" dirty="0" smtClean="0"/>
              <a:t>Displacement or loosening of teeth</a:t>
            </a:r>
          </a:p>
          <a:p>
            <a:r>
              <a:rPr lang="en-US" sz="2800" dirty="0" smtClean="0"/>
              <a:t>Aggressive growth pattern such as </a:t>
            </a:r>
            <a:r>
              <a:rPr lang="en-US" sz="2800" dirty="0" err="1" smtClean="0"/>
              <a:t>ameloblastoma</a:t>
            </a:r>
            <a:r>
              <a:rPr lang="en-US" sz="2800" dirty="0" smtClean="0"/>
              <a:t> may directly invade into adjacent structures including skull base and compromise pts</a:t>
            </a:r>
          </a:p>
          <a:p>
            <a:r>
              <a:rPr lang="en-US" sz="2800" dirty="0" smtClean="0"/>
              <a:t>R/g: periphery and shape: curved, oval or </a:t>
            </a:r>
            <a:r>
              <a:rPr lang="en-US" sz="2800" dirty="0" err="1" smtClean="0"/>
              <a:t>multilocular</a:t>
            </a:r>
            <a:r>
              <a:rPr lang="en-US" sz="2800" dirty="0" smtClean="0"/>
              <a:t> shape that may be defined by a thin, cortical border</a:t>
            </a:r>
          </a:p>
          <a:p>
            <a:r>
              <a:rPr lang="en-US" sz="2800" dirty="0" smtClean="0"/>
              <a:t>Internal structure: coarse or fine </a:t>
            </a:r>
            <a:r>
              <a:rPr lang="en-US" sz="2800" dirty="0" err="1" smtClean="0"/>
              <a:t>septae</a:t>
            </a:r>
            <a:r>
              <a:rPr lang="en-US" sz="2800" dirty="0" smtClean="0"/>
              <a:t> or regions of dystrophic calcification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Intrinsic diseases of PNS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Inflammatory disease: </a:t>
            </a:r>
            <a:r>
              <a:rPr lang="en-US" sz="2800" dirty="0" err="1" smtClean="0"/>
              <a:t>mucositis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Sinusitis</a:t>
            </a:r>
          </a:p>
          <a:p>
            <a:pPr>
              <a:buNone/>
            </a:pPr>
            <a:r>
              <a:rPr lang="en-US" sz="2800" dirty="0" err="1" smtClean="0"/>
              <a:t>Empyema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Retention </a:t>
            </a:r>
            <a:r>
              <a:rPr lang="en-US" sz="2800" dirty="0" err="1" smtClean="0"/>
              <a:t>pseudocysts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Polyps</a:t>
            </a:r>
          </a:p>
          <a:p>
            <a:pPr>
              <a:buNone/>
            </a:pPr>
            <a:r>
              <a:rPr lang="en-US" sz="2800" dirty="0" err="1" smtClean="0"/>
              <a:t>Mucocele</a:t>
            </a:r>
            <a:endParaRPr lang="en-US" sz="2800" dirty="0" smtClean="0"/>
          </a:p>
          <a:p>
            <a:r>
              <a:rPr lang="en-US" sz="2800" dirty="0" err="1" smtClean="0"/>
              <a:t>Neoplasms</a:t>
            </a:r>
            <a:r>
              <a:rPr lang="en-US" sz="2800" dirty="0" smtClean="0"/>
              <a:t> 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Effects on surrounding structures: tumor may displace the floor of sinus and cause thinning of peripheral cortex</a:t>
            </a:r>
          </a:p>
          <a:p>
            <a:r>
              <a:rPr lang="en-US" sz="2800" dirty="0" smtClean="0"/>
              <a:t>Bony walls of sinus may be thinned or eroded</a:t>
            </a:r>
          </a:p>
          <a:p>
            <a:r>
              <a:rPr lang="en-US" sz="2800" dirty="0" smtClean="0"/>
              <a:t>Adjacent structures may be displaced</a:t>
            </a:r>
          </a:p>
          <a:p>
            <a:r>
              <a:rPr lang="en-US" sz="2800" dirty="0" smtClean="0"/>
              <a:t>A tooth or part of tooth may be embedded in the neoplasm</a:t>
            </a:r>
          </a:p>
          <a:p>
            <a:r>
              <a:rPr lang="en-US" sz="2800" dirty="0" smtClean="0"/>
              <a:t>Thin Saddle over the tumor may appear on r/g when tumor occupies the entire sinus</a:t>
            </a:r>
            <a:endParaRPr lang="en-US" sz="28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Fibrous dysplasia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Craniofacial FD causes </a:t>
            </a:r>
            <a:r>
              <a:rPr lang="en-US" sz="2800" dirty="0" err="1" smtClean="0"/>
              <a:t>dispalcement</a:t>
            </a:r>
            <a:r>
              <a:rPr lang="en-US" sz="2800" dirty="0" smtClean="0"/>
              <a:t> of sinus borders and results in smaller sinus on affected side</a:t>
            </a:r>
          </a:p>
          <a:p>
            <a:r>
              <a:rPr lang="en-US" sz="2800" dirty="0" smtClean="0"/>
              <a:t>Facial symmetry</a:t>
            </a:r>
          </a:p>
          <a:p>
            <a:r>
              <a:rPr lang="en-US" sz="2800" dirty="0" smtClean="0"/>
              <a:t>Nasal obstruction</a:t>
            </a:r>
          </a:p>
          <a:p>
            <a:r>
              <a:rPr lang="en-US" sz="2800" dirty="0" err="1" smtClean="0"/>
              <a:t>Proptosis</a:t>
            </a:r>
            <a:endParaRPr lang="en-US" sz="2800" dirty="0" smtClean="0"/>
          </a:p>
          <a:p>
            <a:r>
              <a:rPr lang="en-US" sz="2800" dirty="0" smtClean="0"/>
              <a:t>Pituitary gland compression</a:t>
            </a:r>
          </a:p>
          <a:p>
            <a:r>
              <a:rPr lang="en-US" sz="2800" dirty="0" smtClean="0"/>
              <a:t>Impingement on cranial nerves</a:t>
            </a:r>
          </a:p>
          <a:p>
            <a:r>
              <a:rPr lang="en-US" sz="2800" dirty="0" smtClean="0"/>
              <a:t>Sinus obliteration: results when expanding lesion of dystrophic bone encroaches on it</a:t>
            </a:r>
          </a:p>
          <a:p>
            <a:r>
              <a:rPr lang="en-US" sz="2800" dirty="0" smtClean="0"/>
              <a:t>Lesion may displace tooth roots and cause teeth to </a:t>
            </a:r>
            <a:r>
              <a:rPr lang="en-US" sz="2800" dirty="0" err="1" smtClean="0"/>
              <a:t>seprate</a:t>
            </a:r>
            <a:r>
              <a:rPr lang="en-US" sz="2800" dirty="0" smtClean="0"/>
              <a:t> or migrate</a:t>
            </a:r>
            <a:endParaRPr lang="en-US" sz="28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Location: posterior maxilla is the most common location</a:t>
            </a:r>
          </a:p>
          <a:p>
            <a:r>
              <a:rPr lang="en-US" sz="2800" dirty="0" smtClean="0"/>
              <a:t>Periphery:  blending borders seen</a:t>
            </a:r>
          </a:p>
          <a:p>
            <a:r>
              <a:rPr lang="en-US" sz="2800" dirty="0" smtClean="0"/>
              <a:t>External cortex of bone is maintained intact although it may be displaced</a:t>
            </a:r>
          </a:p>
          <a:p>
            <a:r>
              <a:rPr lang="en-US" sz="2800" dirty="0" smtClean="0"/>
              <a:t>Internal structure: </a:t>
            </a:r>
            <a:r>
              <a:rPr lang="en-US" sz="2800" dirty="0" err="1" smtClean="0"/>
              <a:t>antrum</a:t>
            </a:r>
            <a:r>
              <a:rPr lang="en-US" sz="2800" dirty="0" smtClean="0"/>
              <a:t> may be partially or totally replaced by increased </a:t>
            </a:r>
            <a:r>
              <a:rPr lang="en-US" sz="2800" dirty="0" err="1" smtClean="0"/>
              <a:t>r’opacity</a:t>
            </a:r>
            <a:r>
              <a:rPr lang="en-US" sz="2800" dirty="0" smtClean="0"/>
              <a:t> of this lesion</a:t>
            </a:r>
          </a:p>
          <a:p>
            <a:r>
              <a:rPr lang="en-US" sz="2800" dirty="0" err="1" smtClean="0"/>
              <a:t>R’opaque</a:t>
            </a:r>
            <a:r>
              <a:rPr lang="en-US" sz="2800" dirty="0" smtClean="0"/>
              <a:t> areas have ground glass appearance on extra oral r/g</a:t>
            </a:r>
          </a:p>
          <a:p>
            <a:r>
              <a:rPr lang="en-US" sz="2800" dirty="0" smtClean="0"/>
              <a:t>Orange peel appearance on IOPA views</a:t>
            </a:r>
            <a:endParaRPr lang="en-US" sz="28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Effects on surrounding structures: may replace most of sinus by encroaching on and displacing the </a:t>
            </a:r>
            <a:r>
              <a:rPr lang="en-US" sz="2800" dirty="0" err="1" smtClean="0"/>
              <a:t>antral</a:t>
            </a:r>
            <a:r>
              <a:rPr lang="en-US" sz="2800" dirty="0" smtClean="0"/>
              <a:t> walls, elevating the orbital floor or obstructing the nasal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23\Desktop\f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981200"/>
            <a:ext cx="4733925" cy="35963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Traumatic injuries to the PNS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Tooth roots may be fractured as a result of various forms of trauma</a:t>
            </a:r>
          </a:p>
          <a:p>
            <a:r>
              <a:rPr lang="en-US" sz="2800" dirty="0" smtClean="0"/>
              <a:t>Fractured roots may  be forced into sinus during extraction or subsequent attempts to retrieve them</a:t>
            </a:r>
          </a:p>
          <a:p>
            <a:r>
              <a:rPr lang="en-US" sz="2800" dirty="0" smtClean="0"/>
              <a:t>C/f: asking the pt to hold his or her nose while attempting to breathe out through it will cause bubbles to appear within the blood contained within fresh extraction socket</a:t>
            </a:r>
          </a:p>
          <a:p>
            <a:r>
              <a:rPr lang="en-US" sz="2800" dirty="0" smtClean="0"/>
              <a:t>If root is since many days, pt may present with sinusitis</a:t>
            </a:r>
            <a:endParaRPr lang="en-US" sz="28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Location: premolar or molar roots are close to sinus</a:t>
            </a:r>
          </a:p>
          <a:p>
            <a:r>
              <a:rPr lang="en-US" sz="2800" dirty="0" smtClean="0"/>
              <a:t>Located near floor of </a:t>
            </a:r>
            <a:r>
              <a:rPr lang="en-US" sz="2800" dirty="0" err="1" smtClean="0"/>
              <a:t>antrum</a:t>
            </a:r>
            <a:endParaRPr lang="en-US" sz="2800" dirty="0" smtClean="0"/>
          </a:p>
          <a:p>
            <a:r>
              <a:rPr lang="en-US" sz="2800" dirty="0" smtClean="0"/>
              <a:t>Sometimes may be </a:t>
            </a:r>
            <a:r>
              <a:rPr lang="en-US" sz="2800" dirty="0" err="1" smtClean="0"/>
              <a:t>submucosal</a:t>
            </a:r>
            <a:r>
              <a:rPr lang="en-US" sz="2800" dirty="0" smtClean="0"/>
              <a:t>, b/w osseous wall and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of sinus</a:t>
            </a:r>
          </a:p>
          <a:p>
            <a:r>
              <a:rPr lang="en-US" sz="2800" dirty="0" smtClean="0"/>
              <a:t>Periphery and shape: no immediate evidence present</a:t>
            </a:r>
          </a:p>
          <a:p>
            <a:r>
              <a:rPr lang="en-US" sz="2800" dirty="0" smtClean="0"/>
              <a:t>Internal structure: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mass</a:t>
            </a:r>
          </a:p>
          <a:p>
            <a:r>
              <a:rPr lang="en-US" sz="2800" dirty="0" smtClean="0"/>
              <a:t>Effects on surrounding structures: sinusitis may result</a:t>
            </a:r>
          </a:p>
          <a:p>
            <a:r>
              <a:rPr lang="en-US" sz="2800" dirty="0" smtClean="0"/>
              <a:t>Management: remove root tip via </a:t>
            </a:r>
            <a:r>
              <a:rPr lang="en-US" sz="2800" dirty="0" err="1" smtClean="0"/>
              <a:t>ostium</a:t>
            </a:r>
            <a:r>
              <a:rPr lang="en-US" sz="2800" dirty="0" smtClean="0"/>
              <a:t> or by Caldwell –</a:t>
            </a:r>
            <a:r>
              <a:rPr lang="en-US" sz="2800" smtClean="0"/>
              <a:t>Luc surgery</a:t>
            </a:r>
            <a:endParaRPr lang="en-US" sz="280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23\Desktop\roo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209800"/>
            <a:ext cx="4679036" cy="21486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Extrinsic diseases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Inflammatory diseases: </a:t>
            </a:r>
            <a:r>
              <a:rPr lang="en-US" sz="2800" dirty="0" err="1" smtClean="0"/>
              <a:t>periostitis</a:t>
            </a:r>
            <a:endParaRPr lang="en-US" sz="2800" dirty="0" smtClean="0"/>
          </a:p>
          <a:p>
            <a:r>
              <a:rPr lang="en-US" sz="2800" dirty="0" smtClean="0"/>
              <a:t>Benign </a:t>
            </a:r>
            <a:r>
              <a:rPr lang="en-US" sz="2800" dirty="0" err="1" smtClean="0"/>
              <a:t>odontogenic</a:t>
            </a:r>
            <a:r>
              <a:rPr lang="en-US" sz="2800" dirty="0" smtClean="0"/>
              <a:t> cysts and tumors</a:t>
            </a:r>
          </a:p>
          <a:p>
            <a:r>
              <a:rPr lang="en-US" sz="2800" dirty="0" smtClean="0"/>
              <a:t>Fibrous dysplasia</a:t>
            </a:r>
          </a:p>
          <a:p>
            <a:r>
              <a:rPr lang="en-US" sz="2800" dirty="0" smtClean="0"/>
              <a:t>Traumatic injuries to PNS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Intrinsic diseases of the PNS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MUCOSITIS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thickened mm</a:t>
            </a:r>
          </a:p>
          <a:p>
            <a:r>
              <a:rPr lang="en-US" sz="2800" dirty="0" smtClean="0"/>
              <a:t>Mucosal lining of PNS is composed of respiratory </a:t>
            </a:r>
            <a:r>
              <a:rPr lang="en-US" sz="2800" dirty="0" err="1" smtClean="0"/>
              <a:t>ept</a:t>
            </a:r>
            <a:r>
              <a:rPr lang="en-US" sz="2800" dirty="0" smtClean="0"/>
              <a:t> and is normally about 1mm thick</a:t>
            </a:r>
          </a:p>
          <a:p>
            <a:r>
              <a:rPr lang="en-US" sz="2800" dirty="0" smtClean="0"/>
              <a:t>Etiology: infection or allergy</a:t>
            </a:r>
          </a:p>
          <a:p>
            <a:r>
              <a:rPr lang="en-US" sz="2800" dirty="0" smtClean="0"/>
              <a:t>Thickness of </a:t>
            </a:r>
            <a:r>
              <a:rPr lang="en-US" sz="2800" dirty="0" err="1" smtClean="0"/>
              <a:t>ept</a:t>
            </a:r>
            <a:r>
              <a:rPr lang="en-US" sz="2800" dirty="0" smtClean="0"/>
              <a:t> increases to 10-15 times</a:t>
            </a:r>
          </a:p>
          <a:p>
            <a:r>
              <a:rPr lang="en-US" sz="2800" dirty="0" smtClean="0"/>
              <a:t>Clinical features: vary considerable in short period</a:t>
            </a:r>
          </a:p>
          <a:p>
            <a:r>
              <a:rPr lang="en-US" sz="2800" dirty="0" smtClean="0"/>
              <a:t>r/g features: as a </a:t>
            </a:r>
            <a:r>
              <a:rPr lang="en-US" sz="2800" dirty="0" err="1" smtClean="0"/>
              <a:t>noncorticated</a:t>
            </a:r>
            <a:r>
              <a:rPr lang="en-US" sz="2800" dirty="0" smtClean="0"/>
              <a:t> band, more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than air filled sinus, paralleling the bony wall of the sinus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2922</Words>
  <Application>Microsoft Office PowerPoint</Application>
  <PresentationFormat>On-screen Show (4:3)</PresentationFormat>
  <Paragraphs>311</Paragraphs>
  <Slides>67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Paranasal sinuses</vt:lpstr>
      <vt:lpstr>Introduction </vt:lpstr>
      <vt:lpstr>Diseases associated with the PNS</vt:lpstr>
      <vt:lpstr>Applied diagnostic imaging</vt:lpstr>
      <vt:lpstr>Slide 5</vt:lpstr>
      <vt:lpstr>Intrinsic diseases of PNS</vt:lpstr>
      <vt:lpstr>Extrinsic diseases</vt:lpstr>
      <vt:lpstr>Intrinsic diseases of the PNS</vt:lpstr>
      <vt:lpstr>MUCOSITIS</vt:lpstr>
      <vt:lpstr>Slide 10</vt:lpstr>
      <vt:lpstr>Sinusitis </vt:lpstr>
      <vt:lpstr>Clinical features</vt:lpstr>
      <vt:lpstr>Chronic sinusitis</vt:lpstr>
      <vt:lpstr>Radiographic features</vt:lpstr>
      <vt:lpstr>Slide 15</vt:lpstr>
      <vt:lpstr>Slide 16</vt:lpstr>
      <vt:lpstr>Slide 17</vt:lpstr>
      <vt:lpstr>Management </vt:lpstr>
      <vt:lpstr>Empyema </vt:lpstr>
      <vt:lpstr>Retention pseudocysts</vt:lpstr>
      <vt:lpstr>Clinical features</vt:lpstr>
      <vt:lpstr>Radiographic features</vt:lpstr>
      <vt:lpstr>Slide 23</vt:lpstr>
      <vt:lpstr>Slide 24</vt:lpstr>
      <vt:lpstr>Polyps </vt:lpstr>
      <vt:lpstr>r/g features</vt:lpstr>
      <vt:lpstr>Antroliths </vt:lpstr>
      <vt:lpstr>Radiographic features</vt:lpstr>
      <vt:lpstr>Slide 29</vt:lpstr>
      <vt:lpstr>d/d and treament</vt:lpstr>
      <vt:lpstr>Mucocele </vt:lpstr>
      <vt:lpstr>Clinical features</vt:lpstr>
      <vt:lpstr>Radiographic features</vt:lpstr>
      <vt:lpstr>Slide 34</vt:lpstr>
      <vt:lpstr>Neoplasms</vt:lpstr>
      <vt:lpstr>Epithelial papilloma</vt:lpstr>
      <vt:lpstr>Radiographic features</vt:lpstr>
      <vt:lpstr>Slide 38</vt:lpstr>
      <vt:lpstr>Osteoma </vt:lpstr>
      <vt:lpstr>Radiographic features</vt:lpstr>
      <vt:lpstr>Slide 41</vt:lpstr>
      <vt:lpstr>Malignant neoplasms of PNS</vt:lpstr>
      <vt:lpstr>Squamous cell carcinoma</vt:lpstr>
      <vt:lpstr>Slide 44</vt:lpstr>
      <vt:lpstr>Radiographic features</vt:lpstr>
      <vt:lpstr>Slide 46</vt:lpstr>
      <vt:lpstr>Additional imaging</vt:lpstr>
      <vt:lpstr>Differential diagnosis</vt:lpstr>
      <vt:lpstr>Pseudotumor </vt:lpstr>
      <vt:lpstr>Pseudotumor </vt:lpstr>
      <vt:lpstr>Radiographic features</vt:lpstr>
      <vt:lpstr>Slide 52</vt:lpstr>
      <vt:lpstr>Extrinsic diseases involving the PNS</vt:lpstr>
      <vt:lpstr>Periostitis </vt:lpstr>
      <vt:lpstr>Radiographic features</vt:lpstr>
      <vt:lpstr>Odontogenic cysts</vt:lpstr>
      <vt:lpstr>Radiographic features</vt:lpstr>
      <vt:lpstr>Slide 58</vt:lpstr>
      <vt:lpstr>Odontogenic tumors</vt:lpstr>
      <vt:lpstr>Slide 60</vt:lpstr>
      <vt:lpstr>Fibrous dysplasia</vt:lpstr>
      <vt:lpstr>Radiographic features</vt:lpstr>
      <vt:lpstr>Slide 63</vt:lpstr>
      <vt:lpstr>Slide 64</vt:lpstr>
      <vt:lpstr>Traumatic injuries to the PNS</vt:lpstr>
      <vt:lpstr>Radiographic features</vt:lpstr>
      <vt:lpstr>Slide 67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Paranasal sinuses</dc:title>
  <dc:creator>OD</dc:creator>
  <cp:lastModifiedBy>23</cp:lastModifiedBy>
  <cp:revision>80</cp:revision>
  <dcterms:created xsi:type="dcterms:W3CDTF">2006-08-16T00:00:00Z</dcterms:created>
  <dcterms:modified xsi:type="dcterms:W3CDTF">2015-02-23T09:42:43Z</dcterms:modified>
</cp:coreProperties>
</file>