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59" r:id="rId14"/>
    <p:sldId id="268" r:id="rId15"/>
    <p:sldId id="269" r:id="rId16"/>
    <p:sldId id="358" r:id="rId17"/>
    <p:sldId id="270" r:id="rId18"/>
    <p:sldId id="36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353" r:id="rId38"/>
    <p:sldId id="289" r:id="rId39"/>
    <p:sldId id="290" r:id="rId40"/>
    <p:sldId id="291" r:id="rId41"/>
    <p:sldId id="292" r:id="rId42"/>
    <p:sldId id="354" r:id="rId43"/>
    <p:sldId id="293" r:id="rId44"/>
    <p:sldId id="295" r:id="rId45"/>
    <p:sldId id="294" r:id="rId46"/>
    <p:sldId id="356" r:id="rId47"/>
    <p:sldId id="296" r:id="rId48"/>
    <p:sldId id="297" r:id="rId49"/>
    <p:sldId id="298" r:id="rId50"/>
    <p:sldId id="299" r:id="rId51"/>
    <p:sldId id="355" r:id="rId52"/>
    <p:sldId id="300" r:id="rId53"/>
    <p:sldId id="301" r:id="rId54"/>
    <p:sldId id="302" r:id="rId55"/>
    <p:sldId id="303" r:id="rId56"/>
    <p:sldId id="305" r:id="rId57"/>
    <p:sldId id="306" r:id="rId58"/>
    <p:sldId id="307" r:id="rId59"/>
    <p:sldId id="308" r:id="rId60"/>
    <p:sldId id="309" r:id="rId61"/>
    <p:sldId id="310" r:id="rId62"/>
    <p:sldId id="311" r:id="rId63"/>
    <p:sldId id="312" r:id="rId64"/>
    <p:sldId id="313" r:id="rId65"/>
    <p:sldId id="314" r:id="rId66"/>
    <p:sldId id="30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DIAGNOSTIC IMAGING OF TEMPOROMANDIBULAR JOINT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Hard tissue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Panoramic projection</a:t>
            </a:r>
          </a:p>
          <a:p>
            <a:r>
              <a:rPr lang="en-US" sz="2800" dirty="0" err="1" smtClean="0"/>
              <a:t>Transcranial</a:t>
            </a:r>
            <a:r>
              <a:rPr lang="en-US" sz="2800" dirty="0" smtClean="0"/>
              <a:t> projection </a:t>
            </a:r>
          </a:p>
          <a:p>
            <a:r>
              <a:rPr lang="en-US" sz="2800" dirty="0" err="1" smtClean="0"/>
              <a:t>Transpharyngeal</a:t>
            </a:r>
            <a:r>
              <a:rPr lang="en-US" sz="2800" dirty="0" smtClean="0"/>
              <a:t> projection</a:t>
            </a:r>
          </a:p>
          <a:p>
            <a:r>
              <a:rPr lang="en-US" sz="2800" dirty="0" err="1" smtClean="0"/>
              <a:t>Transorbital</a:t>
            </a:r>
            <a:r>
              <a:rPr lang="en-US" sz="2800" dirty="0" smtClean="0"/>
              <a:t> projection</a:t>
            </a:r>
          </a:p>
          <a:p>
            <a:r>
              <a:rPr lang="en-US" sz="2800" dirty="0" err="1" smtClean="0"/>
              <a:t>Submentovertex</a:t>
            </a:r>
            <a:r>
              <a:rPr lang="en-US" sz="2800" dirty="0" smtClean="0"/>
              <a:t> projection</a:t>
            </a:r>
          </a:p>
          <a:p>
            <a:r>
              <a:rPr lang="en-US" sz="2800" dirty="0" smtClean="0"/>
              <a:t>Conventional tomography</a:t>
            </a:r>
          </a:p>
          <a:p>
            <a:r>
              <a:rPr lang="en-US" sz="2800" dirty="0" smtClean="0"/>
              <a:t>Computed tomography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Condylar</a:t>
            </a:r>
            <a:r>
              <a:rPr lang="en-US" sz="2400" dirty="0" smtClean="0"/>
              <a:t> tumors cause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enlargement that is often irregular in outline</a:t>
            </a:r>
          </a:p>
          <a:p>
            <a:r>
              <a:rPr lang="en-US" sz="2400" dirty="0" err="1" smtClean="0"/>
              <a:t>Trabecular</a:t>
            </a:r>
            <a:r>
              <a:rPr lang="en-US" sz="2400" dirty="0" smtClean="0"/>
              <a:t> pattern may be altered, resulting in regions of destruction seen as </a:t>
            </a:r>
            <a:r>
              <a:rPr lang="en-US" sz="2400" dirty="0" err="1" smtClean="0"/>
              <a:t>r’lucencies</a:t>
            </a:r>
            <a:r>
              <a:rPr lang="en-US" sz="2400" dirty="0" smtClean="0"/>
              <a:t> or new abnormal bone formation, which may increase the </a:t>
            </a:r>
            <a:r>
              <a:rPr lang="en-US" sz="2400" dirty="0" err="1" smtClean="0"/>
              <a:t>r’opacity</a:t>
            </a:r>
            <a:r>
              <a:rPr lang="en-US" sz="2400" dirty="0" smtClean="0"/>
              <a:t>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with abnormal </a:t>
            </a:r>
            <a:r>
              <a:rPr lang="en-US" sz="2400" dirty="0" err="1" smtClean="0"/>
              <a:t>trabeculae</a:t>
            </a:r>
            <a:endParaRPr lang="en-US" sz="2400" dirty="0" smtClean="0"/>
          </a:p>
          <a:p>
            <a:r>
              <a:rPr lang="en-US" sz="2400" dirty="0" err="1" smtClean="0"/>
              <a:t>Osteoma</a:t>
            </a:r>
            <a:r>
              <a:rPr lang="en-US" sz="2400" dirty="0" smtClean="0"/>
              <a:t> or </a:t>
            </a:r>
            <a:r>
              <a:rPr lang="en-US" sz="2400" dirty="0" err="1" smtClean="0"/>
              <a:t>osteochodroma</a:t>
            </a:r>
            <a:r>
              <a:rPr lang="en-US" sz="2400" dirty="0" smtClean="0"/>
              <a:t> appears as an abnormal, </a:t>
            </a:r>
            <a:r>
              <a:rPr lang="en-US" sz="2400" dirty="0" err="1" smtClean="0"/>
              <a:t>pedunculated</a:t>
            </a:r>
            <a:r>
              <a:rPr lang="en-US" sz="2400" dirty="0" smtClean="0"/>
              <a:t> mass attached to </a:t>
            </a:r>
            <a:r>
              <a:rPr lang="en-US" sz="2400" dirty="0" err="1" smtClean="0"/>
              <a:t>condyle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Tumors of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 may affect TMJ function</a:t>
            </a:r>
          </a:p>
          <a:p>
            <a:r>
              <a:rPr lang="en-US" sz="2400" dirty="0" smtClean="0"/>
              <a:t>Most common tumor is </a:t>
            </a:r>
            <a:r>
              <a:rPr lang="en-US" sz="2400" dirty="0" err="1" smtClean="0"/>
              <a:t>osteochondroma</a:t>
            </a:r>
            <a:r>
              <a:rPr lang="en-US" sz="2400" dirty="0" smtClean="0"/>
              <a:t> and it may interfere with joint function and </a:t>
            </a:r>
            <a:r>
              <a:rPr lang="en-US" sz="2400" dirty="0" err="1" smtClean="0"/>
              <a:t>eroder</a:t>
            </a:r>
            <a:r>
              <a:rPr lang="en-US" sz="2400" dirty="0" smtClean="0"/>
              <a:t> adjacent osseous structures</a:t>
            </a:r>
          </a:p>
          <a:p>
            <a:r>
              <a:rPr lang="en-US" sz="2400" dirty="0" smtClean="0"/>
              <a:t>Treatment: surgical excision of tumor and occasionally excision of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 or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</a:t>
            </a:r>
            <a:endParaRPr lang="en-US" sz="2400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Malignant tumors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May be primary or more </a:t>
            </a:r>
            <a:r>
              <a:rPr lang="en-US" sz="2400" dirty="0" err="1" smtClean="0"/>
              <a:t>commonmly</a:t>
            </a:r>
            <a:r>
              <a:rPr lang="en-US" sz="2400" dirty="0" smtClean="0"/>
              <a:t> metastatic</a:t>
            </a:r>
          </a:p>
          <a:p>
            <a:r>
              <a:rPr lang="en-US" sz="2400" dirty="0" err="1" smtClean="0"/>
              <a:t>Chondrosarcoma</a:t>
            </a:r>
            <a:r>
              <a:rPr lang="en-US" sz="2400" dirty="0" smtClean="0"/>
              <a:t>, </a:t>
            </a:r>
            <a:r>
              <a:rPr lang="en-US" sz="2400" dirty="0" err="1" smtClean="0"/>
              <a:t>osteogenic</a:t>
            </a:r>
            <a:r>
              <a:rPr lang="en-US" sz="2400" dirty="0" smtClean="0"/>
              <a:t> sarcoma, synovial sarcoma and </a:t>
            </a:r>
            <a:r>
              <a:rPr lang="en-US" sz="2400" dirty="0" err="1" smtClean="0"/>
              <a:t>fibrosarcoma</a:t>
            </a:r>
            <a:r>
              <a:rPr lang="en-US" sz="2400" dirty="0" smtClean="0"/>
              <a:t> of joint capsule</a:t>
            </a:r>
          </a:p>
          <a:p>
            <a:r>
              <a:rPr lang="en-US" sz="2400" dirty="0" smtClean="0"/>
              <a:t>Extrinsic tumors may represent direct extension of adjacent salivary gland malignancies, </a:t>
            </a:r>
            <a:r>
              <a:rPr lang="en-US" sz="2400" dirty="0" err="1" smtClean="0"/>
              <a:t>rhabdomyosarcoma</a:t>
            </a:r>
            <a:r>
              <a:rPr lang="en-US" sz="2400" dirty="0" smtClean="0"/>
              <a:t> or other regional carcinomas</a:t>
            </a:r>
          </a:p>
          <a:p>
            <a:r>
              <a:rPr lang="en-US" sz="2400" dirty="0" smtClean="0"/>
              <a:t>C/F: asymptomatic or pts may have symptoms of TMJ dysfunction such as pain, limited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opening,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deviation and swelling</a:t>
            </a:r>
            <a:endParaRPr lang="en-US" sz="24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Appear as a variable degree of bone destruction with ill-defined, irregular margins.</a:t>
            </a:r>
          </a:p>
          <a:p>
            <a:r>
              <a:rPr lang="en-US" sz="2400" dirty="0" smtClean="0"/>
              <a:t>Most lack tumor bone formation with the exception of </a:t>
            </a:r>
            <a:r>
              <a:rPr lang="en-US" sz="2400" dirty="0" err="1" smtClean="0"/>
              <a:t>osteogenic</a:t>
            </a:r>
            <a:r>
              <a:rPr lang="en-US" sz="2400" dirty="0" smtClean="0"/>
              <a:t> sarcoma</a:t>
            </a:r>
          </a:p>
          <a:p>
            <a:r>
              <a:rPr lang="en-US" sz="2400" dirty="0" err="1" smtClean="0"/>
              <a:t>Chondrosarcoma</a:t>
            </a:r>
            <a:r>
              <a:rPr lang="en-US" sz="2400" dirty="0" smtClean="0"/>
              <a:t> may appear as an indistinct, essentially </a:t>
            </a:r>
            <a:r>
              <a:rPr lang="en-US" sz="2400" dirty="0" err="1" smtClean="0"/>
              <a:t>r’lucent</a:t>
            </a:r>
            <a:r>
              <a:rPr lang="en-US" sz="2400" dirty="0" smtClean="0"/>
              <a:t> destructive lesion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with surrounding discrete soft tissue calcifications that may simulate the appearance of loose bodies</a:t>
            </a:r>
          </a:p>
          <a:p>
            <a:r>
              <a:rPr lang="en-US" sz="2400" dirty="0" smtClean="0"/>
              <a:t>In metastatic tumors, nonspecific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destruction is seen</a:t>
            </a:r>
            <a:endParaRPr lang="en-US" sz="2400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Treatment: primary malignant tumors: wide surgical removal of the tumor</a:t>
            </a:r>
          </a:p>
          <a:p>
            <a:r>
              <a:rPr lang="en-US" sz="2400" dirty="0" smtClean="0"/>
              <a:t>Metastatic tumors: radiotherapy and chemotherapy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Panoramic projection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Provides an overall view of teeth and jaws</a:t>
            </a:r>
          </a:p>
          <a:p>
            <a:r>
              <a:rPr lang="en-US" sz="2800" dirty="0" smtClean="0"/>
              <a:t>As a screening projection to </a:t>
            </a:r>
            <a:r>
              <a:rPr lang="en-US" sz="2800" dirty="0" err="1" smtClean="0"/>
              <a:t>odontogenic</a:t>
            </a:r>
            <a:r>
              <a:rPr lang="en-US" sz="2800" dirty="0" smtClean="0"/>
              <a:t> diseases and to disorders that may be source of TMJ symptoms</a:t>
            </a:r>
          </a:p>
          <a:p>
            <a:r>
              <a:rPr lang="en-US" sz="2800" dirty="0" smtClean="0"/>
              <a:t>Gross changes such </a:t>
            </a:r>
            <a:r>
              <a:rPr lang="en-US" sz="2800" dirty="0" err="1" smtClean="0"/>
              <a:t>such</a:t>
            </a:r>
            <a:r>
              <a:rPr lang="en-US" sz="2800" dirty="0" smtClean="0"/>
              <a:t> as asymmetries, extensive erosions, large </a:t>
            </a:r>
            <a:r>
              <a:rPr lang="en-US" sz="2800" dirty="0" err="1" smtClean="0"/>
              <a:t>osteophytes</a:t>
            </a:r>
            <a:r>
              <a:rPr lang="en-US" sz="2800" dirty="0" smtClean="0"/>
              <a:t> or fractures can be identified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Transcranial</a:t>
            </a:r>
            <a:r>
              <a:rPr lang="en-US" sz="3600" dirty="0" smtClean="0"/>
              <a:t> projection 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provides a </a:t>
            </a:r>
            <a:r>
              <a:rPr lang="en-US" sz="2800" dirty="0" err="1" smtClean="0"/>
              <a:t>saggital</a:t>
            </a:r>
            <a:r>
              <a:rPr lang="en-US" sz="2800" dirty="0" smtClean="0"/>
              <a:t> view of lateral aspects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and temporal component</a:t>
            </a:r>
          </a:p>
          <a:p>
            <a:r>
              <a:rPr lang="en-US" sz="2800" dirty="0" smtClean="0"/>
              <a:t>Pt is positioned in a </a:t>
            </a:r>
            <a:r>
              <a:rPr lang="en-US" sz="2800" dirty="0" err="1" smtClean="0"/>
              <a:t>cephalostat</a:t>
            </a:r>
            <a:r>
              <a:rPr lang="en-US" sz="2800" dirty="0" smtClean="0"/>
              <a:t> and x ray beam is directed downward from the opposite side, through the cranium and above the </a:t>
            </a:r>
            <a:r>
              <a:rPr lang="en-US" sz="2800" dirty="0" err="1" smtClean="0"/>
              <a:t>petrous</a:t>
            </a:r>
            <a:r>
              <a:rPr lang="en-US" sz="2800" dirty="0" smtClean="0"/>
              <a:t> ridge of temporal bone, at a 25 degree angle centered through the joint and 20 degree anterior angle may be used</a:t>
            </a:r>
          </a:p>
          <a:p>
            <a:r>
              <a:rPr lang="en-US" sz="2800" dirty="0" smtClean="0"/>
              <a:t>Film </a:t>
            </a:r>
            <a:r>
              <a:rPr lang="en-US" sz="2800" dirty="0" err="1" smtClean="0"/>
              <a:t>cassatte</a:t>
            </a:r>
            <a:r>
              <a:rPr lang="en-US" sz="2800" dirty="0" smtClean="0"/>
              <a:t> is placed on side of concern</a:t>
            </a:r>
          </a:p>
          <a:p>
            <a:r>
              <a:rPr lang="en-US" sz="2800" dirty="0" smtClean="0"/>
              <a:t>It includes in closed and maximal open positions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117762" name="Picture 2" descr="TRANSPHARYNGEAL  VIEW/Infracranial/McQueen            DellINDICATION             AREA OF JOINT SEENTmj pain dysfunction   ..."/>
          <p:cNvPicPr>
            <a:picLocks noChangeAspect="1" noChangeArrowheads="1"/>
          </p:cNvPicPr>
          <p:nvPr/>
        </p:nvPicPr>
        <p:blipFill>
          <a:blip r:embed="rId2"/>
          <a:srcRect l="24176" t="4396" r="28571" b="25275"/>
          <a:stretch>
            <a:fillRect/>
          </a:stretch>
        </p:blipFill>
        <p:spPr bwMode="auto">
          <a:xfrm>
            <a:off x="2667000" y="1676400"/>
            <a:ext cx="32766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Coz of positive beam </a:t>
            </a:r>
            <a:r>
              <a:rPr lang="en-US" sz="2800" dirty="0" err="1" smtClean="0"/>
              <a:t>angulation</a:t>
            </a:r>
            <a:r>
              <a:rPr lang="en-US" sz="2800" dirty="0" smtClean="0"/>
              <a:t>, central and medial aspects of joint are projected inferiorly and only lateral joint contours are visible in this projection</a:t>
            </a:r>
          </a:p>
          <a:p>
            <a:r>
              <a:rPr lang="en-US" sz="2800" dirty="0" err="1" smtClean="0"/>
              <a:t>Ipsilateral</a:t>
            </a:r>
            <a:r>
              <a:rPr lang="en-US" sz="2800" dirty="0" smtClean="0"/>
              <a:t> </a:t>
            </a:r>
            <a:r>
              <a:rPr lang="en-US" sz="2800" dirty="0" err="1" smtClean="0"/>
              <a:t>petrous</a:t>
            </a:r>
            <a:r>
              <a:rPr lang="en-US" sz="2800" dirty="0" smtClean="0"/>
              <a:t> ridge is often </a:t>
            </a:r>
            <a:r>
              <a:rPr lang="en-US" sz="2800" dirty="0" err="1" smtClean="0"/>
              <a:t>supermposed</a:t>
            </a:r>
            <a:r>
              <a:rPr lang="en-US" sz="2800" dirty="0" smtClean="0"/>
              <a:t> over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neck and so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head, temporal component and joint space is distorted. So horizontal beam angle be individualized to each pt</a:t>
            </a:r>
          </a:p>
          <a:p>
            <a:r>
              <a:rPr lang="en-US" sz="2800" dirty="0" smtClean="0"/>
              <a:t>Indications: gross osseous changes on lateral aspect of joint, displaced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fractures, and range of motion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Transpharyngeal</a:t>
            </a:r>
            <a:r>
              <a:rPr lang="en-US" sz="3600" dirty="0" smtClean="0"/>
              <a:t> projection (</a:t>
            </a:r>
            <a:r>
              <a:rPr lang="en-US" sz="3600" dirty="0" err="1" smtClean="0"/>
              <a:t>Pharma</a:t>
            </a:r>
            <a:r>
              <a:rPr lang="en-US" sz="3600" dirty="0" smtClean="0"/>
              <a:t>)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Provides a </a:t>
            </a:r>
            <a:r>
              <a:rPr lang="en-US" sz="2800" dirty="0" err="1" smtClean="0"/>
              <a:t>saggital</a:t>
            </a:r>
            <a:r>
              <a:rPr lang="en-US" sz="2800" dirty="0" smtClean="0"/>
              <a:t> view of medial pole of </a:t>
            </a:r>
            <a:r>
              <a:rPr lang="en-US" sz="2800" dirty="0" err="1" smtClean="0"/>
              <a:t>condyle</a:t>
            </a:r>
            <a:endParaRPr lang="en-US" sz="2800" dirty="0" smtClean="0"/>
          </a:p>
          <a:p>
            <a:r>
              <a:rPr lang="en-US" sz="2800" dirty="0" smtClean="0"/>
              <a:t>Beam is directed superiorly at -5 degrees through the sigmoid notch of opposite side and 7 to 8 degrees from anterior</a:t>
            </a:r>
          </a:p>
          <a:p>
            <a:r>
              <a:rPr lang="en-US" sz="2800" dirty="0" smtClean="0"/>
              <a:t>Film </a:t>
            </a:r>
            <a:r>
              <a:rPr lang="en-US" sz="2800" dirty="0" err="1" smtClean="0"/>
              <a:t>cassatte</a:t>
            </a:r>
            <a:r>
              <a:rPr lang="en-US" sz="2800" dirty="0" smtClean="0"/>
              <a:t> is </a:t>
            </a:r>
            <a:r>
              <a:rPr lang="en-US" sz="2800" dirty="0" err="1" smtClean="0"/>
              <a:t>palced</a:t>
            </a:r>
            <a:r>
              <a:rPr lang="en-US" sz="2800" dirty="0" smtClean="0"/>
              <a:t> on side being imaged</a:t>
            </a:r>
          </a:p>
          <a:p>
            <a:r>
              <a:rPr lang="en-US" sz="2800" dirty="0" smtClean="0"/>
              <a:t>Pt opens the mouth maximally to avoid superimposition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on temporal component</a:t>
            </a:r>
          </a:p>
          <a:p>
            <a:r>
              <a:rPr lang="en-US" sz="2800" dirty="0" smtClean="0"/>
              <a:t>Coz of negative </a:t>
            </a:r>
            <a:r>
              <a:rPr lang="en-US" sz="2800" dirty="0" err="1" smtClean="0"/>
              <a:t>angulation</a:t>
            </a:r>
            <a:r>
              <a:rPr lang="en-US" sz="2800" dirty="0" smtClean="0"/>
              <a:t>, this view depicts medial aspect of </a:t>
            </a:r>
            <a:r>
              <a:rPr lang="en-US" sz="2800" dirty="0" err="1" smtClean="0"/>
              <a:t>condyle</a:t>
            </a:r>
            <a:endParaRPr lang="en-US" sz="2800" dirty="0" smtClean="0"/>
          </a:p>
          <a:p>
            <a:r>
              <a:rPr lang="en-US" sz="2800" dirty="0" smtClean="0"/>
              <a:t>Indications: for visualizing erosive changes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rather than subtle changes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8785" name="Picture 1" descr="C:\Users\ORAL MEDINICE\Desktop\tmj-imaging-22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3483" t="5051" r="22220" b="29288"/>
          <a:stretch>
            <a:fillRect/>
          </a:stretch>
        </p:blipFill>
        <p:spPr bwMode="auto">
          <a:xfrm>
            <a:off x="1905000" y="1447800"/>
            <a:ext cx="4284785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Transorbital</a:t>
            </a:r>
            <a:r>
              <a:rPr lang="en-US" sz="3600" dirty="0" smtClean="0"/>
              <a:t>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Provides anterior view of the TMJ</a:t>
            </a:r>
          </a:p>
          <a:p>
            <a:r>
              <a:rPr lang="en-US" sz="2800" dirty="0" smtClean="0"/>
              <a:t>Pts head is tilted downward 10 degrees so that the </a:t>
            </a:r>
            <a:r>
              <a:rPr lang="en-US" sz="2800" dirty="0" err="1" smtClean="0"/>
              <a:t>canthomeatal</a:t>
            </a:r>
            <a:r>
              <a:rPr lang="en-US" sz="2800" dirty="0" smtClean="0"/>
              <a:t> line is horizontal</a:t>
            </a:r>
          </a:p>
          <a:p>
            <a:r>
              <a:rPr lang="en-US" sz="2800" dirty="0" smtClean="0"/>
              <a:t>Beam is directed from the front of pt through the </a:t>
            </a:r>
            <a:r>
              <a:rPr lang="en-US" sz="2800" dirty="0" err="1" smtClean="0"/>
              <a:t>ipsilateral</a:t>
            </a:r>
            <a:r>
              <a:rPr lang="en-US" sz="2800" dirty="0" smtClean="0"/>
              <a:t> orbit and TMJ of interest</a:t>
            </a:r>
          </a:p>
          <a:p>
            <a:r>
              <a:rPr lang="en-US" sz="2800" dirty="0" err="1" smtClean="0"/>
              <a:t>Cassatte</a:t>
            </a:r>
            <a:r>
              <a:rPr lang="en-US" sz="2800" dirty="0" smtClean="0"/>
              <a:t> is placed behind the pts head, perpendicular to beam</a:t>
            </a:r>
          </a:p>
          <a:p>
            <a:r>
              <a:rPr lang="en-US" sz="2800" dirty="0" smtClean="0"/>
              <a:t>Pt opens mouth maximally or protrudes mandible. Thereby placing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at summit of eminence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9810" name="Picture 2" descr="C:\Users\ORAL MEDINICE\Desktop\tmj-imaging-28-72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9593" r="18432" b="57909"/>
          <a:stretch>
            <a:fillRect/>
          </a:stretch>
        </p:blipFill>
        <p:spPr bwMode="auto">
          <a:xfrm>
            <a:off x="457200" y="1600200"/>
            <a:ext cx="6080760" cy="2667000"/>
          </a:xfrm>
          <a:prstGeom prst="rect">
            <a:avLst/>
          </a:prstGeom>
          <a:noFill/>
        </p:spPr>
      </p:pic>
      <p:pic>
        <p:nvPicPr>
          <p:cNvPr id="5" name="Picture 2" descr="C:\Users\ORAL MEDINICE\Desktop\tmj-imaging-28-728.jpg"/>
          <p:cNvPicPr>
            <a:picLocks noChangeAspect="1" noChangeArrowheads="1"/>
          </p:cNvPicPr>
          <p:nvPr/>
        </p:nvPicPr>
        <p:blipFill>
          <a:blip r:embed="rId2"/>
          <a:srcRect l="12118" t="52192" r="62627"/>
          <a:stretch>
            <a:fillRect/>
          </a:stretch>
        </p:blipFill>
        <p:spPr bwMode="auto">
          <a:xfrm>
            <a:off x="6019800" y="3369708"/>
            <a:ext cx="2209800" cy="3137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Entire </a:t>
            </a:r>
            <a:r>
              <a:rPr lang="en-US" sz="2800" dirty="0" err="1" smtClean="0"/>
              <a:t>mediolateral</a:t>
            </a:r>
            <a:r>
              <a:rPr lang="en-US" sz="2800" dirty="0" smtClean="0"/>
              <a:t> dimension of eminence,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and neck is visible</a:t>
            </a:r>
          </a:p>
          <a:p>
            <a:r>
              <a:rPr lang="en-US" sz="2800" dirty="0" smtClean="0"/>
              <a:t>Indications: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neck fractures, in gross degenerative changes or other anomalies to look for gross changes in morphology of convex surface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</a:t>
            </a:r>
          </a:p>
          <a:p>
            <a:r>
              <a:rPr lang="en-US" sz="2800" dirty="0" smtClean="0"/>
              <a:t>This projection is limited by the ability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to move to the summit of art eminence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Pain in the TMJ or ear or both</a:t>
            </a:r>
          </a:p>
          <a:p>
            <a:r>
              <a:rPr lang="en-US" sz="2800" dirty="0" smtClean="0"/>
              <a:t>Headache</a:t>
            </a:r>
          </a:p>
          <a:p>
            <a:r>
              <a:rPr lang="en-US" sz="2800" dirty="0" smtClean="0"/>
              <a:t>Muscle tenderness</a:t>
            </a:r>
          </a:p>
          <a:p>
            <a:r>
              <a:rPr lang="en-US" sz="2800" dirty="0" smtClean="0"/>
              <a:t> joint stiffness</a:t>
            </a:r>
          </a:p>
          <a:p>
            <a:r>
              <a:rPr lang="en-US" sz="2800" dirty="0" smtClean="0"/>
              <a:t>Clicking and other joint noises</a:t>
            </a:r>
          </a:p>
          <a:p>
            <a:r>
              <a:rPr lang="en-US" sz="2800" dirty="0" smtClean="0"/>
              <a:t>Reduced range of motion</a:t>
            </a:r>
          </a:p>
          <a:p>
            <a:r>
              <a:rPr lang="en-US" sz="2800" dirty="0" smtClean="0"/>
              <a:t>Locking and </a:t>
            </a:r>
            <a:r>
              <a:rPr lang="en-US" sz="2800" dirty="0" err="1" smtClean="0"/>
              <a:t>subluxation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Reverse open Towne’s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used to image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neck fractures, particularly if medial displacement has occurred</a:t>
            </a:r>
          </a:p>
          <a:p>
            <a:r>
              <a:rPr lang="en-US" sz="2800" dirty="0" smtClean="0"/>
              <a:t>Here the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and neck are visualized in the frontal plane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Submentovertex</a:t>
            </a:r>
            <a:r>
              <a:rPr lang="en-US" sz="3600" dirty="0" smtClean="0"/>
              <a:t> (Basal) projection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Provides a view of skull base and </a:t>
            </a:r>
            <a:r>
              <a:rPr lang="en-US" sz="2800" dirty="0" err="1" smtClean="0"/>
              <a:t>condyles</a:t>
            </a:r>
            <a:r>
              <a:rPr lang="en-US" sz="2800" dirty="0" smtClean="0"/>
              <a:t> superimposed on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necks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rami</a:t>
            </a:r>
            <a:endParaRPr lang="en-US" sz="2800" dirty="0" smtClean="0"/>
          </a:p>
          <a:p>
            <a:r>
              <a:rPr lang="en-US" sz="2800" dirty="0" smtClean="0"/>
              <a:t>It is used to determine the angulations of long axis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for corrected tomography</a:t>
            </a:r>
          </a:p>
          <a:p>
            <a:r>
              <a:rPr lang="en-US" sz="2800" dirty="0" smtClean="0"/>
              <a:t>Useful to evaluate facial asymmetries,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</a:t>
            </a:r>
            <a:r>
              <a:rPr lang="en-US" sz="2800" dirty="0" err="1" smtClean="0"/>
              <a:t>dispalcement</a:t>
            </a:r>
            <a:r>
              <a:rPr lang="en-US" sz="2800" dirty="0" smtClean="0"/>
              <a:t> or rotation of mandible in horizontal plane associated with trauma or </a:t>
            </a:r>
            <a:r>
              <a:rPr lang="en-US" sz="2800" dirty="0" err="1" smtClean="0"/>
              <a:t>orthognathic</a:t>
            </a:r>
            <a:r>
              <a:rPr lang="en-US" sz="2800" dirty="0" smtClean="0"/>
              <a:t> surgery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Conventional tomography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Technique that produces multiple thin image slices, permitting visualization of an anatomic structure essentially free of superimpositions </a:t>
            </a:r>
            <a:r>
              <a:rPr lang="en-US" sz="2800" smtClean="0"/>
              <a:t>of overlapping </a:t>
            </a:r>
            <a:r>
              <a:rPr lang="en-US" sz="2800" dirty="0" smtClean="0"/>
              <a:t>structures</a:t>
            </a:r>
          </a:p>
          <a:p>
            <a:r>
              <a:rPr lang="en-US" sz="2800" dirty="0" smtClean="0"/>
              <a:t>Coz it provides multiple image slices at right angles through the joint, it is superior to </a:t>
            </a:r>
            <a:r>
              <a:rPr lang="en-US" sz="2800" dirty="0" err="1" smtClean="0"/>
              <a:t>transcranial</a:t>
            </a:r>
            <a:r>
              <a:rPr lang="en-US" sz="2800" dirty="0" smtClean="0"/>
              <a:t> view</a:t>
            </a:r>
          </a:p>
          <a:p>
            <a:r>
              <a:rPr lang="en-US" sz="2800" dirty="0" smtClean="0"/>
              <a:t>It Is exposed in </a:t>
            </a:r>
            <a:r>
              <a:rPr lang="en-US" sz="2800" dirty="0" err="1" smtClean="0"/>
              <a:t>sagittal</a:t>
            </a:r>
            <a:r>
              <a:rPr lang="en-US" sz="2800" dirty="0" smtClean="0"/>
              <a:t> plane with several image slices in closed </a:t>
            </a:r>
            <a:r>
              <a:rPr lang="en-US" sz="2800" dirty="0" err="1" smtClean="0"/>
              <a:t>postion</a:t>
            </a:r>
            <a:r>
              <a:rPr lang="en-US" sz="2800" dirty="0" smtClean="0"/>
              <a:t> and usually one image in maximal open position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In corrected </a:t>
            </a:r>
            <a:r>
              <a:rPr lang="en-US" sz="2800" dirty="0" err="1" smtClean="0"/>
              <a:t>sagittal</a:t>
            </a:r>
            <a:r>
              <a:rPr lang="en-US" sz="2800" dirty="0" smtClean="0"/>
              <a:t> tomography,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long axis with respect to </a:t>
            </a:r>
            <a:r>
              <a:rPr lang="en-US" sz="2800" dirty="0" err="1" smtClean="0"/>
              <a:t>midsagittal</a:t>
            </a:r>
            <a:r>
              <a:rPr lang="en-US" sz="2800" dirty="0" smtClean="0"/>
              <a:t> plane is determined using an SMV</a:t>
            </a:r>
          </a:p>
          <a:p>
            <a:r>
              <a:rPr lang="en-US" sz="2800" dirty="0" smtClean="0"/>
              <a:t>Pts head is then rotated to this angle, permitting alignment of image slices perpendicular to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long axis</a:t>
            </a:r>
          </a:p>
          <a:p>
            <a:r>
              <a:rPr lang="en-US" sz="2800" dirty="0" smtClean="0"/>
              <a:t>This minimizes geometric distortion of joint and allows accurate assessment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position</a:t>
            </a:r>
          </a:p>
          <a:p>
            <a:r>
              <a:rPr lang="en-US" sz="2800" dirty="0" smtClean="0"/>
              <a:t>Coronal (frontal) </a:t>
            </a:r>
            <a:r>
              <a:rPr lang="en-US" sz="2800" dirty="0" err="1" smtClean="0"/>
              <a:t>tomographs</a:t>
            </a:r>
            <a:r>
              <a:rPr lang="en-US" sz="2800" dirty="0" smtClean="0"/>
              <a:t>, pt is in maximal open or protruded position and useful when morphologic abnormalities or erosive changes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is suspected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Computed tomography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Indicated when information about 3 D shape and internal structure of osseous components of joint or if information regarding the surrounding soft tissues is required</a:t>
            </a:r>
          </a:p>
          <a:p>
            <a:r>
              <a:rPr lang="en-US" sz="2800" dirty="0" smtClean="0"/>
              <a:t>Image slices are made in both axial and coronal planes</a:t>
            </a:r>
          </a:p>
          <a:p>
            <a:r>
              <a:rPr lang="en-US" sz="2800" dirty="0" smtClean="0"/>
              <a:t>Reformat images are produced in </a:t>
            </a:r>
            <a:r>
              <a:rPr lang="en-US" sz="2800" dirty="0" err="1" smtClean="0"/>
              <a:t>sagittal</a:t>
            </a:r>
            <a:r>
              <a:rPr lang="en-US" sz="2800" dirty="0" smtClean="0"/>
              <a:t> planes and 3D</a:t>
            </a:r>
          </a:p>
          <a:p>
            <a:r>
              <a:rPr lang="en-US" sz="2800" dirty="0" smtClean="0"/>
              <a:t>Indications: to assess osseous deformities of jaws or surrounding structures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Indications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Presence and extent of </a:t>
            </a:r>
            <a:r>
              <a:rPr lang="en-US" sz="2800" dirty="0" err="1" smtClean="0"/>
              <a:t>ankylosis</a:t>
            </a:r>
            <a:r>
              <a:rPr lang="en-US" sz="2800" dirty="0" smtClean="0"/>
              <a:t> and </a:t>
            </a:r>
            <a:r>
              <a:rPr lang="en-US" sz="2800" dirty="0" err="1" smtClean="0"/>
              <a:t>neoplasms</a:t>
            </a:r>
            <a:endParaRPr lang="en-US" sz="2800" dirty="0" smtClean="0"/>
          </a:p>
          <a:p>
            <a:r>
              <a:rPr lang="en-US" sz="2800" dirty="0" smtClean="0"/>
              <a:t>Extent of bone involvement in some arthritis</a:t>
            </a:r>
          </a:p>
          <a:p>
            <a:r>
              <a:rPr lang="en-US" sz="2800" dirty="0" smtClean="0"/>
              <a:t>Imaging complex fractures</a:t>
            </a:r>
          </a:p>
          <a:p>
            <a:r>
              <a:rPr lang="en-US" sz="2800" dirty="0" smtClean="0"/>
              <a:t>Evaluating complications from use of </a:t>
            </a:r>
            <a:r>
              <a:rPr lang="en-US" sz="2800" dirty="0" err="1" smtClean="0"/>
              <a:t>polytetrafluoroethylene</a:t>
            </a:r>
            <a:r>
              <a:rPr lang="en-US" sz="2800" dirty="0" smtClean="0"/>
              <a:t> or silicon sheet implants such as erosions into middle cranial </a:t>
            </a:r>
            <a:r>
              <a:rPr lang="en-US" sz="2800" dirty="0" err="1" smtClean="0"/>
              <a:t>fossa</a:t>
            </a:r>
            <a:r>
              <a:rPr lang="en-US" sz="2800" dirty="0" smtClean="0"/>
              <a:t> and </a:t>
            </a:r>
            <a:r>
              <a:rPr lang="en-US" sz="2800" dirty="0" err="1" smtClean="0"/>
              <a:t>heterotopic</a:t>
            </a:r>
            <a:r>
              <a:rPr lang="en-US" sz="2800" dirty="0" smtClean="0"/>
              <a:t> bone growth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Soft tissue imaging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Arthrography</a:t>
            </a:r>
            <a:endParaRPr lang="en-US" sz="2800" dirty="0" smtClean="0"/>
          </a:p>
          <a:p>
            <a:r>
              <a:rPr lang="en-US" sz="2800" dirty="0" smtClean="0"/>
              <a:t>Magnetic resonance imaging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Arthrography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a technique in which an indirect image of disk is obtained by injecting 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contrast agent into one or both joint spaces under fluoroscopic guidance</a:t>
            </a:r>
          </a:p>
          <a:p>
            <a:r>
              <a:rPr lang="en-US" sz="2800" dirty="0" smtClean="0"/>
              <a:t>Perforation is detected by flow of contrast agent into superior joint space from lower space</a:t>
            </a:r>
          </a:p>
          <a:p>
            <a:r>
              <a:rPr lang="en-US" sz="2800" dirty="0" smtClean="0"/>
              <a:t>Adhesions </a:t>
            </a:r>
            <a:r>
              <a:rPr lang="en-US" sz="2800" dirty="0" err="1" smtClean="0"/>
              <a:t>ared</a:t>
            </a:r>
            <a:r>
              <a:rPr lang="en-US" sz="2800" dirty="0" smtClean="0"/>
              <a:t> </a:t>
            </a:r>
            <a:r>
              <a:rPr lang="en-US" sz="2800" dirty="0" err="1" smtClean="0"/>
              <a:t>etected</a:t>
            </a:r>
            <a:r>
              <a:rPr lang="en-US" sz="2800" dirty="0" smtClean="0"/>
              <a:t> by the manner in which contrast agent fills the joint space</a:t>
            </a:r>
          </a:p>
          <a:p>
            <a:r>
              <a:rPr lang="en-US" sz="2800" dirty="0" smtClean="0"/>
              <a:t>After both spaces are filled, disk function is studied using fluoroscopy during opening and closing movements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indicated when information about disk position, function, morphology and integrity of </a:t>
            </a:r>
            <a:r>
              <a:rPr lang="en-US" sz="2800" dirty="0" err="1" smtClean="0"/>
              <a:t>diskal</a:t>
            </a:r>
            <a:r>
              <a:rPr lang="en-US" sz="2800" dirty="0" smtClean="0"/>
              <a:t> attachments is required for treatment</a:t>
            </a:r>
          </a:p>
          <a:p>
            <a:r>
              <a:rPr lang="en-US" sz="2800" dirty="0" smtClean="0"/>
              <a:t>Drawbacks: invasive nature and postoperative discomfort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Magnetic resonance imaging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MRI uses a magnetic field and radiofrequency pulses rather than ionizing radiation to produce multiple digital image slices</a:t>
            </a:r>
          </a:p>
          <a:p>
            <a:r>
              <a:rPr lang="en-US" sz="2800" dirty="0" smtClean="0"/>
              <a:t>it allows construction of images in </a:t>
            </a:r>
            <a:r>
              <a:rPr lang="en-US" sz="2800" dirty="0" err="1" smtClean="0"/>
              <a:t>sagittal</a:t>
            </a:r>
            <a:r>
              <a:rPr lang="en-US" sz="2800" dirty="0" smtClean="0"/>
              <a:t> and coronal planes without repositioning the pt</a:t>
            </a:r>
          </a:p>
          <a:p>
            <a:r>
              <a:rPr lang="en-US" sz="2800" dirty="0" smtClean="0"/>
              <a:t>Images are acquired in open and closed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positions using surface coils to improve image resolution</a:t>
            </a:r>
          </a:p>
          <a:p>
            <a:r>
              <a:rPr lang="en-US" sz="2800" dirty="0" smtClean="0"/>
              <a:t>Examination usually are performed using T1 weighted, proton weighted or T2 weighted pulse sequences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Anatomy of </a:t>
            </a:r>
            <a:r>
              <a:rPr lang="en-US" sz="3600" dirty="0" err="1" smtClean="0"/>
              <a:t>interarticular</a:t>
            </a:r>
            <a:r>
              <a:rPr lang="en-US" sz="3600" dirty="0" smtClean="0"/>
              <a:t> disk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It is composed of fibrous connective tissue and is located b/w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Disk divides joint cavity into 2 compartments called inferior and superior joint spaces, which are located  below and above the disk</a:t>
            </a:r>
          </a:p>
          <a:p>
            <a:r>
              <a:rPr lang="en-US" sz="2800" dirty="0" smtClean="0"/>
              <a:t>Disk has a biconcave shape with a thick anterior band, thicker posterior band and a thin middle part</a:t>
            </a:r>
          </a:p>
          <a:p>
            <a:r>
              <a:rPr lang="en-US" sz="2800" dirty="0" smtClean="0"/>
              <a:t>It is also thicker medially than laterally</a:t>
            </a:r>
          </a:p>
          <a:p>
            <a:r>
              <a:rPr lang="en-US" sz="2800" dirty="0" smtClean="0"/>
              <a:t>Medial and lateral margins of disk blend with the capsule</a:t>
            </a:r>
          </a:p>
          <a:p>
            <a:r>
              <a:rPr lang="en-US" sz="2800" dirty="0" smtClean="0"/>
              <a:t>Thin central portion normally serves as an articulating cushion b/w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and </a:t>
            </a:r>
            <a:r>
              <a:rPr lang="en-US" sz="2800" dirty="0" err="1" smtClean="0"/>
              <a:t>articular</a:t>
            </a:r>
            <a:r>
              <a:rPr lang="en-US" sz="2800" dirty="0" smtClean="0"/>
              <a:t> eminence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T1 weighted or proton weighted images best demonstrate osseous and </a:t>
            </a:r>
            <a:r>
              <a:rPr lang="en-US" sz="2800" dirty="0" err="1" smtClean="0"/>
              <a:t>diskal</a:t>
            </a:r>
            <a:r>
              <a:rPr lang="en-US" sz="2800" dirty="0" smtClean="0"/>
              <a:t> tissues</a:t>
            </a:r>
          </a:p>
          <a:p>
            <a:r>
              <a:rPr lang="en-US" sz="2800" dirty="0" smtClean="0"/>
              <a:t>T2 weighted demonstrate inflammation and joint effusion</a:t>
            </a:r>
          </a:p>
          <a:p>
            <a:r>
              <a:rPr lang="en-US" sz="2800" dirty="0" smtClean="0"/>
              <a:t>medial disk displacements are best detected using MRI</a:t>
            </a:r>
          </a:p>
          <a:p>
            <a:r>
              <a:rPr lang="en-US" sz="2800" dirty="0" smtClean="0"/>
              <a:t>Contraindications: pregnancy</a:t>
            </a:r>
          </a:p>
          <a:p>
            <a:r>
              <a:rPr lang="en-US" sz="2800" dirty="0" smtClean="0"/>
              <a:t>Pts with pacemakers</a:t>
            </a:r>
          </a:p>
          <a:p>
            <a:r>
              <a:rPr lang="en-US" sz="2800" dirty="0" smtClean="0"/>
              <a:t>Intracranial vascular clips or metal particles in vital structures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Radiographic abnormalities of the TMJ</a:t>
            </a:r>
            <a:endParaRPr lang="en-US" sz="36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Developmental abnormalities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Condylar</a:t>
            </a:r>
            <a:r>
              <a:rPr lang="en-US" sz="2800" dirty="0" smtClean="0"/>
              <a:t> hyperplasia</a:t>
            </a:r>
          </a:p>
          <a:p>
            <a:r>
              <a:rPr lang="en-US" sz="2800" dirty="0" err="1" smtClean="0"/>
              <a:t>Condylar</a:t>
            </a:r>
            <a:r>
              <a:rPr lang="en-US" sz="2800" dirty="0" smtClean="0"/>
              <a:t> </a:t>
            </a:r>
            <a:r>
              <a:rPr lang="en-US" sz="2800" dirty="0" err="1" smtClean="0"/>
              <a:t>hypoplasia</a:t>
            </a:r>
            <a:endParaRPr lang="en-US" sz="2800" dirty="0" smtClean="0"/>
          </a:p>
          <a:p>
            <a:r>
              <a:rPr lang="en-US" sz="2800" dirty="0" smtClean="0"/>
              <a:t>Juvenile </a:t>
            </a:r>
            <a:r>
              <a:rPr lang="en-US" sz="2800" dirty="0" err="1" smtClean="0"/>
              <a:t>arthrosis</a:t>
            </a:r>
            <a:endParaRPr lang="en-US" sz="2800" dirty="0" smtClean="0"/>
          </a:p>
          <a:p>
            <a:r>
              <a:rPr lang="en-US" sz="2800" dirty="0" err="1" smtClean="0"/>
              <a:t>Coronoid</a:t>
            </a:r>
            <a:r>
              <a:rPr lang="en-US" sz="2800" dirty="0" smtClean="0"/>
              <a:t> hyperplasia</a:t>
            </a:r>
          </a:p>
          <a:p>
            <a:r>
              <a:rPr lang="en-US" sz="2800" dirty="0" smtClean="0"/>
              <a:t>Bifid </a:t>
            </a:r>
            <a:r>
              <a:rPr lang="en-US" sz="2800" dirty="0" err="1" smtClean="0"/>
              <a:t>condyle</a:t>
            </a:r>
            <a:endParaRPr 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Condylar</a:t>
            </a:r>
            <a:r>
              <a:rPr lang="en-US" sz="3600" dirty="0" smtClean="0"/>
              <a:t> hyperplasia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a developmental abnormality that results in enlargement and occasionally deformity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 </a:t>
            </a:r>
          </a:p>
          <a:p>
            <a:r>
              <a:rPr lang="en-US" sz="2800" dirty="0" smtClean="0"/>
              <a:t>This has secondary effect on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r>
              <a:rPr lang="en-US" sz="2800" dirty="0" smtClean="0"/>
              <a:t> as it remodels to accommodate the abnormal </a:t>
            </a:r>
            <a:r>
              <a:rPr lang="en-US" sz="2800" dirty="0" err="1" smtClean="0"/>
              <a:t>condyle</a:t>
            </a:r>
            <a:endParaRPr lang="en-US" sz="2800" dirty="0" smtClean="0"/>
          </a:p>
          <a:p>
            <a:r>
              <a:rPr lang="en-US" sz="2800" dirty="0" smtClean="0"/>
              <a:t>Etiology may be overactive cartilage or persistent cartilaginous rests, increasing the thickness of entire cartilaginous and </a:t>
            </a:r>
            <a:r>
              <a:rPr lang="en-US" sz="2800" dirty="0" err="1" smtClean="0"/>
              <a:t>precartiliginous</a:t>
            </a:r>
            <a:r>
              <a:rPr lang="en-US" sz="2800" dirty="0" smtClean="0"/>
              <a:t> layers</a:t>
            </a:r>
          </a:p>
          <a:p>
            <a:r>
              <a:rPr lang="en-US" sz="2800" dirty="0" smtClean="0"/>
              <a:t>Condition is unilateral and may be accompanied by varying degrees of hyperplasia of </a:t>
            </a:r>
            <a:r>
              <a:rPr lang="en-US" sz="2800" dirty="0" err="1" smtClean="0"/>
              <a:t>ipsilateral</a:t>
            </a:r>
            <a:r>
              <a:rPr lang="en-US" sz="2800" dirty="0" smtClean="0"/>
              <a:t> mandible</a:t>
            </a:r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Is more common in males</a:t>
            </a:r>
          </a:p>
          <a:p>
            <a:r>
              <a:rPr lang="en-US" sz="2800" dirty="0" smtClean="0"/>
              <a:t>Before age of 20 yrs</a:t>
            </a:r>
          </a:p>
          <a:p>
            <a:r>
              <a:rPr lang="en-US" sz="2800" dirty="0" smtClean="0"/>
              <a:t>Self limiting condition and tends to arrest with termination of skeletal growth</a:t>
            </a:r>
          </a:p>
          <a:p>
            <a:r>
              <a:rPr lang="en-US" sz="2800" dirty="0" smtClean="0"/>
              <a:t>May progress slowly or rapidly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asymmetry that varies in severity, depending on degree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enlargement</a:t>
            </a:r>
          </a:p>
          <a:p>
            <a:r>
              <a:rPr lang="en-US" sz="2800" dirty="0" smtClean="0"/>
              <a:t>Chin may be deviated to unaffected side or may </a:t>
            </a:r>
            <a:r>
              <a:rPr lang="en-US" sz="2800" dirty="0" err="1" smtClean="0"/>
              <a:t>remian</a:t>
            </a:r>
            <a:r>
              <a:rPr lang="en-US" sz="2800" dirty="0" smtClean="0"/>
              <a:t> unchanged</a:t>
            </a:r>
          </a:p>
          <a:p>
            <a:r>
              <a:rPr lang="en-US" sz="2800" dirty="0" smtClean="0"/>
              <a:t>Increase in vertical dimension of </a:t>
            </a:r>
            <a:r>
              <a:rPr lang="en-US" sz="2800" dirty="0" err="1" smtClean="0"/>
              <a:t>ramus</a:t>
            </a:r>
            <a:r>
              <a:rPr lang="en-US" sz="2800" dirty="0" smtClean="0"/>
              <a:t>,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 or alveolar process of affected side</a:t>
            </a:r>
          </a:p>
          <a:p>
            <a:r>
              <a:rPr lang="en-US" sz="2800" dirty="0" smtClean="0"/>
              <a:t>Posterior open bite on affected side, limited/ deviated opening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Condyle</a:t>
            </a:r>
            <a:r>
              <a:rPr lang="en-US" sz="2800" dirty="0" smtClean="0"/>
              <a:t> may appear relatively normal but enlarged or altered in shape</a:t>
            </a:r>
          </a:p>
          <a:p>
            <a:r>
              <a:rPr lang="en-US" sz="2800" dirty="0" smtClean="0"/>
              <a:t>May be more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coz of additional bone present</a:t>
            </a:r>
          </a:p>
          <a:p>
            <a:r>
              <a:rPr lang="en-US" sz="2800" dirty="0" smtClean="0"/>
              <a:t>It is seen as elongation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and neck with a compensating forward bend, forming an inverted L</a:t>
            </a:r>
          </a:p>
          <a:p>
            <a:r>
              <a:rPr lang="en-US" sz="2800" dirty="0" err="1" smtClean="0"/>
              <a:t>Condylar</a:t>
            </a:r>
            <a:r>
              <a:rPr lang="en-US" sz="2800" dirty="0" smtClean="0"/>
              <a:t> neck may be elongated and thickened and may bend laterally</a:t>
            </a:r>
          </a:p>
          <a:p>
            <a:r>
              <a:rPr lang="en-US" sz="2800" dirty="0" smtClean="0"/>
              <a:t>Cortical thickness and </a:t>
            </a:r>
            <a:r>
              <a:rPr lang="en-US" sz="2800" dirty="0" err="1" smtClean="0"/>
              <a:t>trabecular</a:t>
            </a:r>
            <a:r>
              <a:rPr lang="en-US" sz="2800" dirty="0" smtClean="0"/>
              <a:t> pattern of enlarged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are normal</a:t>
            </a:r>
          </a:p>
          <a:p>
            <a:r>
              <a:rPr lang="en-US" sz="2800" dirty="0" err="1" smtClean="0"/>
              <a:t>Glenoid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r>
              <a:rPr lang="en-US" sz="2800" dirty="0" smtClean="0"/>
              <a:t> may be enlarged at the expense of posterior slope of eminence</a:t>
            </a:r>
            <a:endParaRPr 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Ramus</a:t>
            </a:r>
            <a:r>
              <a:rPr lang="en-US" sz="2800" dirty="0" smtClean="0"/>
              <a:t>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 on affected side also may be enlarged, resulting in a characteristic depression of inferior border at midline</a:t>
            </a:r>
          </a:p>
          <a:p>
            <a:r>
              <a:rPr lang="en-US" sz="2800" dirty="0" smtClean="0"/>
              <a:t>Affected </a:t>
            </a:r>
            <a:r>
              <a:rPr lang="en-US" sz="2800" dirty="0" err="1" smtClean="0"/>
              <a:t>ramus</a:t>
            </a:r>
            <a:r>
              <a:rPr lang="en-US" sz="2800" dirty="0" smtClean="0"/>
              <a:t> may have increased vertical depth </a:t>
            </a:r>
            <a:r>
              <a:rPr lang="en-US" sz="2800" dirty="0" err="1" smtClean="0"/>
              <a:t>amd</a:t>
            </a:r>
            <a:r>
              <a:rPr lang="en-US" sz="2800" dirty="0" smtClean="0"/>
              <a:t> may be thicker in AP dimension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23\Desktop\848824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905000"/>
            <a:ext cx="4176712" cy="31356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Treatment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Orthodontics and </a:t>
            </a:r>
            <a:r>
              <a:rPr lang="en-US" sz="2800" dirty="0" err="1" smtClean="0"/>
              <a:t>orthognathic</a:t>
            </a:r>
            <a:r>
              <a:rPr lang="en-US" sz="2800" dirty="0" smtClean="0"/>
              <a:t> surgery after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growth is complete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Condylar</a:t>
            </a:r>
            <a:r>
              <a:rPr lang="en-US" sz="3600" dirty="0" smtClean="0"/>
              <a:t> </a:t>
            </a:r>
            <a:r>
              <a:rPr lang="en-US" sz="3600" dirty="0" err="1" smtClean="0"/>
              <a:t>hypoplasia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 failure of the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to attain normal size coz of congenital and developmental abnormalities or acquired diseases that affect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growth</a:t>
            </a:r>
          </a:p>
          <a:p>
            <a:r>
              <a:rPr lang="en-US" sz="2800" dirty="0" err="1" smtClean="0"/>
              <a:t>Condyle</a:t>
            </a:r>
            <a:r>
              <a:rPr lang="en-US" sz="2800" dirty="0" smtClean="0"/>
              <a:t> is small but with normal morphology</a:t>
            </a:r>
          </a:p>
          <a:p>
            <a:r>
              <a:rPr lang="en-US" sz="2800" dirty="0" smtClean="0"/>
              <a:t>Early injury or injury to art cartilage by birth trauma or </a:t>
            </a:r>
            <a:r>
              <a:rPr lang="en-US" sz="2800" dirty="0" err="1" smtClean="0"/>
              <a:t>intraarticular</a:t>
            </a:r>
            <a:r>
              <a:rPr lang="en-US" sz="2800" dirty="0" smtClean="0"/>
              <a:t> inflammatory lesions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Anterior band is thought to be attached to the superior head of lat </a:t>
            </a:r>
            <a:r>
              <a:rPr lang="en-US" sz="2800" dirty="0" err="1" smtClean="0"/>
              <a:t>pterygoid</a:t>
            </a:r>
            <a:r>
              <a:rPr lang="en-US" sz="2800" dirty="0" smtClean="0"/>
              <a:t> muscle and posterior band attaches to posterior </a:t>
            </a:r>
            <a:r>
              <a:rPr lang="en-US" sz="2800" dirty="0" err="1" smtClean="0"/>
              <a:t>retrodiskal</a:t>
            </a:r>
            <a:r>
              <a:rPr lang="en-US" sz="2800" dirty="0" smtClean="0"/>
              <a:t> tissues</a:t>
            </a:r>
          </a:p>
          <a:p>
            <a:r>
              <a:rPr lang="en-US" sz="2800" dirty="0" smtClean="0"/>
              <a:t>Junction b/w posterior band and posterior attachment usually lies within 10 degrees of vertical above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</a:t>
            </a:r>
          </a:p>
          <a:p>
            <a:r>
              <a:rPr lang="en-US" sz="2800" dirty="0" smtClean="0"/>
              <a:t>Disk and posterior attachment are called soft tissue component of TMJ</a:t>
            </a:r>
            <a:endParaRPr lang="en-US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Often is associated with underdeveloped </a:t>
            </a:r>
            <a:r>
              <a:rPr lang="en-US" sz="2800" dirty="0" err="1" smtClean="0"/>
              <a:t>ramus</a:t>
            </a:r>
            <a:r>
              <a:rPr lang="en-US" sz="2800" dirty="0" smtClean="0"/>
              <a:t>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</a:t>
            </a:r>
          </a:p>
          <a:p>
            <a:r>
              <a:rPr lang="en-US" sz="2800" dirty="0" smtClean="0"/>
              <a:t>Congenital abnormalities may be </a:t>
            </a:r>
            <a:r>
              <a:rPr lang="en-US" sz="2800" dirty="0" err="1" smtClean="0"/>
              <a:t>uni</a:t>
            </a:r>
            <a:r>
              <a:rPr lang="en-US" sz="2800" dirty="0" smtClean="0"/>
              <a:t>/bilateral and are manifested as  a gen condition</a:t>
            </a:r>
          </a:p>
          <a:p>
            <a:r>
              <a:rPr lang="en-US" sz="2800" dirty="0" smtClean="0"/>
              <a:t>Also may be associated with congenital defects of ear and </a:t>
            </a:r>
            <a:r>
              <a:rPr lang="en-US" sz="2800" dirty="0" err="1" smtClean="0"/>
              <a:t>zygomatic</a:t>
            </a:r>
            <a:r>
              <a:rPr lang="en-US" sz="2800" dirty="0" smtClean="0"/>
              <a:t> arch</a:t>
            </a:r>
          </a:p>
          <a:p>
            <a:r>
              <a:rPr lang="en-US" sz="2800" dirty="0" smtClean="0"/>
              <a:t>Pts  have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asymmetry and may have symptoms of TMJ dysfunction</a:t>
            </a:r>
          </a:p>
          <a:p>
            <a:r>
              <a:rPr lang="en-US" sz="2800" dirty="0" smtClean="0"/>
              <a:t>Chin is deviated to affected side</a:t>
            </a:r>
          </a:p>
          <a:p>
            <a:r>
              <a:rPr lang="en-US" sz="2800" dirty="0" smtClean="0"/>
              <a:t>Mandible deviates to affected side during opening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Condyle</a:t>
            </a:r>
            <a:r>
              <a:rPr lang="en-US" sz="2800" dirty="0" smtClean="0"/>
              <a:t> is normal in shape and structure but diminished in size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r>
              <a:rPr lang="en-US" sz="2800" dirty="0" smtClean="0"/>
              <a:t> is proportionally small</a:t>
            </a:r>
          </a:p>
          <a:p>
            <a:r>
              <a:rPr lang="en-US" sz="2800" dirty="0" err="1" smtClean="0"/>
              <a:t>Condylar</a:t>
            </a:r>
            <a:r>
              <a:rPr lang="en-US" sz="2800" dirty="0" smtClean="0"/>
              <a:t> neck and </a:t>
            </a:r>
            <a:r>
              <a:rPr lang="en-US" sz="2800" dirty="0" err="1" smtClean="0"/>
              <a:t>coronoid</a:t>
            </a:r>
            <a:r>
              <a:rPr lang="en-US" sz="2800" dirty="0" smtClean="0"/>
              <a:t> process  usually are very slender and in some cases are shortened or elongated</a:t>
            </a:r>
          </a:p>
          <a:p>
            <a:r>
              <a:rPr lang="en-US" sz="2800" dirty="0" smtClean="0"/>
              <a:t>Posterior border of </a:t>
            </a:r>
            <a:r>
              <a:rPr lang="en-US" sz="2800" dirty="0" err="1" smtClean="0"/>
              <a:t>ramus</a:t>
            </a:r>
            <a:r>
              <a:rPr lang="en-US" sz="2800" dirty="0" smtClean="0"/>
              <a:t> and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neck may have a dorsal inclination</a:t>
            </a:r>
          </a:p>
          <a:p>
            <a:r>
              <a:rPr lang="en-US" sz="2800" dirty="0" err="1" smtClean="0"/>
              <a:t>Ramus</a:t>
            </a:r>
            <a:r>
              <a:rPr lang="en-US" sz="2800" dirty="0" smtClean="0"/>
              <a:t> and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body on affected side may also be small, resulting in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asymmetry and occasional dental crowding</a:t>
            </a:r>
          </a:p>
          <a:p>
            <a:r>
              <a:rPr lang="en-US" sz="2800" dirty="0" err="1" smtClean="0"/>
              <a:t>Antegonial</a:t>
            </a:r>
            <a:r>
              <a:rPr lang="en-US" sz="2800" dirty="0" smtClean="0"/>
              <a:t> notch is deepened</a:t>
            </a:r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23\Desktop\152_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512" y="2258219"/>
            <a:ext cx="4752975" cy="3209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Juvenile </a:t>
            </a:r>
            <a:r>
              <a:rPr lang="en-US" sz="3600" dirty="0" err="1" smtClean="0"/>
              <a:t>arthrosis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Boering’s</a:t>
            </a:r>
            <a:r>
              <a:rPr lang="en-US" sz="2800" dirty="0" smtClean="0"/>
              <a:t> </a:t>
            </a:r>
            <a:r>
              <a:rPr lang="en-US" sz="2800" dirty="0" err="1" smtClean="0"/>
              <a:t>arthrosis</a:t>
            </a:r>
            <a:endParaRPr lang="en-US" sz="2800" dirty="0" smtClean="0"/>
          </a:p>
          <a:p>
            <a:r>
              <a:rPr lang="en-US" sz="2800" dirty="0" err="1" smtClean="0"/>
              <a:t>Arthrosis</a:t>
            </a:r>
            <a:r>
              <a:rPr lang="en-US" sz="2800" dirty="0" smtClean="0"/>
              <a:t> </a:t>
            </a:r>
            <a:r>
              <a:rPr lang="en-US" sz="2800" dirty="0" err="1" smtClean="0"/>
              <a:t>deformans</a:t>
            </a:r>
            <a:r>
              <a:rPr lang="en-US" sz="2800" dirty="0" smtClean="0"/>
              <a:t> </a:t>
            </a:r>
            <a:r>
              <a:rPr lang="en-US" sz="2800" dirty="0" err="1" smtClean="0"/>
              <a:t>juvenilis</a:t>
            </a:r>
            <a:endParaRPr lang="en-US" sz="2800" dirty="0" smtClean="0"/>
          </a:p>
          <a:p>
            <a:r>
              <a:rPr lang="en-US" sz="2800" dirty="0" smtClean="0"/>
              <a:t>Manifests as </a:t>
            </a:r>
            <a:r>
              <a:rPr lang="en-US" sz="2800" dirty="0" err="1" smtClean="0"/>
              <a:t>hypoplasia</a:t>
            </a:r>
            <a:r>
              <a:rPr lang="en-US" sz="2800" dirty="0" smtClean="0"/>
              <a:t> and characteristic morphologic abnormalities</a:t>
            </a:r>
          </a:p>
          <a:p>
            <a:r>
              <a:rPr lang="en-US" sz="2800" dirty="0" smtClean="0"/>
              <a:t>Affected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was normal at one time and became abnormal during growth</a:t>
            </a:r>
          </a:p>
          <a:p>
            <a:r>
              <a:rPr lang="en-US" sz="2800" dirty="0" smtClean="0"/>
              <a:t>May be </a:t>
            </a:r>
            <a:r>
              <a:rPr lang="en-US" sz="2800" dirty="0" err="1" smtClean="0"/>
              <a:t>uni</a:t>
            </a:r>
            <a:r>
              <a:rPr lang="en-US" sz="2800" dirty="0" smtClean="0"/>
              <a:t>/bilateral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Clinical features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Affects children and adolescents during period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</a:t>
            </a:r>
          </a:p>
          <a:p>
            <a:r>
              <a:rPr lang="en-US" sz="2400" dirty="0" smtClean="0"/>
              <a:t>It is more common in females</a:t>
            </a:r>
          </a:p>
          <a:p>
            <a:r>
              <a:rPr lang="en-US" sz="2400" dirty="0" smtClean="0"/>
              <a:t>Pt may have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asymmetry, signs and symptoms of TMJ dysfunction or both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Radiographic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Condylar</a:t>
            </a:r>
            <a:r>
              <a:rPr lang="en-US" sz="2400" dirty="0" smtClean="0"/>
              <a:t> head develops a characteristic toadstool appearance, with marked flattening and apparent elongation of the articulating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surface and dorsal inclination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neck</a:t>
            </a:r>
          </a:p>
          <a:p>
            <a:r>
              <a:rPr lang="en-US" sz="2400" dirty="0" err="1" smtClean="0"/>
              <a:t>Condylar</a:t>
            </a:r>
            <a:r>
              <a:rPr lang="en-US" sz="2400" dirty="0" smtClean="0"/>
              <a:t> neck is shortened or even absent in some cases</a:t>
            </a:r>
          </a:p>
          <a:p>
            <a:r>
              <a:rPr lang="en-US" sz="2400" dirty="0" smtClean="0"/>
              <a:t>Articulating surface of temporal component often is flattened</a:t>
            </a:r>
          </a:p>
          <a:p>
            <a:r>
              <a:rPr lang="en-US" sz="2400" dirty="0" smtClean="0"/>
              <a:t>Progressive shortening of </a:t>
            </a:r>
            <a:r>
              <a:rPr lang="en-US" sz="2400" dirty="0" err="1" smtClean="0"/>
              <a:t>ramus</a:t>
            </a:r>
            <a:r>
              <a:rPr lang="en-US" sz="2400" dirty="0" smtClean="0"/>
              <a:t> occurs on affected side, and </a:t>
            </a:r>
            <a:r>
              <a:rPr lang="en-US" sz="2400" dirty="0" err="1" smtClean="0"/>
              <a:t>antegonial</a:t>
            </a:r>
            <a:r>
              <a:rPr lang="en-US" sz="2400" dirty="0" smtClean="0"/>
              <a:t> notch may be deepened, indicating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hypoplasia</a:t>
            </a:r>
            <a:endParaRPr lang="en-US" sz="2400" dirty="0" smtClean="0"/>
          </a:p>
          <a:p>
            <a:r>
              <a:rPr lang="en-US" sz="2400" dirty="0" smtClean="0"/>
              <a:t>In longstanding cases, superimposed degenerative changes may be present</a:t>
            </a:r>
            <a:endParaRPr lang="en-US" sz="24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23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1" y="2502825"/>
            <a:ext cx="3967162" cy="21461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Treatment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Orthognathic</a:t>
            </a:r>
            <a:r>
              <a:rPr lang="en-US" sz="2800" dirty="0" smtClean="0"/>
              <a:t> surgery and orthodontic therapy may be required to correct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asymmetry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Coronoid</a:t>
            </a:r>
            <a:r>
              <a:rPr lang="en-US" sz="3600" dirty="0" smtClean="0"/>
              <a:t> hyperplasia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May be </a:t>
            </a:r>
            <a:r>
              <a:rPr lang="en-US" sz="2800" dirty="0" err="1" smtClean="0"/>
              <a:t>acqiured</a:t>
            </a:r>
            <a:r>
              <a:rPr lang="en-US" sz="2800" dirty="0" smtClean="0"/>
              <a:t> or developmental, resulting in elongation of </a:t>
            </a:r>
            <a:r>
              <a:rPr lang="en-US" sz="2800" dirty="0" err="1" smtClean="0"/>
              <a:t>coronoid</a:t>
            </a:r>
            <a:r>
              <a:rPr lang="en-US" sz="2800" dirty="0" smtClean="0"/>
              <a:t> process</a:t>
            </a:r>
          </a:p>
          <a:p>
            <a:r>
              <a:rPr lang="en-US" sz="2800" dirty="0" smtClean="0"/>
              <a:t>In developmental variant, it is usually </a:t>
            </a:r>
            <a:r>
              <a:rPr lang="en-US" sz="2800" dirty="0" err="1" smtClean="0"/>
              <a:t>bilatral</a:t>
            </a:r>
            <a:endParaRPr lang="en-US" sz="2800" dirty="0" smtClean="0"/>
          </a:p>
          <a:p>
            <a:r>
              <a:rPr lang="en-US" sz="2800" dirty="0" smtClean="0"/>
              <a:t>Acquired types may be unilateral or bilateral and are usually are a response to restricted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movement caused by abnormalities such as </a:t>
            </a:r>
            <a:r>
              <a:rPr lang="en-US" sz="2800" dirty="0" err="1" smtClean="0"/>
              <a:t>ankylosis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Bilateral developmental </a:t>
            </a:r>
            <a:r>
              <a:rPr lang="en-US" sz="2800" dirty="0" err="1" smtClean="0"/>
              <a:t>coronoid</a:t>
            </a:r>
            <a:r>
              <a:rPr lang="en-US" sz="2800" dirty="0" smtClean="0"/>
              <a:t> hyperplasia is more common in males</a:t>
            </a:r>
          </a:p>
          <a:p>
            <a:r>
              <a:rPr lang="en-US" sz="2800" dirty="0" smtClean="0"/>
              <a:t>Often commences at the onset of puberty</a:t>
            </a:r>
          </a:p>
          <a:p>
            <a:r>
              <a:rPr lang="en-US" sz="2800" dirty="0" smtClean="0"/>
              <a:t>Pt c/o progressive inability to open the mouth and may have an apparent closed lock</a:t>
            </a:r>
          </a:p>
          <a:p>
            <a:r>
              <a:rPr lang="en-US" sz="2800" dirty="0" smtClean="0"/>
              <a:t>Condition is painless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During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opening,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translates downward and forward, disk also moves forward and rotates so that its thin central portion remains b/w articulating convexities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and art eminence</a:t>
            </a:r>
          </a:p>
          <a:p>
            <a:r>
              <a:rPr lang="en-US" sz="2800" dirty="0" smtClean="0"/>
              <a:t>Laterally and medially, disk attaches to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poles, helping to ensure passive movement of disk with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so that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and disk translate </a:t>
            </a:r>
            <a:r>
              <a:rPr lang="en-US" sz="2800" dirty="0" err="1" smtClean="0"/>
              <a:t>froward</a:t>
            </a:r>
            <a:r>
              <a:rPr lang="en-US" sz="2800" dirty="0" smtClean="0"/>
              <a:t> to the summit of art eminence</a:t>
            </a:r>
          </a:p>
          <a:p>
            <a:r>
              <a:rPr lang="en-US" sz="2800" dirty="0" smtClean="0"/>
              <a:t>As mandible opens,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also rotates against the lower surface of disk in inferior joint space</a:t>
            </a:r>
          </a:p>
          <a:p>
            <a:r>
              <a:rPr lang="en-US" sz="2800" dirty="0" smtClean="0"/>
              <a:t>On closing, reverse occurs with disk moving back with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into </a:t>
            </a:r>
            <a:r>
              <a:rPr lang="en-US" sz="2800" dirty="0" err="1" smtClean="0"/>
              <a:t>fossa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Coronoid</a:t>
            </a:r>
            <a:r>
              <a:rPr lang="en-US" sz="2400" dirty="0" smtClean="0"/>
              <a:t> processes are elongated and the tips extend </a:t>
            </a:r>
            <a:r>
              <a:rPr lang="en-US" sz="2400" dirty="0" err="1" smtClean="0"/>
              <a:t>atleast</a:t>
            </a:r>
            <a:r>
              <a:rPr lang="en-US" sz="2400" dirty="0" smtClean="0"/>
              <a:t> 1cm above the inferior rim of </a:t>
            </a:r>
            <a:r>
              <a:rPr lang="en-US" sz="2400" dirty="0" err="1" smtClean="0"/>
              <a:t>zy</a:t>
            </a:r>
            <a:r>
              <a:rPr lang="en-US" sz="2400" dirty="0" smtClean="0"/>
              <a:t> arch</a:t>
            </a:r>
          </a:p>
          <a:p>
            <a:r>
              <a:rPr lang="en-US" sz="2400" dirty="0" smtClean="0"/>
              <a:t>This results in impingement on medial surface of </a:t>
            </a:r>
            <a:r>
              <a:rPr lang="en-US" sz="2400" dirty="0" err="1" smtClean="0"/>
              <a:t>zy</a:t>
            </a:r>
            <a:r>
              <a:rPr lang="en-US" sz="2400" dirty="0" smtClean="0"/>
              <a:t> arch during opening, restricting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translation</a:t>
            </a:r>
          </a:p>
          <a:p>
            <a:r>
              <a:rPr lang="en-US" sz="2400" dirty="0" err="1" smtClean="0"/>
              <a:t>Coronoid</a:t>
            </a:r>
            <a:r>
              <a:rPr lang="en-US" sz="2400" dirty="0" smtClean="0"/>
              <a:t> processes may have a large but normal shape or may curve </a:t>
            </a:r>
            <a:r>
              <a:rPr lang="en-US" sz="2400" dirty="0" err="1" smtClean="0"/>
              <a:t>anteriorly</a:t>
            </a:r>
            <a:r>
              <a:rPr lang="en-US" sz="2400" dirty="0" smtClean="0"/>
              <a:t> and may appear very </a:t>
            </a:r>
            <a:r>
              <a:rPr lang="en-US" sz="2400" dirty="0" err="1" smtClean="0"/>
              <a:t>r’opaque</a:t>
            </a:r>
            <a:endParaRPr lang="en-US" sz="2400" dirty="0" smtClean="0"/>
          </a:p>
          <a:p>
            <a:r>
              <a:rPr lang="en-US" sz="2400" dirty="0" smtClean="0"/>
              <a:t>Posterior surface of </a:t>
            </a:r>
            <a:r>
              <a:rPr lang="en-US" sz="2400" dirty="0" err="1" smtClean="0"/>
              <a:t>zy</a:t>
            </a:r>
            <a:r>
              <a:rPr lang="en-US" sz="2400" dirty="0" smtClean="0"/>
              <a:t> process of maxilla may be </a:t>
            </a:r>
            <a:r>
              <a:rPr lang="en-US" sz="2400" dirty="0" err="1" smtClean="0"/>
              <a:t>remodelled</a:t>
            </a:r>
            <a:r>
              <a:rPr lang="en-US" sz="2400" dirty="0" smtClean="0"/>
              <a:t> to accommodate enlarged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23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86000"/>
            <a:ext cx="4067175" cy="2365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Osteotomy</a:t>
            </a:r>
            <a:r>
              <a:rPr lang="en-US" sz="2800" dirty="0" smtClean="0"/>
              <a:t> or surgical removal of </a:t>
            </a:r>
            <a:r>
              <a:rPr lang="en-US" sz="2800" dirty="0" err="1" smtClean="0"/>
              <a:t>coronoid</a:t>
            </a:r>
            <a:r>
              <a:rPr lang="en-US" sz="2800" dirty="0" smtClean="0"/>
              <a:t> process and postoperative physiotherapy</a:t>
            </a:r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Bifid </a:t>
            </a:r>
            <a:r>
              <a:rPr lang="en-US" sz="3600" dirty="0" err="1" smtClean="0"/>
              <a:t>condyle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Condyle</a:t>
            </a:r>
            <a:r>
              <a:rPr lang="en-US" sz="2800" dirty="0" smtClean="0"/>
              <a:t> develops a vertical depression, notch, or deep cleft in the centre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</a:t>
            </a:r>
          </a:p>
          <a:p>
            <a:r>
              <a:rPr lang="en-US" sz="2800" dirty="0" smtClean="0"/>
              <a:t>Could be </a:t>
            </a:r>
            <a:r>
              <a:rPr lang="en-US" sz="2800" dirty="0" err="1" smtClean="0"/>
              <a:t>uni</a:t>
            </a:r>
            <a:r>
              <a:rPr lang="en-US" sz="2800" dirty="0" smtClean="0"/>
              <a:t>/bilateral</a:t>
            </a:r>
          </a:p>
          <a:p>
            <a:r>
              <a:rPr lang="en-US" sz="2800" dirty="0" smtClean="0"/>
              <a:t>It results from obstructed blood supply or other </a:t>
            </a:r>
            <a:r>
              <a:rPr lang="en-US" sz="2800" dirty="0" err="1" smtClean="0"/>
              <a:t>embryopathy</a:t>
            </a:r>
            <a:endParaRPr lang="en-US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incidental finding</a:t>
            </a:r>
          </a:p>
          <a:p>
            <a:r>
              <a:rPr lang="en-US" sz="2800" dirty="0" smtClean="0"/>
              <a:t>Some pts c/o TM dysfunction, including joint noises and pain</a:t>
            </a:r>
          </a:p>
          <a:p>
            <a:endParaRPr lang="en-US" sz="2800" dirty="0"/>
          </a:p>
        </p:txBody>
      </p:sp>
      <p:pic>
        <p:nvPicPr>
          <p:cNvPr id="4" name="Picture 2" descr="C:\Users\23\Desktop\download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352800"/>
            <a:ext cx="2886075" cy="2774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depression or notch is present on superior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surface, giving AP </a:t>
            </a:r>
            <a:r>
              <a:rPr lang="en-US" sz="2800" dirty="0" err="1" smtClean="0"/>
              <a:t>silhoutte</a:t>
            </a:r>
            <a:r>
              <a:rPr lang="en-US" sz="2800" dirty="0" smtClean="0"/>
              <a:t> a heart shape</a:t>
            </a:r>
          </a:p>
          <a:p>
            <a:r>
              <a:rPr lang="en-US" sz="2800" dirty="0" smtClean="0"/>
              <a:t>In more severe cases, a duplicate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 is seen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</a:t>
            </a:r>
            <a:r>
              <a:rPr lang="en-US" sz="2800" dirty="0" err="1" smtClean="0"/>
              <a:t>fossa</a:t>
            </a:r>
            <a:r>
              <a:rPr lang="en-US" sz="2800" dirty="0" smtClean="0"/>
              <a:t> may remodel to accommodate altered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morphology</a:t>
            </a:r>
          </a:p>
          <a:p>
            <a:r>
              <a:rPr lang="en-US" sz="2800" dirty="0" smtClean="0"/>
              <a:t>Treatment: not indicated until pain or functional </a:t>
            </a:r>
            <a:r>
              <a:rPr lang="en-US" sz="2800" dirty="0" err="1" smtClean="0"/>
              <a:t>impa</a:t>
            </a:r>
            <a:endParaRPr lang="en-US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 tissue abnormalities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Internal derangements: is an abnormality in position and sometimes morphology of disk that interferes with normal function</a:t>
            </a:r>
          </a:p>
          <a:p>
            <a:pPr>
              <a:buNone/>
            </a:pPr>
            <a:r>
              <a:rPr lang="en-US" sz="2400" dirty="0" smtClean="0"/>
              <a:t>Etiology: </a:t>
            </a:r>
            <a:r>
              <a:rPr lang="en-US" sz="2400" dirty="0" err="1" smtClean="0"/>
              <a:t>parafunction</a:t>
            </a:r>
            <a:r>
              <a:rPr lang="en-US" sz="2400" dirty="0" smtClean="0"/>
              <a:t>, jaw injuries, whiplash injury, forced mouth opening</a:t>
            </a:r>
          </a:p>
          <a:p>
            <a:pPr>
              <a:buNone/>
            </a:pPr>
            <a:r>
              <a:rPr lang="en-US" sz="2400" dirty="0" smtClean="0"/>
              <a:t>Disk may resume a normal position </a:t>
            </a:r>
            <a:r>
              <a:rPr lang="en-US" sz="2400" dirty="0" err="1" smtClean="0"/>
              <a:t>wrt</a:t>
            </a:r>
            <a:r>
              <a:rPr lang="en-US" sz="2400" dirty="0" smtClean="0"/>
              <a:t>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– reduction</a:t>
            </a:r>
          </a:p>
          <a:p>
            <a:pPr>
              <a:buNone/>
            </a:pPr>
            <a:r>
              <a:rPr lang="en-US" sz="2400" dirty="0" smtClean="0"/>
              <a:t>If disk remains </a:t>
            </a:r>
            <a:r>
              <a:rPr lang="en-US" sz="2400" dirty="0" smtClean="0"/>
              <a:t>displaced </a:t>
            </a:r>
            <a:r>
              <a:rPr lang="en-US" sz="2400" dirty="0" smtClean="0"/>
              <a:t>throughout the </a:t>
            </a:r>
            <a:r>
              <a:rPr lang="en-US" sz="2400" dirty="0" err="1" smtClean="0"/>
              <a:t>mand</a:t>
            </a:r>
            <a:r>
              <a:rPr lang="en-US" sz="2400" dirty="0" smtClean="0"/>
              <a:t> movement – non reduction</a:t>
            </a:r>
          </a:p>
          <a:p>
            <a:pPr>
              <a:buNone/>
            </a:pPr>
            <a:r>
              <a:rPr lang="en-US" sz="2400" dirty="0" smtClean="0"/>
              <a:t>A chronically displaced disk may become deformed losing its shape and become thick and fibrotic</a:t>
            </a:r>
            <a:endParaRPr lang="en-US" sz="24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It’s a normal variant</a:t>
            </a:r>
          </a:p>
          <a:p>
            <a:r>
              <a:rPr lang="en-US" sz="2400" dirty="0" smtClean="0"/>
              <a:t>Symptomatic pts may have a decreased range of motion</a:t>
            </a:r>
          </a:p>
          <a:p>
            <a:r>
              <a:rPr lang="en-US" sz="2400" dirty="0" smtClean="0"/>
              <a:t>Internal derangements may be </a:t>
            </a:r>
            <a:r>
              <a:rPr lang="en-US" sz="2400" dirty="0" err="1" smtClean="0"/>
              <a:t>uni</a:t>
            </a:r>
            <a:r>
              <a:rPr lang="en-US" sz="2400" dirty="0" smtClean="0"/>
              <a:t>/bilateral</a:t>
            </a:r>
          </a:p>
          <a:p>
            <a:r>
              <a:rPr lang="en-US" sz="2400" dirty="0" smtClean="0"/>
              <a:t>Unilateral cases manifests as deviation to affected side</a:t>
            </a:r>
          </a:p>
          <a:p>
            <a:r>
              <a:rPr lang="en-US" sz="2400" dirty="0" smtClean="0"/>
              <a:t>Joint noises are common and </a:t>
            </a:r>
            <a:r>
              <a:rPr lang="en-US" sz="2400" dirty="0" err="1" smtClean="0"/>
              <a:t>manifsts</a:t>
            </a:r>
            <a:r>
              <a:rPr lang="en-US" sz="2400" dirty="0" smtClean="0"/>
              <a:t> as click as the joint reduces to normal position during opening and occasionally as a softer click as disk becomes displaced again during </a:t>
            </a:r>
            <a:r>
              <a:rPr lang="en-US" sz="2400" dirty="0" err="1" smtClean="0"/>
              <a:t>mand</a:t>
            </a:r>
            <a:r>
              <a:rPr lang="en-US" sz="2400" dirty="0" smtClean="0"/>
              <a:t> closing</a:t>
            </a:r>
          </a:p>
          <a:p>
            <a:r>
              <a:rPr lang="en-US" sz="2400" dirty="0" smtClean="0"/>
              <a:t>Pain in </a:t>
            </a:r>
            <a:r>
              <a:rPr lang="en-US" sz="2400" dirty="0" err="1" smtClean="0"/>
              <a:t>preauricular</a:t>
            </a:r>
            <a:r>
              <a:rPr lang="en-US" sz="2400" dirty="0" smtClean="0"/>
              <a:t> region or headaches</a:t>
            </a:r>
          </a:p>
          <a:p>
            <a:r>
              <a:rPr lang="en-US" sz="2400" dirty="0" smtClean="0"/>
              <a:t>Episodes of closed or opening locking of joint</a:t>
            </a:r>
            <a:endParaRPr lang="en-US" sz="24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DISK DISPLACEMENT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anterior disk displacement is most common</a:t>
            </a:r>
          </a:p>
          <a:p>
            <a:pPr>
              <a:buNone/>
            </a:pPr>
            <a:r>
              <a:rPr lang="en-US" sz="2400" dirty="0" smtClean="0"/>
              <a:t>When mandible is in maximum </a:t>
            </a:r>
            <a:r>
              <a:rPr lang="en-US" sz="2400" dirty="0" err="1" smtClean="0"/>
              <a:t>intercuspation</a:t>
            </a:r>
            <a:r>
              <a:rPr lang="en-US" sz="2400" dirty="0" smtClean="0"/>
              <a:t>, partial or full ant disk </a:t>
            </a:r>
            <a:r>
              <a:rPr lang="en-US" sz="2400" dirty="0" err="1" smtClean="0"/>
              <a:t>dispalcement</a:t>
            </a:r>
            <a:r>
              <a:rPr lang="en-US" sz="2400" dirty="0" smtClean="0"/>
              <a:t> is indicated by anterior location of posterior band of disk, which is directly superior to the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</a:t>
            </a:r>
          </a:p>
          <a:p>
            <a:pPr>
              <a:buNone/>
            </a:pPr>
            <a:r>
              <a:rPr lang="en-US" sz="2400" dirty="0" smtClean="0"/>
              <a:t>Normal articulating surface (thin zone) is somewhat </a:t>
            </a:r>
            <a:r>
              <a:rPr lang="en-US" sz="2400" dirty="0" err="1" smtClean="0"/>
              <a:t>anteriorly</a:t>
            </a:r>
            <a:r>
              <a:rPr lang="en-US" sz="2400" dirty="0" smtClean="0"/>
              <a:t> positioned and as a result the osseous structures of the joint articulate with the posterior band of disk or retro </a:t>
            </a:r>
            <a:r>
              <a:rPr lang="en-US" sz="2400" dirty="0" err="1" smtClean="0"/>
              <a:t>diskal</a:t>
            </a:r>
            <a:r>
              <a:rPr lang="en-US" sz="2400" dirty="0" smtClean="0"/>
              <a:t> tissues</a:t>
            </a:r>
            <a:endParaRPr lang="en-US" sz="24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DISK PERFORATION AND DEFORMITIES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Arthrography</a:t>
            </a:r>
            <a:r>
              <a:rPr lang="en-US" sz="2400" dirty="0" smtClean="0"/>
              <a:t> can reveal tear in the joint capsule or disk perforation by demonstrating flow of contrast agent from inferior to </a:t>
            </a:r>
            <a:r>
              <a:rPr lang="en-US" sz="2400" dirty="0" err="1" smtClean="0"/>
              <a:t>suprior</a:t>
            </a:r>
            <a:r>
              <a:rPr lang="en-US" sz="2400" dirty="0" smtClean="0"/>
              <a:t> joint space during injection phase.</a:t>
            </a:r>
          </a:p>
          <a:p>
            <a:endParaRPr lang="en-US" sz="2400" dirty="0" smtClean="0"/>
          </a:p>
          <a:p>
            <a:r>
              <a:rPr lang="en-US" sz="2400" dirty="0" smtClean="0"/>
              <a:t>Fibrous adhesions and effusion: adhesions are masses of fibrous tissue or scar tissue that form in joint space.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adhesions show resistance to injection of contrast agent</a:t>
            </a:r>
          </a:p>
          <a:p>
            <a:r>
              <a:rPr lang="en-US" sz="2400" dirty="0" smtClean="0"/>
              <a:t>MRI can detect accumulation of fluid in </a:t>
            </a:r>
            <a:r>
              <a:rPr lang="en-US" sz="2400" dirty="0" err="1" smtClean="0"/>
              <a:t>joimnt</a:t>
            </a:r>
            <a:r>
              <a:rPr lang="en-US" sz="2400" dirty="0" smtClean="0"/>
              <a:t> spaces, and appears as high signal in T2 weighted images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Posterior attachment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retrodiskal</a:t>
            </a:r>
            <a:r>
              <a:rPr lang="en-US" sz="2800" dirty="0" smtClean="0"/>
              <a:t> tissues</a:t>
            </a:r>
          </a:p>
          <a:p>
            <a:r>
              <a:rPr lang="en-US" sz="2800" dirty="0" smtClean="0"/>
              <a:t>It consists of </a:t>
            </a:r>
            <a:r>
              <a:rPr lang="en-US" sz="2800" dirty="0" err="1" smtClean="0"/>
              <a:t>bilaminar</a:t>
            </a:r>
            <a:r>
              <a:rPr lang="en-US" sz="2800" dirty="0" smtClean="0"/>
              <a:t> zone of </a:t>
            </a:r>
            <a:r>
              <a:rPr lang="en-US" sz="2800" dirty="0" err="1" smtClean="0"/>
              <a:t>vascularised</a:t>
            </a:r>
            <a:r>
              <a:rPr lang="en-US" sz="2800" dirty="0" smtClean="0"/>
              <a:t> and innervated loose </a:t>
            </a:r>
            <a:r>
              <a:rPr lang="en-US" sz="2800" dirty="0" err="1" smtClean="0"/>
              <a:t>fibroelastic</a:t>
            </a:r>
            <a:r>
              <a:rPr lang="en-US" sz="2800" dirty="0" smtClean="0"/>
              <a:t> tissue</a:t>
            </a:r>
          </a:p>
          <a:p>
            <a:r>
              <a:rPr lang="en-US" sz="2800" dirty="0" smtClean="0"/>
              <a:t>Superior lamina, rich in </a:t>
            </a:r>
            <a:r>
              <a:rPr lang="en-US" sz="2800" dirty="0" err="1" smtClean="0"/>
              <a:t>elastin</a:t>
            </a:r>
            <a:r>
              <a:rPr lang="en-US" sz="2800" dirty="0" smtClean="0"/>
              <a:t>, inserts into posterior wall of </a:t>
            </a:r>
            <a:r>
              <a:rPr lang="en-US" sz="2800" dirty="0" err="1" smtClean="0"/>
              <a:t>fossa</a:t>
            </a:r>
            <a:endParaRPr lang="en-US" sz="2800" dirty="0" smtClean="0"/>
          </a:p>
          <a:p>
            <a:r>
              <a:rPr lang="en-US" sz="2800" dirty="0" smtClean="0"/>
              <a:t>Superior lamina stretches and allows the disk to move forward with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translation</a:t>
            </a:r>
          </a:p>
          <a:p>
            <a:r>
              <a:rPr lang="en-US" sz="2800" dirty="0" smtClean="0"/>
              <a:t>Inferior lamina attaches to posterior surface of </a:t>
            </a:r>
            <a:r>
              <a:rPr lang="en-US" sz="2800" dirty="0" err="1" smtClean="0"/>
              <a:t>condyle</a:t>
            </a:r>
            <a:endParaRPr lang="en-US" sz="2800" dirty="0" smtClean="0"/>
          </a:p>
          <a:p>
            <a:r>
              <a:rPr lang="en-US" sz="2800" dirty="0" smtClean="0"/>
              <a:t>As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moves forward, tissues of posterior attachment expands, primarily as a result of venous distension, as the disk moves forward, tension is produced in the posterior attachment</a:t>
            </a:r>
          </a:p>
          <a:p>
            <a:r>
              <a:rPr lang="en-US" sz="2800" dirty="0" smtClean="0"/>
              <a:t>This tension is responsible for smooth recoil of disk </a:t>
            </a:r>
            <a:r>
              <a:rPr lang="en-US" sz="2800" dirty="0" err="1" smtClean="0"/>
              <a:t>posteriorly</a:t>
            </a:r>
            <a:r>
              <a:rPr lang="en-US" sz="2800" dirty="0" smtClean="0"/>
              <a:t> as mandible closes</a:t>
            </a:r>
            <a:endParaRPr lang="en-US" sz="28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REMODELING AND ARTHRITIC CONDITIONS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334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Remodeling: is an adaptive response of cartilage and osseous tissue to forces applied to the joint that may be excessive, resulting in alteration of shape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art eminence.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This adaptive response may result in </a:t>
            </a:r>
            <a:r>
              <a:rPr lang="en-US" sz="2400" dirty="0" err="1" smtClean="0"/>
              <a:t>flatenning</a:t>
            </a:r>
            <a:r>
              <a:rPr lang="en-US" sz="2400" dirty="0" smtClean="0"/>
              <a:t> of curved joint surfaces, which effectively distributes forces over a greater surface area </a:t>
            </a:r>
          </a:p>
          <a:p>
            <a:r>
              <a:rPr lang="en-US" sz="2400" dirty="0" smtClean="0"/>
              <a:t>No destruction or degeneration of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soft tissue occurs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TMJ </a:t>
            </a:r>
            <a:r>
              <a:rPr lang="en-US" sz="2400" dirty="0" err="1" smtClean="0"/>
              <a:t>remodelling</a:t>
            </a:r>
            <a:r>
              <a:rPr lang="en-US" sz="2400" dirty="0" smtClean="0"/>
              <a:t> occurs throughout life and is considered abnormal if accompanied by signs and symptoms of pain and </a:t>
            </a:r>
            <a:r>
              <a:rPr lang="en-US" sz="2400" dirty="0" err="1" smtClean="0"/>
              <a:t>dysfuction</a:t>
            </a:r>
            <a:endParaRPr lang="en-US" sz="24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410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May be asymptomatic or have signs and symptoms of TMJ dysfunction.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r/g: features include flattening, cortical thickening of articulating </a:t>
            </a:r>
            <a:r>
              <a:rPr lang="en-US" sz="2400" dirty="0" err="1" smtClean="0"/>
              <a:t>surfaces,and</a:t>
            </a:r>
            <a:r>
              <a:rPr lang="en-US" sz="2400" dirty="0" smtClean="0"/>
              <a:t> </a:t>
            </a:r>
            <a:r>
              <a:rPr lang="en-US" sz="2400" dirty="0" err="1" smtClean="0"/>
              <a:t>subchondral</a:t>
            </a:r>
            <a:r>
              <a:rPr lang="en-US" sz="2400" dirty="0" smtClean="0"/>
              <a:t> sclerosis,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Could involve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, temporal component or both.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First occur on </a:t>
            </a:r>
            <a:r>
              <a:rPr lang="en-US" sz="2400" dirty="0" err="1" smtClean="0"/>
              <a:t>anterosuperior</a:t>
            </a:r>
            <a:r>
              <a:rPr lang="en-US" sz="2400" dirty="0" smtClean="0"/>
              <a:t> surface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posterior slope of art eminence,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Lateral aspect of joint is involves in early stages</a:t>
            </a:r>
            <a:endParaRPr lang="en-US" sz="24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d/d: degenerative joint disease</a:t>
            </a:r>
          </a:p>
          <a:p>
            <a:r>
              <a:rPr lang="en-US" sz="2400" dirty="0" smtClean="0"/>
              <a:t>Treatment: directed to relieve stress</a:t>
            </a:r>
          </a:p>
          <a:p>
            <a:r>
              <a:rPr lang="en-US" sz="2400" dirty="0" smtClean="0"/>
              <a:t>Splint therapy</a:t>
            </a:r>
            <a:endParaRPr lang="en-US" sz="24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DEGENERATIVE</a:t>
            </a:r>
            <a:r>
              <a:rPr lang="en-US" sz="3600" dirty="0" smtClean="0">
                <a:solidFill>
                  <a:srgbClr val="002060"/>
                </a:solidFill>
              </a:rPr>
              <a:t> JOINT DISEASE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0540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Syn</a:t>
            </a:r>
            <a:r>
              <a:rPr lang="en-US" sz="2400" dirty="0" smtClean="0"/>
              <a:t>: osteoarthritis</a:t>
            </a:r>
          </a:p>
          <a:p>
            <a:r>
              <a:rPr lang="en-US" sz="2400" dirty="0" smtClean="0"/>
              <a:t>c/f: </a:t>
            </a:r>
            <a:r>
              <a:rPr lang="en-US" sz="2400" dirty="0" err="1" smtClean="0"/>
              <a:t>noninflammatory</a:t>
            </a:r>
            <a:r>
              <a:rPr lang="en-US" sz="2400" dirty="0" smtClean="0"/>
              <a:t> disorder of joints </a:t>
            </a:r>
            <a:r>
              <a:rPr lang="en-US" sz="2400" dirty="0" err="1" smtClean="0"/>
              <a:t>characterised</a:t>
            </a:r>
            <a:r>
              <a:rPr lang="en-US" sz="2400" dirty="0" smtClean="0"/>
              <a:t> by joint deterioration and proliferation</a:t>
            </a:r>
          </a:p>
          <a:p>
            <a:r>
              <a:rPr lang="en-US" sz="2400" dirty="0" smtClean="0"/>
              <a:t>joint deterioration - </a:t>
            </a:r>
            <a:r>
              <a:rPr lang="en-US" sz="2400" dirty="0" err="1" smtClean="0"/>
              <a:t>characterised</a:t>
            </a:r>
            <a:r>
              <a:rPr lang="en-US" sz="2400" dirty="0" smtClean="0"/>
              <a:t> by loss of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cartilage and bone erosion</a:t>
            </a:r>
          </a:p>
          <a:p>
            <a:r>
              <a:rPr lang="en-US" sz="2400" dirty="0" smtClean="0"/>
              <a:t>Proliferative-</a:t>
            </a:r>
            <a:r>
              <a:rPr lang="en-US" sz="2400" dirty="0" err="1" smtClean="0"/>
              <a:t>newbone</a:t>
            </a:r>
            <a:r>
              <a:rPr lang="en-US" sz="2400" dirty="0" smtClean="0"/>
              <a:t> formation at art </a:t>
            </a:r>
            <a:r>
              <a:rPr lang="en-US" sz="2400" dirty="0" err="1" smtClean="0"/>
              <a:t>surface&amp;subchondral</a:t>
            </a:r>
            <a:r>
              <a:rPr lang="en-US" sz="2400" dirty="0" smtClean="0"/>
              <a:t> region</a:t>
            </a:r>
          </a:p>
          <a:p>
            <a:r>
              <a:rPr lang="en-US" sz="2400" dirty="0" smtClean="0"/>
              <a:t>c/f: can occur at any age</a:t>
            </a:r>
          </a:p>
          <a:p>
            <a:r>
              <a:rPr lang="en-US" sz="2400" dirty="0" smtClean="0"/>
              <a:t>Female predominance</a:t>
            </a:r>
          </a:p>
          <a:p>
            <a:r>
              <a:rPr lang="en-US" sz="2400" dirty="0" smtClean="0"/>
              <a:t>Pts may c/o TMJ dysfunction</a:t>
            </a:r>
          </a:p>
          <a:p>
            <a:r>
              <a:rPr lang="en-US" sz="2400" dirty="0" smtClean="0"/>
              <a:t>Pain on palpation and movement</a:t>
            </a:r>
          </a:p>
          <a:p>
            <a:r>
              <a:rPr lang="en-US" sz="2400" dirty="0" smtClean="0"/>
              <a:t>Joint noises, limited range of motion</a:t>
            </a:r>
          </a:p>
          <a:p>
            <a:r>
              <a:rPr lang="en-US" sz="2400" dirty="0" smtClean="0"/>
              <a:t>Muscle spasm</a:t>
            </a:r>
            <a:endParaRPr lang="en-US" sz="24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Onset may be sudden or gradual and symptoms may disappear spontaneously only to return in recurring cycles.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r/g: in maximum </a:t>
            </a:r>
            <a:r>
              <a:rPr lang="en-US" sz="2400" dirty="0" err="1" smtClean="0"/>
              <a:t>intercuspation</a:t>
            </a:r>
            <a:r>
              <a:rPr lang="en-US" sz="2400" dirty="0" smtClean="0"/>
              <a:t>, joint space may be narrow or absent and together with </a:t>
            </a:r>
            <a:r>
              <a:rPr lang="en-US" sz="2400" dirty="0" smtClean="0"/>
              <a:t>disk </a:t>
            </a:r>
            <a:r>
              <a:rPr lang="en-US" sz="2400" dirty="0" smtClean="0"/>
              <a:t>perforation, bone to bone contact of joint components results.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Remodeling signs, </a:t>
            </a:r>
            <a:r>
              <a:rPr lang="en-US" sz="2400" dirty="0" err="1" smtClean="0"/>
              <a:t>flatenning</a:t>
            </a:r>
            <a:r>
              <a:rPr lang="en-US" sz="2400" dirty="0" smtClean="0"/>
              <a:t> and </a:t>
            </a:r>
            <a:r>
              <a:rPr lang="en-US" sz="2400" dirty="0" err="1" smtClean="0"/>
              <a:t>subchondral</a:t>
            </a:r>
            <a:r>
              <a:rPr lang="en-US" sz="2400" dirty="0" smtClean="0"/>
              <a:t> sclerosis may be evident.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R’lucent</a:t>
            </a:r>
            <a:r>
              <a:rPr lang="en-US" sz="2400" dirty="0" smtClean="0"/>
              <a:t> areas with irregular margins surrounded by varying area of </a:t>
            </a:r>
            <a:r>
              <a:rPr lang="en-US" sz="2400" dirty="0" err="1" smtClean="0"/>
              <a:t>increaed</a:t>
            </a:r>
            <a:r>
              <a:rPr lang="en-US" sz="2400" dirty="0" smtClean="0"/>
              <a:t> density are visible deep to the art surfaces – Ely cysts (areas of degeneration that contain fibrous tissue, granulation tissue and </a:t>
            </a:r>
            <a:r>
              <a:rPr lang="en-US" sz="2400" dirty="0" err="1" smtClean="0"/>
              <a:t>osteoid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153400" cy="5821363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Later, bony proliferation occurs at periphery  of art surface, new bone is called </a:t>
            </a:r>
            <a:r>
              <a:rPr lang="en-US" sz="2400" dirty="0" err="1" smtClean="0"/>
              <a:t>osteophyte</a:t>
            </a:r>
            <a:r>
              <a:rPr lang="en-US" sz="2400" dirty="0" smtClean="0"/>
              <a:t> on </a:t>
            </a:r>
            <a:r>
              <a:rPr lang="en-US" sz="2400" dirty="0" err="1" smtClean="0"/>
              <a:t>anterosuperior</a:t>
            </a:r>
            <a:r>
              <a:rPr lang="en-US" sz="2400" dirty="0" smtClean="0"/>
              <a:t> surface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lateral aspect of temporal component or both.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err="1" smtClean="0"/>
              <a:t>Osteophytes</a:t>
            </a:r>
            <a:r>
              <a:rPr lang="en-US" sz="2400" dirty="0" smtClean="0"/>
              <a:t> may break off and lie free within the joint space – joint mice.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Severe cases – </a:t>
            </a:r>
            <a:r>
              <a:rPr lang="en-US" sz="2400" dirty="0" err="1" smtClean="0"/>
              <a:t>fossa</a:t>
            </a:r>
            <a:r>
              <a:rPr lang="en-US" sz="2400" dirty="0" smtClean="0"/>
              <a:t> appears grossly enlarged coz of erosion</a:t>
            </a:r>
            <a:endParaRPr lang="en-US" sz="24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Treatment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Relieve joint stress, splint therapy</a:t>
            </a:r>
          </a:p>
          <a:p>
            <a:r>
              <a:rPr lang="en-US" sz="2800" dirty="0" err="1" smtClean="0"/>
              <a:t>Antiinflammatory</a:t>
            </a:r>
            <a:r>
              <a:rPr lang="en-US" sz="2800" dirty="0" smtClean="0"/>
              <a:t> drugs</a:t>
            </a:r>
          </a:p>
          <a:p>
            <a:r>
              <a:rPr lang="en-US" sz="2800" dirty="0" smtClean="0"/>
              <a:t>Physiotherapy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Rheumatoid arthritis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Manifests mainly as synovial membrane inflammation in several joints</a:t>
            </a:r>
          </a:p>
          <a:p>
            <a:r>
              <a:rPr lang="en-US" sz="2400" dirty="0" smtClean="0"/>
              <a:t>r/g features are result of villous </a:t>
            </a:r>
            <a:r>
              <a:rPr lang="en-US" sz="2400" dirty="0" err="1" smtClean="0"/>
              <a:t>synovitis</a:t>
            </a:r>
            <a:r>
              <a:rPr lang="en-US" sz="2400" dirty="0" smtClean="0"/>
              <a:t>, which leads to formation of synovial </a:t>
            </a:r>
            <a:r>
              <a:rPr lang="en-US" sz="2400" dirty="0" err="1" smtClean="0"/>
              <a:t>granulomatous</a:t>
            </a:r>
            <a:r>
              <a:rPr lang="en-US" sz="2400" dirty="0" smtClean="0"/>
              <a:t> tissue/</a:t>
            </a:r>
            <a:r>
              <a:rPr lang="en-US" sz="2400" dirty="0" err="1" smtClean="0"/>
              <a:t>pannus</a:t>
            </a:r>
            <a:r>
              <a:rPr lang="en-US" sz="2400" dirty="0" smtClean="0"/>
              <a:t> that grows into </a:t>
            </a:r>
            <a:r>
              <a:rPr lang="en-US" sz="2400" dirty="0" err="1" smtClean="0"/>
              <a:t>fibrocartilage</a:t>
            </a:r>
            <a:r>
              <a:rPr lang="en-US" sz="2400" dirty="0" smtClean="0"/>
              <a:t> and bone, releasing enzymes that destroy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surfaces and underlying bone</a:t>
            </a:r>
            <a:endParaRPr lang="en-US" sz="24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common in females</a:t>
            </a:r>
          </a:p>
          <a:p>
            <a:r>
              <a:rPr lang="en-US" sz="2800" dirty="0" smtClean="0"/>
              <a:t>Pt c/o swelling, pain, tenderness, stiffness on opening, limited range of motion and </a:t>
            </a:r>
            <a:r>
              <a:rPr lang="en-US" sz="2800" dirty="0" err="1" smtClean="0"/>
              <a:t>creptius</a:t>
            </a:r>
            <a:endParaRPr lang="en-US" sz="2800" dirty="0" smtClean="0"/>
          </a:p>
          <a:p>
            <a:r>
              <a:rPr lang="en-US" sz="2800" dirty="0" err="1" smtClean="0"/>
              <a:t>Cin</a:t>
            </a:r>
            <a:r>
              <a:rPr lang="en-US" sz="2800" dirty="0" smtClean="0"/>
              <a:t> appears receded</a:t>
            </a:r>
          </a:p>
          <a:p>
            <a:r>
              <a:rPr lang="en-US" sz="2800" dirty="0" smtClean="0"/>
              <a:t>Anterior open bite coz of bilateral destruction and </a:t>
            </a:r>
            <a:r>
              <a:rPr lang="en-US" sz="2800" dirty="0" err="1" smtClean="0"/>
              <a:t>anterosuperior</a:t>
            </a:r>
            <a:r>
              <a:rPr lang="en-US" sz="2800" dirty="0" smtClean="0"/>
              <a:t> positioning of </a:t>
            </a:r>
            <a:r>
              <a:rPr lang="en-US" sz="2800" dirty="0" err="1" smtClean="0"/>
              <a:t>condyles</a:t>
            </a:r>
            <a:endParaRPr lang="en-US" sz="2800" dirty="0" smtClean="0"/>
          </a:p>
          <a:p>
            <a:r>
              <a:rPr lang="en-US" sz="2800" dirty="0" smtClean="0"/>
              <a:t>Involvement is bilateral and symmetric</a:t>
            </a:r>
            <a:endParaRPr lang="en-US" sz="2800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Initial </a:t>
            </a:r>
            <a:r>
              <a:rPr lang="en-US" sz="2800" dirty="0" smtClean="0"/>
              <a:t>changes </a:t>
            </a:r>
            <a:r>
              <a:rPr lang="en-US" sz="2800" dirty="0" smtClean="0"/>
              <a:t>may be gen </a:t>
            </a:r>
            <a:r>
              <a:rPr lang="en-US" sz="2800" dirty="0" err="1" smtClean="0"/>
              <a:t>osteopenia</a:t>
            </a:r>
            <a:r>
              <a:rPr lang="en-US" sz="2800" dirty="0" smtClean="0"/>
              <a:t> </a:t>
            </a:r>
            <a:r>
              <a:rPr lang="en-US" sz="2800" dirty="0" smtClean="0"/>
              <a:t>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and temporal component</a:t>
            </a:r>
          </a:p>
          <a:p>
            <a:r>
              <a:rPr lang="en-US" sz="2800" dirty="0" err="1" smtClean="0"/>
              <a:t>Pannus</a:t>
            </a:r>
            <a:r>
              <a:rPr lang="en-US" sz="2800" dirty="0" smtClean="0"/>
              <a:t> may destroy the disk, resulting in diminished width of joint space</a:t>
            </a:r>
          </a:p>
          <a:p>
            <a:r>
              <a:rPr lang="en-US" sz="2800" dirty="0" smtClean="0"/>
              <a:t>Bone erosions by </a:t>
            </a:r>
            <a:r>
              <a:rPr lang="en-US" sz="2800" dirty="0" err="1" smtClean="0"/>
              <a:t>pannus</a:t>
            </a:r>
            <a:r>
              <a:rPr lang="en-US" sz="2800" dirty="0" smtClean="0"/>
              <a:t> most often involve the </a:t>
            </a:r>
            <a:r>
              <a:rPr lang="en-US" sz="2800" dirty="0" err="1" smtClean="0"/>
              <a:t>articular</a:t>
            </a:r>
            <a:r>
              <a:rPr lang="en-US" sz="2800" dirty="0" smtClean="0"/>
              <a:t> eminence and the anterior aspect of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head, which permits </a:t>
            </a:r>
            <a:r>
              <a:rPr lang="en-US" sz="2800" dirty="0" err="1" smtClean="0"/>
              <a:t>anterosuperior</a:t>
            </a:r>
            <a:r>
              <a:rPr lang="en-US" sz="2800" dirty="0" smtClean="0"/>
              <a:t> positioning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when the teeth are in maximal </a:t>
            </a:r>
            <a:r>
              <a:rPr lang="en-US" sz="2800" dirty="0" err="1" smtClean="0"/>
              <a:t>intercuspation</a:t>
            </a:r>
            <a:r>
              <a:rPr lang="en-US" sz="2800" dirty="0" smtClean="0"/>
              <a:t> and results in anterior open bite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TMJ bony relationships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Radiographic joint space is used to describe the radiolucent area b/w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and temporal component  </a:t>
            </a:r>
          </a:p>
          <a:p>
            <a:r>
              <a:rPr lang="en-US" sz="2800" dirty="0" smtClean="0"/>
              <a:t>Left and right </a:t>
            </a:r>
            <a:r>
              <a:rPr lang="en-US" sz="2800" dirty="0" err="1" smtClean="0"/>
              <a:t>condylar</a:t>
            </a:r>
            <a:r>
              <a:rPr lang="en-US" sz="2800" dirty="0" smtClean="0"/>
              <a:t> positions within the </a:t>
            </a:r>
            <a:r>
              <a:rPr lang="en-US" sz="2800" dirty="0" err="1" smtClean="0"/>
              <a:t>fossa</a:t>
            </a:r>
            <a:r>
              <a:rPr lang="en-US" sz="2800" dirty="0" smtClean="0"/>
              <a:t> can be determined and compared by the dimensions of the r/g joint </a:t>
            </a:r>
            <a:r>
              <a:rPr lang="en-US" sz="2800" dirty="0" err="1" smtClean="0"/>
              <a:t>spcae</a:t>
            </a:r>
            <a:endParaRPr lang="en-US" sz="2800" dirty="0" smtClean="0"/>
          </a:p>
          <a:p>
            <a:r>
              <a:rPr lang="en-US" sz="2800" dirty="0" err="1" smtClean="0"/>
              <a:t>Condyle</a:t>
            </a:r>
            <a:r>
              <a:rPr lang="en-US" sz="2800" dirty="0" smtClean="0"/>
              <a:t> is positioned concentrically when anterior and posterior joint space are uniform in width</a:t>
            </a:r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retruded</a:t>
            </a:r>
            <a:r>
              <a:rPr lang="en-US" sz="2800" dirty="0" smtClean="0"/>
              <a:t> position, posterior joint space width is less than the anterior</a:t>
            </a:r>
          </a:p>
          <a:p>
            <a:r>
              <a:rPr lang="en-US" sz="2800" dirty="0" smtClean="0"/>
              <a:t>In protrusion, posterior joint space is wider than anterior joint space</a:t>
            </a:r>
            <a:endParaRPr lang="en-US" sz="28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Erosion of anterior and posterior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surfaces at the attachment of synovial lining may result in sharpened pencil appearance of </a:t>
            </a:r>
            <a:r>
              <a:rPr lang="en-US" sz="2400" dirty="0" err="1" smtClean="0"/>
              <a:t>condyle</a:t>
            </a:r>
            <a:endParaRPr lang="en-US" sz="2400" dirty="0" smtClean="0"/>
          </a:p>
          <a:p>
            <a:r>
              <a:rPr lang="en-US" sz="2400" dirty="0" smtClean="0"/>
              <a:t>Erosive changes may be so severe that the entire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 is destroyed, with only the neck remaining as the articulating surface</a:t>
            </a:r>
          </a:p>
          <a:p>
            <a:r>
              <a:rPr lang="en-US" sz="2400" dirty="0" smtClean="0"/>
              <a:t>Joint destruction eventually leads to secondary DJD</a:t>
            </a:r>
          </a:p>
          <a:p>
            <a:r>
              <a:rPr lang="en-US" sz="2400" dirty="0" err="1" smtClean="0"/>
              <a:t>Subchondral</a:t>
            </a:r>
            <a:r>
              <a:rPr lang="en-US" sz="2400" dirty="0" smtClean="0"/>
              <a:t> sclerosis and flattening of articulating surfaces may occur, as well as </a:t>
            </a:r>
            <a:r>
              <a:rPr lang="en-US" sz="2400" dirty="0" err="1" smtClean="0"/>
              <a:t>subchondral</a:t>
            </a:r>
            <a:r>
              <a:rPr lang="en-US" sz="2400" dirty="0" smtClean="0"/>
              <a:t> cyst and </a:t>
            </a:r>
            <a:r>
              <a:rPr lang="en-US" sz="2400" dirty="0" err="1" smtClean="0"/>
              <a:t>osteophyte</a:t>
            </a:r>
            <a:r>
              <a:rPr lang="en-US" sz="2400" dirty="0" smtClean="0"/>
              <a:t> formation</a:t>
            </a:r>
            <a:endParaRPr lang="en-US" sz="2400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Fibrous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or rarely bony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may occur</a:t>
            </a:r>
          </a:p>
          <a:p>
            <a:r>
              <a:rPr lang="en-US" sz="2400" dirty="0" smtClean="0"/>
              <a:t>Reduced mobility is related to duration and severity of disease</a:t>
            </a:r>
          </a:p>
          <a:p>
            <a:r>
              <a:rPr lang="en-US" sz="2400" dirty="0" smtClean="0"/>
              <a:t>Treatment: analgesics, NSAIDS</a:t>
            </a:r>
          </a:p>
          <a:p>
            <a:r>
              <a:rPr lang="en-US" sz="2400" dirty="0" smtClean="0"/>
              <a:t>Preservation of muscle and joint function, physiotherapy</a:t>
            </a:r>
          </a:p>
          <a:p>
            <a:r>
              <a:rPr lang="en-US" sz="2400" dirty="0" smtClean="0"/>
              <a:t>Joint replacement surgery may be required in severe joint destruction</a:t>
            </a:r>
            <a:endParaRPr lang="en-US" sz="24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Juvenile chronic arthritis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Syn</a:t>
            </a:r>
            <a:r>
              <a:rPr lang="en-US" sz="2400" dirty="0" smtClean="0"/>
              <a:t>: juvenile rheumatoid arthritis/ Stills disease</a:t>
            </a:r>
          </a:p>
          <a:p>
            <a:r>
              <a:rPr lang="en-US" sz="2400" dirty="0" smtClean="0"/>
              <a:t>Is a chronic inflammatory disease that appears </a:t>
            </a:r>
            <a:r>
              <a:rPr lang="en-US" sz="2400" dirty="0" smtClean="0"/>
              <a:t>before </a:t>
            </a:r>
            <a:r>
              <a:rPr lang="en-US" sz="2400" dirty="0" smtClean="0"/>
              <a:t>the age of 16 yrs</a:t>
            </a:r>
          </a:p>
          <a:p>
            <a:r>
              <a:rPr lang="en-US" sz="2400" dirty="0" smtClean="0"/>
              <a:t>Characterized by chronic, intermittent synovial inflammation that results in synovial hypertrophy, joint effusion and swollen, painful joints</a:t>
            </a:r>
          </a:p>
          <a:p>
            <a:r>
              <a:rPr lang="en-US" sz="2400" dirty="0" smtClean="0"/>
              <a:t>As disease progresses, cartilage and bone are destroyed</a:t>
            </a:r>
          </a:p>
          <a:p>
            <a:r>
              <a:rPr lang="en-US" sz="2400" dirty="0" smtClean="0"/>
              <a:t>TMJ involvement may be </a:t>
            </a:r>
            <a:r>
              <a:rPr lang="en-US" sz="2400" dirty="0" err="1" smtClean="0"/>
              <a:t>uni</a:t>
            </a:r>
            <a:r>
              <a:rPr lang="en-US" sz="2400" dirty="0" smtClean="0"/>
              <a:t>/bilateral</a:t>
            </a:r>
            <a:endParaRPr lang="en-US" sz="2400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Pt usually has pain and tenderness in affected joint</a:t>
            </a:r>
          </a:p>
          <a:p>
            <a:r>
              <a:rPr lang="en-US" sz="2400" dirty="0" smtClean="0"/>
              <a:t>Unilateral onset is common but  </a:t>
            </a:r>
            <a:r>
              <a:rPr lang="en-US" sz="2400" dirty="0" err="1" smtClean="0"/>
              <a:t>contralateral</a:t>
            </a:r>
            <a:r>
              <a:rPr lang="en-US" sz="2400" dirty="0" smtClean="0"/>
              <a:t> involvement occurs as disease progresses</a:t>
            </a:r>
          </a:p>
          <a:p>
            <a:r>
              <a:rPr lang="en-US" sz="2400" dirty="0" smtClean="0"/>
              <a:t>Severe involvement results in inhibition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</a:t>
            </a:r>
          </a:p>
          <a:p>
            <a:r>
              <a:rPr lang="en-US" sz="2400" dirty="0" smtClean="0"/>
              <a:t>Affected pts have </a:t>
            </a:r>
            <a:r>
              <a:rPr lang="en-US" sz="2400" dirty="0" err="1" smtClean="0"/>
              <a:t>micrognathia</a:t>
            </a:r>
            <a:r>
              <a:rPr lang="en-US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err="1" smtClean="0"/>
              <a:t>posteroinferior</a:t>
            </a:r>
            <a:r>
              <a:rPr lang="en-US" sz="2400" dirty="0" smtClean="0"/>
              <a:t> chin rotation, resulting in bird face and also anterior open bite</a:t>
            </a:r>
          </a:p>
          <a:p>
            <a:r>
              <a:rPr lang="en-US" sz="2400" dirty="0" smtClean="0"/>
              <a:t>If unilateral involvement is very severe, then pt may have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asymmetry with chin deviated to affected side</a:t>
            </a:r>
            <a:endParaRPr lang="en-US" sz="2400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Osteopenia</a:t>
            </a:r>
            <a:r>
              <a:rPr lang="en-US" sz="2400" dirty="0" smtClean="0"/>
              <a:t> of affected TMJ components</a:t>
            </a:r>
          </a:p>
          <a:p>
            <a:r>
              <a:rPr lang="en-US" sz="2400" dirty="0" smtClean="0"/>
              <a:t>Erosions may extend to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fossa</a:t>
            </a:r>
            <a:r>
              <a:rPr lang="en-US" sz="2400" dirty="0" smtClean="0"/>
              <a:t>, and the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eminence may be destroyed</a:t>
            </a:r>
          </a:p>
          <a:p>
            <a:r>
              <a:rPr lang="en-US" sz="2400" dirty="0" err="1" smtClean="0"/>
              <a:t>III’y</a:t>
            </a:r>
            <a:r>
              <a:rPr lang="en-US" sz="2400" dirty="0" smtClean="0"/>
              <a:t> erosion of anterior or superior aspect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may occur and pencil shaped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may remain</a:t>
            </a:r>
          </a:p>
          <a:p>
            <a:r>
              <a:rPr lang="en-US" sz="2400" dirty="0" smtClean="0"/>
              <a:t>Coz the inflammation is intermittent, during quiescent period, the cortex of joint surfaces may reappear, and surfaces appear flattened</a:t>
            </a:r>
          </a:p>
          <a:p>
            <a:r>
              <a:rPr lang="en-US" sz="2400" dirty="0" smtClean="0"/>
              <a:t>As a result of bone destruction,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 is positioned </a:t>
            </a:r>
            <a:r>
              <a:rPr lang="en-US" sz="2400" dirty="0" err="1" smtClean="0"/>
              <a:t>anterosuperiorly</a:t>
            </a:r>
            <a:r>
              <a:rPr lang="en-US" sz="2400" dirty="0" smtClean="0"/>
              <a:t> in </a:t>
            </a:r>
            <a:r>
              <a:rPr lang="en-US" sz="2400" dirty="0" err="1" smtClean="0"/>
              <a:t>fossa</a:t>
            </a:r>
            <a:endParaRPr lang="en-US" sz="2400" dirty="0" smtClean="0"/>
          </a:p>
          <a:p>
            <a:r>
              <a:rPr lang="en-US" sz="2400" dirty="0" err="1" smtClean="0"/>
              <a:t>Hypmobility</a:t>
            </a:r>
            <a:r>
              <a:rPr lang="en-US" sz="2400" dirty="0" smtClean="0"/>
              <a:t>  at maximal opening is common</a:t>
            </a:r>
          </a:p>
          <a:p>
            <a:r>
              <a:rPr lang="en-US" sz="2400" dirty="0" smtClean="0"/>
              <a:t>Secondary </a:t>
            </a:r>
            <a:r>
              <a:rPr lang="en-US" sz="2400" dirty="0" err="1" smtClean="0"/>
              <a:t>degenrative</a:t>
            </a:r>
            <a:r>
              <a:rPr lang="en-US" sz="2400" dirty="0" smtClean="0"/>
              <a:t> changes manifest as sclerosis and </a:t>
            </a:r>
            <a:r>
              <a:rPr lang="en-US" sz="2400" dirty="0" err="1" smtClean="0"/>
              <a:t>osteophyte</a:t>
            </a:r>
            <a:r>
              <a:rPr lang="en-US" sz="2400" dirty="0" smtClean="0"/>
              <a:t> formation may be superimposed on rheumatoid changes</a:t>
            </a:r>
            <a:endParaRPr lang="en-US" sz="2400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Ankylosis</a:t>
            </a:r>
            <a:r>
              <a:rPr lang="en-US" sz="2400" dirty="0" smtClean="0"/>
              <a:t> may occur</a:t>
            </a:r>
          </a:p>
          <a:p>
            <a:r>
              <a:rPr lang="en-US" sz="2400" dirty="0" smtClean="0"/>
              <a:t>Manifestations of inhibited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 occur such as deepening of </a:t>
            </a:r>
            <a:r>
              <a:rPr lang="en-US" sz="2400" dirty="0" err="1" smtClean="0"/>
              <a:t>antegonial</a:t>
            </a:r>
            <a:r>
              <a:rPr lang="en-US" sz="2400" dirty="0" smtClean="0"/>
              <a:t> notch, diminished ht of </a:t>
            </a:r>
            <a:r>
              <a:rPr lang="en-US" sz="2400" dirty="0" err="1" smtClean="0"/>
              <a:t>ramus</a:t>
            </a:r>
            <a:r>
              <a:rPr lang="en-US" sz="2400" dirty="0" smtClean="0"/>
              <a:t> and dorsal bending of </a:t>
            </a:r>
            <a:r>
              <a:rPr lang="en-US" sz="2400" dirty="0" err="1" smtClean="0"/>
              <a:t>ramus</a:t>
            </a:r>
            <a:r>
              <a:rPr lang="en-US" sz="2400" dirty="0" smtClean="0"/>
              <a:t> and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neck</a:t>
            </a:r>
            <a:endParaRPr lang="en-US" sz="24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Psoriatic arthritis and </a:t>
            </a:r>
            <a:r>
              <a:rPr lang="en-US" sz="2800" dirty="0" err="1" smtClean="0"/>
              <a:t>Ankylosing</a:t>
            </a:r>
            <a:r>
              <a:rPr lang="en-US" sz="2800" dirty="0" smtClean="0"/>
              <a:t> </a:t>
            </a:r>
            <a:r>
              <a:rPr lang="en-US" sz="2800" dirty="0" err="1" smtClean="0"/>
              <a:t>Spondylitis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Are </a:t>
            </a:r>
            <a:r>
              <a:rPr lang="en-US" sz="2400" dirty="0" err="1" smtClean="0"/>
              <a:t>seronegative</a:t>
            </a:r>
            <a:r>
              <a:rPr lang="en-US" sz="2400" dirty="0" smtClean="0"/>
              <a:t>, systemic arthritis that may affect TMJ</a:t>
            </a:r>
          </a:p>
          <a:p>
            <a:r>
              <a:rPr lang="en-US" sz="2400" dirty="0" smtClean="0"/>
              <a:t>Psoriatic arthritis occurs in pts suffering from psoriasis</a:t>
            </a:r>
          </a:p>
          <a:p>
            <a:r>
              <a:rPr lang="en-US" sz="2400" dirty="0" err="1" smtClean="0"/>
              <a:t>Ankylosing</a:t>
            </a:r>
            <a:r>
              <a:rPr lang="en-US" sz="2400" dirty="0" smtClean="0"/>
              <a:t> </a:t>
            </a:r>
            <a:r>
              <a:rPr lang="en-US" sz="2400" dirty="0" err="1" smtClean="0"/>
              <a:t>Spondylitis</a:t>
            </a:r>
            <a:r>
              <a:rPr lang="en-US" sz="2400" dirty="0" smtClean="0"/>
              <a:t> occurs predominantly in men, progressing to spinal fusion</a:t>
            </a:r>
          </a:p>
          <a:p>
            <a:r>
              <a:rPr lang="en-US" sz="2400" dirty="0" smtClean="0"/>
              <a:t>TMJ changes are indistinguishable from RA</a:t>
            </a:r>
            <a:endParaRPr lang="en-US" sz="2400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SEPTIC ARTHRITIS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infection and inflammation of joint that can result in joint destruction</a:t>
            </a:r>
          </a:p>
          <a:p>
            <a:r>
              <a:rPr lang="en-US" sz="2400" dirty="0" smtClean="0"/>
              <a:t>May be caused by direct spread of organisms from an adjacent </a:t>
            </a:r>
            <a:r>
              <a:rPr lang="en-US" sz="2400" dirty="0" err="1" smtClean="0"/>
              <a:t>cellulitis</a:t>
            </a:r>
            <a:r>
              <a:rPr lang="en-US" sz="2400" dirty="0" smtClean="0"/>
              <a:t> or from parotid, </a:t>
            </a:r>
            <a:r>
              <a:rPr lang="en-US" sz="2400" dirty="0" err="1" smtClean="0"/>
              <a:t>otic</a:t>
            </a:r>
            <a:r>
              <a:rPr lang="en-US" sz="2400" dirty="0" smtClean="0"/>
              <a:t> or mastoid infections</a:t>
            </a:r>
          </a:p>
          <a:p>
            <a:r>
              <a:rPr lang="en-US" sz="2400" dirty="0" smtClean="0"/>
              <a:t>May also occur by direct extensions of </a:t>
            </a:r>
            <a:r>
              <a:rPr lang="en-US" sz="2400" dirty="0" err="1" smtClean="0"/>
              <a:t>osteomyelitis</a:t>
            </a:r>
            <a:r>
              <a:rPr lang="en-US" sz="2400" dirty="0" smtClean="0"/>
              <a:t>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body and </a:t>
            </a:r>
            <a:r>
              <a:rPr lang="en-US" sz="2400" dirty="0" err="1" smtClean="0"/>
              <a:t>ramus</a:t>
            </a:r>
            <a:r>
              <a:rPr lang="en-US" sz="2400" dirty="0" smtClean="0"/>
              <a:t> or spread from middle ear infection, although </a:t>
            </a:r>
            <a:r>
              <a:rPr lang="en-US" sz="2400" dirty="0" err="1" smtClean="0"/>
              <a:t>hematogenous</a:t>
            </a:r>
            <a:r>
              <a:rPr lang="en-US" sz="2400" dirty="0" smtClean="0"/>
              <a:t> spread from distant </a:t>
            </a:r>
            <a:r>
              <a:rPr lang="en-US" sz="2400" dirty="0" err="1" smtClean="0"/>
              <a:t>nidus</a:t>
            </a:r>
            <a:r>
              <a:rPr lang="en-US" sz="2400" dirty="0" smtClean="0"/>
              <a:t> is reported</a:t>
            </a:r>
            <a:endParaRPr lang="en-US" sz="2400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Any age</a:t>
            </a:r>
          </a:p>
          <a:p>
            <a:r>
              <a:rPr lang="en-US" sz="2400" dirty="0" smtClean="0"/>
              <a:t>No gender predilection</a:t>
            </a:r>
          </a:p>
          <a:p>
            <a:r>
              <a:rPr lang="en-US" sz="2400" dirty="0" smtClean="0"/>
              <a:t>Usually occurs unilaterally</a:t>
            </a:r>
          </a:p>
          <a:p>
            <a:r>
              <a:rPr lang="en-US" sz="2400" dirty="0" smtClean="0"/>
              <a:t>Pt may have redness and swelling over joint, </a:t>
            </a:r>
            <a:r>
              <a:rPr lang="en-US" sz="2400" dirty="0" err="1" smtClean="0"/>
              <a:t>trismus</a:t>
            </a:r>
            <a:r>
              <a:rPr lang="en-US" sz="2400" dirty="0" smtClean="0"/>
              <a:t>, severe pain on opening, inability to occlude teeth</a:t>
            </a:r>
          </a:p>
          <a:p>
            <a:r>
              <a:rPr lang="en-US" sz="2400" dirty="0" smtClean="0"/>
              <a:t>Large, tender cervical lymph nodes, fever and malaise</a:t>
            </a:r>
          </a:p>
          <a:p>
            <a:r>
              <a:rPr lang="en-US" sz="2400" dirty="0" smtClean="0"/>
              <a:t>Mandible may be deviated to unaffected side as a result of joint effusion</a:t>
            </a:r>
            <a:endParaRPr lang="en-US" sz="24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Radiographic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Space b/w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roof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fossa</a:t>
            </a:r>
            <a:r>
              <a:rPr lang="en-US" sz="2400" dirty="0" smtClean="0"/>
              <a:t> may be widened coz of inflammatory </a:t>
            </a:r>
            <a:r>
              <a:rPr lang="en-US" sz="2400" dirty="0" err="1" smtClean="0"/>
              <a:t>exudate</a:t>
            </a:r>
            <a:r>
              <a:rPr lang="en-US" sz="2400" dirty="0" smtClean="0"/>
              <a:t> in joint spaces</a:t>
            </a:r>
          </a:p>
          <a:p>
            <a:r>
              <a:rPr lang="en-US" sz="2400" dirty="0" err="1" smtClean="0"/>
              <a:t>Osteopenic</a:t>
            </a:r>
            <a:r>
              <a:rPr lang="en-US" sz="2400" dirty="0" smtClean="0"/>
              <a:t> changes of joint components and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ramus</a:t>
            </a:r>
            <a:r>
              <a:rPr lang="en-US" sz="2400" dirty="0" smtClean="0"/>
              <a:t> may be evident</a:t>
            </a:r>
          </a:p>
          <a:p>
            <a:r>
              <a:rPr lang="en-US" sz="2400" dirty="0" smtClean="0"/>
              <a:t>More obvious bony changes are seen approx 7 to 10 days after the onset of clinical symptoms</a:t>
            </a:r>
          </a:p>
          <a:p>
            <a:r>
              <a:rPr lang="en-US" sz="2400" dirty="0" smtClean="0"/>
              <a:t>As a result of </a:t>
            </a:r>
            <a:r>
              <a:rPr lang="en-US" sz="2400" dirty="0" err="1" smtClean="0"/>
              <a:t>osteolytic</a:t>
            </a:r>
            <a:r>
              <a:rPr lang="en-US" sz="2400" dirty="0" smtClean="0"/>
              <a:t> effects of inflammation, the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cortex may become slightly </a:t>
            </a:r>
            <a:r>
              <a:rPr lang="en-US" sz="2400" dirty="0" err="1" smtClean="0"/>
              <a:t>r’lucent</a:t>
            </a:r>
            <a:r>
              <a:rPr lang="en-US" sz="2400" dirty="0" smtClean="0"/>
              <a:t> and discontinuity or subtle irregularity of anterior cortical surface may be seen</a:t>
            </a:r>
          </a:p>
          <a:p>
            <a:r>
              <a:rPr lang="en-US" sz="2400" dirty="0" smtClean="0"/>
              <a:t>As disease progresses,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and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eminence, including disk may be destroyed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Condylar</a:t>
            </a:r>
            <a:r>
              <a:rPr lang="en-US" sz="3600" dirty="0" smtClean="0"/>
              <a:t> movement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Opening: Downward and forward translation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occurs, whereby </a:t>
            </a:r>
            <a:r>
              <a:rPr lang="en-US" sz="2800" dirty="0" err="1" smtClean="0"/>
              <a:t>te</a:t>
            </a:r>
            <a:r>
              <a:rPr lang="en-US" sz="2800" dirty="0" smtClean="0"/>
              <a:t> superior surface of disk slides against the </a:t>
            </a:r>
            <a:r>
              <a:rPr lang="en-US" sz="2800" dirty="0" err="1" smtClean="0"/>
              <a:t>articular</a:t>
            </a:r>
            <a:r>
              <a:rPr lang="en-US" sz="2800" dirty="0" smtClean="0"/>
              <a:t> eminence</a:t>
            </a:r>
          </a:p>
          <a:p>
            <a:r>
              <a:rPr lang="en-US" sz="2800" dirty="0" smtClean="0"/>
              <a:t>Same time, a hinge type, </a:t>
            </a:r>
            <a:r>
              <a:rPr lang="en-US" sz="2800" dirty="0" err="1" smtClean="0"/>
              <a:t>rotatory</a:t>
            </a:r>
            <a:r>
              <a:rPr lang="en-US" sz="2800" dirty="0" smtClean="0"/>
              <a:t> movement occurs with superior surface of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against the inferior surface of disk</a:t>
            </a:r>
          </a:p>
          <a:p>
            <a:r>
              <a:rPr lang="en-US" sz="2800" dirty="0" smtClean="0"/>
              <a:t>At maximal opening,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moves down and forward to the summit of art eminence or slightly anterior to it</a:t>
            </a:r>
          </a:p>
          <a:p>
            <a:r>
              <a:rPr lang="en-US" sz="2800" dirty="0" err="1" smtClean="0"/>
              <a:t>Condyle</a:t>
            </a:r>
            <a:r>
              <a:rPr lang="en-US" sz="2800" dirty="0" smtClean="0"/>
              <a:t> typically is found within a range of 2 to 5mm posterior and 5 to 8mm anterior to the crest of eminence</a:t>
            </a:r>
          </a:p>
          <a:p>
            <a:r>
              <a:rPr lang="en-US" sz="2800" dirty="0" err="1" smtClean="0"/>
              <a:t>Hypermobility</a:t>
            </a:r>
            <a:r>
              <a:rPr lang="en-US" sz="2800" dirty="0" smtClean="0"/>
              <a:t> of the joint if </a:t>
            </a:r>
            <a:r>
              <a:rPr lang="en-US" sz="2800" dirty="0" err="1" smtClean="0"/>
              <a:t>condyle</a:t>
            </a:r>
            <a:r>
              <a:rPr lang="en-US" sz="2800" dirty="0" smtClean="0"/>
              <a:t> translates more than 5mm anterior to eminence </a:t>
            </a:r>
            <a:endParaRPr lang="en-US" sz="2800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Osseous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may occur after infection subsides</a:t>
            </a:r>
          </a:p>
          <a:p>
            <a:r>
              <a:rPr lang="en-US" sz="2400" dirty="0" smtClean="0"/>
              <a:t>If infection occurs during active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growth, inhibited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 occurs</a:t>
            </a:r>
          </a:p>
          <a:p>
            <a:endParaRPr lang="en-US" sz="2400" dirty="0" smtClean="0"/>
          </a:p>
          <a:p>
            <a:r>
              <a:rPr lang="en-US" sz="2400" dirty="0" smtClean="0"/>
              <a:t>Treatment: antimicrobial therapy</a:t>
            </a:r>
          </a:p>
          <a:p>
            <a:r>
              <a:rPr lang="en-US" sz="2400" dirty="0" smtClean="0"/>
              <a:t>Drainage of effusion and joint rest</a:t>
            </a:r>
          </a:p>
          <a:p>
            <a:r>
              <a:rPr lang="en-US" sz="2400" dirty="0" smtClean="0"/>
              <a:t>Physiotherapy to reestablish joint mobility</a:t>
            </a:r>
            <a:endParaRPr lang="en-US" sz="2400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Articular</a:t>
            </a:r>
            <a:r>
              <a:rPr lang="en-US" sz="3600" dirty="0" smtClean="0"/>
              <a:t> loose bodies</a:t>
            </a:r>
            <a:endParaRPr lang="en-US" sz="3600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Synovial </a:t>
            </a:r>
            <a:r>
              <a:rPr lang="en-US" sz="3600" dirty="0" err="1" smtClean="0"/>
              <a:t>chondromatosis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Characterized by </a:t>
            </a:r>
            <a:r>
              <a:rPr lang="en-US" sz="2400" dirty="0" err="1" smtClean="0"/>
              <a:t>metaplastic</a:t>
            </a:r>
            <a:r>
              <a:rPr lang="en-US" sz="2400" dirty="0" smtClean="0"/>
              <a:t> formation of multiple cartilaginous and </a:t>
            </a:r>
            <a:r>
              <a:rPr lang="en-US" sz="2400" dirty="0" err="1" smtClean="0"/>
              <a:t>osteocartiligainous</a:t>
            </a:r>
            <a:r>
              <a:rPr lang="en-US" sz="2400" dirty="0" smtClean="0"/>
              <a:t> nodules within CT of synovial membrane of joints</a:t>
            </a:r>
          </a:p>
          <a:p>
            <a:r>
              <a:rPr lang="en-US" sz="2400" dirty="0" smtClean="0"/>
              <a:t>Some of these nodules may detach and form loose bodies in joint space, where they persist and may increase in size , being nourished by synovial fluid</a:t>
            </a:r>
          </a:p>
          <a:p>
            <a:r>
              <a:rPr lang="en-US" sz="2400" dirty="0" smtClean="0"/>
              <a:t>When these </a:t>
            </a:r>
            <a:r>
              <a:rPr lang="en-US" sz="2400" dirty="0" err="1" smtClean="0"/>
              <a:t>cartiliginous</a:t>
            </a:r>
            <a:r>
              <a:rPr lang="en-US" sz="2400" dirty="0" smtClean="0"/>
              <a:t> nodules ossify, term </a:t>
            </a:r>
            <a:r>
              <a:rPr lang="en-US" sz="2400" dirty="0" err="1" smtClean="0"/>
              <a:t>syn</a:t>
            </a:r>
            <a:r>
              <a:rPr lang="en-US" sz="2400" dirty="0" smtClean="0"/>
              <a:t> </a:t>
            </a:r>
            <a:r>
              <a:rPr lang="en-US" sz="2400" dirty="0" err="1" smtClean="0"/>
              <a:t>osteochondromatosis</a:t>
            </a:r>
            <a:r>
              <a:rPr lang="en-US" sz="2400" dirty="0" smtClean="0"/>
              <a:t> may be used</a:t>
            </a:r>
            <a:endParaRPr lang="en-US" sz="24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Pts may be asymptomatic or may c/o </a:t>
            </a:r>
            <a:r>
              <a:rPr lang="en-US" sz="2400" dirty="0" err="1" smtClean="0"/>
              <a:t>preauricular</a:t>
            </a:r>
            <a:r>
              <a:rPr lang="en-US" sz="2400" dirty="0" smtClean="0"/>
              <a:t> swelling, pain and decreased range of motion</a:t>
            </a:r>
          </a:p>
          <a:p>
            <a:r>
              <a:rPr lang="en-US" sz="2400" dirty="0" smtClean="0"/>
              <a:t>Some pts have </a:t>
            </a:r>
            <a:r>
              <a:rPr lang="en-US" sz="2400" dirty="0" err="1" smtClean="0"/>
              <a:t>crepitus</a:t>
            </a:r>
            <a:r>
              <a:rPr lang="en-US" sz="2400" dirty="0" smtClean="0"/>
              <a:t> or joint noises</a:t>
            </a:r>
          </a:p>
          <a:p>
            <a:r>
              <a:rPr lang="en-US" sz="2400" dirty="0" smtClean="0"/>
              <a:t>Condition occurs unilaterally</a:t>
            </a:r>
            <a:endParaRPr lang="en-US" sz="2400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Osseous components may appear normal or may exhibit osseous changes</a:t>
            </a:r>
          </a:p>
          <a:p>
            <a:r>
              <a:rPr lang="en-US" sz="2400" dirty="0" smtClean="0"/>
              <a:t>Joint space may be widened and several </a:t>
            </a:r>
            <a:r>
              <a:rPr lang="en-US" sz="2400" dirty="0" err="1" smtClean="0"/>
              <a:t>r’opaque</a:t>
            </a:r>
            <a:r>
              <a:rPr lang="en-US" sz="2400" dirty="0" smtClean="0"/>
              <a:t> loose bodies may be seen surrounding the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</a:t>
            </a:r>
          </a:p>
          <a:p>
            <a:endParaRPr lang="en-US" sz="2400" dirty="0" smtClean="0"/>
          </a:p>
          <a:p>
            <a:r>
              <a:rPr lang="en-US" sz="2400" dirty="0" smtClean="0"/>
              <a:t>Treatment: removal of loose bodies and resection of abnormal synovial tissue in the joint</a:t>
            </a:r>
            <a:endParaRPr lang="en-US" sz="2400" dirty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Chondrocalcinosis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Characterized by acute or chronic </a:t>
            </a:r>
            <a:r>
              <a:rPr lang="en-US" sz="2400" dirty="0" err="1" smtClean="0"/>
              <a:t>synovitis</a:t>
            </a:r>
            <a:r>
              <a:rPr lang="en-US" sz="2400" dirty="0" smtClean="0"/>
              <a:t> and </a:t>
            </a:r>
            <a:r>
              <a:rPr lang="en-US" sz="2400" dirty="0" err="1" smtClean="0"/>
              <a:t>ppt</a:t>
            </a:r>
            <a:r>
              <a:rPr lang="en-US" sz="2400" dirty="0" smtClean="0"/>
              <a:t> of calcium pyrophosphate </a:t>
            </a:r>
            <a:r>
              <a:rPr lang="en-US" sz="2400" dirty="0" err="1" smtClean="0"/>
              <a:t>dihydrate</a:t>
            </a:r>
            <a:r>
              <a:rPr lang="en-US" sz="2400" dirty="0" smtClean="0"/>
              <a:t> crystals in joint space</a:t>
            </a:r>
          </a:p>
          <a:p>
            <a:r>
              <a:rPr lang="en-US" sz="2400" dirty="0" smtClean="0"/>
              <a:t>Clinical features: TMJ involvement is uncommon</a:t>
            </a:r>
          </a:p>
          <a:p>
            <a:r>
              <a:rPr lang="en-US" sz="2400" dirty="0" smtClean="0"/>
              <a:t>Condition occurs unilaterally and is common in males</a:t>
            </a:r>
          </a:p>
          <a:p>
            <a:r>
              <a:rPr lang="en-US" sz="2400" dirty="0" smtClean="0"/>
              <a:t>Pt may be asymptomatic or may c/o pain and joint swelling</a:t>
            </a:r>
            <a:endParaRPr lang="en-US" sz="2400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Radiographic features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R’opacities</a:t>
            </a:r>
            <a:r>
              <a:rPr lang="en-US" sz="2400" dirty="0" smtClean="0"/>
              <a:t> in joint spaces are finer and have  a more even distribution</a:t>
            </a:r>
          </a:p>
          <a:p>
            <a:r>
              <a:rPr lang="en-US" sz="2400" dirty="0" smtClean="0"/>
              <a:t>Bone erosion as well as severe increase in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bone density seen</a:t>
            </a:r>
          </a:p>
          <a:p>
            <a:r>
              <a:rPr lang="en-US" sz="2400" dirty="0" smtClean="0"/>
              <a:t>Erosion  of </a:t>
            </a:r>
            <a:r>
              <a:rPr lang="en-US" sz="2400" dirty="0" err="1" smtClean="0"/>
              <a:t>glenoid</a:t>
            </a:r>
            <a:r>
              <a:rPr lang="en-US" sz="2400" dirty="0" smtClean="0"/>
              <a:t> </a:t>
            </a:r>
            <a:r>
              <a:rPr lang="en-US" sz="2400" dirty="0" err="1" smtClean="0"/>
              <a:t>fossa</a:t>
            </a:r>
            <a:r>
              <a:rPr lang="en-US" sz="2400" dirty="0" smtClean="0"/>
              <a:t> may be present</a:t>
            </a:r>
          </a:p>
          <a:p>
            <a:endParaRPr lang="en-US" sz="2400" dirty="0" smtClean="0"/>
          </a:p>
          <a:p>
            <a:r>
              <a:rPr lang="en-US" sz="2400" dirty="0" smtClean="0"/>
              <a:t>Treatment: surgical removal of crystalline deposits</a:t>
            </a:r>
          </a:p>
          <a:p>
            <a:r>
              <a:rPr lang="en-US" sz="2400" dirty="0" smtClean="0"/>
              <a:t>Steroids, aspirin and NSAIDS may provide relief</a:t>
            </a:r>
            <a:endParaRPr lang="en-US" sz="2400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Trauma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EFFUSION: is an influx of fluid into joint, usually as a result of trauma or inflammation</a:t>
            </a:r>
          </a:p>
          <a:p>
            <a:r>
              <a:rPr lang="en-US" sz="2400" dirty="0" smtClean="0"/>
              <a:t>C/F: pt may have swelling over affected joint, pain in TMJ, </a:t>
            </a:r>
            <a:r>
              <a:rPr lang="en-US" sz="2400" dirty="0" err="1" smtClean="0"/>
              <a:t>preauricular</a:t>
            </a:r>
            <a:r>
              <a:rPr lang="en-US" sz="2400" dirty="0" smtClean="0"/>
              <a:t> region or ear and limited range of motion</a:t>
            </a:r>
          </a:p>
          <a:p>
            <a:r>
              <a:rPr lang="en-US" sz="2400" dirty="0" smtClean="0"/>
              <a:t>Pts may also c/o sensation of fluid in ear, tinnitus and hearing difficulties as well as difficulty occluding the posterior teeth</a:t>
            </a:r>
          </a:p>
          <a:p>
            <a:r>
              <a:rPr lang="en-US" sz="2400" dirty="0" smtClean="0"/>
              <a:t>Radiographic features: Joint space is widened</a:t>
            </a:r>
          </a:p>
          <a:p>
            <a:r>
              <a:rPr lang="en-US" sz="2400" dirty="0" smtClean="0"/>
              <a:t>T2 weighted signal shows brighter signal indicating fluid adjacent to disk or posterior to </a:t>
            </a:r>
            <a:r>
              <a:rPr lang="en-US" sz="2400" dirty="0" err="1" smtClean="0"/>
              <a:t>condyle</a:t>
            </a:r>
            <a:endParaRPr lang="en-US" sz="2400" dirty="0" smtClean="0"/>
          </a:p>
          <a:p>
            <a:r>
              <a:rPr lang="en-US" sz="2400" dirty="0" smtClean="0"/>
              <a:t>Treatment: </a:t>
            </a:r>
            <a:r>
              <a:rPr lang="en-US" sz="2400" dirty="0" err="1" smtClean="0"/>
              <a:t>antiinflammatory</a:t>
            </a:r>
            <a:r>
              <a:rPr lang="en-US" sz="2400" dirty="0" smtClean="0"/>
              <a:t> drugs, occasionally surgical drainage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Dislocation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Is abnormal positioning of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out of </a:t>
            </a:r>
            <a:r>
              <a:rPr lang="en-US" sz="2400" dirty="0" err="1" smtClean="0"/>
              <a:t>fossa</a:t>
            </a:r>
            <a:r>
              <a:rPr lang="en-US" sz="2400" dirty="0" smtClean="0"/>
              <a:t> but within the joint capsule</a:t>
            </a:r>
          </a:p>
          <a:p>
            <a:r>
              <a:rPr lang="en-US" sz="2400" dirty="0" smtClean="0"/>
              <a:t>Usually occurs bilaterally and most </a:t>
            </a:r>
            <a:r>
              <a:rPr lang="en-US" sz="2400" dirty="0" err="1" smtClean="0"/>
              <a:t>common;ly</a:t>
            </a:r>
            <a:r>
              <a:rPr lang="en-US" sz="2400" dirty="0" smtClean="0"/>
              <a:t> in an anterior direction</a:t>
            </a:r>
          </a:p>
          <a:p>
            <a:r>
              <a:rPr lang="en-US" sz="2400" dirty="0" smtClean="0"/>
              <a:t>Dislocation maybe caused by failure of muscular </a:t>
            </a:r>
            <a:r>
              <a:rPr lang="en-US" sz="2400" dirty="0" err="1" smtClean="0"/>
              <a:t>cordination</a:t>
            </a:r>
            <a:r>
              <a:rPr lang="en-US" sz="2400" dirty="0" smtClean="0"/>
              <a:t>, </a:t>
            </a:r>
            <a:r>
              <a:rPr lang="en-US" sz="2400" dirty="0" err="1" smtClean="0"/>
              <a:t>subluxation</a:t>
            </a:r>
            <a:r>
              <a:rPr lang="en-US" sz="2400" dirty="0" smtClean="0"/>
              <a:t> or external trauma and may be associated with a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fracture</a:t>
            </a:r>
          </a:p>
          <a:p>
            <a:r>
              <a:rPr lang="en-US" sz="2400" dirty="0" smtClean="0"/>
              <a:t>c/f: pts are unable to close mandible to maximal </a:t>
            </a:r>
            <a:r>
              <a:rPr lang="en-US" sz="2400" dirty="0" err="1" smtClean="0"/>
              <a:t>intercuspation</a:t>
            </a:r>
            <a:endParaRPr lang="en-US" sz="2400" dirty="0" smtClean="0"/>
          </a:p>
          <a:p>
            <a:r>
              <a:rPr lang="en-US" sz="2400" dirty="0" smtClean="0"/>
              <a:t>Pain and muscle spasm often are present</a:t>
            </a:r>
            <a:endParaRPr lang="en-US" sz="2400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bilateral cases, both </a:t>
            </a:r>
            <a:r>
              <a:rPr lang="en-US" sz="2400" dirty="0" err="1" smtClean="0"/>
              <a:t>condyles</a:t>
            </a:r>
            <a:r>
              <a:rPr lang="en-US" sz="2400" dirty="0" smtClean="0"/>
              <a:t> are located anterior and superior to the summits of </a:t>
            </a:r>
            <a:r>
              <a:rPr lang="en-US" sz="2400" dirty="0" err="1" smtClean="0"/>
              <a:t>articular</a:t>
            </a:r>
            <a:r>
              <a:rPr lang="en-US" sz="2400" dirty="0" smtClean="0"/>
              <a:t> eminence</a:t>
            </a:r>
          </a:p>
          <a:p>
            <a:endParaRPr lang="en-US" sz="2400" dirty="0" smtClean="0"/>
          </a:p>
          <a:p>
            <a:r>
              <a:rPr lang="en-US" sz="2400" dirty="0" smtClean="0"/>
              <a:t>Treatment: manual manipulation of mandible to reduce dislocation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Diagnostic imaging of the TMJ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Depends on: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Imaging of hard or soft tissues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Amount of diagnostic information available from particular imaging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Cost of examination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Radiation dose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Fracture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Usually occur at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neck and often are accompanied by dislocation of the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</a:t>
            </a:r>
          </a:p>
          <a:p>
            <a:r>
              <a:rPr lang="en-US" sz="2400" dirty="0" smtClean="0"/>
              <a:t>May be divided into fractures involving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head and those involving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neck</a:t>
            </a:r>
          </a:p>
          <a:p>
            <a:r>
              <a:rPr lang="en-US" sz="2400" dirty="0" smtClean="0"/>
              <a:t>C/f: unilateral fractures may be </a:t>
            </a:r>
            <a:r>
              <a:rPr lang="en-US" sz="2400" dirty="0" err="1" smtClean="0"/>
              <a:t>acompanied</a:t>
            </a:r>
            <a:r>
              <a:rPr lang="en-US" sz="2400" dirty="0" smtClean="0"/>
              <a:t> by </a:t>
            </a:r>
            <a:r>
              <a:rPr lang="en-US" sz="2400" dirty="0" err="1" smtClean="0"/>
              <a:t>parasymphyseal</a:t>
            </a:r>
            <a:r>
              <a:rPr lang="en-US" sz="2400" dirty="0" smtClean="0"/>
              <a:t> fracture or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body fracture on </a:t>
            </a:r>
            <a:r>
              <a:rPr lang="en-US" sz="2400" dirty="0" err="1" smtClean="0"/>
              <a:t>contralateral</a:t>
            </a:r>
            <a:r>
              <a:rPr lang="en-US" sz="2400" dirty="0" smtClean="0"/>
              <a:t> side</a:t>
            </a:r>
          </a:p>
          <a:p>
            <a:r>
              <a:rPr lang="en-US" sz="2400" dirty="0" smtClean="0"/>
              <a:t>Pt may have swelling over TMJ, pain, limited range of motion and anterior open bite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Recent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neck fractures show  </a:t>
            </a:r>
            <a:r>
              <a:rPr lang="en-US" sz="2400" dirty="0" err="1" smtClean="0"/>
              <a:t>r’lucent</a:t>
            </a:r>
            <a:r>
              <a:rPr lang="en-US" sz="2400" dirty="0" smtClean="0"/>
              <a:t> line limited to the outline of neck</a:t>
            </a:r>
          </a:p>
          <a:p>
            <a:r>
              <a:rPr lang="en-US" sz="2400" dirty="0" smtClean="0"/>
              <a:t>Narrow </a:t>
            </a:r>
            <a:r>
              <a:rPr lang="en-US" sz="2400" dirty="0" err="1" smtClean="0"/>
              <a:t>r’lucent</a:t>
            </a:r>
            <a:r>
              <a:rPr lang="en-US" sz="2400" dirty="0" smtClean="0"/>
              <a:t> line is bony fragments are still aligned or wider line if displacement or dislocation has occurred</a:t>
            </a:r>
          </a:p>
          <a:p>
            <a:r>
              <a:rPr lang="en-US" sz="2400" dirty="0" smtClean="0"/>
              <a:t>If bony fragments overlap, an area of apparent </a:t>
            </a:r>
            <a:r>
              <a:rPr lang="en-US" sz="2400" dirty="0" err="1" smtClean="0"/>
              <a:t>r’opacity</a:t>
            </a:r>
            <a:r>
              <a:rPr lang="en-US" sz="2400" dirty="0" smtClean="0"/>
              <a:t> is seen</a:t>
            </a:r>
          </a:p>
          <a:p>
            <a:r>
              <a:rPr lang="en-US" sz="2400" dirty="0" smtClean="0"/>
              <a:t>Outer cortical boundary may have an irregular outline or a step defect</a:t>
            </a:r>
          </a:p>
          <a:p>
            <a:r>
              <a:rPr lang="en-US" sz="2400" dirty="0" err="1" smtClean="0"/>
              <a:t>Condyle</a:t>
            </a:r>
            <a:r>
              <a:rPr lang="en-US" sz="2400" dirty="0" smtClean="0"/>
              <a:t> remodels to a form that is essentially normal, in other cases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and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fossa</a:t>
            </a:r>
            <a:r>
              <a:rPr lang="en-US" sz="2400" dirty="0" smtClean="0"/>
              <a:t> become flattened, with loss of vertical ht on affected side</a:t>
            </a:r>
            <a:endParaRPr lang="en-US" sz="2400" dirty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Condyle</a:t>
            </a:r>
            <a:r>
              <a:rPr lang="en-US" sz="2400" dirty="0" smtClean="0"/>
              <a:t> eventually may show degenerative changes, including </a:t>
            </a:r>
            <a:r>
              <a:rPr lang="en-US" sz="2400" dirty="0" err="1" smtClean="0"/>
              <a:t>flatening</a:t>
            </a:r>
            <a:r>
              <a:rPr lang="en-US" sz="2400" dirty="0" smtClean="0"/>
              <a:t>, erosion and </a:t>
            </a:r>
            <a:r>
              <a:rPr lang="en-US" sz="2400" dirty="0" err="1" smtClean="0"/>
              <a:t>osteophytes</a:t>
            </a:r>
            <a:r>
              <a:rPr lang="en-US" sz="2400" dirty="0" smtClean="0"/>
              <a:t> and </a:t>
            </a:r>
            <a:r>
              <a:rPr lang="en-US" sz="2400" dirty="0" err="1" smtClean="0"/>
              <a:t>ankylosis</a:t>
            </a:r>
            <a:endParaRPr lang="en-US" sz="2400" dirty="0" smtClean="0"/>
          </a:p>
          <a:p>
            <a:r>
              <a:rPr lang="en-US" sz="2400" dirty="0" smtClean="0"/>
              <a:t>Changes are more severe if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is displaced</a:t>
            </a:r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Trauma to the developing </a:t>
            </a:r>
            <a:r>
              <a:rPr lang="en-US" sz="3200" dirty="0" err="1" smtClean="0"/>
              <a:t>condyle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If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fracture occurs during the period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growth, growth may be inhibited coz of damage to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growth centre</a:t>
            </a:r>
          </a:p>
          <a:p>
            <a:r>
              <a:rPr lang="en-US" sz="2400" dirty="0" smtClean="0"/>
              <a:t>Subsequent </a:t>
            </a:r>
            <a:r>
              <a:rPr lang="en-US" sz="2400" dirty="0" err="1" smtClean="0"/>
              <a:t>hypoplasia</a:t>
            </a:r>
            <a:r>
              <a:rPr lang="en-US" sz="2400" dirty="0" smtClean="0"/>
              <a:t> is related to stage of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development at the time of injury and its severity</a:t>
            </a:r>
          </a:p>
          <a:p>
            <a:r>
              <a:rPr lang="en-US" sz="2400" dirty="0" smtClean="0"/>
              <a:t>Injury may result in </a:t>
            </a:r>
            <a:r>
              <a:rPr lang="en-US" sz="2400" dirty="0" err="1" smtClean="0"/>
              <a:t>haemorrhage</a:t>
            </a:r>
            <a:r>
              <a:rPr lang="en-US" sz="2400" dirty="0" smtClean="0"/>
              <a:t> or effusion into joint spaces that eventually may form bone during healing process, which </a:t>
            </a:r>
            <a:r>
              <a:rPr lang="en-US" sz="2400" dirty="0" err="1" smtClean="0"/>
              <a:t>inturn</a:t>
            </a:r>
            <a:r>
              <a:rPr lang="en-US" sz="2400" dirty="0" smtClean="0"/>
              <a:t> may result in severe </a:t>
            </a:r>
            <a:r>
              <a:rPr lang="en-US" sz="2400" dirty="0" err="1" smtClean="0"/>
              <a:t>hypoplasia</a:t>
            </a:r>
            <a:r>
              <a:rPr lang="en-US" sz="2400" dirty="0" smtClean="0"/>
              <a:t> and limited joint function</a:t>
            </a:r>
            <a:endParaRPr lang="en-US" sz="24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Neonatal fractures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Use of forceps during delivery of neonates may  result in fracture and displacement of rudimentary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, which later manifests as severe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</a:t>
            </a:r>
            <a:r>
              <a:rPr lang="en-US" sz="2400" dirty="0" err="1" smtClean="0"/>
              <a:t>hypoplasia</a:t>
            </a:r>
            <a:r>
              <a:rPr lang="en-US" sz="2400" dirty="0" smtClean="0"/>
              <a:t> and lack of development of </a:t>
            </a:r>
            <a:r>
              <a:rPr lang="en-US" sz="2400" dirty="0" err="1" smtClean="0"/>
              <a:t>glenoid</a:t>
            </a:r>
            <a:r>
              <a:rPr lang="en-US" sz="2400" dirty="0" smtClean="0"/>
              <a:t> </a:t>
            </a:r>
            <a:r>
              <a:rPr lang="en-US" sz="2400" dirty="0" err="1" smtClean="0"/>
              <a:t>fossa</a:t>
            </a:r>
            <a:r>
              <a:rPr lang="en-US" sz="2400" dirty="0" smtClean="0"/>
              <a:t> and art eminence</a:t>
            </a:r>
          </a:p>
          <a:p>
            <a:r>
              <a:rPr lang="en-US" sz="2400" dirty="0" smtClean="0"/>
              <a:t>R/g: appear as partly opened pair of scissors</a:t>
            </a:r>
          </a:p>
          <a:p>
            <a:r>
              <a:rPr lang="en-US" sz="2400" dirty="0" smtClean="0"/>
              <a:t>Treatment: fracture is not treated, but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asymmetry may be corrected with combination of orthodontics and </a:t>
            </a:r>
            <a:r>
              <a:rPr lang="en-US" sz="2400" dirty="0" err="1" smtClean="0"/>
              <a:t>orthognathic</a:t>
            </a:r>
            <a:r>
              <a:rPr lang="en-US" sz="2400" dirty="0" smtClean="0"/>
              <a:t> surgery</a:t>
            </a:r>
            <a:endParaRPr lang="en-US" sz="2400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Ankylosis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condition in which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movement is limited by a mechanical problem in joint or by a mechanical cause not related to joint components</a:t>
            </a:r>
          </a:p>
          <a:p>
            <a:r>
              <a:rPr lang="en-US" sz="2400" dirty="0" smtClean="0"/>
              <a:t>True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may be bony or fibrous</a:t>
            </a:r>
          </a:p>
          <a:p>
            <a:r>
              <a:rPr lang="en-US" sz="2400" dirty="0" smtClean="0"/>
              <a:t>In bony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, the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or </a:t>
            </a:r>
            <a:r>
              <a:rPr lang="en-US" sz="2400" dirty="0" err="1" smtClean="0"/>
              <a:t>ramus</a:t>
            </a:r>
            <a:r>
              <a:rPr lang="en-US" sz="2400" dirty="0" smtClean="0"/>
              <a:t> is attached to the temporal bone by an osseous bridge</a:t>
            </a:r>
          </a:p>
          <a:p>
            <a:r>
              <a:rPr lang="en-US" sz="2400" dirty="0" smtClean="0"/>
              <a:t>In fibrous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, a fibrous union of joint components occurs</a:t>
            </a:r>
          </a:p>
          <a:p>
            <a:r>
              <a:rPr lang="en-US" sz="2400" dirty="0" smtClean="0"/>
              <a:t>False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may result from conditions that inhibit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movement such as muscle spasm, </a:t>
            </a:r>
            <a:r>
              <a:rPr lang="en-US" sz="2400" dirty="0" err="1" smtClean="0"/>
              <a:t>myositis</a:t>
            </a:r>
            <a:r>
              <a:rPr lang="en-US" sz="2400" dirty="0" smtClean="0"/>
              <a:t> </a:t>
            </a:r>
            <a:r>
              <a:rPr lang="en-US" sz="2400" dirty="0" err="1" smtClean="0"/>
              <a:t>ossificans</a:t>
            </a:r>
            <a:r>
              <a:rPr lang="en-US" sz="2400" dirty="0" smtClean="0"/>
              <a:t> or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 hyperplasia</a:t>
            </a:r>
            <a:endParaRPr lang="en-US" sz="2400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Unilateral cases are caused by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trauma or infection</a:t>
            </a:r>
          </a:p>
          <a:p>
            <a:r>
              <a:rPr lang="en-US" sz="2400" dirty="0" smtClean="0"/>
              <a:t>Causes: Rheumatoid arthritis, bilateral fractures, secondary to birth injury</a:t>
            </a:r>
          </a:p>
          <a:p>
            <a:r>
              <a:rPr lang="en-US" sz="2400" dirty="0" smtClean="0"/>
              <a:t>Pts have a h/o progressively restricted jaw opening, or they may have a long-standing h/o limited opening</a:t>
            </a:r>
          </a:p>
          <a:p>
            <a:r>
              <a:rPr lang="en-US" sz="2400" dirty="0" smtClean="0"/>
              <a:t>Restricted  mouth opening</a:t>
            </a:r>
            <a:endParaRPr lang="en-US" sz="24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Fibrous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: articulating surfaces are usually irregular coz of erosions</a:t>
            </a:r>
          </a:p>
          <a:p>
            <a:r>
              <a:rPr lang="en-US" sz="2400" dirty="0" smtClean="0"/>
              <a:t>Joint space is usually very narrow and the 2 irregular surfaces may appear to fit one another like a jigsaw puzzle</a:t>
            </a:r>
          </a:p>
          <a:p>
            <a:r>
              <a:rPr lang="en-US" sz="2400" dirty="0" smtClean="0"/>
              <a:t>Little or no </a:t>
            </a:r>
            <a:r>
              <a:rPr lang="en-US" sz="2400" dirty="0" err="1" smtClean="0"/>
              <a:t>condylar</a:t>
            </a:r>
            <a:r>
              <a:rPr lang="en-US" sz="2400" dirty="0" smtClean="0"/>
              <a:t> movement is seen</a:t>
            </a:r>
          </a:p>
          <a:p>
            <a:r>
              <a:rPr lang="en-US" sz="2400" dirty="0" smtClean="0"/>
              <a:t>Bony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: joint space may be partly or completely obliterated by osseous bridge, which varies from a slender segment to large bone mass</a:t>
            </a:r>
          </a:p>
          <a:p>
            <a:r>
              <a:rPr lang="en-US" sz="2400" dirty="0" smtClean="0"/>
              <a:t>This extensive new bone may fuse the </a:t>
            </a:r>
            <a:r>
              <a:rPr lang="en-US" sz="2400" dirty="0" err="1" smtClean="0"/>
              <a:t>condyle</a:t>
            </a:r>
            <a:r>
              <a:rPr lang="en-US" sz="2400" dirty="0" smtClean="0"/>
              <a:t> to the cranial base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Other morphologic changes: compensatory progressive elongation of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processes, deepening of </a:t>
            </a:r>
            <a:r>
              <a:rPr lang="en-US" sz="2400" dirty="0" err="1" smtClean="0"/>
              <a:t>antegonial</a:t>
            </a:r>
            <a:r>
              <a:rPr lang="en-US" sz="2400" dirty="0" smtClean="0"/>
              <a:t> notch in </a:t>
            </a:r>
            <a:r>
              <a:rPr lang="en-US" sz="2400" dirty="0" err="1" smtClean="0"/>
              <a:t>mand</a:t>
            </a:r>
            <a:r>
              <a:rPr lang="en-US" sz="2400" dirty="0" smtClean="0"/>
              <a:t> </a:t>
            </a:r>
            <a:r>
              <a:rPr lang="en-US" sz="2400" dirty="0" err="1" smtClean="0"/>
              <a:t>ramus</a:t>
            </a:r>
            <a:r>
              <a:rPr lang="en-US" sz="2400" dirty="0" smtClean="0"/>
              <a:t> on affected side as a result of muscle function during attempted </a:t>
            </a:r>
            <a:r>
              <a:rPr lang="en-US" sz="2400" dirty="0" err="1" smtClean="0"/>
              <a:t>mandibular</a:t>
            </a:r>
            <a:r>
              <a:rPr lang="en-US" sz="2400" dirty="0" smtClean="0"/>
              <a:t> opening</a:t>
            </a:r>
          </a:p>
          <a:p>
            <a:r>
              <a:rPr lang="en-US" sz="2400" dirty="0" smtClean="0"/>
              <a:t>If </a:t>
            </a:r>
            <a:r>
              <a:rPr lang="en-US" sz="2400" dirty="0" err="1" smtClean="0"/>
              <a:t>ankylosis</a:t>
            </a:r>
            <a:r>
              <a:rPr lang="en-US" sz="2400" dirty="0" smtClean="0"/>
              <a:t> occurs before </a:t>
            </a:r>
            <a:r>
              <a:rPr lang="en-US" sz="2400" dirty="0" err="1" smtClean="0"/>
              <a:t>mand</a:t>
            </a:r>
            <a:r>
              <a:rPr lang="en-US" sz="2400" dirty="0" smtClean="0"/>
              <a:t> growth is complete, growth of the affected side of mandible is inhibited</a:t>
            </a:r>
          </a:p>
          <a:p>
            <a:r>
              <a:rPr lang="en-US" sz="2400" dirty="0" smtClean="0"/>
              <a:t>Treatment: joint mobility is improved by surgical removal of osseous bridge or creation of a </a:t>
            </a:r>
            <a:r>
              <a:rPr lang="en-US" sz="2400" dirty="0" err="1" smtClean="0"/>
              <a:t>pseudoarthrosis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Benign Tumors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Osteomas</a:t>
            </a:r>
            <a:r>
              <a:rPr lang="en-US" sz="2400" dirty="0" smtClean="0"/>
              <a:t>, </a:t>
            </a:r>
            <a:r>
              <a:rPr lang="en-US" sz="2400" dirty="0" err="1" smtClean="0"/>
              <a:t>osteochondroma</a:t>
            </a:r>
            <a:r>
              <a:rPr lang="en-US" sz="2400" dirty="0" smtClean="0"/>
              <a:t>, </a:t>
            </a:r>
            <a:r>
              <a:rPr lang="en-US" sz="2400" dirty="0" err="1" smtClean="0"/>
              <a:t>Langerhans</a:t>
            </a:r>
            <a:r>
              <a:rPr lang="en-US" sz="2400" dirty="0" smtClean="0"/>
              <a:t> </a:t>
            </a:r>
            <a:r>
              <a:rPr lang="en-US" sz="2400" dirty="0" err="1" smtClean="0"/>
              <a:t>histiocytosis</a:t>
            </a:r>
            <a:r>
              <a:rPr lang="en-US" sz="2400" dirty="0" smtClean="0"/>
              <a:t> and </a:t>
            </a:r>
            <a:r>
              <a:rPr lang="en-US" sz="2400" dirty="0" err="1" smtClean="0"/>
              <a:t>osteoblastomas</a:t>
            </a:r>
            <a:endParaRPr lang="en-US" sz="2400" dirty="0" smtClean="0"/>
          </a:p>
          <a:p>
            <a:r>
              <a:rPr lang="en-US" sz="2400" dirty="0" smtClean="0"/>
              <a:t>C/F: grow slowly and may attain considerable size</a:t>
            </a:r>
          </a:p>
          <a:p>
            <a:r>
              <a:rPr lang="en-US" sz="2400" dirty="0" smtClean="0"/>
              <a:t>Pts may c/o </a:t>
            </a:r>
            <a:r>
              <a:rPr lang="en-US" sz="2400" dirty="0" err="1" smtClean="0"/>
              <a:t>Tmj</a:t>
            </a:r>
            <a:r>
              <a:rPr lang="en-US" sz="2400" dirty="0" smtClean="0"/>
              <a:t> swelling, with pain and decreased range of motion</a:t>
            </a:r>
          </a:p>
          <a:p>
            <a:r>
              <a:rPr lang="en-US" sz="2400" dirty="0" smtClean="0"/>
              <a:t>Clinical examination may reveal facial asymmetry, malocclusion and deviation of the mandible to unaffected side</a:t>
            </a:r>
          </a:p>
          <a:p>
            <a:r>
              <a:rPr lang="en-US" sz="2400" dirty="0" smtClean="0"/>
              <a:t>Tumors of </a:t>
            </a:r>
            <a:r>
              <a:rPr lang="en-US" sz="2400" dirty="0" err="1" smtClean="0"/>
              <a:t>coronoid</a:t>
            </a:r>
            <a:r>
              <a:rPr lang="en-US" sz="2400" dirty="0" smtClean="0"/>
              <a:t> process are painless, but pts may c/o progressive limitation of motion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5115</Words>
  <Application>Microsoft Office PowerPoint</Application>
  <PresentationFormat>On-screen Show (4:3)</PresentationFormat>
  <Paragraphs>482</Paragraphs>
  <Slides>104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5" baseType="lpstr">
      <vt:lpstr>Office Theme</vt:lpstr>
      <vt:lpstr>DIAGNOSTIC IMAGING OF TEMPOROMANDIBULAR JOINT</vt:lpstr>
      <vt:lpstr>Clinical features</vt:lpstr>
      <vt:lpstr>Anatomy of interarticular disk</vt:lpstr>
      <vt:lpstr>Slide 4</vt:lpstr>
      <vt:lpstr>Slide 5</vt:lpstr>
      <vt:lpstr>Posterior attachment</vt:lpstr>
      <vt:lpstr>TMJ bony relationships</vt:lpstr>
      <vt:lpstr>Condylar movement</vt:lpstr>
      <vt:lpstr>Diagnostic imaging of the TMJ</vt:lpstr>
      <vt:lpstr>Hard tissue imaging</vt:lpstr>
      <vt:lpstr>Panoramic projection </vt:lpstr>
      <vt:lpstr>Transcranial projection  </vt:lpstr>
      <vt:lpstr>Slide 13</vt:lpstr>
      <vt:lpstr>Slide 14</vt:lpstr>
      <vt:lpstr>Transpharyngeal projection (Pharma) </vt:lpstr>
      <vt:lpstr>Slide 16</vt:lpstr>
      <vt:lpstr>Transorbital projection</vt:lpstr>
      <vt:lpstr>Slide 18</vt:lpstr>
      <vt:lpstr>Slide 19</vt:lpstr>
      <vt:lpstr>Reverse open Towne’s projection</vt:lpstr>
      <vt:lpstr>Submentovertex (Basal) projection</vt:lpstr>
      <vt:lpstr>Conventional tomography</vt:lpstr>
      <vt:lpstr>Slide 23</vt:lpstr>
      <vt:lpstr>Computed tomography</vt:lpstr>
      <vt:lpstr>Indications </vt:lpstr>
      <vt:lpstr>Soft tissue imaging</vt:lpstr>
      <vt:lpstr>Arthrography </vt:lpstr>
      <vt:lpstr>Slide 28</vt:lpstr>
      <vt:lpstr>Magnetic resonance imaging </vt:lpstr>
      <vt:lpstr>Slide 30</vt:lpstr>
      <vt:lpstr>Radiographic abnormalities of the TMJ</vt:lpstr>
      <vt:lpstr>Developmental abnormalities</vt:lpstr>
      <vt:lpstr>Condylar hyperplasia</vt:lpstr>
      <vt:lpstr>Clinical features</vt:lpstr>
      <vt:lpstr>Radiographic features</vt:lpstr>
      <vt:lpstr>Slide 36</vt:lpstr>
      <vt:lpstr>Slide 37</vt:lpstr>
      <vt:lpstr>Treatment </vt:lpstr>
      <vt:lpstr>Condylar hypoplasia</vt:lpstr>
      <vt:lpstr>Clinical features</vt:lpstr>
      <vt:lpstr>Radiographic features</vt:lpstr>
      <vt:lpstr>Slide 42</vt:lpstr>
      <vt:lpstr>Juvenile arthrosis</vt:lpstr>
      <vt:lpstr>Clinical features</vt:lpstr>
      <vt:lpstr>Radiographic features</vt:lpstr>
      <vt:lpstr>Slide 46</vt:lpstr>
      <vt:lpstr>Treatment </vt:lpstr>
      <vt:lpstr>Coronoid hyperplasia</vt:lpstr>
      <vt:lpstr>Clinical features</vt:lpstr>
      <vt:lpstr>Radiographic features</vt:lpstr>
      <vt:lpstr>Slide 51</vt:lpstr>
      <vt:lpstr>Treatment</vt:lpstr>
      <vt:lpstr>Bifid condyle</vt:lpstr>
      <vt:lpstr>Clinical features</vt:lpstr>
      <vt:lpstr>Radiographic features</vt:lpstr>
      <vt:lpstr>Soft tissue abnormalities</vt:lpstr>
      <vt:lpstr>Clinical features</vt:lpstr>
      <vt:lpstr>DISK DISPLACEMENT</vt:lpstr>
      <vt:lpstr>DISK PERFORATION AND DEFORMITIES</vt:lpstr>
      <vt:lpstr>REMODELING AND ARTHRITIC CONDITIONS</vt:lpstr>
      <vt:lpstr>Clinical features</vt:lpstr>
      <vt:lpstr>Slide 62</vt:lpstr>
      <vt:lpstr>DEGENERATIVE JOINT DISEASE</vt:lpstr>
      <vt:lpstr>Slide 64</vt:lpstr>
      <vt:lpstr>Slide 65</vt:lpstr>
      <vt:lpstr>Treatment </vt:lpstr>
      <vt:lpstr>Rheumatoid arthritis</vt:lpstr>
      <vt:lpstr>Clinical features</vt:lpstr>
      <vt:lpstr>Radiographic features</vt:lpstr>
      <vt:lpstr>Slide 70</vt:lpstr>
      <vt:lpstr>Slide 71</vt:lpstr>
      <vt:lpstr>Juvenile chronic arthritis</vt:lpstr>
      <vt:lpstr>Clinical features</vt:lpstr>
      <vt:lpstr>Radiographic features</vt:lpstr>
      <vt:lpstr>Slide 75</vt:lpstr>
      <vt:lpstr>Psoriatic arthritis and Ankylosing Spondylitis</vt:lpstr>
      <vt:lpstr>SEPTIC ARTHRITIS</vt:lpstr>
      <vt:lpstr>Clinical features</vt:lpstr>
      <vt:lpstr>Radiographic features</vt:lpstr>
      <vt:lpstr>Slide 80</vt:lpstr>
      <vt:lpstr>Articular loose bodies</vt:lpstr>
      <vt:lpstr>Synovial chondromatosis</vt:lpstr>
      <vt:lpstr>Clinical features</vt:lpstr>
      <vt:lpstr>Radiographic features</vt:lpstr>
      <vt:lpstr>Chondrocalcinosis </vt:lpstr>
      <vt:lpstr>Radiographic features</vt:lpstr>
      <vt:lpstr>Trauma </vt:lpstr>
      <vt:lpstr>Dislocation </vt:lpstr>
      <vt:lpstr>Radiographic features</vt:lpstr>
      <vt:lpstr>Fracture </vt:lpstr>
      <vt:lpstr>Radiographic features</vt:lpstr>
      <vt:lpstr>Slide 92</vt:lpstr>
      <vt:lpstr>Trauma to the developing condyle</vt:lpstr>
      <vt:lpstr>Neonatal fractures</vt:lpstr>
      <vt:lpstr>Ankylosis </vt:lpstr>
      <vt:lpstr>Clinical features</vt:lpstr>
      <vt:lpstr>Radiographic features</vt:lpstr>
      <vt:lpstr>Slide 98</vt:lpstr>
      <vt:lpstr>Benign Tumors </vt:lpstr>
      <vt:lpstr>Radiographic features</vt:lpstr>
      <vt:lpstr>Slide 101</vt:lpstr>
      <vt:lpstr>Malignant tumors</vt:lpstr>
      <vt:lpstr>Radiographic features</vt:lpstr>
      <vt:lpstr>Slide 104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DIAGNOSTIC IMAGING OF TEMPOROMANDIBULAR JOINT</dc:title>
  <dc:creator>OD</dc:creator>
  <cp:lastModifiedBy>MIDSR</cp:lastModifiedBy>
  <cp:revision>117</cp:revision>
  <dcterms:created xsi:type="dcterms:W3CDTF">2006-08-16T00:00:00Z</dcterms:created>
  <dcterms:modified xsi:type="dcterms:W3CDTF">2020-03-03T09:03:24Z</dcterms:modified>
</cp:coreProperties>
</file>