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CC99FF"/>
    <a:srgbClr val="CCFF66"/>
    <a:srgbClr val="800000"/>
    <a:srgbClr val="000066"/>
    <a:srgbClr val="660033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81FA35-D06C-48F8-94AF-730135134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B94F8-68D0-4C3B-9D91-A3C4E10C8D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7CE72-C60C-4D13-BE07-B47A3EDFCF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2CCEDC8-6504-4CFB-BA59-30D99EDCC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332C7-9981-4575-BF98-039DE55A5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C0B30-BF56-4615-BB1F-A794D1C740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D7A0-83A8-4AEC-9DF0-B331457473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2E50C7-476C-4AA6-8D1B-8F0744E27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7C230-7D48-4CBD-A92E-1BDB75BD5D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E198D-9788-4CAB-B161-57C74ACF9D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F4E2C-5356-4814-9CC5-9564B4B3CC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DDDE3-7903-421F-B664-CF1E26D61D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BDD74E-78A3-47E6-810A-312BD802B51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AutoShape 7"/>
          <p:cNvSpPr>
            <a:spLocks noChangeArrowheads="1"/>
          </p:cNvSpPr>
          <p:nvPr userDrawn="1"/>
        </p:nvSpPr>
        <p:spPr bwMode="auto">
          <a:xfrm>
            <a:off x="0" y="304800"/>
            <a:ext cx="8686800" cy="228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tx1">
                  <a:gamma/>
                  <a:tint val="0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AutoShape 8"/>
          <p:cNvSpPr>
            <a:spLocks noChangeArrowheads="1"/>
          </p:cNvSpPr>
          <p:nvPr userDrawn="1"/>
        </p:nvSpPr>
        <p:spPr bwMode="auto">
          <a:xfrm>
            <a:off x="457200" y="6096000"/>
            <a:ext cx="8686800" cy="228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tx1">
                  <a:gamma/>
                  <a:tint val="0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tint val="23922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6324600"/>
            <a:ext cx="9144000" cy="5334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tint val="23922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772400" cy="1470025"/>
          </a:xfrm>
          <a:solidFill>
            <a:srgbClr val="FFCC66"/>
          </a:solidFill>
        </p:spPr>
        <p:txBody>
          <a:bodyPr/>
          <a:lstStyle/>
          <a:p>
            <a:r>
              <a:rPr lang="en-US" b="1">
                <a:latin typeface="Georgia" pitchFamily="18" charset="0"/>
              </a:rPr>
              <a:t>Cardiovascular System  </a:t>
            </a:r>
            <a:r>
              <a:rPr lang="en-US" b="1" i="1">
                <a:solidFill>
                  <a:srgbClr val="800000"/>
                </a:solidFill>
                <a:latin typeface="Georgia" pitchFamily="18" charset="0"/>
              </a:rPr>
              <a:t>Part 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solidFill>
            <a:srgbClr val="66FFFF"/>
          </a:solidFill>
        </p:spPr>
        <p:txBody>
          <a:bodyPr/>
          <a:lstStyle/>
          <a:p>
            <a:r>
              <a:rPr lang="en-US" sz="2800" b="1" dirty="0"/>
              <a:t>Dept of Oral Medicine &amp; </a:t>
            </a:r>
            <a:r>
              <a:rPr lang="en-US" sz="2800" b="1" dirty="0" smtClean="0"/>
              <a:t>Radiology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76" name="Group 64"/>
          <p:cNvGraphicFramePr>
            <a:graphicFrameLocks noGrp="1"/>
          </p:cNvGraphicFramePr>
          <p:nvPr>
            <p:ph idx="1"/>
          </p:nvPr>
        </p:nvGraphicFramePr>
        <p:xfrm>
          <a:off x="304800" y="228600"/>
          <a:ext cx="8534400" cy="6324602"/>
        </p:xfrm>
        <a:graphic>
          <a:graphicData uri="http://schemas.openxmlformats.org/drawingml/2006/table">
            <a:tbl>
              <a:tblPr/>
              <a:tblGrid>
                <a:gridCol w="2259013"/>
                <a:gridCol w="1703387"/>
                <a:gridCol w="4572000"/>
              </a:tblGrid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Situation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Agent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</a:rPr>
                        <a:t>Regimen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Standard general prophylaxis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Amoxicillin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2.0 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50 mg/kg orally 1 h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Unable to take oral medications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Ampicillin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2.0 g IM or IV;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50 mg/kg IM or IV within 30 min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Allergic to penicillin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Clindamycin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600 mg;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20 mg/kg orally 1 h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Cephalexin or cefadroxil 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2.0 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children;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50 mg/kg orally 1 h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Azithromycin or clarithromycin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500 mg;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15 mg/kg orally 1 h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Allergic to penicillin and unable to take oral medications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Clindamycin or Cefazolin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600 mg;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20 mg/kg IV within 30 min before procedure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Adults: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1.0 g; </a:t>
                      </a: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children: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25 mg/kg IM or IV within 30 min before procedure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Endocarditis prophylaxis recommended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FF66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Dental extractions   </a:t>
            </a:r>
          </a:p>
          <a:p>
            <a:pPr>
              <a:lnSpc>
                <a:spcPct val="90000"/>
              </a:lnSpc>
            </a:pPr>
            <a:r>
              <a:rPr lang="en-US"/>
              <a:t>Periodontal procedures including surgery, scaling and root planing, probing, and recall maintenance   </a:t>
            </a:r>
          </a:p>
          <a:p>
            <a:pPr>
              <a:lnSpc>
                <a:spcPct val="90000"/>
              </a:lnSpc>
            </a:pPr>
            <a:r>
              <a:rPr lang="en-US"/>
              <a:t>Dental implant placement and reimplantation of avulsed teeth   </a:t>
            </a:r>
          </a:p>
          <a:p>
            <a:pPr>
              <a:lnSpc>
                <a:spcPct val="90000"/>
              </a:lnSpc>
            </a:pPr>
            <a:r>
              <a:rPr lang="en-US"/>
              <a:t>Endodontic (root canal) instrumentation or surgery only beyond the apex   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85800" y="1981200"/>
            <a:ext cx="7772400" cy="4181475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3200"/>
              <a:t>Subgingival placement of antibiotic fibers or strips   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3200"/>
              <a:t>Initial placement of orthodontic bands but not brackets   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3200"/>
              <a:t>Intraligamentary local anesthetic injections   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3200"/>
              <a:t>Prophylactic cleaning of teeth or implants where bleeding is anticipated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Endocarditis prophylaxis not recommended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99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Restorative dentistry (operative and prosthodontic) with or without retraction cord   </a:t>
            </a:r>
          </a:p>
          <a:p>
            <a:pPr>
              <a:lnSpc>
                <a:spcPct val="90000"/>
              </a:lnSpc>
            </a:pPr>
            <a:r>
              <a:rPr lang="en-US" sz="2800"/>
              <a:t>Local anesthetic injections (nonintraligamentary)   </a:t>
            </a:r>
          </a:p>
          <a:p>
            <a:pPr>
              <a:lnSpc>
                <a:spcPct val="90000"/>
              </a:lnSpc>
            </a:pPr>
            <a:r>
              <a:rPr lang="en-US" sz="2800"/>
              <a:t>Intracanal endodontic treatment; post placement and buildup   </a:t>
            </a:r>
          </a:p>
          <a:p>
            <a:pPr>
              <a:lnSpc>
                <a:spcPct val="90000"/>
              </a:lnSpc>
            </a:pPr>
            <a:r>
              <a:rPr lang="en-US" sz="2800"/>
              <a:t>Placement of rubber dams   </a:t>
            </a:r>
          </a:p>
          <a:p>
            <a:pPr>
              <a:lnSpc>
                <a:spcPct val="90000"/>
              </a:lnSpc>
            </a:pPr>
            <a:r>
              <a:rPr lang="en-US" sz="2800"/>
              <a:t>Postoperative suture removal   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85800" y="2057400"/>
            <a:ext cx="7772400" cy="4114800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Placement of removable prosthodontic or orthodontic appliances   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Taking of oral impressions   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Fluoride treatments   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Taking of oral radiographs   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Orthodontic appliance adjustment   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/>
              <a:t>Shedding of primary teeth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Patients on anticoagulant therapy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99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333300"/>
                </a:solidFill>
              </a:rPr>
              <a:t>Prothrombin time &amp; INR </a:t>
            </a:r>
            <a:r>
              <a:rPr lang="en-US" sz="2800">
                <a:solidFill>
                  <a:srgbClr val="333300"/>
                </a:solidFill>
                <a:sym typeface="Wingdings" pitchFamily="2" charset="2"/>
              </a:rPr>
              <a:t> </a:t>
            </a:r>
            <a:r>
              <a:rPr lang="en-US" sz="2800">
                <a:solidFill>
                  <a:srgbClr val="333300"/>
                </a:solidFill>
              </a:rPr>
              <a:t>prior to treatment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333300"/>
                </a:solidFill>
              </a:rPr>
              <a:t>Most procedures </a:t>
            </a:r>
            <a:r>
              <a:rPr lang="en-US" sz="2800">
                <a:solidFill>
                  <a:srgbClr val="333300"/>
                </a:solidFill>
                <a:sym typeface="Wingdings" pitchFamily="2" charset="2"/>
              </a:rPr>
              <a:t></a:t>
            </a:r>
            <a:r>
              <a:rPr lang="en-US" sz="2800">
                <a:solidFill>
                  <a:srgbClr val="333300"/>
                </a:solidFill>
              </a:rPr>
              <a:t> safely performed without withdrawing anticoagulant therapy (INR is 2.5 or below)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333300"/>
                </a:solidFill>
              </a:rPr>
              <a:t>The risk of lowering a patient’s INR below the therapeutic range vs the risks of thrombosis </a:t>
            </a:r>
            <a:r>
              <a:rPr lang="en-US" sz="2800">
                <a:solidFill>
                  <a:srgbClr val="333300"/>
                </a:solidFill>
                <a:sym typeface="Wingdings" pitchFamily="2" charset="2"/>
              </a:rPr>
              <a:t></a:t>
            </a:r>
            <a:r>
              <a:rPr lang="en-US" sz="2800">
                <a:solidFill>
                  <a:srgbClr val="333300"/>
                </a:solidFill>
              </a:rPr>
              <a:t> patient’s physician 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333300"/>
                </a:solidFill>
              </a:rPr>
              <a:t>Obtain </a:t>
            </a:r>
            <a:r>
              <a:rPr lang="en-US" sz="2800">
                <a:solidFill>
                  <a:srgbClr val="333300"/>
                </a:solidFill>
                <a:sym typeface="Wingdings" pitchFamily="2" charset="2"/>
              </a:rPr>
              <a:t></a:t>
            </a:r>
            <a:r>
              <a:rPr lang="en-US" sz="2800">
                <a:solidFill>
                  <a:srgbClr val="333300"/>
                </a:solidFill>
              </a:rPr>
              <a:t> INR test as close to the planned procedure as possible.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rgbClr val="33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Patients on anticoagulant therapy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solidFill>
            <a:srgbClr val="CCCC00"/>
          </a:solidFill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Blood loss during and after surgery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 may be significant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 but incidents not serious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 local measures. </a:t>
            </a:r>
          </a:p>
          <a:p>
            <a:pPr>
              <a:lnSpc>
                <a:spcPct val="90000"/>
              </a:lnSpc>
            </a:pPr>
            <a:r>
              <a:rPr lang="en-US" sz="2800"/>
              <a:t>An anti-fibrinolytic mouthwash containing </a:t>
            </a:r>
            <a:r>
              <a:rPr lang="en-US" sz="2800">
                <a:solidFill>
                  <a:srgbClr val="660033"/>
                </a:solidFill>
              </a:rPr>
              <a:t>tranexamic acid</a:t>
            </a:r>
            <a:r>
              <a:rPr lang="en-US" sz="2800"/>
              <a:t> (4.5%)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 suppress post-operative bleeding without needing to modify the dose of warfarin</a:t>
            </a:r>
          </a:p>
          <a:p>
            <a:pPr>
              <a:lnSpc>
                <a:spcPct val="90000"/>
              </a:lnSpc>
            </a:pPr>
            <a:r>
              <a:rPr lang="en-US" sz="2800"/>
              <a:t>Gelatin sponges, oxidized cellulose and micro crystalline collagen are other useful haemostatic agents.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Clinical significance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9FF99"/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/>
              <a:t>Many drugs interact with oral anticoagulants causing derangement of anticoagulation Eg: </a:t>
            </a:r>
            <a:r>
              <a:rPr lang="en-US" sz="3600">
                <a:latin typeface="Monotype Corsiva" pitchFamily="66" charset="0"/>
              </a:rPr>
              <a:t>Miconazole</a:t>
            </a:r>
          </a:p>
          <a:p>
            <a:pPr>
              <a:lnSpc>
                <a:spcPct val="120000"/>
              </a:lnSpc>
            </a:pPr>
            <a:r>
              <a:rPr lang="en-US"/>
              <a:t>Intramuscular injections to be avoided to prevent </a:t>
            </a:r>
            <a:r>
              <a:rPr lang="en-US" b="1" i="1">
                <a:solidFill>
                  <a:srgbClr val="660033"/>
                </a:solidFill>
              </a:rPr>
              <a:t>hematoma</a:t>
            </a:r>
            <a:r>
              <a:rPr lang="en-US"/>
              <a:t> formation</a:t>
            </a:r>
          </a:p>
          <a:p>
            <a:pPr>
              <a:lnSpc>
                <a:spcPct val="12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660033"/>
                </a:solidFill>
              </a:rPr>
              <a:t>Patients on cardio active drugs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B2B2B2"/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/>
              <a:t>Lot of medication. </a:t>
            </a:r>
          </a:p>
          <a:p>
            <a:pPr>
              <a:lnSpc>
                <a:spcPct val="120000"/>
              </a:lnSpc>
            </a:pPr>
            <a:r>
              <a:rPr lang="en-US"/>
              <a:t>Following uncomplicated MI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not unusual to be discharged from hospital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</a:t>
            </a:r>
            <a:r>
              <a:rPr lang="en-US" b="1" i="1">
                <a:solidFill>
                  <a:srgbClr val="660033"/>
                </a:solidFill>
              </a:rPr>
              <a:t>Aspirin</a:t>
            </a:r>
            <a:r>
              <a:rPr lang="en-US"/>
              <a:t>, a beta-adrenergic blocker, as well as cholesterol lowering medication</a:t>
            </a:r>
          </a:p>
          <a:p>
            <a:pPr>
              <a:lnSpc>
                <a:spcPct val="12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66FFFF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>
                <a:solidFill>
                  <a:srgbClr val="660033"/>
                </a:solidFill>
              </a:rPr>
              <a:t>Heart failure </a:t>
            </a:r>
            <a:r>
              <a:rPr lang="en-US" sz="2800">
                <a:solidFill>
                  <a:srgbClr val="660033"/>
                </a:solidFill>
                <a:sym typeface="Wingdings" pitchFamily="2" charset="2"/>
              </a:rPr>
              <a:t> </a:t>
            </a:r>
            <a:r>
              <a:rPr lang="en-US" sz="2800">
                <a:solidFill>
                  <a:srgbClr val="660033"/>
                </a:solidFill>
              </a:rPr>
              <a:t>all of these + ACE inhibitor, digoxin and warfarin </a:t>
            </a:r>
            <a:r>
              <a:rPr lang="en-US" sz="2800">
                <a:solidFill>
                  <a:srgbClr val="660033"/>
                </a:solidFill>
                <a:sym typeface="Wingdings" pitchFamily="2" charset="2"/>
              </a:rPr>
              <a:t> </a:t>
            </a:r>
            <a:r>
              <a:rPr lang="en-US" sz="2800" b="1" i="1">
                <a:solidFill>
                  <a:srgbClr val="006600"/>
                </a:solidFill>
              </a:rPr>
              <a:t>drug interaction</a:t>
            </a:r>
            <a:r>
              <a:rPr lang="en-US" sz="2800">
                <a:solidFill>
                  <a:srgbClr val="660033"/>
                </a:solidFill>
              </a:rPr>
              <a:t> must be considered. 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Bookman Old Style" pitchFamily="18" charset="0"/>
              </a:rPr>
              <a:t>For example, if </a:t>
            </a:r>
            <a:r>
              <a:rPr lang="en-US" sz="2400" u="sng">
                <a:latin typeface="Bookman Old Style" pitchFamily="18" charset="0"/>
              </a:rPr>
              <a:t>adrenaline-containing</a:t>
            </a:r>
            <a:r>
              <a:rPr lang="en-US" sz="2400">
                <a:latin typeface="Bookman Old Style" pitchFamily="18" charset="0"/>
              </a:rPr>
              <a:t> local anesthetics </a:t>
            </a:r>
            <a:r>
              <a:rPr lang="en-US" sz="2400">
                <a:latin typeface="Bookman Old Style" pitchFamily="18" charset="0"/>
                <a:sym typeface="Wingdings" pitchFamily="2" charset="2"/>
              </a:rPr>
              <a:t> </a:t>
            </a:r>
            <a:r>
              <a:rPr lang="en-US" sz="2400">
                <a:latin typeface="Bookman Old Style" pitchFamily="18" charset="0"/>
              </a:rPr>
              <a:t>administered to patients taking beta-blockers </a:t>
            </a:r>
            <a:r>
              <a:rPr lang="en-US" sz="2400">
                <a:latin typeface="Bookman Old Style" pitchFamily="18" charset="0"/>
                <a:sym typeface="Wingdings" pitchFamily="2" charset="2"/>
              </a:rPr>
              <a:t></a:t>
            </a:r>
            <a:r>
              <a:rPr lang="en-US" sz="2400">
                <a:latin typeface="Bookman Old Style" pitchFamily="18" charset="0"/>
              </a:rPr>
              <a:t> steep rise in blood pressure</a:t>
            </a:r>
            <a:r>
              <a:rPr lang="en-US" sz="2400">
                <a:latin typeface="Bookman Old Style" pitchFamily="18" charset="0"/>
                <a:sym typeface="Wingdings" pitchFamily="2" charset="2"/>
              </a:rPr>
              <a:t></a:t>
            </a:r>
            <a:r>
              <a:rPr lang="en-US" sz="2400">
                <a:latin typeface="Bookman Old Style" pitchFamily="18" charset="0"/>
              </a:rPr>
              <a:t> cardiovascular complications</a:t>
            </a:r>
            <a:r>
              <a:rPr lang="en-US" sz="2800"/>
              <a:t>.</a:t>
            </a:r>
          </a:p>
          <a:p>
            <a:pPr>
              <a:lnSpc>
                <a:spcPct val="110000"/>
              </a:lnSpc>
            </a:pPr>
            <a:endParaRPr lang="en-US" sz="2800">
              <a:solidFill>
                <a:srgbClr val="660033"/>
              </a:solidFill>
            </a:endParaRPr>
          </a:p>
          <a:p>
            <a:pPr>
              <a:lnSpc>
                <a:spcPct val="110000"/>
              </a:lnSpc>
            </a:pPr>
            <a:endParaRPr lang="en-US" sz="280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6600"/>
                </a:solidFill>
              </a:rPr>
              <a:t>Oral side effects of Cardiac drugs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99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b="1"/>
              <a:t>Altered taste</a:t>
            </a:r>
            <a:r>
              <a:rPr lang="en-US"/>
              <a:t> (</a:t>
            </a:r>
            <a:r>
              <a:rPr lang="en-US">
                <a:solidFill>
                  <a:srgbClr val="660033"/>
                </a:solidFill>
              </a:rPr>
              <a:t>ACE inhibitors</a:t>
            </a:r>
            <a:r>
              <a:rPr lang="en-US"/>
              <a:t> )</a:t>
            </a:r>
          </a:p>
          <a:p>
            <a:pPr>
              <a:lnSpc>
                <a:spcPct val="110000"/>
              </a:lnSpc>
            </a:pPr>
            <a:r>
              <a:rPr lang="en-US" b="1"/>
              <a:t>Impaired salivary function</a:t>
            </a:r>
            <a:r>
              <a:rPr lang="en-US"/>
              <a:t> (</a:t>
            </a:r>
            <a:r>
              <a:rPr lang="en-US">
                <a:solidFill>
                  <a:srgbClr val="000066"/>
                </a:solidFill>
              </a:rPr>
              <a:t>anti-dysrhythmic agents and the anti-hypertensive drugs</a:t>
            </a:r>
            <a:r>
              <a:rPr lang="en-US"/>
              <a:t>)</a:t>
            </a:r>
          </a:p>
          <a:p>
            <a:pPr>
              <a:lnSpc>
                <a:spcPct val="110000"/>
              </a:lnSpc>
            </a:pPr>
            <a:r>
              <a:rPr lang="en-US" b="1"/>
              <a:t>Gingival hyperplasia</a:t>
            </a:r>
            <a:r>
              <a:rPr lang="en-US"/>
              <a:t> ( </a:t>
            </a:r>
            <a:r>
              <a:rPr lang="en-US">
                <a:solidFill>
                  <a:srgbClr val="800000"/>
                </a:solidFill>
              </a:rPr>
              <a:t>nifedepine, amlodepine</a:t>
            </a:r>
            <a:r>
              <a:rPr lang="en-US"/>
              <a:t>)</a:t>
            </a:r>
          </a:p>
          <a:p>
            <a:pPr>
              <a:lnSpc>
                <a:spcPct val="11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Patients with pacemakers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FF66"/>
          </a:solidFill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Diathermy</a:t>
            </a:r>
          </a:p>
          <a:p>
            <a:r>
              <a:rPr lang="en-US">
                <a:solidFill>
                  <a:srgbClr val="FF0000"/>
                </a:solidFill>
              </a:rPr>
              <a:t>Electronic apex locators</a:t>
            </a:r>
          </a:p>
          <a:p>
            <a:r>
              <a:rPr lang="en-US">
                <a:solidFill>
                  <a:srgbClr val="FF0000"/>
                </a:solidFill>
              </a:rPr>
              <a:t>Ultrasonic scalers </a:t>
            </a:r>
          </a:p>
          <a:p>
            <a:r>
              <a:rPr lang="en-US">
                <a:solidFill>
                  <a:srgbClr val="FF0000"/>
                </a:solidFill>
              </a:rPr>
              <a:t>Ultrasonic cleaning baths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r>
              <a:rPr lang="en-US">
                <a:solidFill>
                  <a:srgbClr val="006600"/>
                </a:solidFill>
              </a:rPr>
              <a:t>Electric pulp testers </a:t>
            </a:r>
          </a:p>
          <a:p>
            <a:r>
              <a:rPr lang="en-US">
                <a:solidFill>
                  <a:srgbClr val="006600"/>
                </a:solidFill>
              </a:rPr>
              <a:t>Dental hand pieces are 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Previously …….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FF66"/>
          </a:solidFill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dirty="0"/>
              <a:t>Introduction</a:t>
            </a:r>
          </a:p>
          <a:p>
            <a:pPr>
              <a:lnSpc>
                <a:spcPct val="160000"/>
              </a:lnSpc>
            </a:pPr>
            <a:r>
              <a:rPr lang="en-US" dirty="0"/>
              <a:t>Hypertension</a:t>
            </a:r>
          </a:p>
          <a:p>
            <a:pPr>
              <a:lnSpc>
                <a:spcPct val="160000"/>
              </a:lnSpc>
            </a:pPr>
            <a:r>
              <a:rPr lang="en-US" dirty="0"/>
              <a:t>Ischemic heart disease</a:t>
            </a:r>
          </a:p>
          <a:p>
            <a:pPr>
              <a:lnSpc>
                <a:spcPct val="16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669900"/>
          </a:solidFill>
        </p:spPr>
        <p:txBody>
          <a:bodyPr/>
          <a:lstStyle/>
          <a:p>
            <a:endParaRPr lang="en-US"/>
          </a:p>
        </p:txBody>
      </p:sp>
      <p:sp>
        <p:nvSpPr>
          <p:cNvPr id="22533" name="WordArt 5"/>
          <p:cNvSpPr>
            <a:spLocks noChangeArrowheads="1" noChangeShapeType="1" noTextEdit="1"/>
          </p:cNvSpPr>
          <p:nvPr/>
        </p:nvSpPr>
        <p:spPr bwMode="auto">
          <a:xfrm>
            <a:off x="2971800" y="3276600"/>
            <a:ext cx="2895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Good day !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Valvular diseases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99FF"/>
          </a:solidFill>
        </p:spPr>
        <p:txBody>
          <a:bodyPr/>
          <a:lstStyle/>
          <a:p>
            <a:r>
              <a:rPr lang="en-US"/>
              <a:t>Congenital</a:t>
            </a:r>
          </a:p>
          <a:p>
            <a:r>
              <a:rPr lang="en-US"/>
              <a:t>Acquired</a:t>
            </a:r>
          </a:p>
          <a:p>
            <a:pPr lvl="1"/>
            <a:r>
              <a:rPr lang="en-US" b="1">
                <a:solidFill>
                  <a:srgbClr val="800000"/>
                </a:solidFill>
              </a:rPr>
              <a:t>Obstructive (stenotic)</a:t>
            </a:r>
          </a:p>
          <a:p>
            <a:pPr lvl="1"/>
            <a:r>
              <a:rPr lang="en-US" b="1">
                <a:solidFill>
                  <a:srgbClr val="800000"/>
                </a:solidFill>
              </a:rPr>
              <a:t>Incompetent (regurgitant)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 i="1"/>
              <a:t>Mostly affect aortic and mitral valves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Valvular diseases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99FF"/>
          </a:solidFill>
        </p:spPr>
        <p:txBody>
          <a:bodyPr/>
          <a:lstStyle/>
          <a:p>
            <a:pPr>
              <a:buFontTx/>
              <a:buNone/>
            </a:pPr>
            <a:endParaRPr lang="en-US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US" b="1">
                <a:solidFill>
                  <a:srgbClr val="800000"/>
                </a:solidFill>
              </a:rPr>
              <a:t>Two main concerns during dental treatment</a:t>
            </a:r>
          </a:p>
          <a:p>
            <a:r>
              <a:rPr lang="en-US">
                <a:solidFill>
                  <a:srgbClr val="000066"/>
                </a:solidFill>
              </a:rPr>
              <a:t>The risk of infective endocarditis</a:t>
            </a:r>
          </a:p>
          <a:p>
            <a:r>
              <a:rPr lang="en-US">
                <a:solidFill>
                  <a:srgbClr val="000066"/>
                </a:solidFill>
              </a:rPr>
              <a:t>The risk of bleeding in anti coagulated patients.</a:t>
            </a:r>
          </a:p>
          <a:p>
            <a:endParaRPr lang="en-US">
              <a:solidFill>
                <a:srgbClr val="000066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981200" y="1676400"/>
            <a:ext cx="5486400" cy="533400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/>
              <a:t>Dental Considerations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solidFill>
                  <a:srgbClr val="000066"/>
                </a:solidFill>
              </a:rPr>
              <a:t>Valvular lesions may predispose to endocarditis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CC00"/>
          </a:solidFill>
        </p:spPr>
        <p:txBody>
          <a:bodyPr/>
          <a:lstStyle/>
          <a:p>
            <a:pPr>
              <a:lnSpc>
                <a:spcPct val="190000"/>
              </a:lnSpc>
            </a:pPr>
            <a:r>
              <a:rPr lang="en-US" b="1"/>
              <a:t>High risk lesions</a:t>
            </a:r>
          </a:p>
          <a:p>
            <a:pPr>
              <a:lnSpc>
                <a:spcPct val="190000"/>
              </a:lnSpc>
            </a:pPr>
            <a:r>
              <a:rPr lang="en-US" b="1"/>
              <a:t>Moderate risk lesions</a:t>
            </a:r>
          </a:p>
          <a:p>
            <a:pPr>
              <a:lnSpc>
                <a:spcPct val="190000"/>
              </a:lnSpc>
            </a:pPr>
            <a:r>
              <a:rPr lang="en-US" b="1"/>
              <a:t>Negligible risk lesions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High risk lesions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9FF99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b="1"/>
              <a:t>Prosthetic valves</a:t>
            </a:r>
          </a:p>
          <a:p>
            <a:pPr>
              <a:lnSpc>
                <a:spcPct val="110000"/>
              </a:lnSpc>
            </a:pPr>
            <a:r>
              <a:rPr lang="en-US" b="1"/>
              <a:t>Aortic valve disease</a:t>
            </a:r>
          </a:p>
          <a:p>
            <a:pPr>
              <a:lnSpc>
                <a:spcPct val="110000"/>
              </a:lnSpc>
            </a:pPr>
            <a:r>
              <a:rPr lang="en-US" b="1"/>
              <a:t>Mitral valve disease</a:t>
            </a:r>
          </a:p>
          <a:p>
            <a:pPr>
              <a:lnSpc>
                <a:spcPct val="110000"/>
              </a:lnSpc>
            </a:pPr>
            <a:r>
              <a:rPr lang="en-US" b="1"/>
              <a:t>Regurgitation</a:t>
            </a:r>
          </a:p>
          <a:p>
            <a:pPr>
              <a:lnSpc>
                <a:spcPct val="110000"/>
              </a:lnSpc>
            </a:pPr>
            <a:r>
              <a:rPr lang="en-US" b="1"/>
              <a:t>Mixed mitral valve disease</a:t>
            </a:r>
          </a:p>
          <a:p>
            <a:pPr>
              <a:lnSpc>
                <a:spcPct val="110000"/>
              </a:lnSpc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Moderate risk lesions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B2B2B2"/>
          </a:solidFill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b="1"/>
              <a:t>Mitral valve prolapse (with regurgitation)</a:t>
            </a:r>
          </a:p>
          <a:p>
            <a:pPr>
              <a:lnSpc>
                <a:spcPct val="130000"/>
              </a:lnSpc>
            </a:pPr>
            <a:r>
              <a:rPr lang="en-US" b="1"/>
              <a:t>Mitral stenosis</a:t>
            </a:r>
          </a:p>
          <a:p>
            <a:pPr>
              <a:lnSpc>
                <a:spcPct val="130000"/>
              </a:lnSpc>
            </a:pPr>
            <a:r>
              <a:rPr lang="en-US" b="1"/>
              <a:t>Sub-aortic valve stenosis</a:t>
            </a:r>
          </a:p>
          <a:p>
            <a:pPr>
              <a:lnSpc>
                <a:spcPct val="130000"/>
              </a:lnSpc>
            </a:pPr>
            <a:r>
              <a:rPr lang="en-US" b="1"/>
              <a:t>Bicuspid aortic valve</a:t>
            </a:r>
          </a:p>
          <a:p>
            <a:pPr>
              <a:lnSpc>
                <a:spcPct val="130000"/>
              </a:lnSpc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Negligible risk lesions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66FFFF"/>
          </a:solidFill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b="1"/>
              <a:t>Pulmonary stenosis</a:t>
            </a:r>
          </a:p>
          <a:p>
            <a:pPr>
              <a:lnSpc>
                <a:spcPct val="160000"/>
              </a:lnSpc>
            </a:pPr>
            <a:r>
              <a:rPr lang="en-US" b="1"/>
              <a:t>Mitral valve prolapse without regurgitation</a:t>
            </a:r>
          </a:p>
          <a:p>
            <a:pPr>
              <a:lnSpc>
                <a:spcPct val="160000"/>
              </a:lnSpc>
            </a:pP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tx1"/>
                </a:solidFill>
              </a:rPr>
              <a:t>Infective endocarditis prophylaxis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en-US" sz="2400" dirty="0">
                <a:solidFill>
                  <a:srgbClr val="000066"/>
                </a:solidFill>
              </a:rPr>
              <a:t>Prophylaxis </a:t>
            </a:r>
            <a:r>
              <a:rPr lang="en-US" sz="2400" dirty="0">
                <a:solidFill>
                  <a:srgbClr val="000066"/>
                </a:solidFill>
                <a:sym typeface="Wingdings" pitchFamily="2" charset="2"/>
              </a:rPr>
              <a:t></a:t>
            </a:r>
            <a:r>
              <a:rPr lang="en-US" sz="2400" dirty="0">
                <a:solidFill>
                  <a:srgbClr val="000066"/>
                </a:solidFill>
              </a:rPr>
              <a:t> procedures associated with significant bleeding from hard or soft tissues, periodontal surgery, scaling and professional teeth cleaning </a:t>
            </a:r>
            <a:endParaRPr lang="en-US" sz="2400" dirty="0" smtClean="0">
              <a:solidFill>
                <a:srgbClr val="000066"/>
              </a:solidFill>
            </a:endParaRPr>
          </a:p>
          <a:p>
            <a:endParaRPr lang="en-US" sz="2400" dirty="0">
              <a:solidFill>
                <a:srgbClr val="000066"/>
              </a:solidFill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800000"/>
                </a:solidFill>
                <a:latin typeface="Browallia New" pitchFamily="34" charset="-34"/>
                <a:cs typeface="Browallia New" pitchFamily="34" charset="-34"/>
              </a:rPr>
              <a:t>Antibiotics administered more than </a:t>
            </a:r>
            <a:r>
              <a:rPr lang="en-US" b="1" u="sng" dirty="0">
                <a:latin typeface="Browallia New" pitchFamily="34" charset="-34"/>
                <a:cs typeface="Browallia New" pitchFamily="34" charset="-34"/>
              </a:rPr>
              <a:t>4 hours</a:t>
            </a:r>
            <a:r>
              <a:rPr lang="en-US" b="1" dirty="0">
                <a:solidFill>
                  <a:srgbClr val="800000"/>
                </a:solidFill>
                <a:latin typeface="Browallia New" pitchFamily="34" charset="-34"/>
                <a:cs typeface="Browallia New" pitchFamily="34" charset="-34"/>
              </a:rPr>
              <a:t> after the procedure probably have no prophylactic benefit</a:t>
            </a:r>
          </a:p>
          <a:p>
            <a:endParaRPr lang="en-US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594</Words>
  <Application>Microsoft PowerPoint</Application>
  <PresentationFormat>On-screen Show (4:3)</PresentationFormat>
  <Paragraphs>111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Cardiovascular System  Part 2</vt:lpstr>
      <vt:lpstr>Previously …….</vt:lpstr>
      <vt:lpstr>Valvular diseases</vt:lpstr>
      <vt:lpstr>Valvular diseases</vt:lpstr>
      <vt:lpstr>Valvular lesions may predispose to endocarditis</vt:lpstr>
      <vt:lpstr>High risk lesions</vt:lpstr>
      <vt:lpstr>Moderate risk lesions</vt:lpstr>
      <vt:lpstr>Negligible risk lesions</vt:lpstr>
      <vt:lpstr>Infective endocarditis prophylaxis</vt:lpstr>
      <vt:lpstr>Slide 10</vt:lpstr>
      <vt:lpstr>Endocarditis prophylaxis recommended</vt:lpstr>
      <vt:lpstr>Endocarditis prophylaxis not recommended</vt:lpstr>
      <vt:lpstr>Patients on anticoagulant therapy</vt:lpstr>
      <vt:lpstr>Patients on anticoagulant therapy</vt:lpstr>
      <vt:lpstr>Clinical significance</vt:lpstr>
      <vt:lpstr>Patients on cardio active drugs</vt:lpstr>
      <vt:lpstr>Slide 17</vt:lpstr>
      <vt:lpstr>Oral side effects of Cardiac drugs</vt:lpstr>
      <vt:lpstr>Patients with pacemakers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MIDSR</cp:lastModifiedBy>
  <cp:revision>51</cp:revision>
  <dcterms:created xsi:type="dcterms:W3CDTF">1601-01-01T00:00:00Z</dcterms:created>
  <dcterms:modified xsi:type="dcterms:W3CDTF">2020-03-06T06:24:24Z</dcterms:modified>
</cp:coreProperties>
</file>