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0" r:id="rId4"/>
    <p:sldId id="258" r:id="rId5"/>
    <p:sldId id="271" r:id="rId6"/>
    <p:sldId id="259" r:id="rId7"/>
    <p:sldId id="260" r:id="rId8"/>
    <p:sldId id="272" r:id="rId9"/>
    <p:sldId id="261" r:id="rId10"/>
    <p:sldId id="262" r:id="rId11"/>
    <p:sldId id="273" r:id="rId12"/>
    <p:sldId id="274" r:id="rId13"/>
    <p:sldId id="275" r:id="rId14"/>
    <p:sldId id="263" r:id="rId15"/>
    <p:sldId id="276" r:id="rId16"/>
    <p:sldId id="264" r:id="rId17"/>
    <p:sldId id="265" r:id="rId18"/>
    <p:sldId id="266" r:id="rId19"/>
    <p:sldId id="277" r:id="rId20"/>
    <p:sldId id="267" r:id="rId21"/>
    <p:sldId id="268" r:id="rId22"/>
    <p:sldId id="269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Digital Imaging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971800" y="152400"/>
            <a:ext cx="342900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dirty="0" smtClean="0"/>
              <a:t>Covalent bonds b/w silicon atoms are broken</a:t>
            </a:r>
            <a:endParaRPr lang="en-US" dirty="0"/>
          </a:p>
        </p:txBody>
      </p:sp>
      <p:sp>
        <p:nvSpPr>
          <p:cNvPr id="5" name="Trapezoid 4"/>
          <p:cNvSpPr/>
          <p:nvPr/>
        </p:nvSpPr>
        <p:spPr>
          <a:xfrm>
            <a:off x="6477000" y="381000"/>
            <a:ext cx="2286000" cy="990600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dirty="0" smtClean="0"/>
              <a:t>Electron-hole pairs are produced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5791200" y="3810000"/>
            <a:ext cx="3124200" cy="2057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dirty="0" smtClean="0"/>
              <a:t>The electrons are then attracted to the most positive potential in the device, creating charge-packets</a:t>
            </a:r>
          </a:p>
          <a:p>
            <a:pPr lvl="0"/>
            <a:r>
              <a:rPr lang="en-US" dirty="0" smtClean="0"/>
              <a:t>Each packet corresponds to one pixels</a:t>
            </a:r>
            <a:endParaRPr lang="en-US" dirty="0"/>
          </a:p>
        </p:txBody>
      </p:sp>
      <p:sp>
        <p:nvSpPr>
          <p:cNvPr id="9" name="Flowchart: Data 8"/>
          <p:cNvSpPr/>
          <p:nvPr/>
        </p:nvSpPr>
        <p:spPr>
          <a:xfrm>
            <a:off x="2667000" y="5029200"/>
            <a:ext cx="3048000" cy="1524000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dirty="0" smtClean="0"/>
              <a:t>Charge pattern formed from each pixels in matrix represents latent image</a:t>
            </a:r>
            <a:endParaRPr lang="en-US" dirty="0"/>
          </a:p>
        </p:txBody>
      </p:sp>
      <p:sp>
        <p:nvSpPr>
          <p:cNvPr id="10" name="Flowchart: Sequential Access Storage 9"/>
          <p:cNvSpPr/>
          <p:nvPr/>
        </p:nvSpPr>
        <p:spPr>
          <a:xfrm>
            <a:off x="381000" y="381000"/>
            <a:ext cx="2286000" cy="1066800"/>
          </a:xfrm>
          <a:prstGeom prst="flowChartMagnetic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dirty="0" smtClean="0"/>
              <a:t>Exposed to radiation</a:t>
            </a:r>
          </a:p>
        </p:txBody>
      </p:sp>
      <p:sp>
        <p:nvSpPr>
          <p:cNvPr id="12" name="Bevel 11"/>
          <p:cNvSpPr/>
          <p:nvPr/>
        </p:nvSpPr>
        <p:spPr>
          <a:xfrm>
            <a:off x="76200" y="3886200"/>
            <a:ext cx="2971800" cy="1600200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Image is read by transferring each row of pixel charges from one pixel to the next in “Bucket Brigade” 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304800" y="1828800"/>
            <a:ext cx="2971800" cy="1752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dirty="0" smtClean="0"/>
              <a:t>As charge reaches the end of its row, it is transferred to a read out amplifier and transmitted as a voltage to ADC located within or connected to computer</a:t>
            </a:r>
            <a:endParaRPr lang="en-US" dirty="0"/>
          </a:p>
        </p:txBody>
      </p:sp>
      <p:sp>
        <p:nvSpPr>
          <p:cNvPr id="16" name="Teardrop 15"/>
          <p:cNvSpPr/>
          <p:nvPr/>
        </p:nvSpPr>
        <p:spPr>
          <a:xfrm>
            <a:off x="5715000" y="1524000"/>
            <a:ext cx="3200400" cy="2133600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dirty="0" smtClean="0"/>
              <a:t>Number of electron –hole pairs produced is proportional to amount to amount of exposure an area receives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C:\Users\ORAL MEDINICE\Desktop\F000043f004-004ab-978032309633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14400" y="1752600"/>
            <a:ext cx="7359990" cy="38951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C:\Users\ORAL MEDINICE\Desktop\F000043f004-005-978032309633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96103" y="1708563"/>
            <a:ext cx="6223897" cy="31682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C:\Users\ORAL MEDINICE\Desktop\F000043f004-006ac-978032309633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6681" y="1828800"/>
            <a:ext cx="8180119" cy="318957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Complementary Metal Oxide Semiconductors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Are silicon based semiconductors</a:t>
            </a:r>
          </a:p>
          <a:p>
            <a:r>
              <a:rPr lang="en-US" sz="2800" dirty="0" smtClean="0"/>
              <a:t>Each pixel is isolated from neighboring pixels and is directly connected to a transistor</a:t>
            </a:r>
          </a:p>
          <a:p>
            <a:r>
              <a:rPr lang="en-US" sz="2800" dirty="0" smtClean="0"/>
              <a:t>Electron hole pairs are generated within the pixel in proportion to the amount of x ray energy that is absorbed</a:t>
            </a:r>
          </a:p>
          <a:p>
            <a:r>
              <a:rPr lang="en-US" sz="2800" dirty="0" smtClean="0"/>
              <a:t>This charge is transferred to the transistor as a small voltage</a:t>
            </a:r>
          </a:p>
          <a:p>
            <a:r>
              <a:rPr lang="en-US" sz="2800" dirty="0" smtClean="0"/>
              <a:t>The voltage in each transistor can be addressed </a:t>
            </a:r>
            <a:r>
              <a:rPr lang="en-US" sz="2800" dirty="0" err="1" smtClean="0"/>
              <a:t>separtely</a:t>
            </a:r>
            <a:r>
              <a:rPr lang="en-US" sz="2800" dirty="0" smtClean="0"/>
              <a:t>, read by frame grabber and then stored and displayed as a digital gray value</a:t>
            </a:r>
            <a:endParaRPr lang="en-US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C:\Users\ORAL MEDINICE\Desktop\F000043f004-007-978032309633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83732" y="2286000"/>
            <a:ext cx="6888668" cy="236051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Flat panel detectors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Indirect detectors: are sensitive to visible light and an intensifying screen is used t convert x ray energy into light.</a:t>
            </a:r>
          </a:p>
          <a:p>
            <a:r>
              <a:rPr lang="en-US" sz="2800" dirty="0" smtClean="0"/>
              <a:t>Direct detectors: uses a photoconductor material, permitting more efficient absorption of x rays.</a:t>
            </a:r>
          </a:p>
          <a:p>
            <a:r>
              <a:rPr lang="en-US" sz="2800" dirty="0" smtClean="0"/>
              <a:t>In influence of applied electrical field, the electrons that are freed during x ray exposure of selenium are conducted in a direct line to underlying thin film transistor detector element (TFT).</a:t>
            </a:r>
          </a:p>
          <a:p>
            <a:r>
              <a:rPr lang="en-US" sz="2800" dirty="0" smtClean="0"/>
              <a:t>The electrical energy generated is proportional to x ray exposure and is stored at each pixel in a capacitor</a:t>
            </a:r>
            <a:endParaRPr lang="en-US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Photostimulable</a:t>
            </a:r>
            <a:r>
              <a:rPr lang="en-US" sz="3600" dirty="0" smtClean="0"/>
              <a:t> Phosphor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PSP plates absorb and store energy from x rays and then release this energy as light when stimulated by another light of appropriate wavelength.</a:t>
            </a:r>
          </a:p>
          <a:p>
            <a:r>
              <a:rPr lang="en-US" sz="2800" dirty="0" smtClean="0"/>
              <a:t>PSP material used is ‘europium-doped” barium </a:t>
            </a:r>
            <a:r>
              <a:rPr lang="en-US" sz="2800" dirty="0" err="1" smtClean="0"/>
              <a:t>fluorohalide</a:t>
            </a:r>
            <a:endParaRPr lang="en-US" sz="2800" dirty="0" smtClean="0"/>
          </a:p>
          <a:p>
            <a:r>
              <a:rPr lang="en-US" sz="2800" dirty="0" smtClean="0"/>
              <a:t>Barium in combination with iodine, chlorine or bromine forms a crystal lattice.</a:t>
            </a:r>
          </a:p>
          <a:p>
            <a:r>
              <a:rPr lang="en-US" sz="2800" dirty="0" smtClean="0"/>
              <a:t>Addition of europium creates imperfections in the lattice</a:t>
            </a:r>
          </a:p>
          <a:p>
            <a:r>
              <a:rPr lang="en-US" sz="2800" dirty="0" smtClean="0"/>
              <a:t>When exposed to energetic source of radiation, valence electrons in europium can absorb energy and move to conduction band</a:t>
            </a:r>
            <a:endParaRPr lang="en-US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smtClean="0"/>
              <a:t>These electrons migrate to nearby halogen vacancies, F-</a:t>
            </a:r>
            <a:r>
              <a:rPr lang="en-US" sz="2800" dirty="0" err="1" smtClean="0"/>
              <a:t>centres</a:t>
            </a:r>
            <a:r>
              <a:rPr lang="en-US" sz="2800" dirty="0" smtClean="0"/>
              <a:t> in </a:t>
            </a:r>
            <a:r>
              <a:rPr lang="en-US" sz="2800" dirty="0" err="1" smtClean="0"/>
              <a:t>fluorohalide</a:t>
            </a:r>
            <a:r>
              <a:rPr lang="en-US" sz="2800" dirty="0" smtClean="0"/>
              <a:t> lattice and may become trapped there in </a:t>
            </a:r>
            <a:r>
              <a:rPr lang="en-US" sz="2800" dirty="0" err="1" smtClean="0"/>
              <a:t>metasatable</a:t>
            </a:r>
            <a:r>
              <a:rPr lang="en-US" sz="2800" dirty="0" smtClean="0"/>
              <a:t> state</a:t>
            </a:r>
          </a:p>
          <a:p>
            <a:r>
              <a:rPr lang="en-US" sz="2800" dirty="0" smtClean="0"/>
              <a:t>In this state, number of trapped electrons is proportional to x ray exposure and represents a latent image</a:t>
            </a:r>
          </a:p>
          <a:p>
            <a:r>
              <a:rPr lang="en-US" sz="2800" dirty="0" smtClean="0"/>
              <a:t>When stimulated by red light of 600nm, the barium </a:t>
            </a:r>
            <a:r>
              <a:rPr lang="en-US" sz="2800" dirty="0" err="1" smtClean="0"/>
              <a:t>fluoro</a:t>
            </a:r>
            <a:r>
              <a:rPr lang="en-US" sz="2800" dirty="0" smtClean="0"/>
              <a:t> halide releases trapped electrons to conduction band</a:t>
            </a:r>
          </a:p>
          <a:p>
            <a:r>
              <a:rPr lang="en-US" sz="2800" dirty="0" smtClean="0"/>
              <a:t>When an electron returns to Eu+3, energy is released in the green spectrum b/w 300 and 500nm.</a:t>
            </a:r>
            <a:endParaRPr lang="en-US"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 descr="C:\Users\ORAL MEDINICE\Desktop\F000043f004-008-978032309633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82325" y="1371600"/>
            <a:ext cx="6409075" cy="396986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Analog versus digital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Digital refers to the numeric format of the image content and its discreteness due to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Spatial distribution of the picture elements/pixels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Different shades of gray of each of the pixels</a:t>
            </a:r>
          </a:p>
          <a:p>
            <a:pPr marL="514350" indent="-514350"/>
            <a:r>
              <a:rPr lang="en-US" sz="2800" dirty="0" smtClean="0"/>
              <a:t>Digital image consists of a large collection of individual pixels organized in a matrix of rows and columns</a:t>
            </a:r>
          </a:p>
          <a:p>
            <a:r>
              <a:rPr lang="en-US" sz="2800" dirty="0" smtClean="0"/>
              <a:t>At each pixel of an electronic detector, the absorption of x rays generates a small voltage and is  analog signal</a:t>
            </a:r>
            <a:endParaRPr lang="en-US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 fontScale="92500"/>
          </a:bodyPr>
          <a:lstStyle/>
          <a:p>
            <a:r>
              <a:rPr lang="en-US" sz="2800" dirty="0" err="1" smtClean="0"/>
              <a:t>Fiberoptics</a:t>
            </a:r>
            <a:r>
              <a:rPr lang="en-US" sz="2800" dirty="0" smtClean="0"/>
              <a:t> conduct light from PSP plate to photomultiplier tube</a:t>
            </a:r>
          </a:p>
          <a:p>
            <a:r>
              <a:rPr lang="en-US" sz="2800" dirty="0" smtClean="0"/>
              <a:t>photomultiplier tube converts light into electrical energy</a:t>
            </a:r>
          </a:p>
          <a:p>
            <a:r>
              <a:rPr lang="en-US" sz="2800" dirty="0" smtClean="0"/>
              <a:t>A red filter at photomultiplier tube selectively removes the stimulating laser light, and the remaining green light is detected and converted to a varying voltage</a:t>
            </a:r>
          </a:p>
          <a:p>
            <a:r>
              <a:rPr lang="en-US" sz="2800" dirty="0" smtClean="0"/>
              <a:t>Variations in voltage output corresponds to variations in stimulated light </a:t>
            </a:r>
            <a:r>
              <a:rPr lang="en-US" sz="2800" dirty="0" err="1" smtClean="0"/>
              <a:t>light</a:t>
            </a:r>
            <a:r>
              <a:rPr lang="en-US" sz="2800" dirty="0" smtClean="0"/>
              <a:t> intensity from the latent image</a:t>
            </a:r>
          </a:p>
          <a:p>
            <a:r>
              <a:rPr lang="en-US" sz="2800" dirty="0" smtClean="0"/>
              <a:t>The voltage signal is quantified by analog-to-digital converter and stored and displayed as a digital image</a:t>
            </a:r>
            <a:endParaRPr lang="en-US" sz="2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Barium </a:t>
            </a:r>
            <a:r>
              <a:rPr lang="en-US" sz="2800" dirty="0" err="1" smtClean="0"/>
              <a:t>fluorohalide</a:t>
            </a:r>
            <a:r>
              <a:rPr lang="en-US" sz="2800" dirty="0" smtClean="0"/>
              <a:t> material is combined with a polymer spread in a thin layer on a base material to create a PSP</a:t>
            </a:r>
          </a:p>
          <a:p>
            <a:r>
              <a:rPr lang="en-US" sz="2800" dirty="0" smtClean="0"/>
              <a:t>Before exposure, PSP plates must be erased to eliminate ghost images from prior exposures and is accomplished by flooding the plate with a bright light.</a:t>
            </a:r>
            <a:endParaRPr lang="en-US" sz="2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Digital detector characteristics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Contrast resolution</a:t>
            </a:r>
          </a:p>
          <a:p>
            <a:r>
              <a:rPr lang="en-US" sz="2800" dirty="0" smtClean="0"/>
              <a:t>Spatial resolution</a:t>
            </a:r>
          </a:p>
          <a:p>
            <a:r>
              <a:rPr lang="en-US" sz="2800" dirty="0" smtClean="0"/>
              <a:t>Detector latitude</a:t>
            </a:r>
          </a:p>
          <a:p>
            <a:r>
              <a:rPr lang="en-US" sz="2800" dirty="0" smtClean="0"/>
              <a:t>Detector sensitivity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70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Contrast resolution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It is the ability to distinguish different densities in r/g image</a:t>
            </a:r>
          </a:p>
          <a:p>
            <a:r>
              <a:rPr lang="en-US" dirty="0" smtClean="0"/>
              <a:t>It is the function of:</a:t>
            </a:r>
          </a:p>
          <a:p>
            <a:r>
              <a:rPr lang="en-US" dirty="0" smtClean="0"/>
              <a:t>Attenuation characteristics of tissues imaged</a:t>
            </a:r>
          </a:p>
          <a:p>
            <a:r>
              <a:rPr lang="en-US" dirty="0" smtClean="0"/>
              <a:t>Capacity of image receptor to distinguish differences in no of x ray photons coming from different areas of subject</a:t>
            </a:r>
          </a:p>
          <a:p>
            <a:r>
              <a:rPr lang="en-US" dirty="0" smtClean="0"/>
              <a:t>Ability of the computer display to portray differences in density</a:t>
            </a:r>
          </a:p>
          <a:p>
            <a:r>
              <a:rPr lang="en-US" dirty="0" smtClean="0"/>
              <a:t>Ability of the observer to </a:t>
            </a:r>
            <a:r>
              <a:rPr lang="en-US" dirty="0" err="1" smtClean="0"/>
              <a:t>recognise</a:t>
            </a:r>
            <a:r>
              <a:rPr lang="en-US" dirty="0" smtClean="0"/>
              <a:t> those differences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86800" cy="4525963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Current digital detectors capture data at 8, 10, 12, or 16 bits</a:t>
            </a:r>
          </a:p>
          <a:p>
            <a:r>
              <a:rPr lang="en-US" sz="2800" dirty="0" smtClean="0"/>
              <a:t>The bit depth is a power of 2, means the detector can capture 256 to 65536 different densities</a:t>
            </a:r>
          </a:p>
          <a:p>
            <a:r>
              <a:rPr lang="en-US" sz="2800" dirty="0" smtClean="0"/>
              <a:t>Computer monitors are capable of displaying a gray scale of only 8 bits and actual no of gray levels is 242</a:t>
            </a:r>
          </a:p>
          <a:p>
            <a:r>
              <a:rPr lang="en-US" sz="2800" dirty="0" smtClean="0"/>
              <a:t>Human visual system is capable is capable of distinguishing 60 gray levels under ideal viewing condition</a:t>
            </a:r>
          </a:p>
          <a:p>
            <a:r>
              <a:rPr lang="en-US" sz="2800" dirty="0" smtClean="0"/>
              <a:t>In dental operatory gray levels fall to less than 30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Spatial resolution</a:t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It is the capacity for distinguishing fine detail in an image</a:t>
            </a:r>
          </a:p>
          <a:p>
            <a:r>
              <a:rPr lang="en-US" sz="2800" dirty="0" smtClean="0"/>
              <a:t>Resolution is measured in units of line pairs per mm</a:t>
            </a:r>
          </a:p>
          <a:p>
            <a:r>
              <a:rPr lang="en-US" sz="2800" dirty="0" err="1" smtClean="0"/>
              <a:t>Atleast</a:t>
            </a:r>
            <a:r>
              <a:rPr lang="en-US" sz="2800" dirty="0" smtClean="0"/>
              <a:t> 2 pixels are required to resolve a line pair</a:t>
            </a:r>
          </a:p>
          <a:p>
            <a:r>
              <a:rPr lang="en-US" sz="2800" dirty="0" smtClean="0"/>
              <a:t>Resolution of PSP plates is influenced by thickness of phosphor material</a:t>
            </a:r>
          </a:p>
          <a:p>
            <a:r>
              <a:rPr lang="en-US" sz="2800" dirty="0" smtClean="0"/>
              <a:t>Thick phosphor layers cause more diffusion and a lower resolution</a:t>
            </a:r>
          </a:p>
          <a:p>
            <a:r>
              <a:rPr lang="en-US" sz="2800" dirty="0" smtClean="0"/>
              <a:t>resolution is inversely proportional to diameter of laser beam</a:t>
            </a:r>
          </a:p>
          <a:p>
            <a:r>
              <a:rPr lang="en-US" sz="2800" dirty="0" smtClean="0"/>
              <a:t>Effective beam diameter is increased by vibration in rotating mirror and drum scanner designs</a:t>
            </a:r>
          </a:p>
          <a:p>
            <a:r>
              <a:rPr lang="en-US" sz="2800" dirty="0" smtClean="0"/>
              <a:t>Current PSP plates provide 7lp/mm of resolution</a:t>
            </a:r>
            <a:endParaRPr lang="en-US" sz="2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Detector latitude</a:t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Ability of an image receptor to capture a range of x ray exposures is termed latitude</a:t>
            </a:r>
          </a:p>
          <a:p>
            <a:r>
              <a:rPr lang="en-US" sz="2800" dirty="0" smtClean="0"/>
              <a:t>The latitude of CCD and CMOS detectors is similar to that of film and can be extended with digital enhancement of contrast and brightness</a:t>
            </a:r>
            <a:endParaRPr lang="en-US" sz="28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Detector sensitivity</a:t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Sensitivity or </a:t>
            </a:r>
            <a:r>
              <a:rPr lang="en-US" sz="2800" dirty="0" err="1" smtClean="0"/>
              <a:t>spped</a:t>
            </a:r>
            <a:r>
              <a:rPr lang="en-US" sz="2800" dirty="0" smtClean="0"/>
              <a:t> of a detector is its ability to respond to small amounts of radiation</a:t>
            </a:r>
          </a:p>
          <a:p>
            <a:r>
              <a:rPr lang="en-US" sz="2800" dirty="0" smtClean="0"/>
              <a:t>It is affected by detector efficiency, pixel size, and system noise</a:t>
            </a:r>
          </a:p>
          <a:p>
            <a:r>
              <a:rPr lang="en-US" sz="2800" dirty="0" smtClean="0"/>
              <a:t>PSP allows 50% dose reductions compared with F films</a:t>
            </a:r>
          </a:p>
          <a:p>
            <a:r>
              <a:rPr lang="en-US" sz="2800" dirty="0" smtClean="0"/>
              <a:t>Solid state detectors require less exposure than PSP plates or films</a:t>
            </a:r>
            <a:endParaRPr lang="en-US" sz="28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Digital image viewing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800" dirty="0" smtClean="0"/>
              <a:t>Cathode ray tube display</a:t>
            </a:r>
          </a:p>
          <a:p>
            <a:r>
              <a:rPr lang="en-US" sz="2800" dirty="0" smtClean="0"/>
              <a:t>Thin film </a:t>
            </a:r>
            <a:r>
              <a:rPr lang="en-US" sz="2800" dirty="0" err="1" smtClean="0"/>
              <a:t>transitor</a:t>
            </a:r>
            <a:r>
              <a:rPr lang="en-US" sz="2800" dirty="0" smtClean="0"/>
              <a:t> display</a:t>
            </a:r>
          </a:p>
          <a:p>
            <a:r>
              <a:rPr lang="en-US" sz="2800" dirty="0" smtClean="0"/>
              <a:t>Electronic display considerations</a:t>
            </a:r>
          </a:p>
          <a:p>
            <a:r>
              <a:rPr lang="en-US" sz="2800" dirty="0" smtClean="0"/>
              <a:t>Hard copies - Film printers</a:t>
            </a:r>
          </a:p>
          <a:p>
            <a:pPr lvl="4">
              <a:buNone/>
            </a:pPr>
            <a:r>
              <a:rPr lang="en-US" sz="2800" dirty="0" smtClean="0"/>
              <a:t>	Paper printers</a:t>
            </a:r>
          </a:p>
          <a:p>
            <a:r>
              <a:rPr lang="en-US" sz="2800" dirty="0" smtClean="0"/>
              <a:t>Image processing</a:t>
            </a:r>
          </a:p>
          <a:p>
            <a:r>
              <a:rPr lang="en-US" sz="2800" dirty="0" smtClean="0"/>
              <a:t>Image restoration</a:t>
            </a:r>
          </a:p>
          <a:p>
            <a:r>
              <a:rPr lang="en-US" sz="2800" dirty="0" smtClean="0"/>
              <a:t>Image enhancement – 	</a:t>
            </a:r>
            <a:r>
              <a:rPr lang="en-US" sz="2600" dirty="0" smtClean="0"/>
              <a:t>brightness and contrast</a:t>
            </a:r>
          </a:p>
          <a:p>
            <a:pPr lvl="8">
              <a:buNone/>
            </a:pPr>
            <a:r>
              <a:rPr lang="en-US" sz="2600" dirty="0" smtClean="0"/>
              <a:t>Sharpening and smoothing</a:t>
            </a:r>
          </a:p>
          <a:p>
            <a:pPr lvl="8">
              <a:buNone/>
            </a:pPr>
            <a:r>
              <a:rPr lang="en-US" sz="2600" dirty="0" smtClean="0"/>
              <a:t>Color</a:t>
            </a:r>
          </a:p>
          <a:p>
            <a:pPr lvl="8">
              <a:buNone/>
            </a:pPr>
            <a:r>
              <a:rPr lang="en-US" sz="2600" dirty="0" smtClean="0"/>
              <a:t>Digital subtraction radiography</a:t>
            </a:r>
          </a:p>
          <a:p>
            <a:r>
              <a:rPr lang="en-US" sz="2800" dirty="0" smtClean="0"/>
              <a:t>Image analysis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Cathode ray tube display</a:t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Computer monitor use cathode ray tube designs</a:t>
            </a:r>
          </a:p>
          <a:p>
            <a:r>
              <a:rPr lang="en-US" sz="2800" dirty="0" smtClean="0"/>
              <a:t>A beam of electrons emanating </a:t>
            </a:r>
            <a:r>
              <a:rPr lang="en-US" sz="2800" dirty="0" err="1" smtClean="0"/>
              <a:t>frrom</a:t>
            </a:r>
            <a:r>
              <a:rPr lang="en-US" sz="2800" dirty="0" smtClean="0"/>
              <a:t> an electron gun rapidly scans a phosphor coated </a:t>
            </a:r>
            <a:r>
              <a:rPr lang="en-US" sz="2800" dirty="0" smtClean="0"/>
              <a:t>screen</a:t>
            </a:r>
            <a:endParaRPr lang="en-US" sz="2800" dirty="0" smtClean="0"/>
          </a:p>
          <a:p>
            <a:r>
              <a:rPr lang="en-US" sz="2800" dirty="0" smtClean="0"/>
              <a:t>The electron scan is horizontal and builds an image line by line</a:t>
            </a:r>
          </a:p>
          <a:p>
            <a:r>
              <a:rPr lang="en-US" sz="2800" dirty="0" smtClean="0"/>
              <a:t>The image is repeated or refreshed at a rate of 60 times a second or hertz</a:t>
            </a:r>
          </a:p>
          <a:p>
            <a:r>
              <a:rPr lang="en-US" sz="2800" dirty="0" smtClean="0"/>
              <a:t>Color monitor use 3 electron guns for red, blue and green phosphors</a:t>
            </a:r>
          </a:p>
          <a:p>
            <a:r>
              <a:rPr lang="en-US" sz="2800" dirty="0" smtClean="0"/>
              <a:t>Variable intensity of electron beam is responsible for different shades of gray or color hue and intensity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ORAL MEDINICE\Desktop\viju 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3000" y="1066800"/>
            <a:ext cx="685800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800" dirty="0" smtClean="0"/>
              <a:t>High quality monitors are able to display 256 different gray values</a:t>
            </a:r>
          </a:p>
          <a:p>
            <a:r>
              <a:rPr lang="en-US" sz="2800" dirty="0" smtClean="0"/>
              <a:t>CRT displays involve conversion of  digital information into analog </a:t>
            </a:r>
            <a:r>
              <a:rPr lang="en-US" sz="2800" dirty="0" smtClean="0"/>
              <a:t>voltages</a:t>
            </a:r>
            <a:r>
              <a:rPr lang="en-US" sz="2800" dirty="0" smtClean="0"/>
              <a:t>, which are supplied to the electron guns</a:t>
            </a:r>
          </a:p>
          <a:p>
            <a:r>
              <a:rPr lang="en-US" sz="2800" dirty="0" smtClean="0"/>
              <a:t>Some image loss occurs in digital to analog conversion </a:t>
            </a:r>
            <a:endParaRPr lang="en-US" sz="2800" dirty="0" smtClean="0"/>
          </a:p>
          <a:p>
            <a:r>
              <a:rPr lang="en-US" sz="2800" dirty="0" smtClean="0"/>
              <a:t>dot </a:t>
            </a:r>
            <a:r>
              <a:rPr lang="en-US" sz="2800" dirty="0" smtClean="0"/>
              <a:t>pitch – is a measure of the distance b/w groups of </a:t>
            </a:r>
            <a:r>
              <a:rPr lang="en-US" sz="2800" dirty="0" err="1" smtClean="0"/>
              <a:t>subpixels</a:t>
            </a:r>
            <a:r>
              <a:rPr lang="en-US" sz="2800" dirty="0" smtClean="0"/>
              <a:t> in CRT</a:t>
            </a:r>
          </a:p>
          <a:p>
            <a:r>
              <a:rPr lang="en-US" sz="2800" dirty="0" smtClean="0"/>
              <a:t>Smaller dot pitches provide more pixels per area and sharper looking images</a:t>
            </a:r>
          </a:p>
          <a:p>
            <a:r>
              <a:rPr lang="en-US" sz="2800" dirty="0" smtClean="0"/>
              <a:t>The brightness of the monitor affects perceived contrast in image</a:t>
            </a:r>
          </a:p>
          <a:p>
            <a:r>
              <a:rPr lang="en-US" sz="2800" dirty="0" smtClean="0"/>
              <a:t>Over time, color phosphors  in CRT fade, reducing the brightness of monitor and contrast within the image</a:t>
            </a:r>
            <a:endParaRPr lang="en-US" sz="28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Thin film </a:t>
            </a:r>
            <a:r>
              <a:rPr lang="en-US" sz="3600" dirty="0" err="1" smtClean="0"/>
              <a:t>transitor</a:t>
            </a:r>
            <a:r>
              <a:rPr lang="en-US" sz="3600" dirty="0" smtClean="0"/>
              <a:t> display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TFT technology, in laptop and flat panel computer displays</a:t>
            </a:r>
          </a:p>
          <a:p>
            <a:r>
              <a:rPr lang="en-US" sz="2800" dirty="0" smtClean="0"/>
              <a:t>Here the signal is sent is sent to the pixels </a:t>
            </a:r>
            <a:r>
              <a:rPr lang="en-US" sz="2800" dirty="0" err="1" smtClean="0"/>
              <a:t>transistot</a:t>
            </a:r>
            <a:r>
              <a:rPr lang="en-US" sz="2800" dirty="0" smtClean="0"/>
              <a:t>, which </a:t>
            </a:r>
            <a:r>
              <a:rPr lang="en-US" sz="2800" dirty="0" err="1" smtClean="0"/>
              <a:t>inturn</a:t>
            </a:r>
            <a:r>
              <a:rPr lang="en-US" sz="2800" dirty="0" smtClean="0"/>
              <a:t> causes the associated liquid crystal display to transmit light with an intensity proportional to transistor voltage</a:t>
            </a:r>
          </a:p>
          <a:p>
            <a:r>
              <a:rPr lang="en-US" sz="2800" dirty="0" err="1" smtClean="0"/>
              <a:t>Subpixels</a:t>
            </a:r>
            <a:r>
              <a:rPr lang="en-US" sz="2800" dirty="0" smtClean="0"/>
              <a:t> composed of red, blue and green phosphors are subjected to varied voltages and in combination create a pixel output of a particular hue and intensity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Electronic display considerations</a:t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smtClean="0"/>
              <a:t>Quality, capabilities and ease of use of display software varies</a:t>
            </a:r>
          </a:p>
          <a:p>
            <a:r>
              <a:rPr lang="en-US" sz="2800" dirty="0" smtClean="0"/>
              <a:t>Display of images vary depending on how software handles resizing of windows or the size and resolutions of different </a:t>
            </a:r>
            <a:r>
              <a:rPr lang="en-US" sz="2800" dirty="0" smtClean="0"/>
              <a:t>displays bright </a:t>
            </a:r>
            <a:r>
              <a:rPr lang="en-US" sz="2800" dirty="0" smtClean="0"/>
              <a:t>background illumination </a:t>
            </a:r>
            <a:r>
              <a:rPr lang="en-US" sz="2800" dirty="0" smtClean="0"/>
              <a:t>from </a:t>
            </a:r>
            <a:r>
              <a:rPr lang="en-US" sz="2800" dirty="0" smtClean="0"/>
              <a:t>windows or other sources of ambient light reduces visual contrast sensitivity</a:t>
            </a:r>
          </a:p>
          <a:p>
            <a:r>
              <a:rPr lang="en-US" sz="2800" dirty="0" smtClean="0"/>
              <a:t> light reflecting off a monitor surface may further reduce the visibility of image contrast</a:t>
            </a:r>
          </a:p>
          <a:p>
            <a:r>
              <a:rPr lang="en-US" sz="2800" dirty="0" smtClean="0"/>
              <a:t>Images are best viewed if lighting is subdued and indirect</a:t>
            </a:r>
            <a:endParaRPr lang="en-US" sz="28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Hard copies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Printed image should provide adequate image quality to prevent loss of diagnostic information</a:t>
            </a:r>
          </a:p>
          <a:p>
            <a:r>
              <a:rPr lang="en-US" sz="2800" dirty="0" smtClean="0"/>
              <a:t>There should be sufficient assurance that the diagnostic information </a:t>
            </a:r>
            <a:r>
              <a:rPr lang="en-US" sz="2800" smtClean="0"/>
              <a:t>be </a:t>
            </a:r>
            <a:r>
              <a:rPr lang="en-US" sz="2800" smtClean="0"/>
              <a:t>retained quality </a:t>
            </a:r>
            <a:r>
              <a:rPr lang="en-US" sz="2800" dirty="0" smtClean="0"/>
              <a:t>is influenced by printing technology, printer quality, printer settings and type of media</a:t>
            </a:r>
          </a:p>
          <a:p>
            <a:r>
              <a:rPr lang="en-US" sz="2800" dirty="0" smtClean="0"/>
              <a:t>Printing technologies include laser, inkjet and dye sublimation with use of film or paper</a:t>
            </a:r>
            <a:endParaRPr lang="en-US" sz="28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Film printers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High quality film printers that use laser or dye sublimation are expensive</a:t>
            </a:r>
          </a:p>
          <a:p>
            <a:r>
              <a:rPr lang="en-US" sz="2800" dirty="0" smtClean="0"/>
              <a:t>Low cost alternatives suffer a reduced diagnostic quality</a:t>
            </a:r>
          </a:p>
          <a:p>
            <a:r>
              <a:rPr lang="en-US" sz="2800" dirty="0" smtClean="0"/>
              <a:t>Current film transparencies produced with ink jet technology appear to be suboptimal for tasks such as caries diagnosis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Paper printers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Paper printed digital radiographs require reflective light from a normally </a:t>
            </a:r>
            <a:r>
              <a:rPr lang="en-US" sz="2800" smtClean="0"/>
              <a:t>lit room</a:t>
            </a:r>
            <a:endParaRPr lang="en-US" sz="2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Analog to digital conversion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Sampling: a small range of voltage values are grouped together a s a single value</a:t>
            </a:r>
          </a:p>
          <a:p>
            <a:r>
              <a:rPr lang="en-US" sz="2800" dirty="0" smtClean="0"/>
              <a:t>Quantized: every sampled signal is assigned a value</a:t>
            </a:r>
          </a:p>
          <a:p>
            <a:r>
              <a:rPr lang="en-US" sz="2800" dirty="0" smtClean="0"/>
              <a:t>The values are stored in the computer and represent the image</a:t>
            </a:r>
          </a:p>
          <a:p>
            <a:r>
              <a:rPr lang="en-US" sz="2800" dirty="0" smtClean="0"/>
              <a:t>The computer organizes the pixels in their locations and displays a shade of gray that corresponds to the number that was assigned during the quantization step.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ORAL MEDINICE\Desktop\digitalimagesfigure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62000" y="1752600"/>
            <a:ext cx="7802880" cy="3657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Digital image receptors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Solid-state technology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Photostimulable</a:t>
            </a:r>
            <a:r>
              <a:rPr lang="en-US" sz="2800" dirty="0" smtClean="0"/>
              <a:t> phosphor technology</a:t>
            </a:r>
            <a:endParaRPr 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Solid-state detectors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Collect the charge generated by x rays in a solid semiconducting material</a:t>
            </a:r>
          </a:p>
          <a:p>
            <a:r>
              <a:rPr lang="en-US" sz="2800" dirty="0" smtClean="0"/>
              <a:t>Matrix and its associated readout and amplifying electronics are enclosed within a plastic housing</a:t>
            </a:r>
          </a:p>
          <a:p>
            <a:r>
              <a:rPr lang="en-US" sz="2800" dirty="0" smtClean="0"/>
              <a:t>Most detectors incorporate an electronic cable to transfer data to the computer.</a:t>
            </a:r>
          </a:p>
          <a:p>
            <a:r>
              <a:rPr lang="en-US" sz="2800" dirty="0" smtClean="0"/>
              <a:t>Advantage: rapid availability of the image after exposure</a:t>
            </a:r>
          </a:p>
          <a:p>
            <a:r>
              <a:rPr lang="en-US" sz="2800" dirty="0" smtClean="0"/>
              <a:t>Disadvantage: miniaturization of electronic components</a:t>
            </a:r>
          </a:p>
          <a:p>
            <a:r>
              <a:rPr lang="en-US" sz="2800" dirty="0" smtClean="0"/>
              <a:t>Cable connection can be replaced with RF transmitter, thereby increasing electronic components and increasing overall bulk of sensor.</a:t>
            </a:r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:\Users\ORAL MEDINICE\Desktop\F000043f004-003-978032309633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77969" y="1105059"/>
            <a:ext cx="6718231" cy="48549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Charge-Coupled device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It uses thin wafer of silicon for image recording</a:t>
            </a:r>
          </a:p>
          <a:p>
            <a:r>
              <a:rPr lang="en-US" sz="2800" dirty="0" smtClean="0"/>
              <a:t>Silicon crystals are formed in picture element matrix</a:t>
            </a:r>
          </a:p>
          <a:p>
            <a:r>
              <a:rPr lang="en-US" sz="2800" dirty="0" smtClean="0"/>
              <a:t>CCD are more sensitive to light than to x rays, a layer of scintillating material is coated directly  on CCD surface or coupled to surface by </a:t>
            </a:r>
            <a:r>
              <a:rPr lang="en-US" sz="2800" dirty="0" err="1" smtClean="0"/>
              <a:t>fiberoptics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1620</Words>
  <Application>Microsoft Office PowerPoint</Application>
  <PresentationFormat>On-screen Show (4:3)</PresentationFormat>
  <Paragraphs>143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Office Theme</vt:lpstr>
      <vt:lpstr>Digital Imaging</vt:lpstr>
      <vt:lpstr>Analog versus digital</vt:lpstr>
      <vt:lpstr>Slide 3</vt:lpstr>
      <vt:lpstr>Analog to digital conversion</vt:lpstr>
      <vt:lpstr>Slide 5</vt:lpstr>
      <vt:lpstr>Digital image receptors</vt:lpstr>
      <vt:lpstr>Solid-state detectors</vt:lpstr>
      <vt:lpstr>Slide 8</vt:lpstr>
      <vt:lpstr>Charge-Coupled device</vt:lpstr>
      <vt:lpstr>Slide 10</vt:lpstr>
      <vt:lpstr>Slide 11</vt:lpstr>
      <vt:lpstr>Slide 12</vt:lpstr>
      <vt:lpstr>Slide 13</vt:lpstr>
      <vt:lpstr>Complementary Metal Oxide Semiconductors</vt:lpstr>
      <vt:lpstr>Slide 15</vt:lpstr>
      <vt:lpstr>Flat panel detectors</vt:lpstr>
      <vt:lpstr>Photostimulable Phosphor</vt:lpstr>
      <vt:lpstr>Slide 18</vt:lpstr>
      <vt:lpstr>Slide 19</vt:lpstr>
      <vt:lpstr>Slide 20</vt:lpstr>
      <vt:lpstr>Slide 21</vt:lpstr>
      <vt:lpstr>Digital detector characteristics</vt:lpstr>
      <vt:lpstr>Contrast resolution </vt:lpstr>
      <vt:lpstr>Slide 24</vt:lpstr>
      <vt:lpstr>Spatial resolution </vt:lpstr>
      <vt:lpstr>Detector latitude </vt:lpstr>
      <vt:lpstr>Detector sensitivity </vt:lpstr>
      <vt:lpstr>Digital image viewing</vt:lpstr>
      <vt:lpstr>Cathode ray tube display </vt:lpstr>
      <vt:lpstr>Slide 30</vt:lpstr>
      <vt:lpstr>Thin film transitor display</vt:lpstr>
      <vt:lpstr>Electronic display considerations </vt:lpstr>
      <vt:lpstr>Hard copies</vt:lpstr>
      <vt:lpstr>Film printers</vt:lpstr>
      <vt:lpstr>Paper printers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Imaging</dc:title>
  <dc:creator>ORAL MEDINICE</dc:creator>
  <cp:lastModifiedBy>ORAL MEDINICE</cp:lastModifiedBy>
  <cp:revision>107</cp:revision>
  <dcterms:created xsi:type="dcterms:W3CDTF">2006-08-16T00:00:00Z</dcterms:created>
  <dcterms:modified xsi:type="dcterms:W3CDTF">2018-08-31T06:05:23Z</dcterms:modified>
</cp:coreProperties>
</file>