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70" r:id="rId13"/>
    <p:sldId id="266" r:id="rId14"/>
    <p:sldId id="267" r:id="rId15"/>
    <p:sldId id="268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Diseases of tongue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ORAL MEDINICE\Desktop\t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771650"/>
            <a:ext cx="381000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Hairy tongue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Is characterized by marked accumulation of keratin on the </a:t>
            </a:r>
            <a:r>
              <a:rPr lang="en-US" sz="2800" dirty="0" err="1" smtClean="0"/>
              <a:t>filiform</a:t>
            </a:r>
            <a:r>
              <a:rPr lang="en-US" sz="2800" dirty="0" smtClean="0"/>
              <a:t> papillae of the dorsal surface, resulting in hair like appearance</a:t>
            </a:r>
          </a:p>
          <a:p>
            <a:r>
              <a:rPr lang="en-US" sz="2800" dirty="0" smtClean="0"/>
              <a:t>It represents decrease in keratin production or decrease in normal keratin desquamation</a:t>
            </a:r>
          </a:p>
          <a:p>
            <a:r>
              <a:rPr lang="en-US" sz="2800" dirty="0" smtClean="0"/>
              <a:t>Antibiotic therapy</a:t>
            </a:r>
          </a:p>
          <a:p>
            <a:r>
              <a:rPr lang="en-US" sz="2800" dirty="0" smtClean="0"/>
              <a:t>Poor oral hygiene</a:t>
            </a:r>
          </a:p>
          <a:p>
            <a:r>
              <a:rPr lang="en-US" sz="2800" dirty="0" smtClean="0"/>
              <a:t>General </a:t>
            </a:r>
            <a:r>
              <a:rPr lang="en-US" sz="2800" dirty="0" err="1" smtClean="0"/>
              <a:t>debilation</a:t>
            </a:r>
            <a:endParaRPr lang="en-US" sz="2800" dirty="0" smtClean="0"/>
          </a:p>
          <a:p>
            <a:r>
              <a:rPr lang="en-US" sz="2800" dirty="0" smtClean="0"/>
              <a:t>Radiation therapy</a:t>
            </a:r>
          </a:p>
          <a:p>
            <a:r>
              <a:rPr lang="en-US" sz="2800" dirty="0" smtClean="0"/>
              <a:t>Use of </a:t>
            </a:r>
            <a:r>
              <a:rPr lang="en-US" sz="2800" dirty="0" err="1" smtClean="0"/>
              <a:t>oxidising</a:t>
            </a:r>
            <a:r>
              <a:rPr lang="en-US" sz="2800" dirty="0" smtClean="0"/>
              <a:t> mouthwashes or antacids</a:t>
            </a:r>
          </a:p>
          <a:p>
            <a:r>
              <a:rPr lang="en-US" sz="2800" dirty="0" smtClean="0"/>
              <a:t>Overgrowth of fungal or bacterial organisms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ORAL MEDINICE\Desktop\t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4113" y="2036735"/>
            <a:ext cx="3671887" cy="2750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Most commonly affects the midline just anterior to </a:t>
            </a:r>
            <a:r>
              <a:rPr lang="en-US" sz="2400" dirty="0" err="1" smtClean="0"/>
              <a:t>circumvallate</a:t>
            </a:r>
            <a:r>
              <a:rPr lang="en-US" sz="2400" dirty="0" smtClean="0"/>
              <a:t> papillae, sparing the lateral and anterior borders</a:t>
            </a:r>
          </a:p>
          <a:p>
            <a:r>
              <a:rPr lang="en-US" sz="2400" dirty="0" smtClean="0"/>
              <a:t>Elongated papillae are brown, yellow or black as a result of growth of pigment producing bacteria or stains</a:t>
            </a:r>
          </a:p>
          <a:p>
            <a:r>
              <a:rPr lang="en-US" sz="2400" dirty="0" smtClean="0"/>
              <a:t>The dorsum may sometimes appear as thick, matted appearance</a:t>
            </a:r>
          </a:p>
          <a:p>
            <a:r>
              <a:rPr lang="en-US" sz="2400" dirty="0" smtClean="0"/>
              <a:t>Pts are asymptomatic</a:t>
            </a:r>
          </a:p>
          <a:p>
            <a:r>
              <a:rPr lang="en-US" sz="2400" dirty="0" err="1" smtClean="0"/>
              <a:t>Occasionaly</a:t>
            </a:r>
            <a:r>
              <a:rPr lang="en-US" sz="2400" dirty="0" smtClean="0"/>
              <a:t> pts c/o gagging sensation or bad taste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Varicosities/ </a:t>
            </a:r>
            <a:r>
              <a:rPr lang="en-US" sz="3600" dirty="0" err="1" smtClean="0"/>
              <a:t>Varices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abnormally </a:t>
            </a:r>
            <a:r>
              <a:rPr lang="en-US" sz="2800" dirty="0" err="1" smtClean="0"/>
              <a:t>dialated</a:t>
            </a:r>
            <a:r>
              <a:rPr lang="en-US" sz="2800" dirty="0" smtClean="0"/>
              <a:t> and tortuous veins</a:t>
            </a:r>
          </a:p>
          <a:p>
            <a:r>
              <a:rPr lang="en-US" sz="2800" dirty="0" smtClean="0"/>
              <a:t>Age is a predominant factor</a:t>
            </a:r>
          </a:p>
          <a:p>
            <a:r>
              <a:rPr lang="en-US" sz="2800" dirty="0" smtClean="0"/>
              <a:t>Loss of CT tone supporting the vessels</a:t>
            </a:r>
          </a:p>
          <a:p>
            <a:r>
              <a:rPr lang="en-US" sz="2800" dirty="0" smtClean="0"/>
              <a:t>Presents as multiple bluish-</a:t>
            </a:r>
            <a:r>
              <a:rPr lang="en-US" sz="2800" dirty="0" err="1" smtClean="0"/>
              <a:t>purle</a:t>
            </a:r>
            <a:r>
              <a:rPr lang="en-US" sz="2800" dirty="0" smtClean="0"/>
              <a:t>, elevated or </a:t>
            </a:r>
            <a:r>
              <a:rPr lang="en-US" sz="2800" dirty="0" err="1" smtClean="0"/>
              <a:t>papular</a:t>
            </a:r>
            <a:r>
              <a:rPr lang="en-US" sz="2800" dirty="0" smtClean="0"/>
              <a:t> blebs on the lesions and are asymptomatic</a:t>
            </a:r>
          </a:p>
          <a:p>
            <a:r>
              <a:rPr lang="en-US" sz="2800" dirty="0" err="1" smtClean="0"/>
              <a:t>Varices</a:t>
            </a:r>
            <a:r>
              <a:rPr lang="en-US" sz="2800" dirty="0" smtClean="0"/>
              <a:t>: </a:t>
            </a:r>
            <a:r>
              <a:rPr lang="en-US" sz="2800" dirty="0" err="1" smtClean="0"/>
              <a:t>esplly</a:t>
            </a:r>
            <a:r>
              <a:rPr lang="en-US" sz="2800" dirty="0" smtClean="0"/>
              <a:t> on lips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</a:t>
            </a:r>
          </a:p>
          <a:p>
            <a:r>
              <a:rPr lang="en-US" sz="2800" dirty="0" err="1" smtClean="0"/>
              <a:t>Thrombosed</a:t>
            </a:r>
            <a:r>
              <a:rPr lang="en-US" sz="2800" dirty="0" smtClean="0"/>
              <a:t> </a:t>
            </a:r>
            <a:r>
              <a:rPr lang="en-US" sz="2800" dirty="0" err="1" smtClean="0"/>
              <a:t>varix</a:t>
            </a:r>
            <a:r>
              <a:rPr lang="en-US" sz="2800" dirty="0" smtClean="0"/>
              <a:t> presents as a firm, </a:t>
            </a:r>
            <a:r>
              <a:rPr lang="en-US" sz="2800" dirty="0" err="1" smtClean="0"/>
              <a:t>nontender</a:t>
            </a:r>
            <a:r>
              <a:rPr lang="en-US" sz="2800" dirty="0" smtClean="0"/>
              <a:t>, bluish-purple nodule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ORAL MEDINICE\Desktop\index.jpgt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47913" y="1997511"/>
            <a:ext cx="3824287" cy="28792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Median rhomboid </a:t>
            </a:r>
            <a:r>
              <a:rPr lang="en-US" sz="3600" dirty="0" err="1" smtClean="0"/>
              <a:t>glossitis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Was thought to be a developmental defect, resulting from failure of embryologic </a:t>
            </a:r>
            <a:r>
              <a:rPr lang="en-US" sz="2800" dirty="0" err="1" smtClean="0"/>
              <a:t>tuberculum</a:t>
            </a:r>
            <a:r>
              <a:rPr lang="en-US" sz="2800" dirty="0" smtClean="0"/>
              <a:t> </a:t>
            </a:r>
            <a:r>
              <a:rPr lang="en-US" sz="2800" dirty="0" err="1" smtClean="0"/>
              <a:t>impar</a:t>
            </a:r>
            <a:r>
              <a:rPr lang="en-US" sz="2800" dirty="0" smtClean="0"/>
              <a:t> to be covered by lateral processes of tongue</a:t>
            </a:r>
          </a:p>
          <a:p>
            <a:r>
              <a:rPr lang="en-US" sz="2800" dirty="0" smtClean="0"/>
              <a:t>Appears as a well demarcated </a:t>
            </a:r>
            <a:r>
              <a:rPr lang="en-US" sz="2800" dirty="0" err="1" smtClean="0"/>
              <a:t>erytematous</a:t>
            </a:r>
            <a:r>
              <a:rPr lang="en-US" sz="2800" dirty="0" smtClean="0"/>
              <a:t> zone affecting the midline and is often asymptomatic</a:t>
            </a:r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erythema</a:t>
            </a:r>
            <a:r>
              <a:rPr lang="en-US" sz="2800" dirty="0" smtClean="0"/>
              <a:t> is due to loss of </a:t>
            </a:r>
            <a:r>
              <a:rPr lang="en-US" sz="2800" dirty="0" err="1" smtClean="0"/>
              <a:t>filiform</a:t>
            </a:r>
            <a:r>
              <a:rPr lang="en-US" sz="2800" dirty="0" smtClean="0"/>
              <a:t> papillae 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ORAL MEDINICE\Desktop\t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263650"/>
            <a:ext cx="2819400" cy="38473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Macroglossia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	Congenital causes:</a:t>
            </a:r>
          </a:p>
          <a:p>
            <a:r>
              <a:rPr lang="en-US" sz="2800" dirty="0" smtClean="0"/>
              <a:t>Vascular malformations</a:t>
            </a:r>
          </a:p>
          <a:p>
            <a:r>
              <a:rPr lang="en-US" sz="2800" dirty="0" err="1" smtClean="0"/>
              <a:t>Hemihyperplasia</a:t>
            </a:r>
            <a:endParaRPr lang="en-US" sz="2800" dirty="0" smtClean="0"/>
          </a:p>
          <a:p>
            <a:r>
              <a:rPr lang="en-US" sz="2800" dirty="0" smtClean="0"/>
              <a:t>Cretinism</a:t>
            </a:r>
          </a:p>
          <a:p>
            <a:r>
              <a:rPr lang="en-US" sz="2800" dirty="0" smtClean="0"/>
              <a:t>Beckwith-</a:t>
            </a:r>
            <a:r>
              <a:rPr lang="en-US" sz="2800" dirty="0" err="1" smtClean="0"/>
              <a:t>Wiedemann</a:t>
            </a:r>
            <a:r>
              <a:rPr lang="en-US" sz="2800" dirty="0" smtClean="0"/>
              <a:t> syndrome</a:t>
            </a:r>
          </a:p>
          <a:p>
            <a:r>
              <a:rPr lang="en-US" sz="2800" dirty="0" smtClean="0"/>
              <a:t>Down syndrome</a:t>
            </a:r>
          </a:p>
          <a:p>
            <a:r>
              <a:rPr lang="en-US" sz="2800" dirty="0" err="1" smtClean="0"/>
              <a:t>Mucopolysaccharides</a:t>
            </a:r>
            <a:endParaRPr lang="en-US" sz="2800" dirty="0" smtClean="0"/>
          </a:p>
          <a:p>
            <a:r>
              <a:rPr lang="en-US" sz="2800" dirty="0" smtClean="0"/>
              <a:t>Neurofibromatosis</a:t>
            </a:r>
          </a:p>
          <a:p>
            <a:r>
              <a:rPr lang="en-US" sz="2800" dirty="0" smtClean="0"/>
              <a:t>Multiple endocrine </a:t>
            </a:r>
            <a:r>
              <a:rPr lang="en-US" sz="2800" dirty="0" err="1" smtClean="0"/>
              <a:t>neoplasia</a:t>
            </a:r>
            <a:r>
              <a:rPr lang="en-US" sz="2800" dirty="0" smtClean="0"/>
              <a:t> type 2B</a:t>
            </a:r>
          </a:p>
          <a:p>
            <a:pPr>
              <a:buNone/>
            </a:pPr>
            <a:r>
              <a:rPr lang="en-US" sz="2800" dirty="0" smtClean="0"/>
              <a:t>	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Acquired: </a:t>
            </a:r>
          </a:p>
          <a:p>
            <a:r>
              <a:rPr lang="en-US" sz="2800" dirty="0" smtClean="0"/>
              <a:t>Edentulous pts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amyloidosis</a:t>
            </a:r>
            <a:endParaRPr lang="en-US" sz="2800" dirty="0" smtClean="0"/>
          </a:p>
          <a:p>
            <a:r>
              <a:rPr lang="en-US" sz="2800" dirty="0" err="1" smtClean="0"/>
              <a:t>Myxedema</a:t>
            </a:r>
            <a:endParaRPr lang="en-US" sz="2800" dirty="0" smtClean="0"/>
          </a:p>
          <a:p>
            <a:r>
              <a:rPr lang="en-US" sz="2800" dirty="0" err="1" smtClean="0"/>
              <a:t>Acromegaly</a:t>
            </a:r>
            <a:endParaRPr lang="en-US" sz="2800" dirty="0" smtClean="0"/>
          </a:p>
          <a:p>
            <a:r>
              <a:rPr lang="en-US" sz="2800" dirty="0" err="1" smtClean="0"/>
              <a:t>Angioedema</a:t>
            </a:r>
            <a:endParaRPr lang="en-US" sz="2800" dirty="0" smtClean="0"/>
          </a:p>
          <a:p>
            <a:r>
              <a:rPr lang="en-US" sz="2800" dirty="0" smtClean="0"/>
              <a:t>Carcinoma and other tumors</a:t>
            </a:r>
          </a:p>
          <a:p>
            <a:endParaRPr lang="en-US" sz="2800" dirty="0"/>
          </a:p>
        </p:txBody>
      </p:sp>
      <p:pic>
        <p:nvPicPr>
          <p:cNvPr id="1026" name="Picture 2" descr="C:\Users\ORAL MEDINICE\Desktop\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5443" y="1905000"/>
            <a:ext cx="3812757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Most common in children</a:t>
            </a:r>
          </a:p>
          <a:p>
            <a:r>
              <a:rPr lang="en-US" sz="2400" dirty="0" smtClean="0"/>
              <a:t>Ranges from mild to severe</a:t>
            </a:r>
          </a:p>
          <a:p>
            <a:r>
              <a:rPr lang="en-US" sz="2400" dirty="0" smtClean="0"/>
              <a:t>Manifestations: noisy breathing, drooling, and difficulty in eating</a:t>
            </a:r>
          </a:p>
          <a:p>
            <a:r>
              <a:rPr lang="en-US" sz="2400" dirty="0" smtClean="0"/>
              <a:t>Tongue enlargement can result in lisping speech</a:t>
            </a:r>
          </a:p>
          <a:p>
            <a:r>
              <a:rPr lang="en-US" sz="2400" dirty="0" smtClean="0"/>
              <a:t>Pressure of tongue against mandible can result in </a:t>
            </a:r>
            <a:r>
              <a:rPr lang="en-US" sz="2400" dirty="0" err="1" smtClean="0"/>
              <a:t>crenated</a:t>
            </a:r>
            <a:r>
              <a:rPr lang="en-US" sz="2400" dirty="0" smtClean="0"/>
              <a:t> lateral border of tongue, open bite and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prognatism</a:t>
            </a:r>
            <a:endParaRPr lang="en-US" sz="2400" dirty="0" smtClean="0"/>
          </a:p>
          <a:p>
            <a:r>
              <a:rPr lang="en-US" sz="2400" dirty="0" err="1" smtClean="0"/>
              <a:t>Multinodular</a:t>
            </a:r>
            <a:r>
              <a:rPr lang="en-US" sz="2400" dirty="0" smtClean="0"/>
              <a:t> appearance – </a:t>
            </a:r>
            <a:r>
              <a:rPr lang="en-US" sz="2400" dirty="0" err="1" smtClean="0"/>
              <a:t>amyloidosis</a:t>
            </a:r>
            <a:r>
              <a:rPr lang="en-US" sz="2400" dirty="0" smtClean="0"/>
              <a:t>, neurofibromatosis, MEN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Lymphangioma</a:t>
            </a:r>
            <a:r>
              <a:rPr lang="en-US" sz="2400" dirty="0" smtClean="0"/>
              <a:t> – tongue appears pebbly and shows multiple vesicle like blebs</a:t>
            </a:r>
          </a:p>
          <a:p>
            <a:r>
              <a:rPr lang="en-US" sz="2400" dirty="0" smtClean="0"/>
              <a:t>Down syndrome – papillary, fissured surface</a:t>
            </a:r>
          </a:p>
          <a:p>
            <a:r>
              <a:rPr lang="en-US" sz="2400" dirty="0" err="1" smtClean="0"/>
              <a:t>Hemifacial</a:t>
            </a:r>
            <a:r>
              <a:rPr lang="en-US" sz="2400" dirty="0" smtClean="0"/>
              <a:t> hyperplasia – unilateral enlargement</a:t>
            </a:r>
          </a:p>
          <a:p>
            <a:r>
              <a:rPr lang="en-US" sz="2400" dirty="0" smtClean="0"/>
              <a:t>Edentulous – tongue appears elevated and tends to spread out laterally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Ankyloglossia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a developmental </a:t>
            </a:r>
            <a:r>
              <a:rPr lang="en-US" sz="2400" dirty="0" err="1" smtClean="0"/>
              <a:t>anamoly</a:t>
            </a:r>
            <a:r>
              <a:rPr lang="en-US" sz="2400" dirty="0" smtClean="0"/>
              <a:t> of the tongue characterized by short, thick lingual </a:t>
            </a:r>
            <a:r>
              <a:rPr lang="en-US" sz="2400" dirty="0" err="1" smtClean="0"/>
              <a:t>frenum</a:t>
            </a:r>
            <a:r>
              <a:rPr lang="en-US" sz="2400" dirty="0" smtClean="0"/>
              <a:t> resulting in limitation of tongue movement</a:t>
            </a:r>
          </a:p>
          <a:p>
            <a:r>
              <a:rPr lang="en-US" sz="2400" dirty="0" smtClean="0"/>
              <a:t>Complete </a:t>
            </a:r>
            <a:r>
              <a:rPr lang="en-US" sz="2400" dirty="0" err="1" smtClean="0"/>
              <a:t>ankyloglossia</a:t>
            </a:r>
            <a:r>
              <a:rPr lang="en-US" sz="2400" dirty="0" smtClean="0"/>
              <a:t> – tongue is actually fused to the floor of the mouth</a:t>
            </a:r>
          </a:p>
          <a:p>
            <a:r>
              <a:rPr lang="en-US" sz="2400" dirty="0" smtClean="0"/>
              <a:t>Results in speech defects</a:t>
            </a:r>
            <a:endParaRPr lang="en-US" sz="2400" dirty="0"/>
          </a:p>
        </p:txBody>
      </p:sp>
      <p:pic>
        <p:nvPicPr>
          <p:cNvPr id="2050" name="Picture 2" descr="C:\Users\ORAL MEDINICE\Desktop\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962400"/>
            <a:ext cx="3810000" cy="25353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Lingual thyroid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During the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to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week of fetal life, the thyroid gland begins as an epithelial proliferation in the floor of the pharyngeal gut</a:t>
            </a:r>
          </a:p>
          <a:p>
            <a:r>
              <a:rPr lang="en-US" sz="2800" dirty="0" smtClean="0"/>
              <a:t>By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embryonic week, this thyroid bud normally descends into the neck to its final resting position anterior to trachea and larynx</a:t>
            </a:r>
          </a:p>
          <a:p>
            <a:r>
              <a:rPr lang="en-US" sz="2800" dirty="0" smtClean="0"/>
              <a:t>The site where this descending bud </a:t>
            </a:r>
            <a:r>
              <a:rPr lang="en-US" sz="2800" dirty="0" err="1" smtClean="0"/>
              <a:t>invaginates</a:t>
            </a:r>
            <a:r>
              <a:rPr lang="en-US" sz="2800" dirty="0" smtClean="0"/>
              <a:t> later becomes the foramen </a:t>
            </a:r>
            <a:r>
              <a:rPr lang="en-US" sz="2800" dirty="0" err="1" smtClean="0"/>
              <a:t>caecum</a:t>
            </a:r>
            <a:endParaRPr lang="en-US" sz="2800" dirty="0" smtClean="0"/>
          </a:p>
          <a:p>
            <a:r>
              <a:rPr lang="en-US" sz="2800" dirty="0" smtClean="0"/>
              <a:t>If the primitive gland does not descend normally, ectopic thyroid tissue may be found b/w foramen </a:t>
            </a:r>
            <a:r>
              <a:rPr lang="en-US" sz="2800" dirty="0" err="1" smtClean="0"/>
              <a:t>caecum</a:t>
            </a:r>
            <a:r>
              <a:rPr lang="en-US" sz="2800" dirty="0" smtClean="0"/>
              <a:t> and epiglottis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Frequent in females</a:t>
            </a:r>
          </a:p>
          <a:p>
            <a:r>
              <a:rPr lang="en-US" sz="2800" dirty="0" smtClean="0"/>
              <a:t>Small, asymptomatic nodular lesions to large masses to block airway</a:t>
            </a:r>
          </a:p>
          <a:p>
            <a:r>
              <a:rPr lang="en-US" sz="2800" dirty="0" smtClean="0"/>
              <a:t>Clinical symptoms: </a:t>
            </a:r>
            <a:r>
              <a:rPr lang="en-US" sz="2800" dirty="0" err="1" smtClean="0"/>
              <a:t>dysphagia</a:t>
            </a:r>
            <a:r>
              <a:rPr lang="en-US" sz="2800" dirty="0" smtClean="0"/>
              <a:t>, </a:t>
            </a:r>
            <a:r>
              <a:rPr lang="en-US" sz="2800" dirty="0" err="1" smtClean="0"/>
              <a:t>dysphonia</a:t>
            </a:r>
            <a:r>
              <a:rPr lang="en-US" sz="2800" dirty="0" smtClean="0"/>
              <a:t> and </a:t>
            </a:r>
            <a:r>
              <a:rPr lang="en-US" sz="2800" dirty="0" err="1" smtClean="0"/>
              <a:t>dyspnea</a:t>
            </a:r>
            <a:endParaRPr lang="en-US" sz="2800" dirty="0"/>
          </a:p>
        </p:txBody>
      </p:sp>
      <p:pic>
        <p:nvPicPr>
          <p:cNvPr id="3074" name="Picture 2" descr="C:\Users\ORAL MEDINICE\Desktop\t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4038600"/>
            <a:ext cx="2667000" cy="242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Fissured tongue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Scrotal tongue</a:t>
            </a:r>
          </a:p>
          <a:p>
            <a:r>
              <a:rPr lang="en-US" sz="2800" dirty="0" smtClean="0"/>
              <a:t>Relatively common</a:t>
            </a:r>
          </a:p>
          <a:p>
            <a:r>
              <a:rPr lang="en-US" sz="2800" dirty="0" smtClean="0"/>
              <a:t>Numerous grooves and fissures are present on dorsal surface ranging from 2 -6 mm in depth</a:t>
            </a:r>
          </a:p>
          <a:p>
            <a:r>
              <a:rPr lang="en-US" sz="2800" dirty="0" smtClean="0"/>
              <a:t>Fissures cover the entire dorsal surface and divide the tongue papilla into multiple several islands</a:t>
            </a:r>
          </a:p>
          <a:p>
            <a:r>
              <a:rPr lang="en-US" sz="2800" dirty="0" smtClean="0"/>
              <a:t>Condition is asymptomatic</a:t>
            </a:r>
          </a:p>
          <a:p>
            <a:r>
              <a:rPr lang="en-US" sz="2800" dirty="0" smtClean="0"/>
              <a:t>Some patients may complain of mild burning or soreness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516</Words>
  <Application>Microsoft Office PowerPoint</Application>
  <PresentationFormat>On-screen Show (4:3)</PresentationFormat>
  <Paragraphs>73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Diseases of tongue </vt:lpstr>
      <vt:lpstr>Macroglossia </vt:lpstr>
      <vt:lpstr>Slide 3</vt:lpstr>
      <vt:lpstr>Slide 4</vt:lpstr>
      <vt:lpstr>Slide 5</vt:lpstr>
      <vt:lpstr>Ankyloglossia </vt:lpstr>
      <vt:lpstr>Lingual thyroid</vt:lpstr>
      <vt:lpstr>Slide 8</vt:lpstr>
      <vt:lpstr>Fissured tongue</vt:lpstr>
      <vt:lpstr>Slide 10</vt:lpstr>
      <vt:lpstr>Hairy tongue</vt:lpstr>
      <vt:lpstr>Slide 12</vt:lpstr>
      <vt:lpstr>Slide 13</vt:lpstr>
      <vt:lpstr>Varicosities/ Varices</vt:lpstr>
      <vt:lpstr>Slide 15</vt:lpstr>
      <vt:lpstr>Median rhomboid glossitis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of tongue </dc:title>
  <dc:creator>ORAL MEDINICE</dc:creator>
  <cp:lastModifiedBy>ORAL MEDINICE</cp:lastModifiedBy>
  <cp:revision>24</cp:revision>
  <dcterms:created xsi:type="dcterms:W3CDTF">2006-08-16T00:00:00Z</dcterms:created>
  <dcterms:modified xsi:type="dcterms:W3CDTF">2018-09-04T05:35:15Z</dcterms:modified>
</cp:coreProperties>
</file>