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9/1/2020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9/1/2020</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9/1/2020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9/1/2020</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9/1/2020</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9/1/2020</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9/1/2020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Radiation Biology</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3640767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DNA</a:t>
            </a:r>
            <a:endParaRPr lang="en-US" dirty="0"/>
          </a:p>
        </p:txBody>
      </p:sp>
      <p:sp>
        <p:nvSpPr>
          <p:cNvPr id="3" name="Content Placeholder 2"/>
          <p:cNvSpPr>
            <a:spLocks noGrp="1"/>
          </p:cNvSpPr>
          <p:nvPr>
            <p:ph sz="quarter" idx="1"/>
          </p:nvPr>
        </p:nvSpPr>
        <p:spPr/>
        <p:txBody>
          <a:bodyPr>
            <a:normAutofit/>
          </a:bodyPr>
          <a:lstStyle/>
          <a:p>
            <a:r>
              <a:rPr lang="en-US" dirty="0" smtClean="0"/>
              <a:t>This is the primary cause of radiation induced cell death, heritable mutations and cancer formation</a:t>
            </a:r>
          </a:p>
          <a:p>
            <a:r>
              <a:rPr lang="en-US" dirty="0" smtClean="0"/>
              <a:t>Radiation produces different types of alterations,</a:t>
            </a:r>
          </a:p>
          <a:p>
            <a:pPr marL="514350" indent="-514350">
              <a:buFont typeface="+mj-lt"/>
              <a:buAutoNum type="arabicPeriod"/>
            </a:pPr>
            <a:r>
              <a:rPr lang="en-US" dirty="0" smtClean="0"/>
              <a:t>Breakage of one or both DNA strands</a:t>
            </a:r>
          </a:p>
          <a:p>
            <a:pPr marL="514350" indent="-514350">
              <a:buFont typeface="+mj-lt"/>
              <a:buAutoNum type="arabicPeriod"/>
            </a:pPr>
            <a:r>
              <a:rPr lang="en-US" dirty="0" smtClean="0"/>
              <a:t>Cross-linking of DNA strands within the helix to other DNA strands or to proteins</a:t>
            </a:r>
          </a:p>
          <a:p>
            <a:pPr marL="514350" indent="-514350">
              <a:buFont typeface="+mj-lt"/>
              <a:buAutoNum type="arabicPeriod"/>
            </a:pPr>
            <a:r>
              <a:rPr lang="en-US" dirty="0" smtClean="0"/>
              <a:t>Change or loss of a base</a:t>
            </a:r>
          </a:p>
          <a:p>
            <a:pPr marL="514350" indent="-514350">
              <a:buFont typeface="+mj-lt"/>
              <a:buAutoNum type="arabicPeriod"/>
            </a:pPr>
            <a:r>
              <a:rPr lang="en-US" dirty="0" smtClean="0"/>
              <a:t>Disruption of hydrogen bonds b/w DNA strands</a:t>
            </a:r>
            <a:endParaRPr lang="en-US" dirty="0"/>
          </a:p>
        </p:txBody>
      </p:sp>
    </p:spTree>
    <p:extLst>
      <p:ext uri="{BB962C8B-B14F-4D97-AF65-F5344CB8AC3E}">
        <p14:creationId xmlns:p14="http://schemas.microsoft.com/office/powerpoint/2010/main" xmlns="" val="858665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Deterministic and stochastic effects</a:t>
            </a:r>
            <a:endParaRPr lang="en-US" sz="3600" dirty="0"/>
          </a:p>
        </p:txBody>
      </p:sp>
      <p:sp>
        <p:nvSpPr>
          <p:cNvPr id="3" name="Content Placeholder 2"/>
          <p:cNvSpPr>
            <a:spLocks noGrp="1"/>
          </p:cNvSpPr>
          <p:nvPr>
            <p:ph sz="quarter" idx="1"/>
          </p:nvPr>
        </p:nvSpPr>
        <p:spPr/>
        <p:txBody>
          <a:bodyPr>
            <a:normAutofit fontScale="92500" lnSpcReduction="20000"/>
          </a:bodyPr>
          <a:lstStyle/>
          <a:p>
            <a:r>
              <a:rPr lang="en-US" sz="2400" dirty="0" smtClean="0"/>
              <a:t>Deterministic effects – radiation injury to organisms results from killing of no of cells</a:t>
            </a:r>
          </a:p>
          <a:p>
            <a:r>
              <a:rPr lang="en-US" sz="2400" dirty="0" smtClean="0"/>
              <a:t>Severity of clinical effects is proportional to dose</a:t>
            </a:r>
          </a:p>
          <a:p>
            <a:r>
              <a:rPr lang="en-US" sz="2400" dirty="0" smtClean="0"/>
              <a:t>The greater the dose, the greater the effect</a:t>
            </a:r>
          </a:p>
          <a:p>
            <a:r>
              <a:rPr lang="en-US" sz="2400" dirty="0" smtClean="0"/>
              <a:t>Probability of effect independent of dose</a:t>
            </a:r>
          </a:p>
          <a:p>
            <a:endParaRPr lang="en-US" sz="2400" dirty="0"/>
          </a:p>
          <a:p>
            <a:r>
              <a:rPr lang="en-US" sz="2400" dirty="0" smtClean="0"/>
              <a:t>Stochastic effects – </a:t>
            </a:r>
            <a:r>
              <a:rPr lang="en-US" sz="2400" dirty="0" err="1" smtClean="0"/>
              <a:t>sublethal</a:t>
            </a:r>
            <a:r>
              <a:rPr lang="en-US" sz="2400" dirty="0" smtClean="0"/>
              <a:t> damage to individual cells that results in cancer formation or heritable mutation</a:t>
            </a:r>
          </a:p>
          <a:p>
            <a:r>
              <a:rPr lang="en-US" sz="2400" dirty="0"/>
              <a:t>Severity of clinical effects </a:t>
            </a:r>
            <a:r>
              <a:rPr lang="en-US" sz="2400" dirty="0" smtClean="0"/>
              <a:t>is independent of dose</a:t>
            </a:r>
          </a:p>
          <a:p>
            <a:r>
              <a:rPr lang="en-US" sz="2400" dirty="0" smtClean="0"/>
              <a:t>Shows all or none response, an individual either has effect or does not</a:t>
            </a:r>
          </a:p>
          <a:p>
            <a:r>
              <a:rPr lang="en-US" sz="2400" dirty="0" smtClean="0"/>
              <a:t>Frequency of effect proportional to dose</a:t>
            </a:r>
          </a:p>
          <a:p>
            <a:r>
              <a:rPr lang="en-US" sz="2400" dirty="0" smtClean="0"/>
              <a:t>Greater the dose, greater the chance of effect</a:t>
            </a:r>
            <a:endParaRPr lang="en-US" sz="2400" dirty="0"/>
          </a:p>
        </p:txBody>
      </p:sp>
    </p:spTree>
    <p:extLst>
      <p:ext uri="{BB962C8B-B14F-4D97-AF65-F5344CB8AC3E}">
        <p14:creationId xmlns:p14="http://schemas.microsoft.com/office/powerpoint/2010/main" xmlns="" val="815271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Deterministic effects on cells</a:t>
            </a:r>
            <a:endParaRPr lang="en-US" dirty="0"/>
          </a:p>
        </p:txBody>
      </p:sp>
      <p:sp>
        <p:nvSpPr>
          <p:cNvPr id="3" name="Content Placeholder 2"/>
          <p:cNvSpPr>
            <a:spLocks noGrp="1"/>
          </p:cNvSpPr>
          <p:nvPr>
            <p:ph sz="quarter" idx="1"/>
          </p:nvPr>
        </p:nvSpPr>
        <p:spPr/>
        <p:txBody>
          <a:bodyPr/>
          <a:lstStyle/>
          <a:p>
            <a:r>
              <a:rPr lang="en-US" dirty="0" smtClean="0"/>
              <a:t>Effects on intracellular structures</a:t>
            </a:r>
          </a:p>
          <a:p>
            <a:r>
              <a:rPr lang="en-US" dirty="0" smtClean="0"/>
              <a:t>On nucleus</a:t>
            </a:r>
          </a:p>
          <a:p>
            <a:r>
              <a:rPr lang="en-US" dirty="0" smtClean="0"/>
              <a:t>Chromosomes aberrations</a:t>
            </a:r>
          </a:p>
          <a:p>
            <a:r>
              <a:rPr lang="en-US" dirty="0" smtClean="0"/>
              <a:t>Effect on cell replication</a:t>
            </a:r>
            <a:endParaRPr lang="en-US" dirty="0"/>
          </a:p>
        </p:txBody>
      </p:sp>
    </p:spTree>
    <p:extLst>
      <p:ext uri="{BB962C8B-B14F-4D97-AF65-F5344CB8AC3E}">
        <p14:creationId xmlns:p14="http://schemas.microsoft.com/office/powerpoint/2010/main" xmlns="" val="421156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Effects on intracellular structures</a:t>
            </a:r>
          </a:p>
        </p:txBody>
      </p:sp>
      <p:sp>
        <p:nvSpPr>
          <p:cNvPr id="3" name="Content Placeholder 2"/>
          <p:cNvSpPr>
            <a:spLocks noGrp="1"/>
          </p:cNvSpPr>
          <p:nvPr>
            <p:ph sz="quarter" idx="1"/>
          </p:nvPr>
        </p:nvSpPr>
        <p:spPr/>
        <p:txBody>
          <a:bodyPr/>
          <a:lstStyle/>
          <a:p>
            <a:r>
              <a:rPr lang="en-US" dirty="0" smtClean="0"/>
              <a:t>Results from radiation induced changes in their macromolecules</a:t>
            </a:r>
          </a:p>
          <a:p>
            <a:r>
              <a:rPr lang="en-US" dirty="0" smtClean="0"/>
              <a:t>These changes are manifest initially as structural and functional changes in cellular organelles</a:t>
            </a:r>
          </a:p>
          <a:p>
            <a:r>
              <a:rPr lang="en-US" dirty="0" smtClean="0"/>
              <a:t>The changes may cause cell death</a:t>
            </a:r>
            <a:endParaRPr lang="en-US" dirty="0"/>
          </a:p>
        </p:txBody>
      </p:sp>
    </p:spTree>
    <p:extLst>
      <p:ext uri="{BB962C8B-B14F-4D97-AF65-F5344CB8AC3E}">
        <p14:creationId xmlns:p14="http://schemas.microsoft.com/office/powerpoint/2010/main" xmlns="" val="529450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nucleus</a:t>
            </a:r>
            <a:endParaRPr lang="en-US" dirty="0"/>
          </a:p>
        </p:txBody>
      </p:sp>
      <p:sp>
        <p:nvSpPr>
          <p:cNvPr id="3" name="Content Placeholder 2"/>
          <p:cNvSpPr>
            <a:spLocks noGrp="1"/>
          </p:cNvSpPr>
          <p:nvPr>
            <p:ph sz="quarter" idx="1"/>
          </p:nvPr>
        </p:nvSpPr>
        <p:spPr/>
        <p:txBody>
          <a:bodyPr/>
          <a:lstStyle/>
          <a:p>
            <a:r>
              <a:rPr lang="en-US" dirty="0" smtClean="0"/>
              <a:t>Nucleus is more radiosensitive than cytoplasm, specially in dividing cells</a:t>
            </a:r>
          </a:p>
          <a:p>
            <a:r>
              <a:rPr lang="en-US" dirty="0" smtClean="0"/>
              <a:t>Sensitive site in nucleus is DNA within chromosomes</a:t>
            </a:r>
            <a:endParaRPr lang="en-US" dirty="0"/>
          </a:p>
        </p:txBody>
      </p:sp>
    </p:spTree>
    <p:extLst>
      <p:ext uri="{BB962C8B-B14F-4D97-AF65-F5344CB8AC3E}">
        <p14:creationId xmlns:p14="http://schemas.microsoft.com/office/powerpoint/2010/main" xmlns="" val="3484957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Chromosomes aberrations</a:t>
            </a:r>
            <a:br>
              <a:rPr lang="en-US" dirty="0"/>
            </a:br>
            <a:endParaRPr lang="en-US" dirty="0"/>
          </a:p>
        </p:txBody>
      </p:sp>
      <p:sp>
        <p:nvSpPr>
          <p:cNvPr id="3" name="Content Placeholder 2"/>
          <p:cNvSpPr>
            <a:spLocks noGrp="1"/>
          </p:cNvSpPr>
          <p:nvPr>
            <p:ph sz="quarter" idx="1"/>
          </p:nvPr>
        </p:nvSpPr>
        <p:spPr/>
        <p:txBody>
          <a:bodyPr/>
          <a:lstStyle/>
          <a:p>
            <a:r>
              <a:rPr lang="en-US" dirty="0" smtClean="0"/>
              <a:t>Chromosomes serve as useful markers for radiation injury, and extent of their damage is related to cell survival</a:t>
            </a:r>
          </a:p>
          <a:p>
            <a:r>
              <a:rPr lang="en-US" dirty="0" smtClean="0"/>
              <a:t>It is seen in irradiated cells at the time of mitosis when the DNA condenses to form chromosomes</a:t>
            </a:r>
          </a:p>
          <a:p>
            <a:r>
              <a:rPr lang="en-US" dirty="0" smtClean="0"/>
              <a:t>It is dependent on stage of cell in cell cycle at the time of irradiation</a:t>
            </a:r>
            <a:endParaRPr lang="en-US" dirty="0"/>
          </a:p>
        </p:txBody>
      </p:sp>
    </p:spTree>
    <p:extLst>
      <p:ext uri="{BB962C8B-B14F-4D97-AF65-F5344CB8AC3E}">
        <p14:creationId xmlns:p14="http://schemas.microsoft.com/office/powerpoint/2010/main" xmlns="" val="1346894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Chromatid </a:t>
            </a:r>
            <a:r>
              <a:rPr lang="en-US" dirty="0" err="1" smtClean="0"/>
              <a:t>abberation</a:t>
            </a:r>
            <a:r>
              <a:rPr lang="en-US" dirty="0" smtClean="0"/>
              <a:t> - If radiation exposure occurs after DNA synthesis, in G2 or mid or late S, only one arm of affected chromosome is broken</a:t>
            </a:r>
          </a:p>
          <a:p>
            <a:r>
              <a:rPr lang="en-US" dirty="0" smtClean="0"/>
              <a:t>Chromosome </a:t>
            </a:r>
            <a:r>
              <a:rPr lang="en-US" dirty="0" err="1" smtClean="0"/>
              <a:t>abberation</a:t>
            </a:r>
            <a:r>
              <a:rPr lang="en-US" dirty="0" smtClean="0"/>
              <a:t> - If </a:t>
            </a:r>
            <a:r>
              <a:rPr lang="en-US" dirty="0"/>
              <a:t>radiation </a:t>
            </a:r>
            <a:r>
              <a:rPr lang="en-US" dirty="0" smtClean="0"/>
              <a:t>induced break occurs before DNA has </a:t>
            </a:r>
            <a:r>
              <a:rPr lang="en-US" dirty="0" err="1" smtClean="0"/>
              <a:t>replicted</a:t>
            </a:r>
            <a:r>
              <a:rPr lang="en-US" dirty="0" smtClean="0"/>
              <a:t>, in G1 or early S phase, the damage manifests as a break in both arms</a:t>
            </a:r>
            <a:endParaRPr lang="en-US" dirty="0"/>
          </a:p>
        </p:txBody>
      </p:sp>
    </p:spTree>
    <p:extLst>
      <p:ext uri="{BB962C8B-B14F-4D97-AF65-F5344CB8AC3E}">
        <p14:creationId xmlns:p14="http://schemas.microsoft.com/office/powerpoint/2010/main" xmlns="" val="2413253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Effect on cell replication</a:t>
            </a:r>
            <a:br>
              <a:rPr lang="en-US" dirty="0"/>
            </a:br>
            <a:endParaRPr lang="en-US" dirty="0"/>
          </a:p>
        </p:txBody>
      </p:sp>
      <p:sp>
        <p:nvSpPr>
          <p:cNvPr id="3" name="Content Placeholder 2"/>
          <p:cNvSpPr>
            <a:spLocks noGrp="1"/>
          </p:cNvSpPr>
          <p:nvPr>
            <p:ph sz="quarter" idx="1"/>
          </p:nvPr>
        </p:nvSpPr>
        <p:spPr/>
        <p:txBody>
          <a:bodyPr/>
          <a:lstStyle/>
          <a:p>
            <a:r>
              <a:rPr lang="en-US" dirty="0" smtClean="0"/>
              <a:t>Radiation to rapidly dividing cell systems will cause a reduction in size of irradiated tissue as a result of mitotic delay and cell death</a:t>
            </a:r>
          </a:p>
          <a:p>
            <a:r>
              <a:rPr lang="en-US" dirty="0" smtClean="0"/>
              <a:t>Reproductive death – loss of capacity for mitotic division in a cell population</a:t>
            </a:r>
          </a:p>
          <a:p>
            <a:r>
              <a:rPr lang="en-US" dirty="0" smtClean="0"/>
              <a:t>The three mechanisms of reproductive death are </a:t>
            </a:r>
            <a:r>
              <a:rPr lang="en-US" dirty="0" smtClean="0">
                <a:solidFill>
                  <a:srgbClr val="FF0000"/>
                </a:solidFill>
              </a:rPr>
              <a:t>DNA damage, bystander effect, and apoptosis</a:t>
            </a:r>
            <a:endParaRPr lang="en-US" dirty="0">
              <a:solidFill>
                <a:srgbClr val="FF0000"/>
              </a:solidFill>
            </a:endParaRPr>
          </a:p>
        </p:txBody>
      </p:sp>
    </p:spTree>
    <p:extLst>
      <p:ext uri="{BB962C8B-B14F-4D97-AF65-F5344CB8AC3E}">
        <p14:creationId xmlns:p14="http://schemas.microsoft.com/office/powerpoint/2010/main" xmlns="" val="2756333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DNA damage</a:t>
            </a:r>
            <a:endParaRPr lang="en-US" sz="3600" dirty="0"/>
          </a:p>
        </p:txBody>
      </p:sp>
      <p:sp>
        <p:nvSpPr>
          <p:cNvPr id="3" name="Content Placeholder 2"/>
          <p:cNvSpPr>
            <a:spLocks noGrp="1"/>
          </p:cNvSpPr>
          <p:nvPr>
            <p:ph sz="quarter" idx="1"/>
          </p:nvPr>
        </p:nvSpPr>
        <p:spPr/>
        <p:txBody>
          <a:bodyPr>
            <a:normAutofit/>
          </a:bodyPr>
          <a:lstStyle/>
          <a:p>
            <a:r>
              <a:rPr lang="en-US" dirty="0" smtClean="0"/>
              <a:t>Cell death is caused by damage to DNA, which </a:t>
            </a:r>
            <a:r>
              <a:rPr lang="en-US" dirty="0" err="1" smtClean="0"/>
              <a:t>inturn</a:t>
            </a:r>
            <a:r>
              <a:rPr lang="en-US" dirty="0" smtClean="0"/>
              <a:t> causes chromosome </a:t>
            </a:r>
            <a:r>
              <a:rPr lang="en-US" dirty="0" err="1" smtClean="0"/>
              <a:t>abberations</a:t>
            </a:r>
            <a:r>
              <a:rPr lang="en-US" dirty="0" smtClean="0"/>
              <a:t>, which cause the cell to die during the first few mitosis after irradiation</a:t>
            </a:r>
          </a:p>
          <a:p>
            <a:r>
              <a:rPr lang="en-US" dirty="0" smtClean="0"/>
              <a:t>It is the rate of cell replication in various tissues and thus the rate of reproductive death</a:t>
            </a:r>
          </a:p>
          <a:p>
            <a:r>
              <a:rPr lang="en-US" dirty="0" smtClean="0"/>
              <a:t>In a sample of slowly dividing cells is irradiated, larger doses and longer time intervals are required for induction of deterministic effects</a:t>
            </a:r>
            <a:endParaRPr lang="en-US" dirty="0"/>
          </a:p>
        </p:txBody>
      </p:sp>
    </p:spTree>
    <p:extLst>
      <p:ext uri="{BB962C8B-B14F-4D97-AF65-F5344CB8AC3E}">
        <p14:creationId xmlns:p14="http://schemas.microsoft.com/office/powerpoint/2010/main" xmlns="" val="1670609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Bystander effect</a:t>
            </a:r>
            <a:endParaRPr lang="en-US" dirty="0"/>
          </a:p>
        </p:txBody>
      </p:sp>
      <p:sp>
        <p:nvSpPr>
          <p:cNvPr id="3" name="Content Placeholder 2"/>
          <p:cNvSpPr>
            <a:spLocks noGrp="1"/>
          </p:cNvSpPr>
          <p:nvPr>
            <p:ph sz="quarter" idx="1"/>
          </p:nvPr>
        </p:nvSpPr>
        <p:spPr/>
        <p:txBody>
          <a:bodyPr/>
          <a:lstStyle/>
          <a:p>
            <a:r>
              <a:rPr lang="en-US" dirty="0" smtClean="0"/>
              <a:t>Cells that are damaged by radiation and  release molecules into their immediate environment that kill nearby cells</a:t>
            </a:r>
          </a:p>
          <a:p>
            <a:r>
              <a:rPr lang="en-US" dirty="0" smtClean="0"/>
              <a:t>This effect causes chromosome </a:t>
            </a:r>
            <a:r>
              <a:rPr lang="en-US" dirty="0" err="1" smtClean="0"/>
              <a:t>abberations</a:t>
            </a:r>
            <a:r>
              <a:rPr lang="en-US" dirty="0" smtClean="0"/>
              <a:t>, cell killing, gene mutations and carcinogenesis </a:t>
            </a:r>
            <a:endParaRPr lang="en-US" dirty="0"/>
          </a:p>
        </p:txBody>
      </p:sp>
    </p:spTree>
    <p:extLst>
      <p:ext uri="{BB962C8B-B14F-4D97-AF65-F5344CB8AC3E}">
        <p14:creationId xmlns:p14="http://schemas.microsoft.com/office/powerpoint/2010/main" xmlns="" val="845799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t>
            </a:r>
            <a:endParaRPr lang="en-US" dirty="0"/>
          </a:p>
        </p:txBody>
      </p:sp>
      <p:sp>
        <p:nvSpPr>
          <p:cNvPr id="3" name="Content Placeholder 2"/>
          <p:cNvSpPr>
            <a:spLocks noGrp="1"/>
          </p:cNvSpPr>
          <p:nvPr>
            <p:ph sz="quarter" idx="1"/>
          </p:nvPr>
        </p:nvSpPr>
        <p:spPr/>
        <p:txBody>
          <a:bodyPr/>
          <a:lstStyle/>
          <a:p>
            <a:r>
              <a:rPr lang="en-US" dirty="0" smtClean="0"/>
              <a:t>Radiobiology is the study of the effects of </a:t>
            </a:r>
            <a:r>
              <a:rPr lang="en-US" dirty="0" err="1" smtClean="0"/>
              <a:t>ionozing</a:t>
            </a:r>
            <a:r>
              <a:rPr lang="en-US" dirty="0" smtClean="0"/>
              <a:t> radiation on living systems</a:t>
            </a:r>
            <a:endParaRPr lang="en-US" dirty="0"/>
          </a:p>
        </p:txBody>
      </p:sp>
    </p:spTree>
    <p:extLst>
      <p:ext uri="{BB962C8B-B14F-4D97-AF65-F5344CB8AC3E}">
        <p14:creationId xmlns:p14="http://schemas.microsoft.com/office/powerpoint/2010/main" xmlns="" val="3463574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Apoptosis </a:t>
            </a:r>
            <a:endParaRPr lang="en-US" dirty="0"/>
          </a:p>
        </p:txBody>
      </p:sp>
      <p:sp>
        <p:nvSpPr>
          <p:cNvPr id="3" name="Content Placeholder 2"/>
          <p:cNvSpPr>
            <a:spLocks noGrp="1"/>
          </p:cNvSpPr>
          <p:nvPr>
            <p:ph sz="quarter" idx="1"/>
          </p:nvPr>
        </p:nvSpPr>
        <p:spPr/>
        <p:txBody>
          <a:bodyPr/>
          <a:lstStyle/>
          <a:p>
            <a:r>
              <a:rPr lang="en-US" dirty="0" smtClean="0"/>
              <a:t>Also known as programmed cell death, occurs during normal embryogenesis</a:t>
            </a:r>
          </a:p>
          <a:p>
            <a:r>
              <a:rPr lang="en-US" dirty="0" smtClean="0"/>
              <a:t>Cells round up, draw </a:t>
            </a:r>
            <a:r>
              <a:rPr lang="en-US" dirty="0" err="1" smtClean="0"/>
              <a:t>awayfrom</a:t>
            </a:r>
            <a:r>
              <a:rPr lang="en-US" dirty="0" smtClean="0"/>
              <a:t> their neighbors and condense nuclear chromatin</a:t>
            </a:r>
          </a:p>
          <a:p>
            <a:r>
              <a:rPr lang="en-US" dirty="0" smtClean="0"/>
              <a:t>This can be induced in both normal tissue and in some tumors</a:t>
            </a:r>
          </a:p>
          <a:p>
            <a:r>
              <a:rPr lang="en-US" dirty="0" smtClean="0"/>
              <a:t>It is most common in </a:t>
            </a:r>
            <a:r>
              <a:rPr lang="en-US" dirty="0" err="1" smtClean="0"/>
              <a:t>hemopoietic</a:t>
            </a:r>
            <a:r>
              <a:rPr lang="en-US" dirty="0" smtClean="0"/>
              <a:t> and lymphoid tissues</a:t>
            </a:r>
            <a:endParaRPr lang="en-US" dirty="0"/>
          </a:p>
        </p:txBody>
      </p:sp>
    </p:spTree>
    <p:extLst>
      <p:ext uri="{BB962C8B-B14F-4D97-AF65-F5344CB8AC3E}">
        <p14:creationId xmlns:p14="http://schemas.microsoft.com/office/powerpoint/2010/main" xmlns="" val="3106423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Recovery </a:t>
            </a:r>
            <a:endParaRPr lang="en-US" dirty="0"/>
          </a:p>
        </p:txBody>
      </p:sp>
      <p:sp>
        <p:nvSpPr>
          <p:cNvPr id="3" name="Content Placeholder 2"/>
          <p:cNvSpPr>
            <a:spLocks noGrp="1"/>
          </p:cNvSpPr>
          <p:nvPr>
            <p:ph sz="quarter" idx="1"/>
          </p:nvPr>
        </p:nvSpPr>
        <p:spPr/>
        <p:txBody>
          <a:bodyPr/>
          <a:lstStyle/>
          <a:p>
            <a:r>
              <a:rPr lang="en-US" dirty="0" smtClean="0"/>
              <a:t>Cell recovery from DNA damage and bystander effect involves enzymatic repair of single strand breaks of DNA</a:t>
            </a:r>
          </a:p>
          <a:p>
            <a:r>
              <a:rPr lang="en-US" dirty="0" smtClean="0"/>
              <a:t>So, a higher total dose is required to achieve a given degree of cell killing when multiple fractions are used</a:t>
            </a:r>
            <a:endParaRPr lang="en-US" dirty="0"/>
          </a:p>
        </p:txBody>
      </p:sp>
    </p:spTree>
    <p:extLst>
      <p:ext uri="{BB962C8B-B14F-4D97-AF65-F5344CB8AC3E}">
        <p14:creationId xmlns:p14="http://schemas.microsoft.com/office/powerpoint/2010/main" xmlns="" val="13053638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t>Radiosensitivity</a:t>
            </a:r>
            <a:r>
              <a:rPr lang="en-US" sz="3600" dirty="0" smtClean="0"/>
              <a:t> and cell type</a:t>
            </a:r>
            <a:endParaRPr lang="en-US" sz="3600" dirty="0"/>
          </a:p>
        </p:txBody>
      </p:sp>
      <p:sp>
        <p:nvSpPr>
          <p:cNvPr id="3" name="Content Placeholder 2"/>
          <p:cNvSpPr>
            <a:spLocks noGrp="1"/>
          </p:cNvSpPr>
          <p:nvPr>
            <p:ph sz="quarter" idx="1"/>
          </p:nvPr>
        </p:nvSpPr>
        <p:spPr>
          <a:xfrm>
            <a:off x="228600" y="1600200"/>
            <a:ext cx="8686800" cy="4525963"/>
          </a:xfrm>
        </p:spPr>
        <p:txBody>
          <a:bodyPr/>
          <a:lstStyle/>
          <a:p>
            <a:pPr marL="0" indent="0">
              <a:buNone/>
            </a:pPr>
            <a:r>
              <a:rPr lang="en-US" dirty="0" smtClean="0"/>
              <a:t> Most </a:t>
            </a:r>
            <a:r>
              <a:rPr lang="en-US" dirty="0" err="1" smtClean="0"/>
              <a:t>radiosensitivity</a:t>
            </a:r>
            <a:r>
              <a:rPr lang="en-US" dirty="0" smtClean="0"/>
              <a:t> cells have </a:t>
            </a:r>
            <a:r>
              <a:rPr lang="en-US" dirty="0" err="1" smtClean="0"/>
              <a:t>foll</a:t>
            </a:r>
            <a:r>
              <a:rPr lang="en-US" dirty="0" smtClean="0"/>
              <a:t> characteristics</a:t>
            </a:r>
          </a:p>
          <a:p>
            <a:pPr>
              <a:buFont typeface="Wingdings" pitchFamily="2" charset="2"/>
              <a:buChar char="ü"/>
            </a:pPr>
            <a:r>
              <a:rPr lang="en-US" dirty="0" smtClean="0"/>
              <a:t>A high mitotic rate</a:t>
            </a:r>
          </a:p>
          <a:p>
            <a:pPr>
              <a:buFont typeface="Wingdings" pitchFamily="2" charset="2"/>
              <a:buChar char="ü"/>
            </a:pPr>
            <a:r>
              <a:rPr lang="en-US" dirty="0" smtClean="0"/>
              <a:t>Undergo many future mitoses</a:t>
            </a:r>
          </a:p>
          <a:p>
            <a:pPr>
              <a:buFont typeface="Wingdings" pitchFamily="2" charset="2"/>
              <a:buChar char="ü"/>
            </a:pPr>
            <a:r>
              <a:rPr lang="en-US" dirty="0" smtClean="0"/>
              <a:t>Are most primitive in differentiation</a:t>
            </a:r>
            <a:endParaRPr lang="en-US" dirty="0"/>
          </a:p>
        </p:txBody>
      </p:sp>
    </p:spTree>
    <p:extLst>
      <p:ext uri="{BB962C8B-B14F-4D97-AF65-F5344CB8AC3E}">
        <p14:creationId xmlns:p14="http://schemas.microsoft.com/office/powerpoint/2010/main" xmlns="" val="39157655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Relative </a:t>
            </a:r>
            <a:r>
              <a:rPr lang="en-US" sz="3600" dirty="0" err="1" smtClean="0"/>
              <a:t>radiosensitivity</a:t>
            </a:r>
            <a:endParaRPr lang="en-US" sz="3600" dirty="0"/>
          </a:p>
        </p:txBody>
      </p:sp>
      <p:graphicFrame>
        <p:nvGraphicFramePr>
          <p:cNvPr id="7" name="Table 6"/>
          <p:cNvGraphicFramePr>
            <a:graphicFrameLocks noGrp="1"/>
          </p:cNvGraphicFramePr>
          <p:nvPr>
            <p:extLst>
              <p:ext uri="{D42A27DB-BD31-4B8C-83A1-F6EECF244321}">
                <p14:modId xmlns:p14="http://schemas.microsoft.com/office/powerpoint/2010/main" xmlns="" val="3209354689"/>
              </p:ext>
            </p:extLst>
          </p:nvPr>
        </p:nvGraphicFramePr>
        <p:xfrm>
          <a:off x="457200" y="1447800"/>
          <a:ext cx="8326582" cy="4892040"/>
        </p:xfrm>
        <a:graphic>
          <a:graphicData uri="http://schemas.openxmlformats.org/drawingml/2006/table">
            <a:tbl>
              <a:tblPr/>
              <a:tblGrid>
                <a:gridCol w="1600200"/>
                <a:gridCol w="2618509"/>
                <a:gridCol w="2057400"/>
                <a:gridCol w="2050473"/>
              </a:tblGrid>
              <a:tr h="2057400">
                <a:tc>
                  <a:txBody>
                    <a:bodyPr/>
                    <a:lstStyle/>
                    <a:p>
                      <a:r>
                        <a:rPr lang="en-US" dirty="0" smtClean="0"/>
                        <a:t>Characteristics </a:t>
                      </a:r>
                      <a:endParaRPr lang="en-US"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r>
                        <a:rPr lang="en-US" dirty="0" smtClean="0"/>
                        <a:t>HIGH: Divide regularly,</a:t>
                      </a:r>
                    </a:p>
                    <a:p>
                      <a:r>
                        <a:rPr lang="en-US" dirty="0" smtClean="0"/>
                        <a:t>Long mitotic figures,</a:t>
                      </a:r>
                    </a:p>
                    <a:p>
                      <a:r>
                        <a:rPr lang="en-US" dirty="0" smtClean="0"/>
                        <a:t>Undergo no or little differentiation b/w mitosis</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INTERMEDIATE: Divide</a:t>
                      </a:r>
                      <a:r>
                        <a:rPr lang="en-US" baseline="0" dirty="0" smtClean="0"/>
                        <a:t> occasionally in response to demand for more cells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LOW: Highly differentiated, when mature are incapable of division</a:t>
                      </a:r>
                      <a:endParaRPr lang="en-US"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65018">
                <a:tc>
                  <a:txBody>
                    <a:bodyPr/>
                    <a:lstStyle/>
                    <a:p>
                      <a:r>
                        <a:rPr lang="en-US" dirty="0" smtClean="0"/>
                        <a:t>Examples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r>
                        <a:rPr lang="en-US" dirty="0" err="1" smtClean="0"/>
                        <a:t>Spermatogenic</a:t>
                      </a:r>
                      <a:r>
                        <a:rPr lang="en-US" dirty="0" smtClean="0"/>
                        <a:t> and </a:t>
                      </a:r>
                      <a:r>
                        <a:rPr lang="en-US" dirty="0" err="1" smtClean="0"/>
                        <a:t>erytroblastic</a:t>
                      </a:r>
                      <a:r>
                        <a:rPr lang="en-US" dirty="0" smtClean="0"/>
                        <a:t> stem cells,</a:t>
                      </a:r>
                    </a:p>
                    <a:p>
                      <a:r>
                        <a:rPr lang="en-US" dirty="0" smtClean="0"/>
                        <a:t>Basal cells of OMM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Vascular endothelial</a:t>
                      </a:r>
                      <a:r>
                        <a:rPr lang="en-US" baseline="0" dirty="0" smtClean="0"/>
                        <a:t> cells, fibroblasts, </a:t>
                      </a:r>
                      <a:r>
                        <a:rPr lang="en-US" baseline="0" dirty="0" err="1" smtClean="0"/>
                        <a:t>acinar</a:t>
                      </a:r>
                      <a:r>
                        <a:rPr lang="en-US" baseline="0" dirty="0" smtClean="0"/>
                        <a:t> and ductal salivary gland cells, parenchymal cells of liver, kidney and thyroid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Neurons, striated mm cells, squamous </a:t>
                      </a:r>
                      <a:r>
                        <a:rPr lang="en-US" dirty="0" err="1" smtClean="0"/>
                        <a:t>ept</a:t>
                      </a:r>
                      <a:r>
                        <a:rPr lang="en-US" dirty="0" smtClean="0"/>
                        <a:t> cells, erythrocytes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10197232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Deterministic effects on tissues and organs</a:t>
            </a:r>
            <a:endParaRPr lang="en-US" sz="3200" dirty="0"/>
          </a:p>
        </p:txBody>
      </p:sp>
      <p:sp>
        <p:nvSpPr>
          <p:cNvPr id="3" name="Content Placeholder 2"/>
          <p:cNvSpPr>
            <a:spLocks noGrp="1"/>
          </p:cNvSpPr>
          <p:nvPr>
            <p:ph sz="quarter" idx="1"/>
          </p:nvPr>
        </p:nvSpPr>
        <p:spPr/>
        <p:txBody>
          <a:bodyPr>
            <a:noAutofit/>
          </a:bodyPr>
          <a:lstStyle/>
          <a:p>
            <a:r>
              <a:rPr lang="en-US" sz="2400" dirty="0" smtClean="0"/>
              <a:t>Short term effects on tissue is determined primarily by sensitivity of its parenchymal cells</a:t>
            </a:r>
          </a:p>
          <a:p>
            <a:r>
              <a:rPr lang="en-US" sz="2400" dirty="0" smtClean="0"/>
              <a:t>When continuously proliferating tissues are irradiated with moderate dose, cells are lost primarily by reproductive death, bystander effect and apoptosis</a:t>
            </a:r>
          </a:p>
          <a:p>
            <a:r>
              <a:rPr lang="en-US" sz="2400" dirty="0" smtClean="0"/>
              <a:t>Extent of cell loss depends on damage to stem cell pools and proliferative rate of cell population</a:t>
            </a:r>
          </a:p>
          <a:p>
            <a:r>
              <a:rPr lang="en-US" sz="2400" dirty="0" smtClean="0"/>
              <a:t>Effect becomes apparent as a reduction in no of mature cells in a series</a:t>
            </a:r>
            <a:endParaRPr lang="en-US" sz="2400" dirty="0"/>
          </a:p>
        </p:txBody>
      </p:sp>
    </p:spTree>
    <p:extLst>
      <p:ext uri="{BB962C8B-B14F-4D97-AF65-F5344CB8AC3E}">
        <p14:creationId xmlns:p14="http://schemas.microsoft.com/office/powerpoint/2010/main" xmlns="" val="29339573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sz="3200" dirty="0" smtClean="0"/>
              <a:t>Deterministic effects on tissues and organs</a:t>
            </a:r>
            <a:endParaRPr lang="en-US" sz="3200" dirty="0"/>
          </a:p>
        </p:txBody>
      </p:sp>
      <p:sp>
        <p:nvSpPr>
          <p:cNvPr id="3" name="Content Placeholder 2"/>
          <p:cNvSpPr>
            <a:spLocks noGrp="1"/>
          </p:cNvSpPr>
          <p:nvPr>
            <p:ph sz="quarter" idx="1"/>
          </p:nvPr>
        </p:nvSpPr>
        <p:spPr/>
        <p:txBody>
          <a:bodyPr>
            <a:normAutofit fontScale="92500"/>
          </a:bodyPr>
          <a:lstStyle/>
          <a:p>
            <a:r>
              <a:rPr lang="en-US" sz="2400" dirty="0" smtClean="0"/>
              <a:t>Long term effects: results in loss of parenchymal cells and replacement of fibrous connective tissue</a:t>
            </a:r>
          </a:p>
          <a:p>
            <a:r>
              <a:rPr lang="en-US" sz="2400" dirty="0" smtClean="0"/>
              <a:t>This is caused by reproductive death of replicating cells and by damage to fine vasculature</a:t>
            </a:r>
          </a:p>
          <a:p>
            <a:r>
              <a:rPr lang="en-US" sz="2400" dirty="0" smtClean="0"/>
              <a:t>Damage to capillaries leads to narrowing and eventually obliteration of vascular lumens</a:t>
            </a:r>
          </a:p>
          <a:p>
            <a:r>
              <a:rPr lang="en-US" sz="2400" dirty="0" smtClean="0"/>
              <a:t>This impairs the transport of oxygen, nutrients and waste products and results in death of all cell types</a:t>
            </a:r>
          </a:p>
          <a:p>
            <a:r>
              <a:rPr lang="en-US" sz="2400" dirty="0" smtClean="0"/>
              <a:t>Thus both dividing and non dividing parenchymal cells are replaced by fibrous connective tissue, a progressive </a:t>
            </a:r>
            <a:r>
              <a:rPr lang="en-US" sz="2400" dirty="0" err="1" smtClean="0"/>
              <a:t>fibroatrophy</a:t>
            </a:r>
            <a:r>
              <a:rPr lang="en-US" sz="2400" dirty="0" smtClean="0"/>
              <a:t> of the irradiated tissue</a:t>
            </a:r>
            <a:endParaRPr lang="en-US" sz="2400" dirty="0"/>
          </a:p>
        </p:txBody>
      </p:sp>
    </p:spTree>
    <p:extLst>
      <p:ext uri="{BB962C8B-B14F-4D97-AF65-F5344CB8AC3E}">
        <p14:creationId xmlns:p14="http://schemas.microsoft.com/office/powerpoint/2010/main" xmlns="" val="175958532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Modifying factors</a:t>
            </a:r>
            <a:endParaRPr lang="en-US" sz="3600" dirty="0"/>
          </a:p>
        </p:txBody>
      </p:sp>
      <p:sp>
        <p:nvSpPr>
          <p:cNvPr id="3" name="Content Placeholder 2"/>
          <p:cNvSpPr>
            <a:spLocks noGrp="1"/>
          </p:cNvSpPr>
          <p:nvPr>
            <p:ph sz="quarter" idx="1"/>
          </p:nvPr>
        </p:nvSpPr>
        <p:spPr/>
        <p:txBody>
          <a:bodyPr>
            <a:normAutofit/>
          </a:bodyPr>
          <a:lstStyle/>
          <a:p>
            <a:r>
              <a:rPr lang="en-US" sz="2400" dirty="0" smtClean="0"/>
              <a:t>The response of cells, tissues and organs depends on exposure conditions and cell environment</a:t>
            </a:r>
          </a:p>
          <a:p>
            <a:endParaRPr lang="en-US" sz="2400" dirty="0" smtClean="0"/>
          </a:p>
          <a:p>
            <a:r>
              <a:rPr lang="en-US" sz="2400" dirty="0" smtClean="0"/>
              <a:t>Dose</a:t>
            </a:r>
          </a:p>
          <a:p>
            <a:r>
              <a:rPr lang="en-US" sz="2400" dirty="0" smtClean="0"/>
              <a:t>Dose rate</a:t>
            </a:r>
          </a:p>
          <a:p>
            <a:r>
              <a:rPr lang="en-US" sz="2400" dirty="0" smtClean="0"/>
              <a:t>Oxygen</a:t>
            </a:r>
          </a:p>
          <a:p>
            <a:r>
              <a:rPr lang="en-US" sz="2400" dirty="0" smtClean="0"/>
              <a:t>Linear energy transfer</a:t>
            </a:r>
            <a:endParaRPr lang="en-US" sz="2400" dirty="0"/>
          </a:p>
        </p:txBody>
      </p:sp>
    </p:spTree>
    <p:extLst>
      <p:ext uri="{BB962C8B-B14F-4D97-AF65-F5344CB8AC3E}">
        <p14:creationId xmlns:p14="http://schemas.microsoft.com/office/powerpoint/2010/main" xmlns="" val="15744939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Dose </a:t>
            </a:r>
            <a:endParaRPr lang="en-US" dirty="0"/>
          </a:p>
        </p:txBody>
      </p:sp>
      <p:sp>
        <p:nvSpPr>
          <p:cNvPr id="3" name="Content Placeholder 2"/>
          <p:cNvSpPr>
            <a:spLocks noGrp="1"/>
          </p:cNvSpPr>
          <p:nvPr>
            <p:ph sz="quarter" idx="1"/>
          </p:nvPr>
        </p:nvSpPr>
        <p:spPr/>
        <p:txBody>
          <a:bodyPr/>
          <a:lstStyle/>
          <a:p>
            <a:r>
              <a:rPr lang="en-US" dirty="0" smtClean="0"/>
              <a:t>Severity of deterministic damage is dependent on amount of radiation received</a:t>
            </a:r>
          </a:p>
          <a:p>
            <a:r>
              <a:rPr lang="en-US" dirty="0" smtClean="0"/>
              <a:t>In all individuals, receiving doses above threshold level, the amount of damage is proportional to dose</a:t>
            </a:r>
            <a:endParaRPr lang="en-US" dirty="0"/>
          </a:p>
        </p:txBody>
      </p:sp>
    </p:spTree>
    <p:extLst>
      <p:ext uri="{BB962C8B-B14F-4D97-AF65-F5344CB8AC3E}">
        <p14:creationId xmlns:p14="http://schemas.microsoft.com/office/powerpoint/2010/main" xmlns="" val="39155625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Dose rate</a:t>
            </a:r>
            <a:endParaRPr lang="en-US" dirty="0"/>
          </a:p>
        </p:txBody>
      </p:sp>
      <p:sp>
        <p:nvSpPr>
          <p:cNvPr id="3" name="Content Placeholder 2"/>
          <p:cNvSpPr>
            <a:spLocks noGrp="1"/>
          </p:cNvSpPr>
          <p:nvPr>
            <p:ph sz="quarter" idx="1"/>
          </p:nvPr>
        </p:nvSpPr>
        <p:spPr/>
        <p:txBody>
          <a:bodyPr/>
          <a:lstStyle/>
          <a:p>
            <a:r>
              <a:rPr lang="en-US" dirty="0" smtClean="0"/>
              <a:t>Dose rate indicates the rate of exposure</a:t>
            </a:r>
          </a:p>
          <a:p>
            <a:r>
              <a:rPr lang="en-US" dirty="0" smtClean="0"/>
              <a:t>Exposure to a dose at a high dose rate causes more damage than exposure to the same total dose given at a lower dose rate</a:t>
            </a:r>
          </a:p>
          <a:p>
            <a:r>
              <a:rPr lang="en-US" dirty="0" smtClean="0"/>
              <a:t>Low dose rate allows for opportunity to repair the damage</a:t>
            </a:r>
            <a:endParaRPr lang="en-US" dirty="0"/>
          </a:p>
        </p:txBody>
      </p:sp>
    </p:spTree>
    <p:extLst>
      <p:ext uri="{BB962C8B-B14F-4D97-AF65-F5344CB8AC3E}">
        <p14:creationId xmlns:p14="http://schemas.microsoft.com/office/powerpoint/2010/main" xmlns="" val="22613876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Oxygen </a:t>
            </a:r>
            <a:endParaRPr lang="en-US" dirty="0"/>
          </a:p>
        </p:txBody>
      </p:sp>
      <p:sp>
        <p:nvSpPr>
          <p:cNvPr id="3" name="Content Placeholder 2"/>
          <p:cNvSpPr>
            <a:spLocks noGrp="1"/>
          </p:cNvSpPr>
          <p:nvPr>
            <p:ph sz="quarter" idx="1"/>
          </p:nvPr>
        </p:nvSpPr>
        <p:spPr/>
        <p:txBody>
          <a:bodyPr>
            <a:normAutofit/>
          </a:bodyPr>
          <a:lstStyle/>
          <a:p>
            <a:r>
              <a:rPr lang="en-US" dirty="0" smtClean="0"/>
              <a:t>The </a:t>
            </a:r>
            <a:r>
              <a:rPr lang="en-US" dirty="0" err="1" smtClean="0"/>
              <a:t>radioresistance</a:t>
            </a:r>
            <a:r>
              <a:rPr lang="en-US" dirty="0" smtClean="0"/>
              <a:t> of many biologic systems increases by a factor of 2 or 3 when exposure is made with reduced oxygen</a:t>
            </a:r>
          </a:p>
          <a:p>
            <a:r>
              <a:rPr lang="en-US" dirty="0" smtClean="0"/>
              <a:t>The cell damage in the presence of oxygen is related to formation of </a:t>
            </a:r>
            <a:r>
              <a:rPr lang="en-US" dirty="0" err="1" smtClean="0"/>
              <a:t>hygrogen</a:t>
            </a:r>
            <a:r>
              <a:rPr lang="en-US" dirty="0" smtClean="0"/>
              <a:t> peroxide and </a:t>
            </a:r>
            <a:r>
              <a:rPr lang="en-US" dirty="0" err="1" smtClean="0"/>
              <a:t>hydroperoxyl</a:t>
            </a:r>
            <a:r>
              <a:rPr lang="en-US" dirty="0" smtClean="0"/>
              <a:t> free radicals</a:t>
            </a:r>
          </a:p>
          <a:p>
            <a:r>
              <a:rPr lang="en-US" dirty="0" smtClean="0"/>
              <a:t>It is important coz hyperbaric oxygen therapy may be used during radiation therapy of tumors having hypoxic cells</a:t>
            </a:r>
            <a:endParaRPr lang="en-US" dirty="0"/>
          </a:p>
        </p:txBody>
      </p:sp>
    </p:spTree>
    <p:extLst>
      <p:ext uri="{BB962C8B-B14F-4D97-AF65-F5344CB8AC3E}">
        <p14:creationId xmlns:p14="http://schemas.microsoft.com/office/powerpoint/2010/main" xmlns="" val="2237895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Radiation chemistry</a:t>
            </a:r>
            <a:endParaRPr lang="en-US" dirty="0"/>
          </a:p>
        </p:txBody>
      </p:sp>
      <p:sp>
        <p:nvSpPr>
          <p:cNvPr id="3" name="Content Placeholder 2"/>
          <p:cNvSpPr>
            <a:spLocks noGrp="1"/>
          </p:cNvSpPr>
          <p:nvPr>
            <p:ph sz="quarter" idx="1"/>
          </p:nvPr>
        </p:nvSpPr>
        <p:spPr/>
        <p:txBody>
          <a:bodyPr>
            <a:normAutofit/>
          </a:bodyPr>
          <a:lstStyle/>
          <a:p>
            <a:r>
              <a:rPr lang="en-US" dirty="0" smtClean="0"/>
              <a:t>Direct effect – when energy of a photon or secondary electron ionizes biologic macromolecules</a:t>
            </a:r>
          </a:p>
          <a:p>
            <a:endParaRPr lang="en-US" dirty="0"/>
          </a:p>
          <a:p>
            <a:r>
              <a:rPr lang="en-US" dirty="0" smtClean="0"/>
              <a:t>Indirect effect – a photon may be absorbed by water in an organism, ionizing some of its water molecules. The resulting ions form free radicals that in turn interact with and produce changes in biologic molecules</a:t>
            </a:r>
            <a:endParaRPr lang="en-US" dirty="0"/>
          </a:p>
        </p:txBody>
      </p:sp>
    </p:spTree>
    <p:extLst>
      <p:ext uri="{BB962C8B-B14F-4D97-AF65-F5344CB8AC3E}">
        <p14:creationId xmlns:p14="http://schemas.microsoft.com/office/powerpoint/2010/main" xmlns="" val="2830650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Linear energy transfer</a:t>
            </a:r>
            <a:endParaRPr lang="en-US" sz="3600" dirty="0"/>
          </a:p>
        </p:txBody>
      </p:sp>
      <p:sp>
        <p:nvSpPr>
          <p:cNvPr id="3" name="Content Placeholder 2"/>
          <p:cNvSpPr>
            <a:spLocks noGrp="1"/>
          </p:cNvSpPr>
          <p:nvPr>
            <p:ph sz="quarter" idx="1"/>
          </p:nvPr>
        </p:nvSpPr>
        <p:spPr/>
        <p:txBody>
          <a:bodyPr>
            <a:noAutofit/>
          </a:bodyPr>
          <a:lstStyle/>
          <a:p>
            <a:r>
              <a:rPr lang="en-US" sz="2400" dirty="0" smtClean="0"/>
              <a:t>The dose required to produce a certain biologic effect is reduced as the LET of the radiation is increased</a:t>
            </a:r>
          </a:p>
          <a:p>
            <a:endParaRPr lang="en-US" sz="2400" dirty="0" smtClean="0"/>
          </a:p>
          <a:p>
            <a:r>
              <a:rPr lang="en-US" sz="2400" dirty="0" smtClean="0"/>
              <a:t>Thus, higher LET radiations are more efficient </a:t>
            </a:r>
            <a:r>
              <a:rPr lang="en-US" sz="2400" dirty="0" err="1" smtClean="0"/>
              <a:t>indamaging</a:t>
            </a:r>
            <a:r>
              <a:rPr lang="en-US" sz="2400" dirty="0" smtClean="0"/>
              <a:t> biologic systems coz their high ionization density is more likely than x rays to induce double strand breakage in DNA</a:t>
            </a:r>
          </a:p>
          <a:p>
            <a:endParaRPr lang="en-US" sz="2400" dirty="0" smtClean="0"/>
          </a:p>
          <a:p>
            <a:r>
              <a:rPr lang="en-US" sz="2400" dirty="0" smtClean="0"/>
              <a:t>Low LET radiations such as x rays deposit their energy in the absorber and thus are more likely to cause single strand breakage and less biologic damage</a:t>
            </a:r>
            <a:endParaRPr lang="en-US" sz="2400" dirty="0"/>
          </a:p>
        </p:txBody>
      </p:sp>
    </p:spTree>
    <p:extLst>
      <p:ext uri="{BB962C8B-B14F-4D97-AF65-F5344CB8AC3E}">
        <p14:creationId xmlns:p14="http://schemas.microsoft.com/office/powerpoint/2010/main" xmlns="" val="1530127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Radiotherapy in the oral cavity</a:t>
            </a:r>
            <a:endParaRPr lang="en-US" sz="3600" dirty="0"/>
          </a:p>
        </p:txBody>
      </p:sp>
      <p:sp>
        <p:nvSpPr>
          <p:cNvPr id="3" name="Content Placeholder 2"/>
          <p:cNvSpPr>
            <a:spLocks noGrp="1"/>
          </p:cNvSpPr>
          <p:nvPr>
            <p:ph sz="quarter" idx="1"/>
          </p:nvPr>
        </p:nvSpPr>
        <p:spPr/>
        <p:txBody>
          <a:bodyPr>
            <a:normAutofit/>
          </a:bodyPr>
          <a:lstStyle/>
          <a:p>
            <a:r>
              <a:rPr lang="en-US" dirty="0" smtClean="0"/>
              <a:t>Effect on oral tissues</a:t>
            </a:r>
          </a:p>
          <a:p>
            <a:pPr marL="514350" indent="-514350">
              <a:buFont typeface="+mj-lt"/>
              <a:buAutoNum type="arabicPeriod"/>
            </a:pPr>
            <a:r>
              <a:rPr lang="en-US" dirty="0" smtClean="0"/>
              <a:t>Oral mucous membrane</a:t>
            </a:r>
          </a:p>
          <a:p>
            <a:pPr marL="514350" indent="-514350">
              <a:buFont typeface="+mj-lt"/>
              <a:buAutoNum type="arabicPeriod"/>
            </a:pPr>
            <a:r>
              <a:rPr lang="en-US" dirty="0" smtClean="0"/>
              <a:t>Taste buds</a:t>
            </a:r>
          </a:p>
          <a:p>
            <a:pPr marL="514350" indent="-514350">
              <a:buFont typeface="+mj-lt"/>
              <a:buAutoNum type="arabicPeriod"/>
            </a:pPr>
            <a:r>
              <a:rPr lang="en-US" dirty="0" smtClean="0"/>
              <a:t>Salivary glands</a:t>
            </a:r>
          </a:p>
          <a:p>
            <a:pPr marL="514350" indent="-514350">
              <a:buFont typeface="+mj-lt"/>
              <a:buAutoNum type="arabicPeriod"/>
            </a:pPr>
            <a:r>
              <a:rPr lang="en-US" dirty="0" smtClean="0"/>
              <a:t>Teeth</a:t>
            </a:r>
          </a:p>
          <a:p>
            <a:pPr marL="514350" indent="-514350">
              <a:buFont typeface="+mj-lt"/>
              <a:buAutoNum type="arabicPeriod"/>
            </a:pPr>
            <a:r>
              <a:rPr lang="en-US" dirty="0" smtClean="0"/>
              <a:t>Radiation caries</a:t>
            </a:r>
          </a:p>
          <a:p>
            <a:pPr marL="514350" indent="-514350">
              <a:buFont typeface="+mj-lt"/>
              <a:buAutoNum type="arabicPeriod"/>
            </a:pPr>
            <a:r>
              <a:rPr lang="en-US" dirty="0" smtClean="0"/>
              <a:t>Bone</a:t>
            </a:r>
          </a:p>
          <a:p>
            <a:pPr marL="514350" indent="-514350">
              <a:buFont typeface="+mj-lt"/>
              <a:buAutoNum type="arabicPeriod"/>
            </a:pPr>
            <a:r>
              <a:rPr lang="en-US" dirty="0" smtClean="0"/>
              <a:t>Musculature </a:t>
            </a:r>
            <a:endParaRPr lang="en-US" dirty="0"/>
          </a:p>
        </p:txBody>
      </p:sp>
    </p:spTree>
    <p:extLst>
      <p:ext uri="{BB962C8B-B14F-4D97-AF65-F5344CB8AC3E}">
        <p14:creationId xmlns:p14="http://schemas.microsoft.com/office/powerpoint/2010/main" xmlns="" val="8822593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a:t>
            </a:r>
            <a:endParaRPr lang="en-US" dirty="0"/>
          </a:p>
        </p:txBody>
      </p:sp>
      <p:sp>
        <p:nvSpPr>
          <p:cNvPr id="3" name="Content Placeholder 2"/>
          <p:cNvSpPr>
            <a:spLocks noGrp="1"/>
          </p:cNvSpPr>
          <p:nvPr>
            <p:ph sz="quarter" idx="1"/>
          </p:nvPr>
        </p:nvSpPr>
        <p:spPr/>
        <p:txBody>
          <a:bodyPr>
            <a:normAutofit fontScale="92500" lnSpcReduction="10000"/>
          </a:bodyPr>
          <a:lstStyle/>
          <a:p>
            <a:r>
              <a:rPr lang="en-US" sz="2400" dirty="0" smtClean="0"/>
              <a:t>Fractionation of the total x ray dose into multiple small doses provides greater tumor destruction than is possible with a large single dose</a:t>
            </a:r>
          </a:p>
          <a:p>
            <a:endParaRPr lang="en-US" sz="2400" dirty="0" smtClean="0"/>
          </a:p>
          <a:p>
            <a:r>
              <a:rPr lang="en-US" sz="2400" dirty="0" smtClean="0"/>
              <a:t>Fractionation allows for increased cellular repair of normal tissues, also allows for increasing the mean oxygen tension in irradiated tumor, rendering the tumor cells radiosensitive</a:t>
            </a:r>
          </a:p>
          <a:p>
            <a:endParaRPr lang="en-US" sz="2400" dirty="0" smtClean="0"/>
          </a:p>
          <a:p>
            <a:r>
              <a:rPr lang="en-US" sz="2400" dirty="0" smtClean="0"/>
              <a:t>Results in killing rapidly dividing tumor cells and shrinking the tumor mass after first few fractions, reducing the distance that oxygen must diffuse from fine vasculature through tumor to reach remaining viable tumor cells</a:t>
            </a:r>
            <a:endParaRPr lang="en-US" sz="2400" dirty="0"/>
          </a:p>
        </p:txBody>
      </p:sp>
    </p:spTree>
    <p:extLst>
      <p:ext uri="{BB962C8B-B14F-4D97-AF65-F5344CB8AC3E}">
        <p14:creationId xmlns:p14="http://schemas.microsoft.com/office/powerpoint/2010/main" xmlns="" val="34223216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Effect on oral mucous membrane</a:t>
            </a:r>
            <a:endParaRPr lang="en-US" sz="4000" dirty="0"/>
          </a:p>
        </p:txBody>
      </p:sp>
      <p:sp>
        <p:nvSpPr>
          <p:cNvPr id="3" name="Content Placeholder 2"/>
          <p:cNvSpPr>
            <a:spLocks noGrp="1"/>
          </p:cNvSpPr>
          <p:nvPr>
            <p:ph sz="quarter" idx="1"/>
          </p:nvPr>
        </p:nvSpPr>
        <p:spPr/>
        <p:txBody>
          <a:bodyPr>
            <a:normAutofit fontScale="85000" lnSpcReduction="20000"/>
          </a:bodyPr>
          <a:lstStyle/>
          <a:p>
            <a:r>
              <a:rPr lang="en-US" sz="2800" dirty="0" smtClean="0"/>
              <a:t>It contains a basal layer of rapidly dividing, radiosensitive stem cells</a:t>
            </a:r>
          </a:p>
          <a:p>
            <a:r>
              <a:rPr lang="en-US" sz="2800" dirty="0" smtClean="0"/>
              <a:t>Near the end of 2</a:t>
            </a:r>
            <a:r>
              <a:rPr lang="en-US" sz="2800" baseline="30000" dirty="0" smtClean="0"/>
              <a:t>nd</a:t>
            </a:r>
            <a:r>
              <a:rPr lang="en-US" sz="2800" dirty="0" smtClean="0"/>
              <a:t> week of therapy, as some cells die, mm begins to show areas of redness and inflammation</a:t>
            </a:r>
          </a:p>
          <a:p>
            <a:r>
              <a:rPr lang="en-US" sz="2800" dirty="0" smtClean="0"/>
              <a:t>As therapy continues, mm begins to separate from underlying CT, with formation of white to yellow </a:t>
            </a:r>
            <a:r>
              <a:rPr lang="en-US" sz="2800" dirty="0" err="1" smtClean="0"/>
              <a:t>pseudomembrane</a:t>
            </a:r>
            <a:endParaRPr lang="en-US" sz="2800" dirty="0" smtClean="0"/>
          </a:p>
          <a:p>
            <a:r>
              <a:rPr lang="en-US" sz="2800" dirty="0" smtClean="0"/>
              <a:t>At end of therapy, </a:t>
            </a:r>
            <a:r>
              <a:rPr lang="en-US" sz="2800" dirty="0" err="1" smtClean="0"/>
              <a:t>mucositis</a:t>
            </a:r>
            <a:r>
              <a:rPr lang="en-US" sz="2800" dirty="0" smtClean="0"/>
              <a:t> is most severe, discomfort is at maximum, and food intake is difficult</a:t>
            </a:r>
          </a:p>
          <a:p>
            <a:r>
              <a:rPr lang="en-US" sz="2800" dirty="0" smtClean="0"/>
              <a:t>Topical anesthetics may be required at meal time</a:t>
            </a:r>
          </a:p>
          <a:p>
            <a:r>
              <a:rPr lang="en-US" sz="2800" dirty="0" smtClean="0"/>
              <a:t>Complication: secondary yeast infection by C . </a:t>
            </a:r>
            <a:r>
              <a:rPr lang="en-US" sz="2800" dirty="0" err="1" smtClean="0"/>
              <a:t>Albicans</a:t>
            </a:r>
            <a:endParaRPr lang="en-US" sz="2800" dirty="0"/>
          </a:p>
        </p:txBody>
      </p:sp>
    </p:spTree>
    <p:extLst>
      <p:ext uri="{BB962C8B-B14F-4D97-AF65-F5344CB8AC3E}">
        <p14:creationId xmlns:p14="http://schemas.microsoft.com/office/powerpoint/2010/main" xmlns="" val="32990851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146048"/>
            <a:ext cx="7467600" cy="4873752"/>
          </a:xfrm>
        </p:spPr>
        <p:txBody>
          <a:bodyPr>
            <a:noAutofit/>
          </a:bodyPr>
          <a:lstStyle/>
          <a:p>
            <a:r>
              <a:rPr lang="en-US" dirty="0" smtClean="0"/>
              <a:t>After </a:t>
            </a:r>
            <a:r>
              <a:rPr lang="en-US" dirty="0" err="1" smtClean="0"/>
              <a:t>irradaition</a:t>
            </a:r>
            <a:r>
              <a:rPr lang="en-US" dirty="0" smtClean="0"/>
              <a:t> is complete, mucosa begins to heal rapidly</a:t>
            </a:r>
          </a:p>
          <a:p>
            <a:r>
              <a:rPr lang="en-US" dirty="0" smtClean="0"/>
              <a:t>Healing is usually complete by about 2 months</a:t>
            </a:r>
          </a:p>
          <a:p>
            <a:r>
              <a:rPr lang="en-US" dirty="0" smtClean="0"/>
              <a:t>Later, mm tends to become atrophic, thin, &amp; relatively avascular</a:t>
            </a:r>
          </a:p>
          <a:p>
            <a:r>
              <a:rPr lang="en-US" dirty="0" smtClean="0"/>
              <a:t>This long term atrophy results from progressive obliteration of the fine vasculature and fibrosis of the underlying CT</a:t>
            </a:r>
          </a:p>
          <a:p>
            <a:r>
              <a:rPr lang="en-US" dirty="0" smtClean="0"/>
              <a:t>These changes complicate denture wearing coz they cause oral ulcerations of compromised tissue</a:t>
            </a:r>
            <a:endParaRPr lang="en-US" dirty="0"/>
          </a:p>
        </p:txBody>
      </p:sp>
    </p:spTree>
    <p:extLst>
      <p:ext uri="{BB962C8B-B14F-4D97-AF65-F5344CB8AC3E}">
        <p14:creationId xmlns:p14="http://schemas.microsoft.com/office/powerpoint/2010/main" xmlns="" val="26114971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Taste buds</a:t>
            </a:r>
            <a:endParaRPr lang="en-US" dirty="0"/>
          </a:p>
        </p:txBody>
      </p:sp>
      <p:sp>
        <p:nvSpPr>
          <p:cNvPr id="3" name="Content Placeholder 2"/>
          <p:cNvSpPr>
            <a:spLocks noGrp="1"/>
          </p:cNvSpPr>
          <p:nvPr>
            <p:ph sz="quarter" idx="1"/>
          </p:nvPr>
        </p:nvSpPr>
        <p:spPr>
          <a:xfrm>
            <a:off x="457200" y="1600200"/>
            <a:ext cx="8229600" cy="4876800"/>
          </a:xfrm>
        </p:spPr>
        <p:txBody>
          <a:bodyPr>
            <a:normAutofit lnSpcReduction="10000"/>
          </a:bodyPr>
          <a:lstStyle/>
          <a:p>
            <a:r>
              <a:rPr lang="en-US" dirty="0" smtClean="0"/>
              <a:t>Are sensitive to radiation</a:t>
            </a:r>
          </a:p>
          <a:p>
            <a:r>
              <a:rPr lang="en-US" dirty="0" smtClean="0"/>
              <a:t>Therapeutic dose cause extensive degeneration of the histologic architecture of taste buds</a:t>
            </a:r>
          </a:p>
          <a:p>
            <a:r>
              <a:rPr lang="en-US" dirty="0" err="1" smtClean="0"/>
              <a:t>Pts</a:t>
            </a:r>
            <a:r>
              <a:rPr lang="en-US" dirty="0" smtClean="0"/>
              <a:t> often notice a loss of taste acuity during 2</a:t>
            </a:r>
            <a:r>
              <a:rPr lang="en-US" baseline="30000" dirty="0" smtClean="0"/>
              <a:t>nd</a:t>
            </a:r>
            <a:r>
              <a:rPr lang="en-US" dirty="0" smtClean="0"/>
              <a:t> or 3</a:t>
            </a:r>
            <a:r>
              <a:rPr lang="en-US" baseline="30000" dirty="0" smtClean="0"/>
              <a:t>rd</a:t>
            </a:r>
            <a:r>
              <a:rPr lang="en-US" dirty="0" smtClean="0"/>
              <a:t> week of radiotherapy</a:t>
            </a:r>
          </a:p>
          <a:p>
            <a:r>
              <a:rPr lang="en-US" dirty="0" smtClean="0"/>
              <a:t>Bitter and acid flavors are more </a:t>
            </a:r>
            <a:r>
              <a:rPr lang="en-US" dirty="0" err="1" smtClean="0"/>
              <a:t>severly</a:t>
            </a:r>
            <a:r>
              <a:rPr lang="en-US" dirty="0" smtClean="0"/>
              <a:t> affected when posterior 2/3</a:t>
            </a:r>
            <a:r>
              <a:rPr lang="en-US" baseline="30000" dirty="0" smtClean="0"/>
              <a:t>rd</a:t>
            </a:r>
            <a:r>
              <a:rPr lang="en-US" dirty="0" smtClean="0"/>
              <a:t> of tongue is irradiated</a:t>
            </a:r>
          </a:p>
          <a:p>
            <a:r>
              <a:rPr lang="en-US" dirty="0" smtClean="0"/>
              <a:t>Salt and sweet is lost when anterior 1/3</a:t>
            </a:r>
            <a:r>
              <a:rPr lang="en-US" baseline="30000" dirty="0" smtClean="0"/>
              <a:t>rd</a:t>
            </a:r>
            <a:r>
              <a:rPr lang="en-US" dirty="0" smtClean="0"/>
              <a:t> is irradiated</a:t>
            </a:r>
          </a:p>
          <a:p>
            <a:r>
              <a:rPr lang="en-US" dirty="0" smtClean="0"/>
              <a:t>Taste acuity decreases by a factor of 1000 to 10,000 during radiotherapy course</a:t>
            </a:r>
          </a:p>
          <a:p>
            <a:r>
              <a:rPr lang="en-US" dirty="0" smtClean="0"/>
              <a:t>Taste loss is reversible and recovery takes 60 to 120 days</a:t>
            </a:r>
            <a:endParaRPr lang="en-US" dirty="0"/>
          </a:p>
        </p:txBody>
      </p:sp>
    </p:spTree>
    <p:extLst>
      <p:ext uri="{BB962C8B-B14F-4D97-AF65-F5344CB8AC3E}">
        <p14:creationId xmlns:p14="http://schemas.microsoft.com/office/powerpoint/2010/main" xmlns="" val="265093015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Salivary glands</a:t>
            </a:r>
            <a:endParaRPr lang="en-US" sz="4000" dirty="0"/>
          </a:p>
        </p:txBody>
      </p:sp>
      <p:sp>
        <p:nvSpPr>
          <p:cNvPr id="3" name="Content Placeholder 2"/>
          <p:cNvSpPr>
            <a:spLocks noGrp="1"/>
          </p:cNvSpPr>
          <p:nvPr>
            <p:ph sz="quarter" idx="1"/>
          </p:nvPr>
        </p:nvSpPr>
        <p:spPr/>
        <p:txBody>
          <a:bodyPr>
            <a:normAutofit fontScale="92500" lnSpcReduction="10000"/>
          </a:bodyPr>
          <a:lstStyle/>
          <a:p>
            <a:r>
              <a:rPr lang="en-US" sz="2800" dirty="0" smtClean="0"/>
              <a:t>Parenchymal component of salivary gland is radiosensitive</a:t>
            </a:r>
          </a:p>
          <a:p>
            <a:r>
              <a:rPr lang="en-US" sz="2800" dirty="0" smtClean="0"/>
              <a:t>A marked and progressive loss of salivary secretion is usually seen in the first few weeks after initiation of radiotherapy</a:t>
            </a:r>
          </a:p>
          <a:p>
            <a:r>
              <a:rPr lang="en-US" sz="2800" dirty="0" smtClean="0"/>
              <a:t>Extent of reduced flow is dose dependent and reaches zero at 60 </a:t>
            </a:r>
            <a:r>
              <a:rPr lang="en-US" sz="2800" dirty="0" err="1" smtClean="0"/>
              <a:t>Gy</a:t>
            </a:r>
            <a:endParaRPr lang="en-US" sz="2800" dirty="0" smtClean="0"/>
          </a:p>
          <a:p>
            <a:r>
              <a:rPr lang="en-US" sz="2800" dirty="0" smtClean="0"/>
              <a:t>Mouth becomes dry and tender and swallowing is difficult and painful</a:t>
            </a:r>
          </a:p>
          <a:p>
            <a:r>
              <a:rPr lang="en-US" sz="2800" dirty="0" err="1" smtClean="0"/>
              <a:t>Pts</a:t>
            </a:r>
            <a:r>
              <a:rPr lang="en-US" sz="2800" dirty="0" smtClean="0"/>
              <a:t> with irradiation of both glands are more likely to c/o dry mouth and difficulty with chewing and swallowing</a:t>
            </a:r>
            <a:endParaRPr lang="en-US" sz="2800" dirty="0"/>
          </a:p>
        </p:txBody>
      </p:sp>
    </p:spTree>
    <p:extLst>
      <p:ext uri="{BB962C8B-B14F-4D97-AF65-F5344CB8AC3E}">
        <p14:creationId xmlns:p14="http://schemas.microsoft.com/office/powerpoint/2010/main" xmlns="" val="19583579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2400" dirty="0" smtClean="0"/>
              <a:t>Serous cells are more </a:t>
            </a:r>
            <a:r>
              <a:rPr lang="en-US" sz="2400" dirty="0" err="1" smtClean="0"/>
              <a:t>r’sensitive</a:t>
            </a:r>
            <a:r>
              <a:rPr lang="en-US" sz="2400" dirty="0" smtClean="0"/>
              <a:t> than mucous cells and residual saliva is more viscous</a:t>
            </a:r>
          </a:p>
          <a:p>
            <a:r>
              <a:rPr lang="en-US" sz="2400" dirty="0" smtClean="0"/>
              <a:t>The saliva has a reduced pH, 1 unit less</a:t>
            </a:r>
          </a:p>
          <a:p>
            <a:r>
              <a:rPr lang="en-US" sz="2400" dirty="0" smtClean="0"/>
              <a:t>This pH is sufficient to cause decalcification</a:t>
            </a:r>
          </a:p>
          <a:p>
            <a:r>
              <a:rPr lang="en-US" sz="2400" dirty="0" smtClean="0"/>
              <a:t>Buffering capacity of saliva falls as much as 44%</a:t>
            </a:r>
          </a:p>
          <a:p>
            <a:r>
              <a:rPr lang="en-US" sz="2400" dirty="0" smtClean="0"/>
              <a:t>If some portions of salivary gland are spared, dryness usually subsides in 6 to 12 months coz of compensatory hypertrophy </a:t>
            </a:r>
            <a:endParaRPr lang="en-US" sz="2400" dirty="0"/>
          </a:p>
          <a:p>
            <a:r>
              <a:rPr lang="en-US" sz="2400" dirty="0" smtClean="0"/>
              <a:t>In months later, inflammatory response become s chronic and glands demonstrate progressive fibrosis, </a:t>
            </a:r>
            <a:r>
              <a:rPr lang="en-US" sz="2400" dirty="0" err="1" smtClean="0"/>
              <a:t>adiposis</a:t>
            </a:r>
            <a:r>
              <a:rPr lang="en-US" sz="2400" dirty="0" smtClean="0"/>
              <a:t>, loss of fine vasculature and </a:t>
            </a:r>
            <a:r>
              <a:rPr lang="en-US" sz="2400" dirty="0" err="1" smtClean="0"/>
              <a:t>concommitant</a:t>
            </a:r>
            <a:r>
              <a:rPr lang="en-US" sz="2400" dirty="0" smtClean="0"/>
              <a:t> parenchymal degeneration</a:t>
            </a:r>
            <a:endParaRPr lang="en-US" sz="2400" dirty="0"/>
          </a:p>
        </p:txBody>
      </p:sp>
    </p:spTree>
    <p:extLst>
      <p:ext uri="{BB962C8B-B14F-4D97-AF65-F5344CB8AC3E}">
        <p14:creationId xmlns:p14="http://schemas.microsoft.com/office/powerpoint/2010/main" xmlns="" val="64781929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Teeth </a:t>
            </a:r>
            <a:endParaRPr lang="en-US" sz="4000" dirty="0"/>
          </a:p>
        </p:txBody>
      </p:sp>
      <p:sp>
        <p:nvSpPr>
          <p:cNvPr id="3" name="Content Placeholder 2"/>
          <p:cNvSpPr>
            <a:spLocks noGrp="1"/>
          </p:cNvSpPr>
          <p:nvPr>
            <p:ph sz="quarter" idx="1"/>
          </p:nvPr>
        </p:nvSpPr>
        <p:spPr/>
        <p:txBody>
          <a:bodyPr>
            <a:normAutofit fontScale="92500"/>
          </a:bodyPr>
          <a:lstStyle/>
          <a:p>
            <a:r>
              <a:rPr lang="en-US" sz="2800" dirty="0" err="1" smtClean="0"/>
              <a:t>Childrens</a:t>
            </a:r>
            <a:r>
              <a:rPr lang="en-US" sz="2800" dirty="0" smtClean="0"/>
              <a:t> subjected to radiation therapy may show defects in permanent dentition such as retarded root development, dwarfed teeth or failure to form one or more teeth</a:t>
            </a:r>
          </a:p>
          <a:p>
            <a:r>
              <a:rPr lang="en-US" sz="2800" dirty="0" smtClean="0"/>
              <a:t>If exposure precedes calcification, irradiation may destroy the tooth bud</a:t>
            </a:r>
          </a:p>
          <a:p>
            <a:r>
              <a:rPr lang="en-US" sz="2800" dirty="0" smtClean="0"/>
              <a:t>Irradiation after calcification has begun may inhibit cellular differentiation, causing malformations and arresting general growth</a:t>
            </a:r>
          </a:p>
          <a:p>
            <a:r>
              <a:rPr lang="en-US" sz="2800" dirty="0" smtClean="0"/>
              <a:t>Eruptive mechanism is totally </a:t>
            </a:r>
            <a:r>
              <a:rPr lang="en-US" sz="2800" dirty="0" err="1" smtClean="0"/>
              <a:t>r’resistant</a:t>
            </a:r>
            <a:endParaRPr lang="en-US" sz="2800" dirty="0"/>
          </a:p>
        </p:txBody>
      </p:sp>
    </p:spTree>
    <p:extLst>
      <p:ext uri="{BB962C8B-B14F-4D97-AF65-F5344CB8AC3E}">
        <p14:creationId xmlns:p14="http://schemas.microsoft.com/office/powerpoint/2010/main" xmlns="" val="32178589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Radiation caries</a:t>
            </a:r>
            <a:br>
              <a:rPr lang="en-US" sz="3600" dirty="0"/>
            </a:br>
            <a:endParaRPr lang="en-US" sz="3600" dirty="0"/>
          </a:p>
        </p:txBody>
      </p:sp>
      <p:sp>
        <p:nvSpPr>
          <p:cNvPr id="3" name="Content Placeholder 2"/>
          <p:cNvSpPr>
            <a:spLocks noGrp="1"/>
          </p:cNvSpPr>
          <p:nvPr>
            <p:ph sz="quarter" idx="1"/>
          </p:nvPr>
        </p:nvSpPr>
        <p:spPr/>
        <p:txBody>
          <a:bodyPr>
            <a:normAutofit lnSpcReduction="10000"/>
          </a:bodyPr>
          <a:lstStyle/>
          <a:p>
            <a:r>
              <a:rPr lang="en-US" sz="2800" dirty="0" smtClean="0"/>
              <a:t>It is a rampant form of dental </a:t>
            </a:r>
            <a:r>
              <a:rPr lang="en-US" sz="2800" dirty="0" err="1" smtClean="0"/>
              <a:t>decaypts</a:t>
            </a:r>
            <a:r>
              <a:rPr lang="en-US" sz="2800" dirty="0" smtClean="0"/>
              <a:t> receiving </a:t>
            </a:r>
            <a:r>
              <a:rPr lang="en-US" sz="2800" dirty="0" err="1" smtClean="0"/>
              <a:t>r’therapy</a:t>
            </a:r>
            <a:r>
              <a:rPr lang="en-US" sz="2800" dirty="0" smtClean="0"/>
              <a:t> show </a:t>
            </a:r>
            <a:r>
              <a:rPr lang="en-US" sz="2800" dirty="0" err="1" smtClean="0"/>
              <a:t>acidogenic</a:t>
            </a:r>
            <a:r>
              <a:rPr lang="en-US" sz="2800" dirty="0" smtClean="0"/>
              <a:t> saliva and plaque and show an increase in S </a:t>
            </a:r>
            <a:r>
              <a:rPr lang="en-US" sz="2800" dirty="0" err="1" smtClean="0"/>
              <a:t>mutans</a:t>
            </a:r>
            <a:r>
              <a:rPr lang="en-US" sz="2800" dirty="0" smtClean="0"/>
              <a:t>, Lactobacillus and Candida</a:t>
            </a:r>
          </a:p>
          <a:p>
            <a:r>
              <a:rPr lang="en-US" sz="2800" dirty="0" smtClean="0"/>
              <a:t>Caries is due to reduced salivary flow, decreased pH, reduced buffering capacity, increased viscosity and altered flora</a:t>
            </a:r>
          </a:p>
          <a:p>
            <a:r>
              <a:rPr lang="en-US" sz="2800" dirty="0" smtClean="0"/>
              <a:t>Reduced saliva has a low concentration of Ca†², resulting in greater solubility of tooth structure and reduced </a:t>
            </a:r>
            <a:r>
              <a:rPr lang="en-US" sz="2800" dirty="0" err="1" smtClean="0"/>
              <a:t>remineralization</a:t>
            </a:r>
            <a:endParaRPr lang="en-US" sz="2800" dirty="0"/>
          </a:p>
        </p:txBody>
      </p:sp>
    </p:spTree>
    <p:extLst>
      <p:ext uri="{BB962C8B-B14F-4D97-AF65-F5344CB8AC3E}">
        <p14:creationId xmlns:p14="http://schemas.microsoft.com/office/powerpoint/2010/main" xmlns="" val="42366573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effect</a:t>
            </a:r>
            <a:endParaRPr lang="en-US" dirty="0"/>
          </a:p>
        </p:txBody>
      </p:sp>
      <p:sp>
        <p:nvSpPr>
          <p:cNvPr id="3" name="Content Placeholder 2"/>
          <p:cNvSpPr>
            <a:spLocks noGrp="1"/>
          </p:cNvSpPr>
          <p:nvPr>
            <p:ph sz="quarter" idx="1"/>
          </p:nvPr>
        </p:nvSpPr>
        <p:spPr/>
        <p:txBody>
          <a:bodyPr>
            <a:normAutofit/>
          </a:bodyPr>
          <a:lstStyle/>
          <a:p>
            <a:r>
              <a:rPr lang="en-US" dirty="0" smtClean="0"/>
              <a:t>Biologic molecules absorb energy from ionizing radiation and form unstable free radicals</a:t>
            </a:r>
          </a:p>
          <a:p>
            <a:r>
              <a:rPr lang="en-US" dirty="0" smtClean="0"/>
              <a:t>Generation of free radicals occurs in less than 10⁻ⁱ⁰ sec after interaction with a photon</a:t>
            </a:r>
          </a:p>
          <a:p>
            <a:r>
              <a:rPr lang="en-US" dirty="0" smtClean="0"/>
              <a:t>Free radicals are extremely active and have very short lives, quickly reforming into stable configurations by dissociation or cross-linking</a:t>
            </a:r>
            <a:endParaRPr lang="en-US" dirty="0"/>
          </a:p>
        </p:txBody>
      </p:sp>
    </p:spTree>
    <p:extLst>
      <p:ext uri="{BB962C8B-B14F-4D97-AF65-F5344CB8AC3E}">
        <p14:creationId xmlns:p14="http://schemas.microsoft.com/office/powerpoint/2010/main" xmlns="" val="235328824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
            </a:r>
            <a:br>
              <a:rPr lang="en-US" dirty="0"/>
            </a:br>
            <a:r>
              <a:rPr lang="en-US" dirty="0" smtClean="0"/>
              <a:t>3 types of radiation caries</a:t>
            </a:r>
            <a:endParaRPr lang="en-US" dirty="0"/>
          </a:p>
        </p:txBody>
      </p:sp>
      <p:sp>
        <p:nvSpPr>
          <p:cNvPr id="3" name="Content Placeholder 2"/>
          <p:cNvSpPr>
            <a:spLocks noGrp="1"/>
          </p:cNvSpPr>
          <p:nvPr>
            <p:ph sz="quarter" idx="1"/>
          </p:nvPr>
        </p:nvSpPr>
        <p:spPr/>
        <p:txBody>
          <a:bodyPr>
            <a:normAutofit/>
          </a:bodyPr>
          <a:lstStyle/>
          <a:p>
            <a:r>
              <a:rPr lang="en-US" dirty="0" smtClean="0"/>
              <a:t>Widespread superficial lesions attacking </a:t>
            </a:r>
            <a:r>
              <a:rPr lang="en-US" dirty="0" err="1" smtClean="0"/>
              <a:t>buccal</a:t>
            </a:r>
            <a:r>
              <a:rPr lang="en-US" dirty="0" smtClean="0"/>
              <a:t>, </a:t>
            </a:r>
            <a:r>
              <a:rPr lang="en-US" dirty="0" err="1" smtClean="0"/>
              <a:t>occlusal</a:t>
            </a:r>
            <a:r>
              <a:rPr lang="en-US" dirty="0" smtClean="0"/>
              <a:t>, </a:t>
            </a:r>
            <a:r>
              <a:rPr lang="en-US" dirty="0" err="1" smtClean="0"/>
              <a:t>incisal</a:t>
            </a:r>
            <a:r>
              <a:rPr lang="en-US" dirty="0" smtClean="0"/>
              <a:t> and palatal surfaces</a:t>
            </a:r>
          </a:p>
          <a:p>
            <a:r>
              <a:rPr lang="en-US" dirty="0" smtClean="0"/>
              <a:t>Another type involves primarily the </a:t>
            </a:r>
            <a:r>
              <a:rPr lang="en-US" dirty="0" err="1" smtClean="0"/>
              <a:t>cementum</a:t>
            </a:r>
            <a:r>
              <a:rPr lang="en-US" dirty="0" smtClean="0"/>
              <a:t> and dentin in cervical region. These lesions may progress circumferentially and result in loss of crown</a:t>
            </a:r>
          </a:p>
          <a:p>
            <a:r>
              <a:rPr lang="en-US" dirty="0" smtClean="0"/>
              <a:t>Last type, appears as a dark pigmentation of the entire crown, </a:t>
            </a:r>
            <a:r>
              <a:rPr lang="en-US" dirty="0" err="1" smtClean="0"/>
              <a:t>incisal</a:t>
            </a:r>
            <a:r>
              <a:rPr lang="en-US" dirty="0" smtClean="0"/>
              <a:t> edges may be markedly worn</a:t>
            </a:r>
            <a:endParaRPr lang="en-US" dirty="0"/>
          </a:p>
        </p:txBody>
      </p:sp>
    </p:spTree>
    <p:extLst>
      <p:ext uri="{BB962C8B-B14F-4D97-AF65-F5344CB8AC3E}">
        <p14:creationId xmlns:p14="http://schemas.microsoft.com/office/powerpoint/2010/main" xmlns="" val="13859528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a:t>
            </a:r>
            <a:endParaRPr lang="en-US" dirty="0"/>
          </a:p>
        </p:txBody>
      </p:sp>
      <p:sp>
        <p:nvSpPr>
          <p:cNvPr id="3" name="Content Placeholder 2"/>
          <p:cNvSpPr>
            <a:spLocks noGrp="1"/>
          </p:cNvSpPr>
          <p:nvPr>
            <p:ph sz="quarter" idx="1"/>
          </p:nvPr>
        </p:nvSpPr>
        <p:spPr/>
        <p:txBody>
          <a:bodyPr>
            <a:normAutofit/>
          </a:bodyPr>
          <a:lstStyle/>
          <a:p>
            <a:r>
              <a:rPr lang="en-US" dirty="0" smtClean="0"/>
              <a:t>Daily application for 5 minutes of viscous topical 1% neutral </a:t>
            </a:r>
            <a:r>
              <a:rPr lang="en-US" dirty="0" err="1" smtClean="0"/>
              <a:t>NaF</a:t>
            </a:r>
            <a:r>
              <a:rPr lang="en-US" dirty="0" smtClean="0"/>
              <a:t> gel in custom made applicator trays</a:t>
            </a:r>
          </a:p>
          <a:p>
            <a:r>
              <a:rPr lang="en-US" dirty="0" smtClean="0"/>
              <a:t>Use of topical fluoride causes a 6 month delay in irradiation induced elevation of S. </a:t>
            </a:r>
            <a:r>
              <a:rPr lang="en-US" dirty="0" err="1" smtClean="0"/>
              <a:t>mutans</a:t>
            </a:r>
            <a:endParaRPr lang="en-US" dirty="0" smtClean="0"/>
          </a:p>
          <a:p>
            <a:r>
              <a:rPr lang="en-US" dirty="0" smtClean="0"/>
              <a:t>Restorations, excellent oral hygiene, cariogenic food restriction and </a:t>
            </a:r>
            <a:r>
              <a:rPr lang="en-US" dirty="0" err="1" smtClean="0"/>
              <a:t>NaF</a:t>
            </a:r>
            <a:r>
              <a:rPr lang="en-US" dirty="0" smtClean="0"/>
              <a:t> application</a:t>
            </a:r>
          </a:p>
          <a:p>
            <a:r>
              <a:rPr lang="en-US" dirty="0" smtClean="0"/>
              <a:t>Grossly carious or </a:t>
            </a:r>
            <a:r>
              <a:rPr lang="en-US" dirty="0" err="1" smtClean="0"/>
              <a:t>periodontally</a:t>
            </a:r>
            <a:r>
              <a:rPr lang="en-US" dirty="0" smtClean="0"/>
              <a:t> involved teeth are extracted before irradiation</a:t>
            </a:r>
            <a:endParaRPr lang="en-US" dirty="0"/>
          </a:p>
        </p:txBody>
      </p:sp>
    </p:spTree>
    <p:extLst>
      <p:ext uri="{BB962C8B-B14F-4D97-AF65-F5344CB8AC3E}">
        <p14:creationId xmlns:p14="http://schemas.microsoft.com/office/powerpoint/2010/main" xmlns="" val="21227500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 </a:t>
            </a:r>
            <a:endParaRPr lang="en-US" dirty="0"/>
          </a:p>
        </p:txBody>
      </p:sp>
      <p:sp>
        <p:nvSpPr>
          <p:cNvPr id="3" name="Content Placeholder 2"/>
          <p:cNvSpPr>
            <a:spLocks noGrp="1"/>
          </p:cNvSpPr>
          <p:nvPr>
            <p:ph sz="quarter" idx="1"/>
          </p:nvPr>
        </p:nvSpPr>
        <p:spPr/>
        <p:txBody>
          <a:bodyPr>
            <a:noAutofit/>
          </a:bodyPr>
          <a:lstStyle/>
          <a:p>
            <a:r>
              <a:rPr lang="en-US" dirty="0" smtClean="0"/>
              <a:t>Primary damage to mature bone results from radiation induced damage to vasculature of </a:t>
            </a:r>
            <a:r>
              <a:rPr lang="en-US" dirty="0" err="1" smtClean="0"/>
              <a:t>periosteum</a:t>
            </a:r>
            <a:r>
              <a:rPr lang="en-US" dirty="0" smtClean="0"/>
              <a:t> and cortical bone</a:t>
            </a:r>
          </a:p>
          <a:p>
            <a:r>
              <a:rPr lang="en-US" dirty="0" smtClean="0"/>
              <a:t>Radiation also acts by destroying osteoblasts and to a lesser extent osteoclasts</a:t>
            </a:r>
          </a:p>
          <a:p>
            <a:r>
              <a:rPr lang="en-US" dirty="0" smtClean="0"/>
              <a:t>Normal marrow may be replaced with fatty marrow and fibrous CT</a:t>
            </a:r>
          </a:p>
          <a:p>
            <a:r>
              <a:rPr lang="en-US" dirty="0" smtClean="0"/>
              <a:t>The marrow becomes </a:t>
            </a:r>
            <a:r>
              <a:rPr lang="en-US" dirty="0" err="1" smtClean="0"/>
              <a:t>hypovascular</a:t>
            </a:r>
            <a:r>
              <a:rPr lang="en-US" dirty="0" smtClean="0"/>
              <a:t>, hypoxic and </a:t>
            </a:r>
            <a:r>
              <a:rPr lang="en-US" dirty="0" err="1" smtClean="0"/>
              <a:t>hypocellular</a:t>
            </a:r>
            <a:endParaRPr lang="en-US" dirty="0" smtClean="0"/>
          </a:p>
          <a:p>
            <a:r>
              <a:rPr lang="en-US" dirty="0" smtClean="0"/>
              <a:t>The </a:t>
            </a:r>
            <a:r>
              <a:rPr lang="en-US" dirty="0" err="1" smtClean="0"/>
              <a:t>endosteum</a:t>
            </a:r>
            <a:r>
              <a:rPr lang="en-US" dirty="0" smtClean="0"/>
              <a:t> becomes atrophic, showing a lack of </a:t>
            </a:r>
            <a:r>
              <a:rPr lang="en-US" dirty="0" err="1" smtClean="0"/>
              <a:t>osteoblastic</a:t>
            </a:r>
            <a:r>
              <a:rPr lang="en-US" dirty="0" smtClean="0"/>
              <a:t> and </a:t>
            </a:r>
            <a:r>
              <a:rPr lang="en-US" dirty="0" err="1" smtClean="0"/>
              <a:t>osteoclastic</a:t>
            </a:r>
            <a:r>
              <a:rPr lang="en-US" dirty="0" smtClean="0"/>
              <a:t> activity</a:t>
            </a:r>
            <a:endParaRPr lang="en-US" dirty="0"/>
          </a:p>
        </p:txBody>
      </p:sp>
    </p:spTree>
    <p:extLst>
      <p:ext uri="{BB962C8B-B14F-4D97-AF65-F5344CB8AC3E}">
        <p14:creationId xmlns:p14="http://schemas.microsoft.com/office/powerpoint/2010/main" xmlns="" val="312730674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dirty="0" smtClean="0"/>
              <a:t>Reduced degree of mineralization leading to brittleness</a:t>
            </a:r>
          </a:p>
          <a:p>
            <a:r>
              <a:rPr lang="en-US" dirty="0" smtClean="0"/>
              <a:t>When these changes are so severe that bone death results and bone is exposed – </a:t>
            </a:r>
            <a:r>
              <a:rPr lang="en-US" dirty="0" err="1" smtClean="0"/>
              <a:t>osteoradionecrosis</a:t>
            </a:r>
            <a:endParaRPr lang="en-US" dirty="0" smtClean="0"/>
          </a:p>
          <a:p>
            <a:r>
              <a:rPr lang="en-US" dirty="0" err="1" smtClean="0"/>
              <a:t>Osteoradionecrosis</a:t>
            </a:r>
            <a:r>
              <a:rPr lang="en-US" dirty="0" smtClean="0"/>
              <a:t> is the most serious clinical complication</a:t>
            </a:r>
          </a:p>
          <a:p>
            <a:r>
              <a:rPr lang="en-US" dirty="0" smtClean="0"/>
              <a:t>The decreased vascularity of mandible renders it easily infected by microorganisms from the oral cavity</a:t>
            </a:r>
            <a:endParaRPr lang="en-US" dirty="0"/>
          </a:p>
        </p:txBody>
      </p:sp>
    </p:spTree>
    <p:extLst>
      <p:ext uri="{BB962C8B-B14F-4D97-AF65-F5344CB8AC3E}">
        <p14:creationId xmlns:p14="http://schemas.microsoft.com/office/powerpoint/2010/main" xmlns="" val="151297768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This bone infection results from radiation induced breakdown of oral mucous membrane, by mechanical damage to the weakened mm such as from a denture sore or tooth extraction, through a periodontal lesion or radiation caries</a:t>
            </a:r>
          </a:p>
          <a:p>
            <a:r>
              <a:rPr lang="en-US" dirty="0" smtClean="0"/>
              <a:t>More common in mandible than maxilla</a:t>
            </a:r>
            <a:endParaRPr lang="en-US" dirty="0"/>
          </a:p>
        </p:txBody>
      </p:sp>
    </p:spTree>
    <p:extLst>
      <p:ext uri="{BB962C8B-B14F-4D97-AF65-F5344CB8AC3E}">
        <p14:creationId xmlns:p14="http://schemas.microsoft.com/office/powerpoint/2010/main" xmlns="" val="22408075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Musculature</a:t>
            </a:r>
            <a:r>
              <a:rPr lang="en-US" dirty="0" smtClean="0"/>
              <a:t> </a:t>
            </a:r>
            <a:endParaRPr lang="en-US" dirty="0"/>
          </a:p>
        </p:txBody>
      </p:sp>
      <p:sp>
        <p:nvSpPr>
          <p:cNvPr id="3" name="Content Placeholder 2"/>
          <p:cNvSpPr>
            <a:spLocks noGrp="1"/>
          </p:cNvSpPr>
          <p:nvPr>
            <p:ph sz="quarter" idx="1"/>
          </p:nvPr>
        </p:nvSpPr>
        <p:spPr/>
        <p:txBody>
          <a:bodyPr>
            <a:normAutofit/>
          </a:bodyPr>
          <a:lstStyle/>
          <a:p>
            <a:r>
              <a:rPr lang="en-US" sz="2800" dirty="0" smtClean="0"/>
              <a:t>Radiation may cause inflammation and fibrosis resulting in contracture and </a:t>
            </a:r>
            <a:r>
              <a:rPr lang="en-US" sz="2800" dirty="0" err="1" smtClean="0"/>
              <a:t>trismus</a:t>
            </a:r>
            <a:r>
              <a:rPr lang="en-US" sz="2800" dirty="0" smtClean="0"/>
              <a:t> in muscles of mastication</a:t>
            </a:r>
          </a:p>
          <a:p>
            <a:r>
              <a:rPr lang="en-US" sz="2800" dirty="0" smtClean="0"/>
              <a:t>Usually masseter or </a:t>
            </a:r>
            <a:r>
              <a:rPr lang="en-US" sz="2800" dirty="0" err="1" smtClean="0"/>
              <a:t>pterygoid</a:t>
            </a:r>
            <a:r>
              <a:rPr lang="en-US" sz="2800" dirty="0" smtClean="0"/>
              <a:t> mm are involved</a:t>
            </a:r>
          </a:p>
          <a:p>
            <a:r>
              <a:rPr lang="en-US" sz="2800" dirty="0" smtClean="0"/>
              <a:t>Restriction in mouth opening usually starts about 2 months after radiotherapy is completed and progresses thereafter</a:t>
            </a:r>
          </a:p>
          <a:p>
            <a:r>
              <a:rPr lang="en-US" sz="2800" dirty="0" smtClean="0"/>
              <a:t>An exercise program may be helpful in increasing opening distance</a:t>
            </a:r>
            <a:endParaRPr lang="en-US" sz="2800" dirty="0"/>
          </a:p>
        </p:txBody>
      </p:sp>
    </p:spTree>
    <p:extLst>
      <p:ext uri="{BB962C8B-B14F-4D97-AF65-F5344CB8AC3E}">
        <p14:creationId xmlns:p14="http://schemas.microsoft.com/office/powerpoint/2010/main" xmlns="" val="356941959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Deterministic effects of whole body irradiation</a:t>
            </a:r>
            <a:endParaRPr lang="en-US" sz="3200" dirty="0"/>
          </a:p>
        </p:txBody>
      </p:sp>
      <p:sp>
        <p:nvSpPr>
          <p:cNvPr id="3" name="Content Placeholder 2"/>
          <p:cNvSpPr>
            <a:spLocks noGrp="1"/>
          </p:cNvSpPr>
          <p:nvPr>
            <p:ph sz="quarter" idx="1"/>
          </p:nvPr>
        </p:nvSpPr>
        <p:spPr/>
        <p:txBody>
          <a:bodyPr>
            <a:normAutofit/>
          </a:bodyPr>
          <a:lstStyle/>
          <a:p>
            <a:pPr marL="0" indent="0">
              <a:buNone/>
            </a:pPr>
            <a:r>
              <a:rPr lang="en-US" dirty="0" smtClean="0"/>
              <a:t>	Acute Radiation Syndrome:</a:t>
            </a:r>
          </a:p>
          <a:p>
            <a:r>
              <a:rPr lang="en-US" dirty="0" smtClean="0"/>
              <a:t>It is a collection of signs and symptoms experienced by persons after acute whole body irradiation </a:t>
            </a:r>
          </a:p>
          <a:p>
            <a:endParaRPr lang="en-US" dirty="0" smtClean="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xmlns="" val="2194822652"/>
              </p:ext>
            </p:extLst>
          </p:nvPr>
        </p:nvGraphicFramePr>
        <p:xfrm>
          <a:off x="1676400" y="3261360"/>
          <a:ext cx="6096000" cy="303276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en-US" dirty="0" smtClean="0"/>
                        <a:t>DOSE  (</a:t>
                      </a:r>
                      <a:r>
                        <a:rPr lang="en-US" dirty="0" err="1" smtClean="0"/>
                        <a:t>Gy</a:t>
                      </a:r>
                      <a:r>
                        <a:rPr lang="en-US" dirty="0" smtClean="0"/>
                        <a:t>)</a:t>
                      </a:r>
                      <a:endParaRPr lang="en-US" dirty="0"/>
                    </a:p>
                  </a:txBody>
                  <a:tcPr/>
                </a:tc>
                <a:tc>
                  <a:txBody>
                    <a:bodyPr/>
                    <a:lstStyle/>
                    <a:p>
                      <a:r>
                        <a:rPr lang="en-US" dirty="0" smtClean="0"/>
                        <a:t>MANIFESTATION</a:t>
                      </a:r>
                      <a:endParaRPr lang="en-US" dirty="0"/>
                    </a:p>
                  </a:txBody>
                  <a:tcPr/>
                </a:tc>
              </a:tr>
              <a:tr h="370840">
                <a:tc>
                  <a:txBody>
                    <a:bodyPr/>
                    <a:lstStyle/>
                    <a:p>
                      <a:r>
                        <a:rPr lang="en-US" dirty="0" smtClean="0"/>
                        <a:t>1 to 2 </a:t>
                      </a:r>
                      <a:endParaRPr lang="en-US" dirty="0"/>
                    </a:p>
                  </a:txBody>
                  <a:tcPr/>
                </a:tc>
                <a:tc>
                  <a:txBody>
                    <a:bodyPr/>
                    <a:lstStyle/>
                    <a:p>
                      <a:r>
                        <a:rPr lang="en-US" dirty="0" err="1" smtClean="0"/>
                        <a:t>Prodormal</a:t>
                      </a:r>
                      <a:r>
                        <a:rPr lang="en-US" dirty="0" smtClean="0"/>
                        <a:t> symptoms </a:t>
                      </a:r>
                      <a:endParaRPr lang="en-US" dirty="0"/>
                    </a:p>
                  </a:txBody>
                  <a:tcPr/>
                </a:tc>
              </a:tr>
              <a:tr h="370840">
                <a:tc>
                  <a:txBody>
                    <a:bodyPr/>
                    <a:lstStyle/>
                    <a:p>
                      <a:r>
                        <a:rPr lang="en-US" dirty="0" smtClean="0"/>
                        <a:t>2 to</a:t>
                      </a:r>
                      <a:r>
                        <a:rPr lang="en-US" baseline="0" dirty="0" smtClean="0"/>
                        <a:t> 4</a:t>
                      </a:r>
                      <a:endParaRPr lang="en-US" dirty="0"/>
                    </a:p>
                  </a:txBody>
                  <a:tcPr/>
                </a:tc>
                <a:tc>
                  <a:txBody>
                    <a:bodyPr/>
                    <a:lstStyle/>
                    <a:p>
                      <a:r>
                        <a:rPr lang="en-US" dirty="0" smtClean="0"/>
                        <a:t>Mild hematopoietic symptoms</a:t>
                      </a:r>
                      <a:endParaRPr lang="en-US" dirty="0"/>
                    </a:p>
                  </a:txBody>
                  <a:tcPr/>
                </a:tc>
              </a:tr>
              <a:tr h="370840">
                <a:tc>
                  <a:txBody>
                    <a:bodyPr/>
                    <a:lstStyle/>
                    <a:p>
                      <a:r>
                        <a:rPr lang="en-US" dirty="0" smtClean="0"/>
                        <a:t>4 to 7</a:t>
                      </a:r>
                      <a:endParaRPr lang="en-US" dirty="0"/>
                    </a:p>
                  </a:txBody>
                  <a:tcPr/>
                </a:tc>
                <a:tc>
                  <a:txBody>
                    <a:bodyPr/>
                    <a:lstStyle/>
                    <a:p>
                      <a:r>
                        <a:rPr lang="en-US" dirty="0" smtClean="0"/>
                        <a:t>Severe hematopoietic symptoms</a:t>
                      </a:r>
                      <a:endParaRPr lang="en-US" dirty="0"/>
                    </a:p>
                  </a:txBody>
                  <a:tcPr/>
                </a:tc>
              </a:tr>
              <a:tr h="370840">
                <a:tc>
                  <a:txBody>
                    <a:bodyPr/>
                    <a:lstStyle/>
                    <a:p>
                      <a:r>
                        <a:rPr lang="en-US" dirty="0" smtClean="0"/>
                        <a:t>7 to 15</a:t>
                      </a:r>
                      <a:endParaRPr lang="en-US" dirty="0"/>
                    </a:p>
                  </a:txBody>
                  <a:tcPr/>
                </a:tc>
                <a:tc>
                  <a:txBody>
                    <a:bodyPr/>
                    <a:lstStyle/>
                    <a:p>
                      <a:r>
                        <a:rPr lang="en-US" dirty="0" smtClean="0"/>
                        <a:t>Gastrointestinal symptoms</a:t>
                      </a:r>
                      <a:endParaRPr lang="en-US" dirty="0"/>
                    </a:p>
                  </a:txBody>
                  <a:tcPr/>
                </a:tc>
              </a:tr>
              <a:tr h="370840">
                <a:tc>
                  <a:txBody>
                    <a:bodyPr/>
                    <a:lstStyle/>
                    <a:p>
                      <a:r>
                        <a:rPr lang="en-US" dirty="0" smtClean="0"/>
                        <a:t>50</a:t>
                      </a:r>
                      <a:endParaRPr lang="en-US" dirty="0"/>
                    </a:p>
                  </a:txBody>
                  <a:tcPr/>
                </a:tc>
                <a:tc>
                  <a:txBody>
                    <a:bodyPr/>
                    <a:lstStyle/>
                    <a:p>
                      <a:r>
                        <a:rPr lang="en-US" dirty="0" smtClean="0"/>
                        <a:t>CVS</a:t>
                      </a:r>
                      <a:r>
                        <a:rPr lang="en-US" baseline="0" dirty="0" smtClean="0"/>
                        <a:t> &amp; CNS symptoms</a:t>
                      </a:r>
                      <a:endParaRPr lang="en-US" dirty="0"/>
                    </a:p>
                  </a:txBody>
                  <a:tcPr/>
                </a:tc>
              </a:tr>
            </a:tbl>
          </a:graphicData>
        </a:graphic>
      </p:graphicFrame>
    </p:spTree>
    <p:extLst>
      <p:ext uri="{BB962C8B-B14F-4D97-AF65-F5344CB8AC3E}">
        <p14:creationId xmlns:p14="http://schemas.microsoft.com/office/powerpoint/2010/main" xmlns="" val="7875634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Prodormal</a:t>
            </a:r>
            <a:r>
              <a:rPr lang="en-US" dirty="0" smtClean="0"/>
              <a:t> period</a:t>
            </a:r>
            <a:endParaRPr lang="en-US" dirty="0"/>
          </a:p>
        </p:txBody>
      </p:sp>
      <p:sp>
        <p:nvSpPr>
          <p:cNvPr id="3" name="Content Placeholder 2"/>
          <p:cNvSpPr>
            <a:spLocks noGrp="1"/>
          </p:cNvSpPr>
          <p:nvPr>
            <p:ph sz="quarter" idx="1"/>
          </p:nvPr>
        </p:nvSpPr>
        <p:spPr>
          <a:xfrm>
            <a:off x="457200" y="1600200"/>
            <a:ext cx="8610600" cy="4525963"/>
          </a:xfrm>
        </p:spPr>
        <p:txBody>
          <a:bodyPr/>
          <a:lstStyle/>
          <a:p>
            <a:r>
              <a:rPr lang="en-US" dirty="0" smtClean="0"/>
              <a:t>Within the first few minutes to hours after exposure to whole body irradiation of about 1 .5 </a:t>
            </a:r>
            <a:r>
              <a:rPr lang="en-US" dirty="0" err="1" smtClean="0"/>
              <a:t>Gy</a:t>
            </a:r>
            <a:r>
              <a:rPr lang="en-US" dirty="0" smtClean="0"/>
              <a:t> </a:t>
            </a:r>
            <a:r>
              <a:rPr lang="en-US" dirty="0"/>
              <a:t>an </a:t>
            </a:r>
            <a:r>
              <a:rPr lang="en-US" dirty="0" smtClean="0"/>
              <a:t>individual experiences anorexia, nausea, </a:t>
            </a:r>
            <a:r>
              <a:rPr lang="en-US" dirty="0" err="1" smtClean="0"/>
              <a:t>vomitting</a:t>
            </a:r>
            <a:r>
              <a:rPr lang="en-US" dirty="0" smtClean="0"/>
              <a:t>, diarrhea, weakness and fatigue</a:t>
            </a:r>
          </a:p>
          <a:p>
            <a:r>
              <a:rPr lang="en-US" dirty="0" smtClean="0"/>
              <a:t>The higher the dose, the more rapid the onset and the greater the severity of symptoms</a:t>
            </a:r>
            <a:endParaRPr lang="en-US" dirty="0"/>
          </a:p>
        </p:txBody>
      </p:sp>
    </p:spTree>
    <p:extLst>
      <p:ext uri="{BB962C8B-B14F-4D97-AF65-F5344CB8AC3E}">
        <p14:creationId xmlns:p14="http://schemas.microsoft.com/office/powerpoint/2010/main" xmlns="" val="8570716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Latent period</a:t>
            </a:r>
            <a:endParaRPr lang="en-US" dirty="0"/>
          </a:p>
        </p:txBody>
      </p:sp>
      <p:sp>
        <p:nvSpPr>
          <p:cNvPr id="3" name="Content Placeholder 2"/>
          <p:cNvSpPr>
            <a:spLocks noGrp="1"/>
          </p:cNvSpPr>
          <p:nvPr>
            <p:ph sz="quarter" idx="1"/>
          </p:nvPr>
        </p:nvSpPr>
        <p:spPr/>
        <p:txBody>
          <a:bodyPr/>
          <a:lstStyle/>
          <a:p>
            <a:r>
              <a:rPr lang="en-US" dirty="0" smtClean="0"/>
              <a:t>A period of well being during which no signs and symptoms of radiation sickness occurs</a:t>
            </a:r>
          </a:p>
          <a:p>
            <a:r>
              <a:rPr lang="en-US" dirty="0" smtClean="0"/>
              <a:t>This period extends from hours or days after </a:t>
            </a:r>
            <a:r>
              <a:rPr lang="en-US" dirty="0" err="1" smtClean="0"/>
              <a:t>supralethal</a:t>
            </a:r>
            <a:r>
              <a:rPr lang="en-US" dirty="0" smtClean="0"/>
              <a:t> exposures to a few weeks after exposure</a:t>
            </a:r>
            <a:endParaRPr lang="en-US" dirty="0"/>
          </a:p>
        </p:txBody>
      </p:sp>
    </p:spTree>
    <p:extLst>
      <p:ext uri="{BB962C8B-B14F-4D97-AF65-F5344CB8AC3E}">
        <p14:creationId xmlns:p14="http://schemas.microsoft.com/office/powerpoint/2010/main" xmlns="" val="18613719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Hematopoietic syndrome</a:t>
            </a:r>
            <a:r>
              <a:rPr lang="en-US" dirty="0"/>
              <a:t/>
            </a:r>
            <a:br>
              <a:rPr lang="en-US" dirty="0"/>
            </a:br>
            <a:endParaRPr lang="en-US" dirty="0"/>
          </a:p>
        </p:txBody>
      </p:sp>
      <p:sp>
        <p:nvSpPr>
          <p:cNvPr id="3" name="Content Placeholder 2"/>
          <p:cNvSpPr>
            <a:spLocks noGrp="1"/>
          </p:cNvSpPr>
          <p:nvPr>
            <p:ph sz="quarter" idx="1"/>
          </p:nvPr>
        </p:nvSpPr>
        <p:spPr/>
        <p:txBody>
          <a:bodyPr/>
          <a:lstStyle/>
          <a:p>
            <a:r>
              <a:rPr lang="en-US" dirty="0" smtClean="0"/>
              <a:t>Whole body exposures of 2 to 7 </a:t>
            </a:r>
            <a:r>
              <a:rPr lang="en-US" dirty="0" err="1" smtClean="0"/>
              <a:t>Gy</a:t>
            </a:r>
            <a:r>
              <a:rPr lang="en-US" dirty="0" smtClean="0"/>
              <a:t> cause injury to the hematopoietic stem cells of bone marrow and spleen</a:t>
            </a:r>
          </a:p>
          <a:p>
            <a:r>
              <a:rPr lang="en-US" dirty="0" smtClean="0"/>
              <a:t>The high mitotic activity of these cells makes bone marrow a highly radiosensitive tissue</a:t>
            </a:r>
          </a:p>
          <a:p>
            <a:r>
              <a:rPr lang="en-US" dirty="0" smtClean="0"/>
              <a:t>Doses in this range cause a rapid fall in the </a:t>
            </a:r>
            <a:r>
              <a:rPr lang="en-US" dirty="0" err="1" smtClean="0"/>
              <a:t>nos</a:t>
            </a:r>
            <a:r>
              <a:rPr lang="en-US" dirty="0" smtClean="0"/>
              <a:t> of circulating granulocytes, platelets and finally erythrocytes</a:t>
            </a:r>
            <a:endParaRPr lang="en-US" dirty="0"/>
          </a:p>
        </p:txBody>
      </p:sp>
    </p:spTree>
    <p:extLst>
      <p:ext uri="{BB962C8B-B14F-4D97-AF65-F5344CB8AC3E}">
        <p14:creationId xmlns:p14="http://schemas.microsoft.com/office/powerpoint/2010/main" xmlns="" val="90250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
          <p:cNvSpPr>
            <a:spLocks noGrp="1"/>
          </p:cNvSpPr>
          <p:nvPr>
            <p:ph type="title"/>
          </p:nvPr>
        </p:nvSpPr>
        <p:spPr/>
        <p:txBody>
          <a:bodyPr/>
          <a:lstStyle/>
          <a:p>
            <a:r>
              <a:rPr lang="en-US" dirty="0" smtClean="0"/>
              <a:t>Direct effect</a:t>
            </a:r>
            <a:endParaRPr lang="en-US" dirty="0"/>
          </a:p>
        </p:txBody>
      </p:sp>
      <p:sp>
        <p:nvSpPr>
          <p:cNvPr id="3" name="Content Placeholder 2"/>
          <p:cNvSpPr>
            <a:spLocks noGrp="1"/>
          </p:cNvSpPr>
          <p:nvPr>
            <p:ph sz="quarter" idx="1"/>
          </p:nvPr>
        </p:nvSpPr>
        <p:spPr/>
        <p:txBody>
          <a:bodyPr/>
          <a:lstStyle/>
          <a:p>
            <a:r>
              <a:rPr lang="en-US" dirty="0" smtClean="0"/>
              <a:t>RH + x-radiation		  R˚ + H† + e⁻</a:t>
            </a:r>
          </a:p>
          <a:p>
            <a:pPr marL="0" indent="0">
              <a:buNone/>
            </a:pPr>
            <a:r>
              <a:rPr lang="en-US" dirty="0" smtClean="0"/>
              <a:t>	</a:t>
            </a:r>
          </a:p>
          <a:p>
            <a:pPr marL="0" indent="0">
              <a:buNone/>
            </a:pPr>
            <a:r>
              <a:rPr lang="en-US" dirty="0"/>
              <a:t>	</a:t>
            </a:r>
            <a:r>
              <a:rPr lang="en-US" dirty="0" smtClean="0"/>
              <a:t>Free radical fate	</a:t>
            </a:r>
          </a:p>
          <a:p>
            <a:r>
              <a:rPr lang="en-US" dirty="0" smtClean="0"/>
              <a:t>Dissociation: R˚       X + Y˚</a:t>
            </a:r>
          </a:p>
          <a:p>
            <a:r>
              <a:rPr lang="en-US" dirty="0" smtClean="0"/>
              <a:t>Cross – linking: R˚ + S˚       RS</a:t>
            </a:r>
          </a:p>
          <a:p>
            <a:r>
              <a:rPr lang="en-US" dirty="0" err="1" smtClean="0"/>
              <a:t>Approx</a:t>
            </a:r>
            <a:r>
              <a:rPr lang="en-US" dirty="0" smtClean="0"/>
              <a:t> one third of biologic effects of x ray exposure results from direct effects</a:t>
            </a:r>
            <a:endParaRPr lang="en-US" dirty="0"/>
          </a:p>
        </p:txBody>
      </p:sp>
      <p:cxnSp>
        <p:nvCxnSpPr>
          <p:cNvPr id="14" name="Straight Arrow Connector 13"/>
          <p:cNvCxnSpPr/>
          <p:nvPr/>
        </p:nvCxnSpPr>
        <p:spPr>
          <a:xfrm>
            <a:off x="3352800" y="1828800"/>
            <a:ext cx="914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048000" y="3200400"/>
            <a:ext cx="5334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114800" y="36576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19067354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Clinical signs includes infection, hemorrhage and anemia</a:t>
            </a:r>
          </a:p>
          <a:p>
            <a:r>
              <a:rPr lang="en-US" dirty="0" smtClean="0"/>
              <a:t>Death from hematopoietic syndrome occurs in 10-30 days after irradiation</a:t>
            </a:r>
            <a:endParaRPr lang="en-US" dirty="0"/>
          </a:p>
        </p:txBody>
      </p:sp>
    </p:spTree>
    <p:extLst>
      <p:ext uri="{BB962C8B-B14F-4D97-AF65-F5344CB8AC3E}">
        <p14:creationId xmlns:p14="http://schemas.microsoft.com/office/powerpoint/2010/main" xmlns="" val="335808034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63562"/>
          </a:xfrm>
        </p:spPr>
        <p:txBody>
          <a:bodyPr/>
          <a:lstStyle/>
          <a:p>
            <a:r>
              <a:rPr lang="en-US" dirty="0" smtClean="0"/>
              <a:t>Gastrointestinal syndrome</a:t>
            </a:r>
            <a:endParaRPr lang="en-US" dirty="0"/>
          </a:p>
        </p:txBody>
      </p:sp>
      <p:sp>
        <p:nvSpPr>
          <p:cNvPr id="3" name="Content Placeholder 2"/>
          <p:cNvSpPr>
            <a:spLocks noGrp="1"/>
          </p:cNvSpPr>
          <p:nvPr>
            <p:ph sz="quarter" idx="1"/>
          </p:nvPr>
        </p:nvSpPr>
        <p:spPr>
          <a:xfrm>
            <a:off x="457200" y="990600"/>
            <a:ext cx="7467600" cy="5483352"/>
          </a:xfrm>
        </p:spPr>
        <p:txBody>
          <a:bodyPr>
            <a:noAutofit/>
          </a:bodyPr>
          <a:lstStyle/>
          <a:p>
            <a:r>
              <a:rPr lang="en-US" sz="2200" dirty="0" smtClean="0"/>
              <a:t>In the range of 7 to 15 </a:t>
            </a:r>
            <a:r>
              <a:rPr lang="en-US" sz="2200" dirty="0" err="1" smtClean="0"/>
              <a:t>Gy</a:t>
            </a:r>
            <a:r>
              <a:rPr lang="en-US" sz="2200" dirty="0" smtClean="0"/>
              <a:t>, causing extensive damage to GI system in addition to hematopoietic syndrome</a:t>
            </a:r>
          </a:p>
          <a:p>
            <a:r>
              <a:rPr lang="en-US" sz="2200" dirty="0" smtClean="0"/>
              <a:t>It causes extensive injury to the rapidly proliferating basal </a:t>
            </a:r>
            <a:r>
              <a:rPr lang="en-US" sz="2200" dirty="0" err="1" smtClean="0"/>
              <a:t>ept</a:t>
            </a:r>
            <a:r>
              <a:rPr lang="en-US" sz="2200" dirty="0" smtClean="0"/>
              <a:t> cells of intestinal villi and leads to rapid loss of </a:t>
            </a:r>
            <a:r>
              <a:rPr lang="en-US" sz="2200" dirty="0" err="1" smtClean="0"/>
              <a:t>ept</a:t>
            </a:r>
            <a:r>
              <a:rPr lang="en-US" sz="2200" dirty="0" smtClean="0"/>
              <a:t> layer of intestinal mucosa</a:t>
            </a:r>
          </a:p>
          <a:p>
            <a:r>
              <a:rPr lang="en-US" sz="2200" dirty="0" smtClean="0"/>
              <a:t>Coz of denuded mucosal surface, there is loss of plasma and electrolytes, loss of efficient intestinal absorption and ulceration of mucosal lining with hemorrhage into the intestines</a:t>
            </a:r>
          </a:p>
          <a:p>
            <a:r>
              <a:rPr lang="en-US" sz="2200" dirty="0" smtClean="0"/>
              <a:t>These changes are responsible for diarrhea, dehydration and loss of weight</a:t>
            </a:r>
          </a:p>
          <a:p>
            <a:r>
              <a:rPr lang="en-US" sz="2200" dirty="0" smtClean="0"/>
              <a:t>Endogenous intestinal bacteria rapidly invade the denuded surface causing septicemia</a:t>
            </a:r>
            <a:endParaRPr lang="en-US" sz="2200" dirty="0"/>
          </a:p>
        </p:txBody>
      </p:sp>
    </p:spTree>
    <p:extLst>
      <p:ext uri="{BB962C8B-B14F-4D97-AF65-F5344CB8AC3E}">
        <p14:creationId xmlns:p14="http://schemas.microsoft.com/office/powerpoint/2010/main" xmlns="" val="391597234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sz="2800" dirty="0" smtClean="0"/>
              <a:t>When damage to GI system reaches a maximum, effect of bone marrow depression is beginning to be manifested</a:t>
            </a:r>
          </a:p>
          <a:p>
            <a:r>
              <a:rPr lang="en-US" sz="2800" dirty="0" smtClean="0"/>
              <a:t>Result is marked lowering of </a:t>
            </a:r>
            <a:r>
              <a:rPr lang="en-US" sz="2800" dirty="0" err="1" smtClean="0"/>
              <a:t>bodys</a:t>
            </a:r>
            <a:r>
              <a:rPr lang="en-US" sz="2800" dirty="0" smtClean="0"/>
              <a:t> defense against bacterial infection and a decrease in effectiveness of clotting mechanism</a:t>
            </a:r>
          </a:p>
          <a:p>
            <a:r>
              <a:rPr lang="en-US" sz="2800" dirty="0" smtClean="0"/>
              <a:t>Combined effects of both symptoms causes death within 2 weeks from fluid and electrolyte loss, infection and possibly nutritional impairment</a:t>
            </a:r>
            <a:endParaRPr lang="en-US" sz="2800" dirty="0"/>
          </a:p>
        </p:txBody>
      </p:sp>
    </p:spTree>
    <p:extLst>
      <p:ext uri="{BB962C8B-B14F-4D97-AF65-F5344CB8AC3E}">
        <p14:creationId xmlns:p14="http://schemas.microsoft.com/office/powerpoint/2010/main" xmlns="" val="408942855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CVS &amp; CNS syndrome</a:t>
            </a:r>
            <a:endParaRPr lang="en-US" sz="3600" dirty="0"/>
          </a:p>
        </p:txBody>
      </p:sp>
      <p:sp>
        <p:nvSpPr>
          <p:cNvPr id="3" name="Content Placeholder 2"/>
          <p:cNvSpPr>
            <a:spLocks noGrp="1"/>
          </p:cNvSpPr>
          <p:nvPr>
            <p:ph sz="quarter" idx="1"/>
          </p:nvPr>
        </p:nvSpPr>
        <p:spPr/>
        <p:txBody>
          <a:bodyPr>
            <a:normAutofit/>
          </a:bodyPr>
          <a:lstStyle/>
          <a:p>
            <a:r>
              <a:rPr lang="en-US" sz="2400" dirty="0" smtClean="0"/>
              <a:t>Exposures</a:t>
            </a:r>
            <a:r>
              <a:rPr lang="en-US" sz="2800" dirty="0" smtClean="0"/>
              <a:t> in excess of 50 </a:t>
            </a:r>
            <a:r>
              <a:rPr lang="en-US" sz="2800" dirty="0" err="1" smtClean="0"/>
              <a:t>Gy</a:t>
            </a:r>
            <a:r>
              <a:rPr lang="en-US" sz="2800" dirty="0" smtClean="0"/>
              <a:t> usually cause death in 1 or 2 days</a:t>
            </a:r>
          </a:p>
          <a:p>
            <a:r>
              <a:rPr lang="en-US" sz="2800" dirty="0" smtClean="0"/>
              <a:t>At this level collapse of circulatory system with a precipitous fall in blood pressure in the hours preceding death</a:t>
            </a:r>
          </a:p>
          <a:p>
            <a:r>
              <a:rPr lang="en-US" sz="2800" dirty="0" smtClean="0"/>
              <a:t>Victims also may show intermittent stupor, </a:t>
            </a:r>
            <a:r>
              <a:rPr lang="en-US" sz="2800" dirty="0" err="1" smtClean="0"/>
              <a:t>incordination</a:t>
            </a:r>
            <a:r>
              <a:rPr lang="en-US" sz="2800" dirty="0" smtClean="0"/>
              <a:t>, disorientation and convulsions suggestive of extensive damage to the nervous system</a:t>
            </a:r>
            <a:endParaRPr lang="en-US" sz="2800" dirty="0"/>
          </a:p>
        </p:txBody>
      </p:sp>
    </p:spTree>
    <p:extLst>
      <p:ext uri="{BB962C8B-B14F-4D97-AF65-F5344CB8AC3E}">
        <p14:creationId xmlns:p14="http://schemas.microsoft.com/office/powerpoint/2010/main" xmlns="" val="40938557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a:t>
            </a:r>
            <a:endParaRPr lang="en-US" dirty="0"/>
          </a:p>
        </p:txBody>
      </p:sp>
      <p:sp>
        <p:nvSpPr>
          <p:cNvPr id="3" name="Content Placeholder 2"/>
          <p:cNvSpPr>
            <a:spLocks noGrp="1"/>
          </p:cNvSpPr>
          <p:nvPr>
            <p:ph sz="quarter" idx="1"/>
          </p:nvPr>
        </p:nvSpPr>
        <p:spPr/>
        <p:txBody>
          <a:bodyPr/>
          <a:lstStyle/>
          <a:p>
            <a:r>
              <a:rPr lang="en-US" dirty="0" smtClean="0"/>
              <a:t>Antibiotics are indicated when granulocyte count falls</a:t>
            </a:r>
          </a:p>
          <a:p>
            <a:r>
              <a:rPr lang="en-US" dirty="0" smtClean="0"/>
              <a:t>Fluid and electrolyte replacement as necessary</a:t>
            </a:r>
          </a:p>
          <a:p>
            <a:r>
              <a:rPr lang="en-US" dirty="0" smtClean="0"/>
              <a:t>Whole body transfusions to treat anemia and platelets to arrest thrombocytopenia</a:t>
            </a:r>
            <a:endParaRPr lang="en-US" dirty="0"/>
          </a:p>
        </p:txBody>
      </p:sp>
    </p:spTree>
    <p:extLst>
      <p:ext uri="{BB962C8B-B14F-4D97-AF65-F5344CB8AC3E}">
        <p14:creationId xmlns:p14="http://schemas.microsoft.com/office/powerpoint/2010/main" xmlns="" val="387350490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Radiation  effects on </a:t>
            </a:r>
            <a:r>
              <a:rPr lang="en-US" sz="3600" dirty="0" err="1" smtClean="0"/>
              <a:t>embyros</a:t>
            </a:r>
            <a:r>
              <a:rPr lang="en-US" sz="3600" dirty="0" smtClean="0"/>
              <a:t> and fetuses</a:t>
            </a:r>
            <a:endParaRPr lang="en-US" sz="3600" dirty="0"/>
          </a:p>
        </p:txBody>
      </p:sp>
      <p:sp>
        <p:nvSpPr>
          <p:cNvPr id="3" name="Content Placeholder 2"/>
          <p:cNvSpPr>
            <a:spLocks noGrp="1"/>
          </p:cNvSpPr>
          <p:nvPr>
            <p:ph sz="quarter" idx="1"/>
          </p:nvPr>
        </p:nvSpPr>
        <p:spPr/>
        <p:txBody>
          <a:bodyPr>
            <a:normAutofit fontScale="92500" lnSpcReduction="10000"/>
          </a:bodyPr>
          <a:lstStyle/>
          <a:p>
            <a:r>
              <a:rPr lang="en-US" sz="2400" dirty="0" smtClean="0"/>
              <a:t>They are more radiosensitive than adults because most embryonic cells are relatively undifferentiated and rapidly mitotic</a:t>
            </a:r>
          </a:p>
          <a:p>
            <a:r>
              <a:rPr lang="en-US" sz="2400" dirty="0" smtClean="0"/>
              <a:t>Exposures in the range of 2 to 3 </a:t>
            </a:r>
            <a:r>
              <a:rPr lang="en-US" sz="2400" dirty="0" err="1" smtClean="0"/>
              <a:t>Gy</a:t>
            </a:r>
            <a:r>
              <a:rPr lang="en-US" sz="2400" dirty="0" smtClean="0"/>
              <a:t> during the first few days after conception cause undetectable death of embryo</a:t>
            </a:r>
          </a:p>
          <a:p>
            <a:r>
              <a:rPr lang="en-US" sz="2400" dirty="0" smtClean="0"/>
              <a:t>The first 15 weeks includes the period of organogenesis when major organ systems form</a:t>
            </a:r>
          </a:p>
          <a:p>
            <a:r>
              <a:rPr lang="en-US" sz="2400" dirty="0" smtClean="0"/>
              <a:t>Symptoms in early gestation include, reduced growth, microcephaly, mental retardation, small birth size, cataracts, genital and skeletal malformations and </a:t>
            </a:r>
            <a:r>
              <a:rPr lang="en-US" sz="2400" dirty="0" err="1" smtClean="0"/>
              <a:t>micropthalmia</a:t>
            </a:r>
            <a:endParaRPr lang="en-US" sz="2400" dirty="0" smtClean="0"/>
          </a:p>
          <a:p>
            <a:r>
              <a:rPr lang="en-US" sz="2400" dirty="0"/>
              <a:t>The period of maximal sensitivity of brain is 8 to 15 weeks after conception</a:t>
            </a:r>
          </a:p>
          <a:p>
            <a:endParaRPr lang="en-US" sz="2400" dirty="0"/>
          </a:p>
        </p:txBody>
      </p:sp>
    </p:spTree>
    <p:extLst>
      <p:ext uri="{BB962C8B-B14F-4D97-AF65-F5344CB8AC3E}">
        <p14:creationId xmlns:p14="http://schemas.microsoft.com/office/powerpoint/2010/main" xmlns="" val="248232952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 effects</a:t>
            </a:r>
            <a:endParaRPr lang="en-US" dirty="0"/>
          </a:p>
        </p:txBody>
      </p:sp>
      <p:sp>
        <p:nvSpPr>
          <p:cNvPr id="3" name="Content Placeholder 2"/>
          <p:cNvSpPr>
            <a:spLocks noGrp="1"/>
          </p:cNvSpPr>
          <p:nvPr>
            <p:ph sz="quarter" idx="1"/>
          </p:nvPr>
        </p:nvSpPr>
        <p:spPr>
          <a:xfrm>
            <a:off x="457200" y="1600200"/>
            <a:ext cx="8686800" cy="4525963"/>
          </a:xfrm>
        </p:spPr>
        <p:txBody>
          <a:bodyPr>
            <a:normAutofit/>
          </a:bodyPr>
          <a:lstStyle/>
          <a:p>
            <a:r>
              <a:rPr lang="en-US" dirty="0" smtClean="0"/>
              <a:t>Growth &amp; development – children showed reduced height, weight and skeletal development.</a:t>
            </a:r>
          </a:p>
          <a:p>
            <a:r>
              <a:rPr lang="en-US" dirty="0" smtClean="0"/>
              <a:t>The younger the individual at the time of exposure, the more pronounced effects are seen</a:t>
            </a:r>
          </a:p>
          <a:p>
            <a:r>
              <a:rPr lang="en-US" dirty="0" smtClean="0"/>
              <a:t>Cataracts – threshold ranges from 0.6 </a:t>
            </a:r>
            <a:r>
              <a:rPr lang="en-US" dirty="0" err="1" smtClean="0"/>
              <a:t>Gy</a:t>
            </a:r>
            <a:r>
              <a:rPr lang="en-US" dirty="0" smtClean="0"/>
              <a:t> when a single dose is given and ˃5 </a:t>
            </a:r>
            <a:r>
              <a:rPr lang="en-US" dirty="0" err="1" smtClean="0"/>
              <a:t>Gy</a:t>
            </a:r>
            <a:r>
              <a:rPr lang="en-US" dirty="0" smtClean="0"/>
              <a:t> when received in multiple doses over a period of weeks</a:t>
            </a:r>
          </a:p>
          <a:p>
            <a:r>
              <a:rPr lang="en-US" dirty="0" smtClean="0"/>
              <a:t>Life span shortening – reduction ranges from </a:t>
            </a:r>
            <a:r>
              <a:rPr lang="en-US" dirty="0"/>
              <a:t>2 </a:t>
            </a:r>
            <a:r>
              <a:rPr lang="en-US" dirty="0" smtClean="0"/>
              <a:t>months </a:t>
            </a:r>
            <a:r>
              <a:rPr lang="en-US" dirty="0" err="1" smtClean="0"/>
              <a:t>upto</a:t>
            </a:r>
            <a:r>
              <a:rPr lang="en-US" dirty="0" smtClean="0"/>
              <a:t> 2.6 </a:t>
            </a:r>
            <a:r>
              <a:rPr lang="en-US" dirty="0" err="1" smtClean="0"/>
              <a:t>yrs</a:t>
            </a:r>
            <a:r>
              <a:rPr lang="en-US" dirty="0" smtClean="0"/>
              <a:t> with overall mean of 4 months</a:t>
            </a:r>
            <a:endParaRPr lang="en-US" dirty="0"/>
          </a:p>
        </p:txBody>
      </p:sp>
    </p:spTree>
    <p:extLst>
      <p:ext uri="{BB962C8B-B14F-4D97-AF65-F5344CB8AC3E}">
        <p14:creationId xmlns:p14="http://schemas.microsoft.com/office/powerpoint/2010/main" xmlns="" val="87229408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Stochastic effects</a:t>
            </a:r>
            <a:endParaRPr lang="en-US" dirty="0"/>
          </a:p>
        </p:txBody>
      </p:sp>
      <p:sp>
        <p:nvSpPr>
          <p:cNvPr id="3" name="Content Placeholder 2"/>
          <p:cNvSpPr>
            <a:spLocks noGrp="1"/>
          </p:cNvSpPr>
          <p:nvPr>
            <p:ph sz="quarter" idx="1"/>
          </p:nvPr>
        </p:nvSpPr>
        <p:spPr/>
        <p:txBody>
          <a:bodyPr/>
          <a:lstStyle/>
          <a:p>
            <a:r>
              <a:rPr lang="en-US" dirty="0" smtClean="0"/>
              <a:t>Results from </a:t>
            </a:r>
            <a:r>
              <a:rPr lang="en-US" dirty="0" err="1" smtClean="0"/>
              <a:t>sublethal</a:t>
            </a:r>
            <a:r>
              <a:rPr lang="en-US" dirty="0" smtClean="0"/>
              <a:t> changes in DNA of individual cells</a:t>
            </a:r>
          </a:p>
          <a:p>
            <a:r>
              <a:rPr lang="en-US" dirty="0" smtClean="0"/>
              <a:t>Most important consequence is carcinogenesis and less likely heritable effects are seen</a:t>
            </a:r>
          </a:p>
          <a:p>
            <a:endParaRPr lang="en-US" dirty="0"/>
          </a:p>
        </p:txBody>
      </p:sp>
    </p:spTree>
    <p:extLst>
      <p:ext uri="{BB962C8B-B14F-4D97-AF65-F5344CB8AC3E}">
        <p14:creationId xmlns:p14="http://schemas.microsoft.com/office/powerpoint/2010/main" xmlns="" val="83826258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Carcinogeesis</a:t>
            </a:r>
            <a:r>
              <a:rPr lang="en-US" dirty="0" smtClean="0"/>
              <a:t> </a:t>
            </a:r>
            <a:endParaRPr lang="en-US" dirty="0"/>
          </a:p>
        </p:txBody>
      </p:sp>
      <p:sp>
        <p:nvSpPr>
          <p:cNvPr id="3" name="Content Placeholder 2"/>
          <p:cNvSpPr>
            <a:spLocks noGrp="1"/>
          </p:cNvSpPr>
          <p:nvPr>
            <p:ph sz="quarter" idx="1"/>
          </p:nvPr>
        </p:nvSpPr>
        <p:spPr/>
        <p:txBody>
          <a:bodyPr/>
          <a:lstStyle/>
          <a:p>
            <a:r>
              <a:rPr lang="en-US" dirty="0" smtClean="0"/>
              <a:t>Causes cancer by modifying DNA</a:t>
            </a:r>
          </a:p>
          <a:p>
            <a:r>
              <a:rPr lang="en-US" dirty="0" smtClean="0"/>
              <a:t>Mechanism is radiation induced gene mutation</a:t>
            </a:r>
          </a:p>
          <a:p>
            <a:r>
              <a:rPr lang="en-US" dirty="0" smtClean="0"/>
              <a:t>Radiation acts as a initiator or promoter, stimulating cells to multiply</a:t>
            </a:r>
          </a:p>
          <a:p>
            <a:r>
              <a:rPr lang="en-US" dirty="0" smtClean="0"/>
              <a:t>Finally, converts premalignant cells to malignant ones</a:t>
            </a:r>
            <a:endParaRPr lang="en-US" dirty="0"/>
          </a:p>
        </p:txBody>
      </p:sp>
    </p:spTree>
    <p:extLst>
      <p:ext uri="{BB962C8B-B14F-4D97-AF65-F5344CB8AC3E}">
        <p14:creationId xmlns:p14="http://schemas.microsoft.com/office/powerpoint/2010/main" xmlns="" val="389089068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Leukemia </a:t>
            </a:r>
            <a:endParaRPr lang="en-US" dirty="0"/>
          </a:p>
        </p:txBody>
      </p:sp>
      <p:sp>
        <p:nvSpPr>
          <p:cNvPr id="3" name="Content Placeholder 2"/>
          <p:cNvSpPr>
            <a:spLocks noGrp="1"/>
          </p:cNvSpPr>
          <p:nvPr>
            <p:ph sz="quarter" idx="1"/>
          </p:nvPr>
        </p:nvSpPr>
        <p:spPr/>
        <p:txBody>
          <a:bodyPr/>
          <a:lstStyle/>
          <a:p>
            <a:r>
              <a:rPr lang="en-US" dirty="0" smtClean="0"/>
              <a:t>Incidence of leukemia rises after exposure of bone marrow to </a:t>
            </a:r>
            <a:r>
              <a:rPr lang="en-US" dirty="0" err="1" smtClean="0"/>
              <a:t>ir</a:t>
            </a:r>
            <a:r>
              <a:rPr lang="en-US" dirty="0" smtClean="0"/>
              <a:t> coz of radiation</a:t>
            </a:r>
          </a:p>
          <a:p>
            <a:r>
              <a:rPr lang="en-US" dirty="0" err="1" smtClean="0"/>
              <a:t>Leukaemias</a:t>
            </a:r>
            <a:r>
              <a:rPr lang="en-US" dirty="0" smtClean="0"/>
              <a:t> appear sooner than solid tumors coz of higher rate of cell division and differentiation of hematopoietic stem cells</a:t>
            </a:r>
          </a:p>
          <a:p>
            <a:r>
              <a:rPr lang="en-US" dirty="0" smtClean="0"/>
              <a:t>Persons younger than 20 </a:t>
            </a:r>
            <a:r>
              <a:rPr lang="en-US" dirty="0" err="1" smtClean="0"/>
              <a:t>yrs</a:t>
            </a:r>
            <a:r>
              <a:rPr lang="en-US" dirty="0" smtClean="0"/>
              <a:t> are more at risk</a:t>
            </a:r>
          </a:p>
          <a:p>
            <a:endParaRPr lang="en-US" dirty="0"/>
          </a:p>
        </p:txBody>
      </p:sp>
    </p:spTree>
    <p:extLst>
      <p:ext uri="{BB962C8B-B14F-4D97-AF65-F5344CB8AC3E}">
        <p14:creationId xmlns:p14="http://schemas.microsoft.com/office/powerpoint/2010/main" xmlns="" val="868848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Radiolysis of water</a:t>
            </a:r>
            <a:endParaRPr lang="en-US" dirty="0"/>
          </a:p>
        </p:txBody>
      </p:sp>
      <p:sp>
        <p:nvSpPr>
          <p:cNvPr id="3" name="Content Placeholder 2"/>
          <p:cNvSpPr>
            <a:spLocks noGrp="1"/>
          </p:cNvSpPr>
          <p:nvPr>
            <p:ph sz="quarter" idx="1"/>
          </p:nvPr>
        </p:nvSpPr>
        <p:spPr/>
        <p:txBody>
          <a:bodyPr/>
          <a:lstStyle/>
          <a:p>
            <a:r>
              <a:rPr lang="en-US" dirty="0" smtClean="0"/>
              <a:t>  photon + H₂O	H˚ + OH˚</a:t>
            </a:r>
          </a:p>
          <a:p>
            <a:r>
              <a:rPr lang="en-US" dirty="0"/>
              <a:t> </a:t>
            </a:r>
            <a:r>
              <a:rPr lang="en-US" dirty="0" smtClean="0"/>
              <a:t>This is a complex procedure, on balance water is largely converted to hydrogen and hydroxyl free radicals</a:t>
            </a:r>
          </a:p>
          <a:p>
            <a:r>
              <a:rPr lang="en-US" dirty="0" smtClean="0"/>
              <a:t>When dissolved oxygen is present in irradiated water, </a:t>
            </a:r>
            <a:r>
              <a:rPr lang="en-US" dirty="0" err="1" smtClean="0"/>
              <a:t>hydroperoxyl</a:t>
            </a:r>
            <a:r>
              <a:rPr lang="en-US" dirty="0" smtClean="0"/>
              <a:t> free radicals may also be formed</a:t>
            </a:r>
          </a:p>
          <a:p>
            <a:pPr marL="457200" lvl="1" indent="0">
              <a:buNone/>
            </a:pPr>
            <a:r>
              <a:rPr lang="en-US" dirty="0"/>
              <a:t>	 H</a:t>
            </a:r>
            <a:r>
              <a:rPr lang="en-US" dirty="0" smtClean="0"/>
              <a:t>˚ + O₂	  HO₂</a:t>
            </a:r>
            <a:r>
              <a:rPr lang="en-US" dirty="0"/>
              <a:t> ˚</a:t>
            </a:r>
          </a:p>
        </p:txBody>
      </p:sp>
      <p:cxnSp>
        <p:nvCxnSpPr>
          <p:cNvPr id="7" name="Straight Arrow Connector 6"/>
          <p:cNvCxnSpPr/>
          <p:nvPr/>
        </p:nvCxnSpPr>
        <p:spPr>
          <a:xfrm>
            <a:off x="2971800" y="1828800"/>
            <a:ext cx="1905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514600" y="4572000"/>
            <a:ext cx="76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09538343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Thyroid cancer </a:t>
            </a:r>
            <a:endParaRPr lang="en-US" dirty="0"/>
          </a:p>
        </p:txBody>
      </p:sp>
      <p:sp>
        <p:nvSpPr>
          <p:cNvPr id="3" name="Content Placeholder 2"/>
          <p:cNvSpPr>
            <a:spLocks noGrp="1"/>
          </p:cNvSpPr>
          <p:nvPr>
            <p:ph sz="quarter" idx="1"/>
          </p:nvPr>
        </p:nvSpPr>
        <p:spPr/>
        <p:txBody>
          <a:bodyPr/>
          <a:lstStyle/>
          <a:p>
            <a:r>
              <a:rPr lang="en-US" dirty="0" smtClean="0"/>
              <a:t>Incidence increases after exposure</a:t>
            </a:r>
          </a:p>
          <a:p>
            <a:r>
              <a:rPr lang="en-US" dirty="0" smtClean="0"/>
              <a:t>Susceptibility is increased in childhood</a:t>
            </a:r>
          </a:p>
          <a:p>
            <a:r>
              <a:rPr lang="en-US" dirty="0" smtClean="0"/>
              <a:t>Females are 2 to 3 times more susceptible </a:t>
            </a:r>
          </a:p>
          <a:p>
            <a:endParaRPr lang="en-US" dirty="0" smtClean="0"/>
          </a:p>
          <a:p>
            <a:endParaRPr lang="en-US" dirty="0" smtClean="0"/>
          </a:p>
          <a:p>
            <a:r>
              <a:rPr lang="en-US" dirty="0"/>
              <a:t>Esophageal cancer </a:t>
            </a:r>
          </a:p>
        </p:txBody>
      </p:sp>
    </p:spTree>
    <p:extLst>
      <p:ext uri="{BB962C8B-B14F-4D97-AF65-F5344CB8AC3E}">
        <p14:creationId xmlns:p14="http://schemas.microsoft.com/office/powerpoint/2010/main" xmlns="" val="12112885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Brain and nervous system cancers</a:t>
            </a:r>
            <a:endParaRPr lang="en-US" dirty="0"/>
          </a:p>
        </p:txBody>
      </p:sp>
      <p:sp>
        <p:nvSpPr>
          <p:cNvPr id="3" name="Content Placeholder 2"/>
          <p:cNvSpPr>
            <a:spLocks noGrp="1"/>
          </p:cNvSpPr>
          <p:nvPr>
            <p:ph sz="quarter" idx="1"/>
          </p:nvPr>
        </p:nvSpPr>
        <p:spPr/>
        <p:txBody>
          <a:bodyPr/>
          <a:lstStyle/>
          <a:p>
            <a:r>
              <a:rPr lang="en-US" dirty="0" err="1" smtClean="0"/>
              <a:t>Pts</a:t>
            </a:r>
            <a:r>
              <a:rPr lang="en-US" dirty="0" smtClean="0"/>
              <a:t> exposed to diagnostic x ray examinations in utero and to therapeutic doses in childhood or as adults show excess </a:t>
            </a:r>
            <a:r>
              <a:rPr lang="en-US" dirty="0" err="1" smtClean="0"/>
              <a:t>nos</a:t>
            </a:r>
            <a:r>
              <a:rPr lang="en-US" dirty="0" smtClean="0"/>
              <a:t> of malignant and benign brain tumors</a:t>
            </a:r>
            <a:endParaRPr lang="en-US" dirty="0"/>
          </a:p>
        </p:txBody>
      </p:sp>
    </p:spTree>
    <p:extLst>
      <p:ext uri="{BB962C8B-B14F-4D97-AF65-F5344CB8AC3E}">
        <p14:creationId xmlns:p14="http://schemas.microsoft.com/office/powerpoint/2010/main" xmlns="" val="36378069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Salivary gland cancer</a:t>
            </a:r>
            <a:endParaRPr lang="en-US" dirty="0"/>
          </a:p>
        </p:txBody>
      </p:sp>
      <p:sp>
        <p:nvSpPr>
          <p:cNvPr id="3" name="Content Placeholder 2"/>
          <p:cNvSpPr>
            <a:spLocks noGrp="1"/>
          </p:cNvSpPr>
          <p:nvPr>
            <p:ph sz="quarter" idx="1"/>
          </p:nvPr>
        </p:nvSpPr>
        <p:spPr/>
        <p:txBody>
          <a:bodyPr/>
          <a:lstStyle/>
          <a:p>
            <a:r>
              <a:rPr lang="en-US" dirty="0" smtClean="0"/>
              <a:t>It is increased in </a:t>
            </a:r>
            <a:r>
              <a:rPr lang="en-US" dirty="0" err="1" smtClean="0"/>
              <a:t>pts</a:t>
            </a:r>
            <a:r>
              <a:rPr lang="en-US" dirty="0" smtClean="0"/>
              <a:t> treated with irradiation for diseases of head and neck</a:t>
            </a:r>
          </a:p>
          <a:p>
            <a:r>
              <a:rPr lang="en-US" dirty="0" smtClean="0"/>
              <a:t>Risk is highest in persons receiving full mouth examinations before 20 </a:t>
            </a:r>
            <a:r>
              <a:rPr lang="en-US" dirty="0" err="1" smtClean="0"/>
              <a:t>yrs</a:t>
            </a:r>
            <a:r>
              <a:rPr lang="en-US" dirty="0" smtClean="0"/>
              <a:t> of age</a:t>
            </a:r>
          </a:p>
          <a:p>
            <a:r>
              <a:rPr lang="en-US" dirty="0" smtClean="0"/>
              <a:t>Individuals receiving a cumulative parotid dose of 0.5 </a:t>
            </a:r>
            <a:r>
              <a:rPr lang="en-US" dirty="0" err="1" smtClean="0"/>
              <a:t>Gy</a:t>
            </a:r>
            <a:r>
              <a:rPr lang="en-US" dirty="0" smtClean="0"/>
              <a:t> or more showed a significant correlation b/w dental radiography and salivary gland tumors</a:t>
            </a:r>
            <a:endParaRPr lang="en-US" dirty="0"/>
          </a:p>
        </p:txBody>
      </p:sp>
    </p:spTree>
    <p:extLst>
      <p:ext uri="{BB962C8B-B14F-4D97-AF65-F5344CB8AC3E}">
        <p14:creationId xmlns:p14="http://schemas.microsoft.com/office/powerpoint/2010/main" xmlns="" val="32594212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Cancer of other organs</a:t>
            </a:r>
            <a:endParaRPr lang="en-US" dirty="0"/>
          </a:p>
        </p:txBody>
      </p:sp>
      <p:sp>
        <p:nvSpPr>
          <p:cNvPr id="3" name="Content Placeholder 2"/>
          <p:cNvSpPr>
            <a:spLocks noGrp="1"/>
          </p:cNvSpPr>
          <p:nvPr>
            <p:ph sz="quarter" idx="1"/>
          </p:nvPr>
        </p:nvSpPr>
        <p:spPr/>
        <p:txBody>
          <a:bodyPr/>
          <a:lstStyle/>
          <a:p>
            <a:r>
              <a:rPr lang="en-US" dirty="0" smtClean="0"/>
              <a:t>Other organs </a:t>
            </a:r>
            <a:r>
              <a:rPr lang="en-US" dirty="0" err="1" smtClean="0"/>
              <a:t>sucha</a:t>
            </a:r>
            <a:r>
              <a:rPr lang="en-US" dirty="0" smtClean="0"/>
              <a:t> as skin, </a:t>
            </a:r>
            <a:r>
              <a:rPr lang="en-US" dirty="0" err="1" smtClean="0"/>
              <a:t>paranasal</a:t>
            </a:r>
            <a:r>
              <a:rPr lang="en-US" dirty="0" smtClean="0"/>
              <a:t> sinuses and bone marrow show excess exposure after exposure</a:t>
            </a:r>
            <a:endParaRPr lang="en-US" dirty="0"/>
          </a:p>
        </p:txBody>
      </p:sp>
    </p:spTree>
    <p:extLst>
      <p:ext uri="{BB962C8B-B14F-4D97-AF65-F5344CB8AC3E}">
        <p14:creationId xmlns:p14="http://schemas.microsoft.com/office/powerpoint/2010/main" xmlns="" val="19233997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Heritable effects</a:t>
            </a:r>
            <a:endParaRPr lang="en-US" dirty="0"/>
          </a:p>
        </p:txBody>
      </p:sp>
      <p:sp>
        <p:nvSpPr>
          <p:cNvPr id="3" name="Content Placeholder 2"/>
          <p:cNvSpPr>
            <a:spLocks noGrp="1"/>
          </p:cNvSpPr>
          <p:nvPr>
            <p:ph sz="quarter" idx="1"/>
          </p:nvPr>
        </p:nvSpPr>
        <p:spPr/>
        <p:txBody>
          <a:bodyPr/>
          <a:lstStyle/>
          <a:p>
            <a:r>
              <a:rPr lang="en-US" dirty="0" smtClean="0"/>
              <a:t>Are changes seen in the offspring of irradiated individuals</a:t>
            </a:r>
          </a:p>
          <a:p>
            <a:r>
              <a:rPr lang="en-US" dirty="0" smtClean="0"/>
              <a:t>It is a consequence of damage to the genetic material of reproductive cells</a:t>
            </a:r>
          </a:p>
          <a:p>
            <a:r>
              <a:rPr lang="en-US" dirty="0" smtClean="0"/>
              <a:t>Doubling dose: a way to measure the risk from genetic exposure is by determining this dose</a:t>
            </a:r>
          </a:p>
          <a:p>
            <a:r>
              <a:rPr lang="en-US" dirty="0" smtClean="0"/>
              <a:t>It is the amount of radiation  a population requires to produce in the next generation as many additional mutations as arise spontaneously</a:t>
            </a:r>
          </a:p>
          <a:p>
            <a:r>
              <a:rPr lang="en-US" dirty="0" smtClean="0"/>
              <a:t>In humans, the genetic doubling dose is estimated to be 1 </a:t>
            </a:r>
            <a:r>
              <a:rPr lang="en-US" smtClean="0"/>
              <a:t>sievert</a:t>
            </a:r>
            <a:endParaRPr lang="en-US" dirty="0"/>
          </a:p>
        </p:txBody>
      </p:sp>
    </p:spTree>
    <p:extLst>
      <p:ext uri="{BB962C8B-B14F-4D97-AF65-F5344CB8AC3E}">
        <p14:creationId xmlns:p14="http://schemas.microsoft.com/office/powerpoint/2010/main" xmlns="" val="649591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err="1" smtClean="0"/>
              <a:t>Hydroperoxyl</a:t>
            </a:r>
            <a:r>
              <a:rPr lang="en-US" dirty="0" smtClean="0"/>
              <a:t> free radicals contribute to formation of hydrogen peroxide in tissues</a:t>
            </a:r>
          </a:p>
          <a:p>
            <a:pPr marL="914400" lvl="2" indent="0">
              <a:buNone/>
            </a:pPr>
            <a:r>
              <a:rPr lang="en-US" dirty="0"/>
              <a:t>HO</a:t>
            </a:r>
            <a:r>
              <a:rPr lang="en-US" dirty="0" smtClean="0"/>
              <a:t>₂˚ + </a:t>
            </a:r>
            <a:r>
              <a:rPr lang="en-US" dirty="0"/>
              <a:t>H</a:t>
            </a:r>
            <a:r>
              <a:rPr lang="en-US" dirty="0" smtClean="0"/>
              <a:t>˚	  H₂O₂ </a:t>
            </a:r>
          </a:p>
          <a:p>
            <a:pPr marL="914400" lvl="2" indent="0">
              <a:buNone/>
            </a:pPr>
            <a:r>
              <a:rPr lang="en-US" dirty="0" smtClean="0"/>
              <a:t>HO</a:t>
            </a:r>
            <a:r>
              <a:rPr lang="en-US" dirty="0"/>
              <a:t>₂</a:t>
            </a:r>
            <a:r>
              <a:rPr lang="en-US" dirty="0" smtClean="0"/>
              <a:t>˚ + HO</a:t>
            </a:r>
            <a:r>
              <a:rPr lang="en-US" dirty="0"/>
              <a:t>₂</a:t>
            </a:r>
            <a:r>
              <a:rPr lang="en-US" dirty="0" smtClean="0"/>
              <a:t>˚	      O₂ + </a:t>
            </a:r>
            <a:r>
              <a:rPr lang="en-US" dirty="0"/>
              <a:t>H</a:t>
            </a:r>
            <a:r>
              <a:rPr lang="en-US" dirty="0" smtClean="0"/>
              <a:t>₂O₂</a:t>
            </a:r>
          </a:p>
          <a:p>
            <a:pPr marL="914400" lvl="2" indent="0">
              <a:buNone/>
            </a:pPr>
            <a:endParaRPr lang="en-US" dirty="0" smtClean="0"/>
          </a:p>
          <a:p>
            <a:pPr marL="914400" lvl="2" indent="0">
              <a:buNone/>
            </a:pPr>
            <a:r>
              <a:rPr lang="en-US" sz="2400" dirty="0" smtClean="0"/>
              <a:t>Both </a:t>
            </a:r>
            <a:r>
              <a:rPr lang="en-US" sz="2400" dirty="0" err="1" smtClean="0"/>
              <a:t>peroxyl</a:t>
            </a:r>
            <a:r>
              <a:rPr lang="en-US" sz="2400" dirty="0" smtClean="0"/>
              <a:t> radicals and hydrogen peroxide are </a:t>
            </a:r>
            <a:r>
              <a:rPr lang="en-US" sz="2400" dirty="0" err="1" smtClean="0"/>
              <a:t>oxidising</a:t>
            </a:r>
            <a:r>
              <a:rPr lang="en-US" sz="2400" dirty="0" smtClean="0"/>
              <a:t> </a:t>
            </a:r>
            <a:r>
              <a:rPr lang="en-US" sz="2400" dirty="0" smtClean="0"/>
              <a:t>agents and are the primary toxins produced in tissues by ionizing radiation</a:t>
            </a:r>
          </a:p>
          <a:p>
            <a:pPr lvl="2"/>
            <a:endParaRPr lang="en-US" dirty="0"/>
          </a:p>
        </p:txBody>
      </p:sp>
      <p:cxnSp>
        <p:nvCxnSpPr>
          <p:cNvPr id="5" name="Straight Arrow Connector 4"/>
          <p:cNvCxnSpPr/>
          <p:nvPr/>
        </p:nvCxnSpPr>
        <p:spPr>
          <a:xfrm>
            <a:off x="2590800" y="2590800"/>
            <a:ext cx="76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819400" y="2895600"/>
            <a:ext cx="762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9193054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effect</a:t>
            </a:r>
            <a:endParaRPr lang="en-US" dirty="0"/>
          </a:p>
        </p:txBody>
      </p:sp>
      <p:sp>
        <p:nvSpPr>
          <p:cNvPr id="3" name="Content Placeholder 2"/>
          <p:cNvSpPr>
            <a:spLocks noGrp="1"/>
          </p:cNvSpPr>
          <p:nvPr>
            <p:ph sz="quarter" idx="1"/>
          </p:nvPr>
        </p:nvSpPr>
        <p:spPr/>
        <p:txBody>
          <a:bodyPr>
            <a:normAutofit/>
          </a:bodyPr>
          <a:lstStyle/>
          <a:p>
            <a:r>
              <a:rPr lang="en-US" dirty="0" smtClean="0"/>
              <a:t>In this both hydrogen and hydroxyl free radicals interact with organic molecules resulting in formation of organic free radicals</a:t>
            </a:r>
          </a:p>
          <a:p>
            <a:r>
              <a:rPr lang="en-US" dirty="0" smtClean="0"/>
              <a:t>Two thirds of radiation induced biologic damage results from indirect effects</a:t>
            </a:r>
          </a:p>
          <a:p>
            <a:r>
              <a:rPr lang="en-US" dirty="0" smtClean="0"/>
              <a:t>RH + OH˚ 		 R˚ +H₂O</a:t>
            </a:r>
          </a:p>
          <a:p>
            <a:r>
              <a:rPr lang="en-US" dirty="0" smtClean="0"/>
              <a:t>RH + H˚	                 R + H₂</a:t>
            </a:r>
          </a:p>
          <a:p>
            <a:r>
              <a:rPr lang="en-US" dirty="0" smtClean="0"/>
              <a:t>Such reactions may involve the removal of hydrogen</a:t>
            </a:r>
            <a:endParaRPr lang="en-US" dirty="0"/>
          </a:p>
        </p:txBody>
      </p:sp>
      <p:cxnSp>
        <p:nvCxnSpPr>
          <p:cNvPr id="5" name="Straight Arrow Connector 4"/>
          <p:cNvCxnSpPr/>
          <p:nvPr/>
        </p:nvCxnSpPr>
        <p:spPr>
          <a:xfrm>
            <a:off x="2209800" y="381000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057400" y="4267200"/>
            <a:ext cx="16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54016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OH˚ free radical is more important in causing such damage</a:t>
            </a:r>
          </a:p>
          <a:p>
            <a:r>
              <a:rPr lang="en-US" dirty="0" smtClean="0"/>
              <a:t>Organic free radicals are unstable and transform to form into stable, altered molecules</a:t>
            </a:r>
          </a:p>
          <a:p>
            <a:r>
              <a:rPr lang="en-US" dirty="0" smtClean="0"/>
              <a:t>These altered molecules have different chemical and biologic properties from the original molecules</a:t>
            </a:r>
            <a:endParaRPr lang="en-US" dirty="0"/>
          </a:p>
        </p:txBody>
      </p:sp>
    </p:spTree>
    <p:extLst>
      <p:ext uri="{BB962C8B-B14F-4D97-AF65-F5344CB8AC3E}">
        <p14:creationId xmlns:p14="http://schemas.microsoft.com/office/powerpoint/2010/main" xmlns="" val="10537884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354</TotalTime>
  <Words>3158</Words>
  <Application>Microsoft Office PowerPoint</Application>
  <PresentationFormat>On-screen Show (4:3)</PresentationFormat>
  <Paragraphs>314</Paragraphs>
  <Slides>64</Slides>
  <Notes>0</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Oriel</vt:lpstr>
      <vt:lpstr>Radiation Biology</vt:lpstr>
      <vt:lpstr>Definition </vt:lpstr>
      <vt:lpstr>Radiation chemistry</vt:lpstr>
      <vt:lpstr>Direct effect</vt:lpstr>
      <vt:lpstr>Direct effect</vt:lpstr>
      <vt:lpstr>Radiolysis of water</vt:lpstr>
      <vt:lpstr>Slide 7</vt:lpstr>
      <vt:lpstr>Indirect effect</vt:lpstr>
      <vt:lpstr>Slide 9</vt:lpstr>
      <vt:lpstr>Changes in DNA</vt:lpstr>
      <vt:lpstr>Deterministic and stochastic effects</vt:lpstr>
      <vt:lpstr>Deterministic effects on cells</vt:lpstr>
      <vt:lpstr>Effects on intracellular structures</vt:lpstr>
      <vt:lpstr>On nucleus</vt:lpstr>
      <vt:lpstr>Chromosomes aberrations </vt:lpstr>
      <vt:lpstr>Slide 16</vt:lpstr>
      <vt:lpstr>Effect on cell replication </vt:lpstr>
      <vt:lpstr>DNA damage</vt:lpstr>
      <vt:lpstr>Bystander effect</vt:lpstr>
      <vt:lpstr>Apoptosis </vt:lpstr>
      <vt:lpstr>Recovery </vt:lpstr>
      <vt:lpstr>Radiosensitivity and cell type</vt:lpstr>
      <vt:lpstr>Relative radiosensitivity</vt:lpstr>
      <vt:lpstr>Deterministic effects on tissues and organs</vt:lpstr>
      <vt:lpstr>Deterministic effects on tissues and organs</vt:lpstr>
      <vt:lpstr>Modifying factors</vt:lpstr>
      <vt:lpstr>Dose </vt:lpstr>
      <vt:lpstr>Dose rate</vt:lpstr>
      <vt:lpstr>Oxygen </vt:lpstr>
      <vt:lpstr>Linear energy transfer</vt:lpstr>
      <vt:lpstr>Radiotherapy in the oral cavity</vt:lpstr>
      <vt:lpstr>Rationale </vt:lpstr>
      <vt:lpstr>Effect on oral mucous membrane</vt:lpstr>
      <vt:lpstr>Slide 34</vt:lpstr>
      <vt:lpstr>Taste buds</vt:lpstr>
      <vt:lpstr>Salivary glands</vt:lpstr>
      <vt:lpstr>Slide 37</vt:lpstr>
      <vt:lpstr>Teeth </vt:lpstr>
      <vt:lpstr>Radiation caries </vt:lpstr>
      <vt:lpstr> 3 types of radiation caries</vt:lpstr>
      <vt:lpstr>Treatment </vt:lpstr>
      <vt:lpstr>Bone </vt:lpstr>
      <vt:lpstr>Slide 43</vt:lpstr>
      <vt:lpstr>Slide 44</vt:lpstr>
      <vt:lpstr>Musculature </vt:lpstr>
      <vt:lpstr>Deterministic effects of whole body irradiation</vt:lpstr>
      <vt:lpstr>Prodormal period</vt:lpstr>
      <vt:lpstr>Latent period</vt:lpstr>
      <vt:lpstr>Hematopoietic syndrome </vt:lpstr>
      <vt:lpstr>Slide 50</vt:lpstr>
      <vt:lpstr>Gastrointestinal syndrome</vt:lpstr>
      <vt:lpstr>Slide 52</vt:lpstr>
      <vt:lpstr>CVS &amp; CNS syndrome</vt:lpstr>
      <vt:lpstr>Management </vt:lpstr>
      <vt:lpstr>Radiation  effects on embyros and fetuses</vt:lpstr>
      <vt:lpstr>Late effects</vt:lpstr>
      <vt:lpstr>Stochastic effects</vt:lpstr>
      <vt:lpstr>Carcinogeesis </vt:lpstr>
      <vt:lpstr>Leukemia </vt:lpstr>
      <vt:lpstr>Thyroid cancer </vt:lpstr>
      <vt:lpstr>Brain and nervous system cancers</vt:lpstr>
      <vt:lpstr>Salivary gland cancer</vt:lpstr>
      <vt:lpstr>Cancer of other organs</vt:lpstr>
      <vt:lpstr>Heritable effects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MIDSR</cp:lastModifiedBy>
  <cp:revision>58</cp:revision>
  <dcterms:created xsi:type="dcterms:W3CDTF">2006-08-16T00:00:00Z</dcterms:created>
  <dcterms:modified xsi:type="dcterms:W3CDTF">2020-09-01T05:37:46Z</dcterms:modified>
</cp:coreProperties>
</file>