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6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7/11/2014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Radiation safety and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4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Primary risk from dental radiography is radiation induced cancer</a:t>
            </a:r>
          </a:p>
          <a:p>
            <a:r>
              <a:rPr lang="en-US" sz="2400" dirty="0" smtClean="0"/>
              <a:t>IRCP has developed an estimate that includes probability for induction of both fatal and non fatal cancer and hereditary effects in an exposed population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degree of </a:t>
            </a:r>
            <a:r>
              <a:rPr lang="en-US" sz="2400" dirty="0" smtClean="0"/>
              <a:t>risk from exposure to ionizing radiation may be expressed in many ways</a:t>
            </a:r>
          </a:p>
          <a:p>
            <a:r>
              <a:rPr lang="en-US" sz="2400" dirty="0" smtClean="0"/>
              <a:t>It is helpful to compare with equivalent natural exposures</a:t>
            </a:r>
          </a:p>
          <a:p>
            <a:r>
              <a:rPr lang="en-US" sz="2400" dirty="0" smtClean="0"/>
              <a:t>Equivalent </a:t>
            </a:r>
            <a:r>
              <a:rPr lang="en-US" sz="2400" dirty="0"/>
              <a:t>natural </a:t>
            </a:r>
            <a:r>
              <a:rPr lang="en-US" sz="2400" dirty="0" smtClean="0"/>
              <a:t>exposures – the product of effective dose resulting from a specific r/g examination and average daily effective dose delivered by natural sources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Risk estimates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30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620000" cy="594360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Patient selection criteria</a:t>
            </a:r>
          </a:p>
          <a:p>
            <a:r>
              <a:rPr lang="en-US" sz="2400" dirty="0" smtClean="0"/>
              <a:t>Conducting the examination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Film and digital imaging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Intensifying screens and film or digital imaging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Source to skin distance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Rectangular collimation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err="1" smtClean="0"/>
              <a:t>Filteration</a:t>
            </a:r>
            <a:endParaRPr lang="en-US" dirty="0" smtClean="0"/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Leaded aprons and collars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Film and sensor holders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err="1" smtClean="0"/>
              <a:t>Kilovoltage</a:t>
            </a:r>
            <a:endParaRPr lang="en-US" dirty="0" smtClean="0"/>
          </a:p>
          <a:p>
            <a:pPr marL="868680" lvl="1" indent="-457200">
              <a:buFont typeface="+mj-lt"/>
              <a:buAutoNum type="arabicPeriod"/>
            </a:pPr>
            <a:r>
              <a:rPr lang="en-US" dirty="0" err="1" smtClean="0"/>
              <a:t>Milliampere</a:t>
            </a:r>
            <a:r>
              <a:rPr lang="en-US" dirty="0" smtClean="0"/>
              <a:t>-seconds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Film processing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Interpreting the images</a:t>
            </a:r>
          </a:p>
          <a:p>
            <a:pPr lvl="1"/>
            <a:r>
              <a:rPr lang="en-US" sz="2400" dirty="0"/>
              <a:t>Protecting personnel</a:t>
            </a:r>
          </a:p>
          <a:p>
            <a:pPr lvl="1"/>
            <a:r>
              <a:rPr lang="en-US" sz="2400" dirty="0"/>
              <a:t>Quality assurance</a:t>
            </a:r>
          </a:p>
          <a:p>
            <a:pPr lvl="1"/>
            <a:r>
              <a:rPr lang="en-US" sz="2400" dirty="0"/>
              <a:t>Continuing education</a:t>
            </a:r>
          </a:p>
          <a:p>
            <a:pPr marL="868680" lvl="1" indent="-457200">
              <a:buFont typeface="+mj-lt"/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620000" cy="1143000"/>
          </a:xfrm>
        </p:spPr>
        <p:txBody>
          <a:bodyPr/>
          <a:lstStyle/>
          <a:p>
            <a:r>
              <a:rPr lang="en-US" sz="4000" dirty="0" smtClean="0"/>
              <a:t>Reducing Dental Exposure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31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 smtClean="0"/>
              <a:t>3 guiding principles in radiation protection:</a:t>
            </a:r>
          </a:p>
          <a:p>
            <a:r>
              <a:rPr lang="en-US" sz="2400" dirty="0" smtClean="0"/>
              <a:t>Principle of justification – dentist should identify situations where the benefit to the </a:t>
            </a:r>
            <a:r>
              <a:rPr lang="en-US" sz="2400" dirty="0" err="1" smtClean="0"/>
              <a:t>pt</a:t>
            </a:r>
            <a:r>
              <a:rPr lang="en-US" sz="2400" dirty="0" smtClean="0"/>
              <a:t> from diagnostic exposure exceeds the low risk of harm</a:t>
            </a:r>
          </a:p>
          <a:p>
            <a:endParaRPr lang="en-US" sz="2400" dirty="0" smtClean="0"/>
          </a:p>
          <a:p>
            <a:r>
              <a:rPr lang="en-US" sz="2400" dirty="0" smtClean="0"/>
              <a:t>Principle of optimization – dentist should use every means to reduce unnecessary exposure to their </a:t>
            </a:r>
            <a:r>
              <a:rPr lang="en-US" sz="2400" dirty="0" err="1" smtClean="0"/>
              <a:t>pt</a:t>
            </a:r>
            <a:r>
              <a:rPr lang="en-US" sz="2400" dirty="0" smtClean="0"/>
              <a:t> and themselves</a:t>
            </a:r>
          </a:p>
          <a:p>
            <a:endParaRPr lang="en-US" sz="2400" dirty="0" smtClean="0"/>
          </a:p>
          <a:p>
            <a:r>
              <a:rPr lang="en-US" sz="2400" dirty="0" smtClean="0"/>
              <a:t>Dose limitation – to ensure no individuals are exposed to unacceptably high doses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Reducing dental exposure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8893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Conducting the Examination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96522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 speed films is almost twice as </a:t>
            </a:r>
            <a:r>
              <a:rPr lang="en-US" dirty="0" err="1" smtClean="0"/>
              <a:t>fasst</a:t>
            </a:r>
            <a:r>
              <a:rPr lang="en-US" dirty="0" smtClean="0"/>
              <a:t> as speed D and about 50 times as fast as regular dental x ray film</a:t>
            </a:r>
          </a:p>
          <a:p>
            <a:r>
              <a:rPr lang="en-US" dirty="0" smtClean="0"/>
              <a:t>F speed films require about 75% the exposure when compared with E speed film and 40% that of D speed</a:t>
            </a:r>
          </a:p>
          <a:p>
            <a:r>
              <a:rPr lang="en-US" dirty="0" smtClean="0"/>
              <a:t>Digital sensors offer equal or greater dose savings than F speed film and comparable diagnostic utility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Film and digital imaging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1143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Compared with older calcium tungstate screens, rare earth screens decrease </a:t>
            </a:r>
            <a:r>
              <a:rPr lang="en-US" dirty="0" err="1" smtClean="0"/>
              <a:t>pt</a:t>
            </a:r>
            <a:r>
              <a:rPr lang="en-US" dirty="0" smtClean="0"/>
              <a:t> exposure by as much as 55% in panoramic and </a:t>
            </a:r>
            <a:r>
              <a:rPr lang="en-US" dirty="0" err="1" smtClean="0"/>
              <a:t>cephalometric</a:t>
            </a:r>
            <a:r>
              <a:rPr lang="en-US" dirty="0" smtClean="0"/>
              <a:t> radiography</a:t>
            </a:r>
          </a:p>
          <a:p>
            <a:r>
              <a:rPr lang="en-US" dirty="0" smtClean="0"/>
              <a:t>Dose reduction is not altered by replacing with digital imaging in </a:t>
            </a:r>
            <a:r>
              <a:rPr lang="en-US" dirty="0" err="1" smtClean="0"/>
              <a:t>extraoral</a:t>
            </a:r>
            <a:r>
              <a:rPr lang="en-US" dirty="0" smtClean="0"/>
              <a:t> r/g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Intensifying screens and film or digital imaging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656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Two standard focal source to skin distance:</a:t>
            </a:r>
          </a:p>
          <a:p>
            <a:r>
              <a:rPr lang="en-US" dirty="0" smtClean="0"/>
              <a:t>20cm (8 inches)</a:t>
            </a:r>
          </a:p>
          <a:p>
            <a:r>
              <a:rPr lang="en-US" dirty="0" smtClean="0"/>
              <a:t>41cm (16 inches)</a:t>
            </a:r>
          </a:p>
          <a:p>
            <a:endParaRPr lang="en-US" dirty="0" smtClean="0"/>
          </a:p>
          <a:p>
            <a:r>
              <a:rPr lang="en-US" dirty="0" smtClean="0"/>
              <a:t>Results in 32% reduction in exposed tissue volume coz the x ray beam is less divergent</a:t>
            </a:r>
          </a:p>
          <a:p>
            <a:endParaRPr lang="en-US" dirty="0" smtClean="0"/>
          </a:p>
          <a:p>
            <a:r>
              <a:rPr lang="en-US" dirty="0" smtClean="0"/>
              <a:t>Use of longer source to object distance results in smaller apparent focal spot size thereby increasing resolution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Source to skin distance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1346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</a:t>
            </a:r>
            <a:r>
              <a:rPr lang="en-US" dirty="0" err="1" smtClean="0"/>
              <a:t>govt</a:t>
            </a:r>
            <a:r>
              <a:rPr lang="en-US" dirty="0" smtClean="0"/>
              <a:t> requires that x ray beam be collimated so that the field of radiation at </a:t>
            </a:r>
            <a:r>
              <a:rPr lang="en-US" dirty="0" err="1" smtClean="0"/>
              <a:t>pts</a:t>
            </a:r>
            <a:r>
              <a:rPr lang="en-US" dirty="0" smtClean="0"/>
              <a:t> skin surface is contained in a circle having a diameter of no more than 7 cm (2</a:t>
            </a:r>
            <a:r>
              <a:rPr lang="en-US" sz="2000" dirty="0" smtClean="0"/>
              <a:t>3</a:t>
            </a:r>
            <a:r>
              <a:rPr lang="en-US" dirty="0" smtClean="0"/>
              <a:t>/</a:t>
            </a:r>
            <a:r>
              <a:rPr lang="en-US" sz="2000" dirty="0" smtClean="0"/>
              <a:t>4</a:t>
            </a:r>
            <a:r>
              <a:rPr lang="en-US" dirty="0" smtClean="0"/>
              <a:t>inches ) when x ray tube is operated above 50 </a:t>
            </a:r>
            <a:r>
              <a:rPr lang="en-US" dirty="0" err="1" smtClean="0"/>
              <a:t>kvp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Amount of radiation scatter generated is proportional to area exposed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Rectangular collimation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8544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Rectangular PID may be attached to tube housing </a:t>
            </a:r>
          </a:p>
          <a:p>
            <a:r>
              <a:rPr lang="en-US" dirty="0" smtClean="0"/>
              <a:t>PID with an exit opening of 3.5x4.4 cm reduces the area of </a:t>
            </a:r>
            <a:r>
              <a:rPr lang="en-US" dirty="0" err="1" smtClean="0"/>
              <a:t>pts</a:t>
            </a:r>
            <a:r>
              <a:rPr lang="en-US" dirty="0" smtClean="0"/>
              <a:t> skin surface exposed by 60% over that of a round PID (7cm)</a:t>
            </a:r>
          </a:p>
          <a:p>
            <a:r>
              <a:rPr lang="en-US" dirty="0" smtClean="0"/>
              <a:t>A film holding device </a:t>
            </a:r>
            <a:r>
              <a:rPr lang="en-US" dirty="0" err="1" smtClean="0"/>
              <a:t>centres</a:t>
            </a:r>
            <a:r>
              <a:rPr lang="en-US" dirty="0" smtClean="0"/>
              <a:t> the beam over film or sensor</a:t>
            </a:r>
          </a:p>
          <a:p>
            <a:r>
              <a:rPr lang="en-US" dirty="0" smtClean="0"/>
              <a:t>Film and sensor positioning devices with rectangular collimators may be used with round aiming </a:t>
            </a:r>
            <a:r>
              <a:rPr lang="en-US" dirty="0" err="1" smtClean="0"/>
              <a:t>cyclinders</a:t>
            </a:r>
            <a:r>
              <a:rPr lang="en-US" dirty="0" smtClean="0"/>
              <a:t>. These holders reduce </a:t>
            </a:r>
            <a:r>
              <a:rPr lang="en-US" dirty="0" err="1" smtClean="0"/>
              <a:t>pt</a:t>
            </a:r>
            <a:r>
              <a:rPr lang="en-US" dirty="0" smtClean="0"/>
              <a:t> exposure same as compared with rectangular collimators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Ways to limit size of x ray beam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30497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x ray beam is filtered with 3mm of </a:t>
            </a:r>
            <a:r>
              <a:rPr lang="en-US" dirty="0" err="1" smtClean="0"/>
              <a:t>aluminium</a:t>
            </a:r>
            <a:r>
              <a:rPr lang="en-US" dirty="0" smtClean="0"/>
              <a:t>, surface exposure is reduced to about 20% of that with no </a:t>
            </a:r>
            <a:r>
              <a:rPr lang="en-US" dirty="0" err="1" smtClean="0"/>
              <a:t>filteration</a:t>
            </a:r>
            <a:endParaRPr lang="en-US" dirty="0" smtClean="0"/>
          </a:p>
          <a:p>
            <a:r>
              <a:rPr lang="en-US" dirty="0" smtClean="0"/>
              <a:t>Minimum Half-value layer: specific amount of </a:t>
            </a:r>
            <a:r>
              <a:rPr lang="en-US" dirty="0" err="1" smtClean="0"/>
              <a:t>filteration</a:t>
            </a:r>
            <a:r>
              <a:rPr lang="en-US" dirty="0" smtClean="0"/>
              <a:t> required for dental x ray machines operating at various voltages</a:t>
            </a:r>
          </a:p>
          <a:p>
            <a:r>
              <a:rPr lang="en-US" dirty="0" smtClean="0"/>
              <a:t>1.5mm </a:t>
            </a:r>
            <a:r>
              <a:rPr lang="en-US" dirty="0" err="1" smtClean="0"/>
              <a:t>aluminium</a:t>
            </a:r>
            <a:r>
              <a:rPr lang="en-US" dirty="0" smtClean="0"/>
              <a:t> total </a:t>
            </a:r>
            <a:r>
              <a:rPr lang="en-US" dirty="0" err="1" smtClean="0"/>
              <a:t>filteration</a:t>
            </a:r>
            <a:r>
              <a:rPr lang="en-US" dirty="0" smtClean="0"/>
              <a:t> when operating from 50 to 70 </a:t>
            </a:r>
            <a:r>
              <a:rPr lang="en-US" dirty="0" err="1" smtClean="0"/>
              <a:t>kVp</a:t>
            </a:r>
            <a:endParaRPr lang="en-US" dirty="0" smtClean="0"/>
          </a:p>
          <a:p>
            <a:r>
              <a:rPr lang="en-US" dirty="0" smtClean="0"/>
              <a:t>2.5mm </a:t>
            </a:r>
            <a:r>
              <a:rPr lang="en-US" dirty="0" err="1" smtClean="0"/>
              <a:t>aluminium</a:t>
            </a:r>
            <a:r>
              <a:rPr lang="en-US" dirty="0" smtClean="0"/>
              <a:t> total </a:t>
            </a:r>
            <a:r>
              <a:rPr lang="en-US" dirty="0" err="1" smtClean="0"/>
              <a:t>filteration</a:t>
            </a:r>
            <a:r>
              <a:rPr lang="en-US" dirty="0" smtClean="0"/>
              <a:t> when operating above 70 </a:t>
            </a:r>
            <a:r>
              <a:rPr lang="en-US" dirty="0" err="1" smtClean="0"/>
              <a:t>kVp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Filteration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45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Natural radiation: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Cosmic sources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Terrestrial sources – </a:t>
            </a:r>
            <a:endParaRPr lang="en-US" sz="4000" dirty="0" smtClean="0"/>
          </a:p>
          <a:p>
            <a:pPr marL="3600450" lvl="7" indent="-514350">
              <a:buFont typeface="+mj-lt"/>
              <a:buAutoNum type="alphaLcParenR"/>
            </a:pPr>
            <a:r>
              <a:rPr lang="en-US" sz="1900" dirty="0" smtClean="0"/>
              <a:t>external radiation </a:t>
            </a:r>
          </a:p>
          <a:p>
            <a:pPr marL="3600450" lvl="7" indent="-514350">
              <a:buFont typeface="+mj-lt"/>
              <a:buAutoNum type="alphaLcParenR"/>
            </a:pPr>
            <a:r>
              <a:rPr lang="en-US" sz="1900" dirty="0" smtClean="0"/>
              <a:t>radon </a:t>
            </a:r>
          </a:p>
          <a:p>
            <a:pPr marL="3600450" lvl="7" indent="-514350">
              <a:buFont typeface="+mj-lt"/>
              <a:buAutoNum type="alphaLcParenR"/>
            </a:pPr>
            <a:r>
              <a:rPr lang="en-US" sz="1900" dirty="0" smtClean="0"/>
              <a:t>internal radiation</a:t>
            </a:r>
          </a:p>
          <a:p>
            <a:r>
              <a:rPr lang="en-US" sz="2400" dirty="0" smtClean="0"/>
              <a:t>Man made radiation: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Medical diagnosis and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Consumer and industrial products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Other man made sources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Sources of radiation exposure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8096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reduce radiation to gonads and thyroid gland</a:t>
            </a:r>
          </a:p>
          <a:p>
            <a:r>
              <a:rPr lang="en-US" dirty="0" smtClean="0"/>
              <a:t>Thyroid collar is strongly recommended for children and pregnant females as they are especially susceptible to radiation effects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Leaded aprons and collars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14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Holders should be used coz they improve alignment of film or sensor with teeth and x ray machine and reduces unacceptable images</a:t>
            </a:r>
          </a:p>
          <a:p>
            <a:r>
              <a:rPr lang="en-US" dirty="0" smtClean="0"/>
              <a:t>Such devices have an external guide that shows the operator where to align the aiming cylinder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Film and sensor holders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213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potential of dental x ray machines must range b/w 60-80 </a:t>
            </a:r>
            <a:r>
              <a:rPr lang="en-US" dirty="0" err="1" smtClean="0"/>
              <a:t>kVp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err="1" smtClean="0"/>
              <a:t>kVp</a:t>
            </a:r>
            <a:r>
              <a:rPr lang="en-US" dirty="0" smtClean="0"/>
              <a:t> is lowered, mean energy of beam decreases, resulting in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An image with greater contrast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A beam with many low energy photons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Reduced beam intensity requiring increased exposure time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Kilovoltage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4225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 density is controlled by quantity of x rays produced. i.e., mA</a:t>
            </a:r>
          </a:p>
          <a:p>
            <a:r>
              <a:rPr lang="en-US" dirty="0" smtClean="0"/>
              <a:t>A r/g of correct density will demonstrate very faint soft tissue outlines</a:t>
            </a:r>
          </a:p>
          <a:p>
            <a:r>
              <a:rPr lang="en-US" dirty="0" smtClean="0"/>
              <a:t>If x ray machine has variable </a:t>
            </a:r>
            <a:r>
              <a:rPr lang="en-US" dirty="0" err="1" smtClean="0"/>
              <a:t>milliampere</a:t>
            </a:r>
            <a:r>
              <a:rPr lang="en-US" dirty="0" smtClean="0"/>
              <a:t> control, it should be set at highest choice</a:t>
            </a:r>
          </a:p>
          <a:p>
            <a:r>
              <a:rPr lang="en-US" dirty="0" smtClean="0"/>
              <a:t>Coz the film processing conditions are </a:t>
            </a:r>
            <a:r>
              <a:rPr lang="en-US" dirty="0" err="1" smtClean="0"/>
              <a:t>standarized</a:t>
            </a:r>
            <a:r>
              <a:rPr lang="en-US" dirty="0" smtClean="0"/>
              <a:t>, dentist need to select the proper exposure time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Milliampere</a:t>
            </a:r>
            <a:r>
              <a:rPr lang="en-US" sz="3600" dirty="0" smtClean="0"/>
              <a:t>-seconds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7666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major cause of unnecessary </a:t>
            </a:r>
            <a:r>
              <a:rPr lang="en-US" dirty="0" err="1" smtClean="0"/>
              <a:t>pt</a:t>
            </a:r>
            <a:r>
              <a:rPr lang="en-US" dirty="0" smtClean="0"/>
              <a:t> exposure is deliberate overexposure of films compensated by underdevelopment of film</a:t>
            </a:r>
          </a:p>
          <a:p>
            <a:r>
              <a:rPr lang="en-US" dirty="0" smtClean="0"/>
              <a:t>Time-temperature processing, in an adequately equipped and </a:t>
            </a:r>
            <a:r>
              <a:rPr lang="en-US" dirty="0" err="1" smtClean="0"/>
              <a:t>maitained</a:t>
            </a:r>
            <a:r>
              <a:rPr lang="en-US" dirty="0" smtClean="0"/>
              <a:t> darkroom is best way to ensure optimal film quality</a:t>
            </a:r>
          </a:p>
          <a:p>
            <a:r>
              <a:rPr lang="en-US" dirty="0" smtClean="0"/>
              <a:t>To ensure optimal image quality, dentist should follow films manufacturer recommendations for processing solutions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Film processing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5882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r/</a:t>
            </a:r>
            <a:r>
              <a:rPr lang="en-US" dirty="0" err="1" smtClean="0"/>
              <a:t>gs</a:t>
            </a:r>
            <a:r>
              <a:rPr lang="en-US" dirty="0" smtClean="0"/>
              <a:t> are best viewed in </a:t>
            </a:r>
            <a:r>
              <a:rPr lang="en-US" dirty="0" err="1" smtClean="0"/>
              <a:t>semidarkened</a:t>
            </a:r>
            <a:r>
              <a:rPr lang="en-US" dirty="0" smtClean="0"/>
              <a:t> room with light transmitted through the films</a:t>
            </a:r>
          </a:p>
          <a:p>
            <a:r>
              <a:rPr lang="en-US" dirty="0" smtClean="0"/>
              <a:t>All extraneous lights should be eliminated</a:t>
            </a:r>
          </a:p>
          <a:p>
            <a:r>
              <a:rPr lang="en-US" dirty="0" smtClean="0"/>
              <a:t>Read the r/g with help of magnifying glass</a:t>
            </a:r>
          </a:p>
          <a:p>
            <a:r>
              <a:rPr lang="en-US" dirty="0" smtClean="0"/>
              <a:t>Digital images are best read on a computer screen in a darkened </a:t>
            </a:r>
            <a:r>
              <a:rPr lang="en-US" dirty="0" err="1" smtClean="0"/>
              <a:t>envt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Interpreting the images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3893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Operator should leave room or be behind barrier or wall during exposure</a:t>
            </a:r>
          </a:p>
          <a:p>
            <a:r>
              <a:rPr lang="en-US" dirty="0" smtClean="0"/>
              <a:t>Walls must be of sufficient density or thickness that the exposure to non occupationally exposed individuals is no greater than 100mGy/</a:t>
            </a:r>
            <a:r>
              <a:rPr lang="en-US" dirty="0" err="1" smtClean="0"/>
              <a:t>wk</a:t>
            </a:r>
            <a:endParaRPr lang="en-US" dirty="0" smtClean="0"/>
          </a:p>
          <a:p>
            <a:r>
              <a:rPr lang="en-US" dirty="0" smtClean="0"/>
              <a:t>Walls constructed of gypsum wallboard are adequate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Protecting personnel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18242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Op</a:t>
            </a:r>
            <a:r>
              <a:rPr lang="en-US" dirty="0"/>
              <a:t>erator </a:t>
            </a:r>
            <a:r>
              <a:rPr lang="en-US" dirty="0" smtClean="0"/>
              <a:t>should stand </a:t>
            </a:r>
            <a:r>
              <a:rPr lang="en-US" dirty="0" err="1" smtClean="0"/>
              <a:t>atleast</a:t>
            </a:r>
            <a:r>
              <a:rPr lang="en-US" dirty="0" smtClean="0"/>
              <a:t> 6 </a:t>
            </a:r>
            <a:r>
              <a:rPr lang="en-US" dirty="0" err="1" smtClean="0"/>
              <a:t>ft</a:t>
            </a:r>
            <a:r>
              <a:rPr lang="en-US" dirty="0" smtClean="0"/>
              <a:t> (2mt) from </a:t>
            </a:r>
            <a:r>
              <a:rPr lang="en-US" dirty="0" err="1" smtClean="0"/>
              <a:t>pt</a:t>
            </a:r>
            <a:r>
              <a:rPr lang="en-US" dirty="0" smtClean="0"/>
              <a:t>, at an angle of 90 to 135 degrees to the central ray of x ray beam</a:t>
            </a:r>
          </a:p>
          <a:p>
            <a:r>
              <a:rPr lang="en-US" dirty="0" smtClean="0"/>
              <a:t>Advantages: inverse square law is applied to reduce exposure to operator</a:t>
            </a:r>
          </a:p>
          <a:p>
            <a:r>
              <a:rPr lang="en-US" dirty="0" err="1" smtClean="0"/>
              <a:t>Pts</a:t>
            </a:r>
            <a:r>
              <a:rPr lang="en-US" dirty="0" smtClean="0"/>
              <a:t> head absorbs most scatter radiation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Position and distance rule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7030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81200"/>
            <a:ext cx="5334319" cy="4000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07661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Film or sensor holding instruments should be used</a:t>
            </a:r>
          </a:p>
          <a:p>
            <a:r>
              <a:rPr lang="en-US" dirty="0" smtClean="0"/>
              <a:t>Neither operator or </a:t>
            </a:r>
            <a:r>
              <a:rPr lang="en-US" dirty="0" err="1" smtClean="0"/>
              <a:t>pt</a:t>
            </a:r>
            <a:r>
              <a:rPr lang="en-US" dirty="0" smtClean="0"/>
              <a:t> should hold radiographic tube housing during exposure. Suspension </a:t>
            </a:r>
            <a:r>
              <a:rPr lang="en-US" dirty="0"/>
              <a:t>a</a:t>
            </a:r>
            <a:r>
              <a:rPr lang="en-US" dirty="0" smtClean="0"/>
              <a:t>rms should be adequately maintained to prevent housing movement and drift</a:t>
            </a:r>
          </a:p>
          <a:p>
            <a:r>
              <a:rPr lang="en-US" dirty="0" smtClean="0"/>
              <a:t>Personnel-monitoring devices or film badges is preferred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6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Includes energetic subatomic particles, photons from the sun and supernova &amp; to a lesser extent particles and photons generated by interactions of primary cosmic radiation with atoms and molecules of earths atmosphere</a:t>
            </a:r>
          </a:p>
          <a:p>
            <a:endParaRPr lang="en-US" sz="2400" dirty="0" smtClean="0"/>
          </a:p>
          <a:p>
            <a:r>
              <a:rPr lang="en-US" sz="2400" dirty="0" smtClean="0"/>
              <a:t>Also includes exposure resulting from airline travel</a:t>
            </a:r>
          </a:p>
          <a:p>
            <a:endParaRPr lang="en-US" sz="2400" dirty="0" smtClean="0"/>
          </a:p>
          <a:p>
            <a:r>
              <a:rPr lang="en-US" sz="2400" dirty="0" smtClean="0"/>
              <a:t>At sea level, it is about 0.24 </a:t>
            </a:r>
            <a:r>
              <a:rPr lang="en-US" sz="2400" dirty="0" err="1" smtClean="0"/>
              <a:t>mSv</a:t>
            </a:r>
            <a:r>
              <a:rPr lang="en-US" sz="2400" dirty="0" smtClean="0"/>
              <a:t>/</a:t>
            </a:r>
            <a:r>
              <a:rPr lang="en-US" sz="2400" dirty="0" err="1" smtClean="0"/>
              <a:t>yr</a:t>
            </a:r>
            <a:endParaRPr lang="en-US" sz="2400" dirty="0" smtClean="0"/>
          </a:p>
          <a:p>
            <a:r>
              <a:rPr lang="en-US" sz="2400" dirty="0" smtClean="0"/>
              <a:t>At an elevation of 1600 m, it is 0.50mSv/</a:t>
            </a:r>
            <a:r>
              <a:rPr lang="en-US" sz="2400" dirty="0" err="1" smtClean="0"/>
              <a:t>yr</a:t>
            </a:r>
            <a:endParaRPr lang="en-US" sz="2400" dirty="0" smtClean="0"/>
          </a:p>
          <a:p>
            <a:r>
              <a:rPr lang="en-US" sz="2400" dirty="0" smtClean="0"/>
              <a:t>The global average is 0.4 </a:t>
            </a:r>
            <a:r>
              <a:rPr lang="en-US" sz="2400" dirty="0" err="1" smtClean="0"/>
              <a:t>mSv</a:t>
            </a:r>
            <a:r>
              <a:rPr lang="en-US" sz="2400" dirty="0" smtClean="0"/>
              <a:t>/</a:t>
            </a:r>
            <a:r>
              <a:rPr lang="en-US" sz="2400" dirty="0" err="1" smtClean="0"/>
              <a:t>yr</a:t>
            </a:r>
            <a:r>
              <a:rPr lang="en-US" sz="2400" dirty="0" smtClean="0"/>
              <a:t>, about 16% of natural exposure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Cosmic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355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Is defined as any planned activity to ensure that a dental office will consistently produce high quality images with minimum exposure to </a:t>
            </a:r>
            <a:r>
              <a:rPr lang="en-US" dirty="0" err="1" smtClean="0"/>
              <a:t>pts</a:t>
            </a:r>
            <a:r>
              <a:rPr lang="en-US" dirty="0" smtClean="0"/>
              <a:t> and personnel</a:t>
            </a:r>
          </a:p>
          <a:p>
            <a:r>
              <a:rPr lang="en-US" dirty="0" smtClean="0"/>
              <a:t>QA protocols for x ray machine, imaging receptor, film processing, dark room and leaded aprons and thyroid collars should be developed and implemented for each dental health care setting</a:t>
            </a:r>
          </a:p>
          <a:p>
            <a:r>
              <a:rPr lang="en-US" dirty="0" smtClean="0"/>
              <a:t>Reducing unnecessary </a:t>
            </a:r>
            <a:r>
              <a:rPr lang="en-US" dirty="0" err="1" smtClean="0"/>
              <a:t>pt</a:t>
            </a:r>
            <a:r>
              <a:rPr lang="en-US" dirty="0" smtClean="0"/>
              <a:t> exposure by improper exposure techniques, film processing, and darkroom procedures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Quality assurance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32067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Practitioners should remain informed about safety updates and the availability of new equipment, supplies and techniques that could further improve the diagnostic quality of radiographs </a:t>
            </a:r>
            <a:r>
              <a:rPr lang="en-US" smtClean="0"/>
              <a:t>and decrease </a:t>
            </a:r>
            <a:r>
              <a:rPr lang="en-US" dirty="0" smtClean="0"/>
              <a:t>radiation exposure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Continuing education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816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 comes from external sources such as soil and from internal sources, including radon and other radionuclides that are inhaled or ingested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Terrestrial 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7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From  radioactive nuclides in soil, primarily  potassium 40 and the radioactive decay products of uranium 238 and thorium 232</a:t>
            </a:r>
          </a:p>
          <a:p>
            <a:r>
              <a:rPr lang="en-US" sz="2400" dirty="0" smtClean="0"/>
              <a:t>Most of the √ radiation comes from top 20 cm of soil</a:t>
            </a:r>
          </a:p>
          <a:p>
            <a:endParaRPr lang="en-US" sz="2400" dirty="0" smtClean="0"/>
          </a:p>
          <a:p>
            <a:r>
              <a:rPr lang="en-US" sz="2400" dirty="0" smtClean="0"/>
              <a:t>Average exposure rate is about 0.5mSv/</a:t>
            </a:r>
            <a:r>
              <a:rPr lang="en-US" sz="2400" dirty="0" err="1" smtClean="0"/>
              <a:t>yr</a:t>
            </a:r>
            <a:r>
              <a:rPr lang="en-US" sz="2400" dirty="0" smtClean="0"/>
              <a:t> or </a:t>
            </a:r>
            <a:r>
              <a:rPr lang="en-US" sz="2400" dirty="0" err="1" smtClean="0"/>
              <a:t>approx</a:t>
            </a:r>
            <a:r>
              <a:rPr lang="en-US" sz="2400" dirty="0" smtClean="0"/>
              <a:t> 20% of average annual background exposure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radiation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2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247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decay product in the uranium series, is estimated to be responsible for </a:t>
            </a:r>
            <a:r>
              <a:rPr lang="en-US" sz="2400" dirty="0" err="1" smtClean="0"/>
              <a:t>approx</a:t>
            </a:r>
            <a:r>
              <a:rPr lang="en-US" sz="2400" dirty="0" smtClean="0"/>
              <a:t> 52% of radiation exposure</a:t>
            </a:r>
          </a:p>
          <a:p>
            <a:r>
              <a:rPr lang="en-US" sz="2400" dirty="0" smtClean="0"/>
              <a:t>Radon decays to form solid products that emit  particles</a:t>
            </a:r>
          </a:p>
          <a:p>
            <a:r>
              <a:rPr lang="en-US" sz="2400" dirty="0" smtClean="0"/>
              <a:t>The decay products become attached to dust particles that can be inhaled and deposited on bronchial </a:t>
            </a:r>
            <a:r>
              <a:rPr lang="en-US" sz="2400" dirty="0" err="1" smtClean="0"/>
              <a:t>ept</a:t>
            </a:r>
            <a:r>
              <a:rPr lang="en-US" sz="2400" dirty="0" smtClean="0"/>
              <a:t> in the respiratory tract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9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Includes radionuclides taken from external </a:t>
            </a:r>
            <a:r>
              <a:rPr lang="en-US" sz="2400" dirty="0" err="1" smtClean="0"/>
              <a:t>envronment</a:t>
            </a:r>
            <a:r>
              <a:rPr lang="en-US" sz="2400" dirty="0" smtClean="0"/>
              <a:t> by ingestion</a:t>
            </a:r>
          </a:p>
          <a:p>
            <a:r>
              <a:rPr lang="en-US" sz="2400" dirty="0" smtClean="0"/>
              <a:t>The greatest internal exposure comes from ingestion of uranium and thorium and their decay products</a:t>
            </a:r>
          </a:p>
          <a:p>
            <a:r>
              <a:rPr lang="en-US" sz="2400" dirty="0" smtClean="0"/>
              <a:t>The average exposure is 0.3mSv/</a:t>
            </a:r>
            <a:r>
              <a:rPr lang="en-US" sz="2400" dirty="0" err="1" smtClean="0"/>
              <a:t>yr</a:t>
            </a:r>
            <a:r>
              <a:rPr lang="en-US" sz="2400" dirty="0" smtClean="0"/>
              <a:t>, about 12% of natural origin exposure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internal radiation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7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National Council on Radiation Protection and Measurements (NCRP)</a:t>
            </a:r>
          </a:p>
          <a:p>
            <a:r>
              <a:rPr lang="en-US" sz="2400" dirty="0" smtClean="0"/>
              <a:t>International Commission on Radiological Protection (ICRP) </a:t>
            </a:r>
          </a:p>
          <a:p>
            <a:r>
              <a:rPr lang="en-US" sz="2400" dirty="0" smtClean="0"/>
              <a:t>Dose limits from man made sources for members of the general public, not occupationally exposed is about 10% to that of occupationally exposed individuals</a:t>
            </a:r>
            <a:endParaRPr lang="en-US" sz="2400" dirty="0"/>
          </a:p>
          <a:p>
            <a:r>
              <a:rPr lang="en-US" sz="2400" dirty="0" smtClean="0"/>
              <a:t>Dentist and their staff are allowed to receive </a:t>
            </a:r>
            <a:r>
              <a:rPr lang="en-US" sz="2400" dirty="0" err="1" smtClean="0"/>
              <a:t>upto</a:t>
            </a:r>
            <a:r>
              <a:rPr lang="en-US" sz="2400" dirty="0" smtClean="0"/>
              <a:t> 50mSv of whole body radiation exposure/</a:t>
            </a:r>
            <a:r>
              <a:rPr lang="en-US" sz="2400" dirty="0" err="1" smtClean="0"/>
              <a:t>yr</a:t>
            </a: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Dose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2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Patient dose from dental radiography is usually reported as the amount of radiation received by a target organ</a:t>
            </a:r>
          </a:p>
          <a:p>
            <a:r>
              <a:rPr lang="en-US" sz="2400" dirty="0" smtClean="0"/>
              <a:t>Actual exposure may vary considerably</a:t>
            </a:r>
          </a:p>
          <a:p>
            <a:r>
              <a:rPr lang="en-US" sz="2400" dirty="0" smtClean="0"/>
              <a:t>The most radiosensitive target organs commonly studied include bone marrow, thyroid glands, brain and salivary glands</a:t>
            </a:r>
          </a:p>
          <a:p>
            <a:r>
              <a:rPr lang="en-US" sz="2400" dirty="0" smtClean="0"/>
              <a:t>Mean active bone marrow dose is an important measurement coz bone marrow is the target organ thought responsible for radiation induced leukemia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Patient exposure and dose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0288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253</TotalTime>
  <Words>1478</Words>
  <Application>Microsoft Office PowerPoint</Application>
  <PresentationFormat>On-screen Show (4:3)</PresentationFormat>
  <Paragraphs>149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Concourse</vt:lpstr>
      <vt:lpstr>Radiation safety and protection</vt:lpstr>
      <vt:lpstr>Sources of radiation exposure</vt:lpstr>
      <vt:lpstr>Cosmic sources</vt:lpstr>
      <vt:lpstr>Terrestrial sources</vt:lpstr>
      <vt:lpstr>External radiation</vt:lpstr>
      <vt:lpstr>Radon </vt:lpstr>
      <vt:lpstr>Other internal radiation</vt:lpstr>
      <vt:lpstr>Dose limits</vt:lpstr>
      <vt:lpstr>Patient exposure and dose</vt:lpstr>
      <vt:lpstr>Risk estimates</vt:lpstr>
      <vt:lpstr>Reducing Dental Exposure</vt:lpstr>
      <vt:lpstr>Reducing dental exposure</vt:lpstr>
      <vt:lpstr>Conducting the Examination</vt:lpstr>
      <vt:lpstr>Film and digital imaging</vt:lpstr>
      <vt:lpstr>Intensifying screens and film or digital imaging</vt:lpstr>
      <vt:lpstr>Source to skin distance</vt:lpstr>
      <vt:lpstr>Rectangular collimation</vt:lpstr>
      <vt:lpstr>Ways to limit size of x ray beam</vt:lpstr>
      <vt:lpstr>Filteration </vt:lpstr>
      <vt:lpstr>Leaded aprons and collars</vt:lpstr>
      <vt:lpstr>Film and sensor holders</vt:lpstr>
      <vt:lpstr>Kilovoltage </vt:lpstr>
      <vt:lpstr>Milliampere-seconds</vt:lpstr>
      <vt:lpstr>Film processing</vt:lpstr>
      <vt:lpstr>Interpreting the images</vt:lpstr>
      <vt:lpstr>Protecting personnel</vt:lpstr>
      <vt:lpstr>Position and distance rule</vt:lpstr>
      <vt:lpstr>PowerPoint Presentation</vt:lpstr>
      <vt:lpstr>PowerPoint Presentation</vt:lpstr>
      <vt:lpstr>Quality assurance</vt:lpstr>
      <vt:lpstr>Continuing education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Radiation safety and protection</dc:title>
  <dc:creator>admin</dc:creator>
  <cp:lastModifiedBy>admin</cp:lastModifiedBy>
  <cp:revision>31</cp:revision>
  <dcterms:created xsi:type="dcterms:W3CDTF">2006-08-16T00:00:00Z</dcterms:created>
  <dcterms:modified xsi:type="dcterms:W3CDTF">2014-07-12T02:43:48Z</dcterms:modified>
</cp:coreProperties>
</file>