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5" r:id="rId6"/>
    <p:sldId id="260" r:id="rId7"/>
    <p:sldId id="261" r:id="rId8"/>
    <p:sldId id="262" r:id="rId9"/>
    <p:sldId id="282" r:id="rId10"/>
    <p:sldId id="263" r:id="rId11"/>
    <p:sldId id="264" r:id="rId12"/>
    <p:sldId id="279" r:id="rId13"/>
    <p:sldId id="265" r:id="rId14"/>
    <p:sldId id="278" r:id="rId15"/>
    <p:sldId id="266" r:id="rId16"/>
    <p:sldId id="280" r:id="rId17"/>
    <p:sldId id="267" r:id="rId18"/>
    <p:sldId id="284" r:id="rId19"/>
    <p:sldId id="268" r:id="rId20"/>
    <p:sldId id="269" r:id="rId21"/>
    <p:sldId id="270" r:id="rId22"/>
    <p:sldId id="271" r:id="rId23"/>
    <p:sldId id="281" r:id="rId24"/>
    <p:sldId id="272" r:id="rId25"/>
    <p:sldId id="273" r:id="rId26"/>
    <p:sldId id="274" r:id="rId27"/>
    <p:sldId id="283" r:id="rId28"/>
    <p:sldId id="275" r:id="rId29"/>
    <p:sldId id="276" r:id="rId30"/>
    <p:sldId id="277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27-Apr-15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27-Apr-15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X-Ray film, Intensifying screens and Grids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Intraoral x ray film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Film is a double emulsion film, that is coated on both sides of base with emulsion</a:t>
            </a:r>
          </a:p>
          <a:p>
            <a:r>
              <a:rPr lang="en-US" sz="2800" dirty="0" smtClean="0"/>
              <a:t>With double layer of emulsion, less radiation can be used to produce an image</a:t>
            </a:r>
          </a:p>
          <a:p>
            <a:r>
              <a:rPr lang="en-US" sz="2800" dirty="0" smtClean="0"/>
              <a:t>One corner of each film has a small, raised dot that is used for orientation</a:t>
            </a:r>
          </a:p>
          <a:p>
            <a:r>
              <a:rPr lang="en-US" sz="2800" dirty="0" smtClean="0"/>
              <a:t>Film packets contain either one /two sheets of film</a:t>
            </a:r>
          </a:p>
          <a:p>
            <a:r>
              <a:rPr lang="en-US" sz="2800" dirty="0" smtClean="0"/>
              <a:t>Second film serves as a duplicate record</a:t>
            </a:r>
          </a:p>
          <a:p>
            <a:r>
              <a:rPr lang="en-US" sz="2800" dirty="0" smtClean="0"/>
              <a:t>Film is encased with a black wrapper and then in an outer white paper or plastic wrapping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B/w the wrappers in packet is  a thin lead foil backing with an embossed pattern</a:t>
            </a:r>
          </a:p>
          <a:p>
            <a:r>
              <a:rPr lang="en-US" sz="2800" dirty="0" smtClean="0"/>
              <a:t>Foil is behind the film, away from tube</a:t>
            </a:r>
          </a:p>
          <a:p>
            <a:r>
              <a:rPr lang="en-US" sz="2800" dirty="0" smtClean="0"/>
              <a:t>It serves: </a:t>
            </a:r>
            <a:r>
              <a:rPr lang="en-US" sz="2800" dirty="0" err="1" smtClean="0"/>
              <a:t>sheilds</a:t>
            </a:r>
            <a:r>
              <a:rPr lang="en-US" sz="2800" dirty="0" smtClean="0"/>
              <a:t> film from backscatter radiation</a:t>
            </a:r>
          </a:p>
          <a:p>
            <a:r>
              <a:rPr lang="en-US" sz="2800" dirty="0" smtClean="0"/>
              <a:t>It also reduces pt exposure by absorbing some residual x ray beam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:\class\rg images\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4191000"/>
            <a:ext cx="2466975" cy="1847850"/>
          </a:xfrm>
          <a:prstGeom prst="rect">
            <a:avLst/>
          </a:prstGeom>
          <a:noFill/>
        </p:spPr>
      </p:pic>
      <p:pic>
        <p:nvPicPr>
          <p:cNvPr id="2051" name="Picture 3" descr="H:\class\rg images\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1905000"/>
            <a:ext cx="2286000" cy="1714500"/>
          </a:xfrm>
          <a:prstGeom prst="rect">
            <a:avLst/>
          </a:prstGeom>
          <a:noFill/>
        </p:spPr>
      </p:pic>
      <p:pic>
        <p:nvPicPr>
          <p:cNvPr id="2052" name="Picture 4" descr="H:\class\rg images\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1828800"/>
            <a:ext cx="2466975" cy="1847850"/>
          </a:xfrm>
          <a:prstGeom prst="rect">
            <a:avLst/>
          </a:prstGeom>
          <a:noFill/>
        </p:spPr>
      </p:pic>
      <p:pic>
        <p:nvPicPr>
          <p:cNvPr id="2053" name="Picture 5" descr="H:\class\rg images\dot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4038600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Periapical</a:t>
            </a:r>
            <a:r>
              <a:rPr lang="en-US" sz="3600" dirty="0" smtClean="0"/>
              <a:t> 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Are used to record the crowns, roots and surrounding bone</a:t>
            </a:r>
          </a:p>
          <a:p>
            <a:r>
              <a:rPr lang="en-US" sz="2800" dirty="0" smtClean="0"/>
              <a:t>3 sizes available:</a:t>
            </a:r>
          </a:p>
          <a:p>
            <a:r>
              <a:rPr lang="en-US" sz="2800" dirty="0" smtClean="0"/>
              <a:t>0 for small children, 22x35mm</a:t>
            </a:r>
          </a:p>
          <a:p>
            <a:r>
              <a:rPr lang="en-US" sz="2800" dirty="0" smtClean="0"/>
              <a:t>1, relatively narrow to view anterior teeth, 24x40mm</a:t>
            </a:r>
          </a:p>
          <a:p>
            <a:r>
              <a:rPr lang="en-US" sz="2800" dirty="0" smtClean="0"/>
              <a:t>2, standard film used for adults, 31x41mm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:\class\rg images\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169848"/>
            <a:ext cx="3333750" cy="26458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Bitewing 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Are used to record the coronal portions of maxillary and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teeth in one image</a:t>
            </a:r>
          </a:p>
          <a:p>
            <a:r>
              <a:rPr lang="en-US" sz="2800" dirty="0" smtClean="0"/>
              <a:t>Useful for detecting </a:t>
            </a:r>
            <a:r>
              <a:rPr lang="en-US" sz="2800" dirty="0" err="1" smtClean="0"/>
              <a:t>interproximal</a:t>
            </a:r>
            <a:r>
              <a:rPr lang="en-US" sz="2800" dirty="0" smtClean="0"/>
              <a:t> caries</a:t>
            </a:r>
          </a:p>
          <a:p>
            <a:r>
              <a:rPr lang="en-US" sz="2800" dirty="0" smtClean="0"/>
              <a:t>Evaluate height of alveolar bone</a:t>
            </a:r>
          </a:p>
          <a:p>
            <a:r>
              <a:rPr lang="en-US" sz="2800" dirty="0" smtClean="0"/>
              <a:t>Films often have a paper tab projecting to support the film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:\class\rg images\bitewing view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52800" y="4800600"/>
            <a:ext cx="3533775" cy="1295400"/>
          </a:xfrm>
          <a:prstGeom prst="rect">
            <a:avLst/>
          </a:prstGeom>
          <a:noFill/>
        </p:spPr>
      </p:pic>
      <p:pic>
        <p:nvPicPr>
          <p:cNvPr id="3075" name="Picture 3" descr="H:\class\rg images\bitewing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609600"/>
            <a:ext cx="2143125" cy="2143125"/>
          </a:xfrm>
          <a:prstGeom prst="rect">
            <a:avLst/>
          </a:prstGeom>
          <a:noFill/>
        </p:spPr>
      </p:pic>
      <p:pic>
        <p:nvPicPr>
          <p:cNvPr id="3076" name="Picture 4" descr="H:\class\rg images\bitwing holde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1219200"/>
            <a:ext cx="3406588" cy="2895600"/>
          </a:xfrm>
          <a:prstGeom prst="rect">
            <a:avLst/>
          </a:prstGeom>
          <a:noFill/>
        </p:spPr>
      </p:pic>
      <p:pic>
        <p:nvPicPr>
          <p:cNvPr id="3077" name="Picture 5" descr="H:\class\rg images\hold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2819400"/>
            <a:ext cx="3095625" cy="1476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Occlusal</a:t>
            </a:r>
            <a:r>
              <a:rPr lang="en-US" sz="3600" dirty="0" smtClean="0"/>
              <a:t> film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more than 3 times larger than size 2 film, 57x76mm</a:t>
            </a:r>
          </a:p>
          <a:p>
            <a:r>
              <a:rPr lang="en-US" sz="2800" dirty="0" smtClean="0"/>
              <a:t>Used to show larger areas of maxilla and mandible </a:t>
            </a:r>
          </a:p>
          <a:p>
            <a:r>
              <a:rPr lang="en-US" sz="2800" dirty="0" smtClean="0"/>
              <a:t>they obtain right angle views to usual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film</a:t>
            </a:r>
          </a:p>
          <a:p>
            <a:r>
              <a:rPr lang="en-US" sz="2800" dirty="0" smtClean="0"/>
              <a:t>Pt bite lightly onto film to support it b/w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surfaces of teeth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H:\class\rg images\occlusal  view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62400" y="3962400"/>
            <a:ext cx="3881438" cy="1922468"/>
          </a:xfrm>
          <a:prstGeom prst="rect">
            <a:avLst/>
          </a:prstGeom>
          <a:noFill/>
        </p:spPr>
      </p:pic>
      <p:pic>
        <p:nvPicPr>
          <p:cNvPr id="8195" name="Picture 3" descr="H:\class\rg images\occlusa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447800"/>
            <a:ext cx="3938587" cy="2000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Screen film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It is used with intensifying screens to reduce pt exposure</a:t>
            </a:r>
          </a:p>
          <a:p>
            <a:r>
              <a:rPr lang="en-US" sz="2800" dirty="0" smtClean="0"/>
              <a:t>It is designed to be sensitive to visible light coz it is placed b/w two intensifying screens when an exposure is made</a:t>
            </a:r>
          </a:p>
          <a:p>
            <a:r>
              <a:rPr lang="en-US" sz="2800" dirty="0" smtClean="0"/>
              <a:t>Screens absorb x rays and emit visible light, which exposes the screen film</a:t>
            </a:r>
          </a:p>
          <a:p>
            <a:r>
              <a:rPr lang="en-US" sz="2800" dirty="0" smtClean="0"/>
              <a:t>Silver halide crystals are inherently sensitive to UV and blue light and thus are sensitive to screens that emit UV and blue light</a:t>
            </a:r>
          </a:p>
          <a:p>
            <a:r>
              <a:rPr lang="en-US" sz="2800" dirty="0" smtClean="0"/>
              <a:t>When film is used with screens that emit green light, silver halide crystals are coated with sensitizing dyes to increase absorption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X ray film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has 2 principal components:</a:t>
            </a:r>
          </a:p>
          <a:p>
            <a:r>
              <a:rPr lang="en-US" sz="2800" dirty="0" smtClean="0"/>
              <a:t>Emulsion and Base</a:t>
            </a:r>
          </a:p>
          <a:p>
            <a:r>
              <a:rPr lang="en-US" sz="2800" dirty="0" smtClean="0"/>
              <a:t>Emulsion is sensitive to x rays and visible light, records the r/g image</a:t>
            </a:r>
          </a:p>
          <a:p>
            <a:r>
              <a:rPr lang="en-US" sz="2800" dirty="0" smtClean="0"/>
              <a:t>Base is a plastic supporting material onto which emulsion is coated</a:t>
            </a:r>
          </a:p>
          <a:p>
            <a:endParaRPr lang="en-US" sz="2800" dirty="0"/>
          </a:p>
        </p:txBody>
      </p:sp>
      <p:pic>
        <p:nvPicPr>
          <p:cNvPr id="6146" name="Picture 2" descr="H:\class\rg images\film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4572000"/>
            <a:ext cx="2819400" cy="144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Intensifying screens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Phosphors are been incorporated into intensifying screens for use with screen film </a:t>
            </a:r>
          </a:p>
          <a:p>
            <a:r>
              <a:rPr lang="en-US" sz="2800" dirty="0" smtClean="0"/>
              <a:t>these phosphors fluoresce when exposed to x ray beam</a:t>
            </a:r>
          </a:p>
          <a:p>
            <a:r>
              <a:rPr lang="en-US" sz="2800" dirty="0" smtClean="0"/>
              <a:t>Sum of the effects of x rays and visible light emitted by the screen phosphors exposes the film in an intensifying cassette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Function: presence of intensifying screens created an image receptor system that is 10-60 times more sensitive to x rays than film alone</a:t>
            </a:r>
          </a:p>
          <a:p>
            <a:r>
              <a:rPr lang="en-US" sz="2800" dirty="0" smtClean="0"/>
              <a:t>Use of intensifying screens means a substantial reduction in the dose of x radiation to which pt is exposed</a:t>
            </a:r>
          </a:p>
          <a:p>
            <a:r>
              <a:rPr lang="en-US" sz="2800" dirty="0" smtClean="0"/>
              <a:t>Resolving power of screens is related to their speed:</a:t>
            </a:r>
          </a:p>
          <a:p>
            <a:r>
              <a:rPr lang="en-US" sz="2800" dirty="0" smtClean="0"/>
              <a:t>Slower the speed of film, greater is the resolving power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Composition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Base supporting material</a:t>
            </a:r>
          </a:p>
          <a:p>
            <a:r>
              <a:rPr lang="en-US" sz="2800" dirty="0" smtClean="0"/>
              <a:t>A phosphor layer</a:t>
            </a:r>
          </a:p>
          <a:p>
            <a:r>
              <a:rPr lang="en-US" sz="2800" dirty="0" smtClean="0"/>
              <a:t>Protective polymeric coat</a:t>
            </a:r>
          </a:p>
          <a:p>
            <a:r>
              <a:rPr lang="en-US" sz="2800" dirty="0" smtClean="0"/>
              <a:t>Intensifying screens are used in pairs, one on each side of the film and are positioned inside a cassette</a:t>
            </a:r>
          </a:p>
          <a:p>
            <a:r>
              <a:rPr lang="en-US" sz="2800" dirty="0" smtClean="0"/>
              <a:t>Purpose of cassette is to hold each intensifying screen in contact with x ray film to maximize the sharpness of image</a:t>
            </a:r>
          </a:p>
          <a:p>
            <a:r>
              <a:rPr lang="en-US" sz="2800" dirty="0" smtClean="0"/>
              <a:t>Most </a:t>
            </a:r>
            <a:r>
              <a:rPr lang="en-US" sz="2800" dirty="0" err="1" smtClean="0"/>
              <a:t>cassetes</a:t>
            </a:r>
            <a:r>
              <a:rPr lang="en-US" sz="2800" dirty="0" smtClean="0"/>
              <a:t> are rigid, but may be flexible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H:\class\rg images\eo r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52800" y="609600"/>
            <a:ext cx="4861465" cy="2438400"/>
          </a:xfrm>
          <a:prstGeom prst="rect">
            <a:avLst/>
          </a:prstGeom>
          <a:noFill/>
        </p:spPr>
      </p:pic>
      <p:pic>
        <p:nvPicPr>
          <p:cNvPr id="4099" name="Picture 3" descr="H:\class\rg images\eo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590800"/>
            <a:ext cx="3048000" cy="3201096"/>
          </a:xfrm>
          <a:prstGeom prst="rect">
            <a:avLst/>
          </a:prstGeom>
          <a:noFill/>
        </p:spPr>
      </p:pic>
      <p:pic>
        <p:nvPicPr>
          <p:cNvPr id="4100" name="Picture 4" descr="H:\class\rg images\eo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200400"/>
            <a:ext cx="3121152" cy="2974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Base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Base material is some form of polyester plastic about 0.25mm thick</a:t>
            </a:r>
          </a:p>
          <a:p>
            <a:r>
              <a:rPr lang="en-US" sz="2800" dirty="0" smtClean="0"/>
              <a:t>It provides mechanical support for other layers</a:t>
            </a:r>
          </a:p>
          <a:p>
            <a:r>
              <a:rPr lang="en-US" sz="2800" dirty="0" smtClean="0"/>
              <a:t>In some, intensifying screens base are also reflective and it reflects light emitted from phosphor layer back toward the x ray film</a:t>
            </a:r>
          </a:p>
          <a:p>
            <a:r>
              <a:rPr lang="en-US" sz="2800" dirty="0" smtClean="0"/>
              <a:t>Some </a:t>
            </a:r>
            <a:r>
              <a:rPr lang="en-US" sz="2800" dirty="0" err="1" smtClean="0"/>
              <a:t>unsharpness</a:t>
            </a:r>
            <a:r>
              <a:rPr lang="en-US" sz="2800" dirty="0" smtClean="0"/>
              <a:t> results coz of the divergence of light rays reflected back to the film</a:t>
            </a:r>
          </a:p>
          <a:p>
            <a:r>
              <a:rPr lang="en-US" sz="2800" dirty="0" smtClean="0"/>
              <a:t>Some fine detail intensifying screens omit this reflecting layer to improve image sharpness</a:t>
            </a:r>
          </a:p>
          <a:p>
            <a:r>
              <a:rPr lang="en-US" sz="2800" dirty="0" smtClean="0"/>
              <a:t>In some, base is not reflective and a </a:t>
            </a:r>
            <a:r>
              <a:rPr lang="en-US" sz="2800" dirty="0" err="1" smtClean="0"/>
              <a:t>seprate</a:t>
            </a:r>
            <a:r>
              <a:rPr lang="en-US" sz="2800" dirty="0" smtClean="0"/>
              <a:t> coating of titanium </a:t>
            </a:r>
            <a:r>
              <a:rPr lang="en-US" sz="2800" dirty="0" err="1" smtClean="0"/>
              <a:t>di</a:t>
            </a:r>
            <a:r>
              <a:rPr lang="en-US" sz="2800" dirty="0" smtClean="0"/>
              <a:t> oxide is applied to base material to serve as a reflecting layer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Phosphor layer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It is composed of phosphorescent crystals suspended in a polymeric binder</a:t>
            </a:r>
          </a:p>
          <a:p>
            <a:r>
              <a:rPr lang="en-US" sz="2800" dirty="0" smtClean="0"/>
              <a:t>When crystals absorbs x ray photons, they fluoresce</a:t>
            </a:r>
          </a:p>
          <a:p>
            <a:r>
              <a:rPr lang="en-US" sz="2800" dirty="0" smtClean="0"/>
              <a:t>Phosphor crystals often contain rare earth elements, commonly lanthanum and gadolinium</a:t>
            </a:r>
          </a:p>
          <a:p>
            <a:r>
              <a:rPr lang="en-US" sz="2800" dirty="0" smtClean="0"/>
              <a:t>Their </a:t>
            </a:r>
            <a:r>
              <a:rPr lang="en-US" sz="2800" dirty="0" err="1" smtClean="0"/>
              <a:t>fluoresence</a:t>
            </a:r>
            <a:r>
              <a:rPr lang="en-US" sz="2800" dirty="0" smtClean="0"/>
              <a:t> can be increased by the addition of small amounts of elements such as thulium, niobium, or terbium</a:t>
            </a:r>
          </a:p>
          <a:p>
            <a:r>
              <a:rPr lang="en-US" sz="2800" dirty="0" smtClean="0"/>
              <a:t>A pair of rare earth intensifying screens absorbs about 60% of photons that reach the </a:t>
            </a:r>
            <a:r>
              <a:rPr lang="en-US" sz="2800" dirty="0" err="1" smtClean="0"/>
              <a:t>cassete</a:t>
            </a:r>
            <a:r>
              <a:rPr lang="en-US" sz="2800" dirty="0" smtClean="0"/>
              <a:t> after passing through a pt</a:t>
            </a:r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These phosphors are about 18% efficient in converting x ray energy to visible light</a:t>
            </a:r>
          </a:p>
          <a:p>
            <a:r>
              <a:rPr lang="en-US" sz="2800" dirty="0" smtClean="0"/>
              <a:t>Rare earth screens convert each absorbed x ray photon in to about 4000 lower energy, visible light photons</a:t>
            </a:r>
          </a:p>
          <a:p>
            <a:r>
              <a:rPr lang="en-US" sz="2800" dirty="0" smtClean="0"/>
              <a:t>These visible photons then expose the film</a:t>
            </a:r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H:\class\rg images\intensifying scree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4430" t="26938" r="9277" b="7401"/>
          <a:stretch>
            <a:fillRect/>
          </a:stretch>
        </p:blipFill>
        <p:spPr bwMode="auto">
          <a:xfrm>
            <a:off x="2209800" y="1524000"/>
            <a:ext cx="5334000" cy="297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Speed and resolution of screen depends on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Phosphor type and phosphor conversion efficiency</a:t>
            </a:r>
          </a:p>
          <a:p>
            <a:r>
              <a:rPr lang="en-US" sz="2800" dirty="0" smtClean="0"/>
              <a:t>Thickness of phosphor layer and coating weight</a:t>
            </a:r>
          </a:p>
          <a:p>
            <a:r>
              <a:rPr lang="en-US" sz="2800" dirty="0" smtClean="0"/>
              <a:t>Presence of reflective layer</a:t>
            </a:r>
          </a:p>
          <a:p>
            <a:r>
              <a:rPr lang="en-US" sz="2800" dirty="0" smtClean="0"/>
              <a:t>Presence of light absorbing dye in phosphor binder or protective coating</a:t>
            </a:r>
          </a:p>
          <a:p>
            <a:r>
              <a:rPr lang="en-US" sz="2800" dirty="0" smtClean="0"/>
              <a:t>Phosphor grain size</a:t>
            </a:r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Fast screens have large phosphor crystals and efficiently convert x ray photons to visible light but produces images with lower resolution</a:t>
            </a:r>
          </a:p>
          <a:p>
            <a:r>
              <a:rPr lang="en-US" sz="2800" dirty="0" smtClean="0"/>
              <a:t>As size of crystals or thickness of screen decreases, speed of screen also declines but sharpness increases</a:t>
            </a:r>
          </a:p>
          <a:p>
            <a:r>
              <a:rPr lang="en-US" sz="2800" dirty="0" smtClean="0"/>
              <a:t>Fast screens also have  thicker phosphor layer and a reflective layer, these also decrease sharpness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Emulsion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2 principal components are silver halide grains, which are sensitive to x radiation and visible light</a:t>
            </a:r>
          </a:p>
          <a:p>
            <a:r>
              <a:rPr lang="en-US" sz="2800" dirty="0" smtClean="0"/>
              <a:t>Vehicle matrix in which crystals are suspended</a:t>
            </a:r>
          </a:p>
          <a:p>
            <a:r>
              <a:rPr lang="en-US" sz="2800" dirty="0" smtClean="0"/>
              <a:t>Silver halide grains are composed primarily of silver bromide crystals</a:t>
            </a:r>
          </a:p>
          <a:p>
            <a:r>
              <a:rPr lang="en-US" sz="2800" dirty="0" smtClean="0"/>
              <a:t>Iodide is added to ultra speed film coz of its larger diameter disrupts the regularity of silver bromide crystal structure, and increasing sensitivity to x radiation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Protective coat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protective polymer coat, </a:t>
            </a:r>
            <a:r>
              <a:rPr lang="en-US" sz="2800" dirty="0" err="1" smtClean="0"/>
              <a:t>upto</a:t>
            </a:r>
            <a:r>
              <a:rPr lang="en-US" sz="2800" dirty="0" smtClean="0"/>
              <a:t> 15µm thick is placed over phosphor layer to protect the phosphor and provide a surface that can be cleaned</a:t>
            </a:r>
          </a:p>
          <a:p>
            <a:r>
              <a:rPr lang="en-US" sz="2800" dirty="0" smtClean="0"/>
              <a:t>Intensifying screen should be kept clean because any debris, spots or scratches may cause light spots on the resultant radiograph</a:t>
            </a:r>
            <a:endParaRPr lang="en-US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Image characteristics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Photosensitivity of silver halide crystals also depends on the presence of trace amounts of </a:t>
            </a:r>
            <a:r>
              <a:rPr lang="en-US" sz="2800" dirty="0" err="1" smtClean="0"/>
              <a:t>sulphur</a:t>
            </a:r>
            <a:r>
              <a:rPr lang="en-US" sz="2800" dirty="0" smtClean="0"/>
              <a:t> containing compound</a:t>
            </a:r>
          </a:p>
          <a:p>
            <a:r>
              <a:rPr lang="en-US" sz="2800" dirty="0" smtClean="0"/>
              <a:t>In addition, trace amounts of gold are sometimes added to silver halide crystals to improve their sensitivity</a:t>
            </a:r>
          </a:p>
          <a:p>
            <a:r>
              <a:rPr lang="en-US" sz="2800" dirty="0" smtClean="0"/>
              <a:t>Silver halide grains in Insight film are flat, tabular crystals with a mean diameter of about 1.8µm</a:t>
            </a:r>
          </a:p>
          <a:p>
            <a:r>
              <a:rPr lang="en-US" sz="2800" dirty="0" err="1" smtClean="0"/>
              <a:t>Ultraspeed</a:t>
            </a:r>
            <a:r>
              <a:rPr lang="en-US" sz="2800" dirty="0" smtClean="0"/>
              <a:t> film is composed of globular shaped crystals about 1µm in diameter</a:t>
            </a:r>
          </a:p>
          <a:p>
            <a:r>
              <a:rPr lang="en-US" sz="2800" dirty="0" smtClean="0"/>
              <a:t>Tabular grains of insight film are oriented parallel with film surface to offer a large cross sectional area to x ray beam</a:t>
            </a:r>
          </a:p>
          <a:p>
            <a:r>
              <a:rPr lang="en-US" sz="2800" dirty="0" smtClean="0"/>
              <a:t>As a result, insight film requires only about half the exposure of </a:t>
            </a:r>
            <a:r>
              <a:rPr lang="en-US" sz="2800" dirty="0" err="1" smtClean="0"/>
              <a:t>ultraspeed</a:t>
            </a:r>
            <a:r>
              <a:rPr lang="en-US" sz="2800" dirty="0" smtClean="0"/>
              <a:t> film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23\Desktop\tab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11744"/>
          <a:stretch>
            <a:fillRect/>
          </a:stretch>
        </p:blipFill>
        <p:spPr bwMode="auto">
          <a:xfrm>
            <a:off x="1066800" y="2286000"/>
            <a:ext cx="3635477" cy="2590800"/>
          </a:xfrm>
          <a:prstGeom prst="rect">
            <a:avLst/>
          </a:prstGeom>
          <a:noFill/>
        </p:spPr>
      </p:pic>
      <p:pic>
        <p:nvPicPr>
          <p:cNvPr id="9219" name="Picture 3" descr="C:\Users\23\Desktop\glob.jpg"/>
          <p:cNvPicPr>
            <a:picLocks noChangeAspect="1" noChangeArrowheads="1"/>
          </p:cNvPicPr>
          <p:nvPr/>
        </p:nvPicPr>
        <p:blipFill>
          <a:blip r:embed="rId3"/>
          <a:srcRect r="-2564" b="1158"/>
          <a:stretch>
            <a:fillRect/>
          </a:stretch>
        </p:blipFill>
        <p:spPr bwMode="auto">
          <a:xfrm>
            <a:off x="5486400" y="2057400"/>
            <a:ext cx="2559844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Silver halide grains are suspended in a supporting vehicle that is applied to both sides of supporting base</a:t>
            </a:r>
          </a:p>
          <a:p>
            <a:r>
              <a:rPr lang="en-US" sz="2800" dirty="0" smtClean="0"/>
              <a:t>Vehicle composed of gelatinous and </a:t>
            </a:r>
            <a:r>
              <a:rPr lang="en-US" sz="2800" dirty="0" err="1" smtClean="0"/>
              <a:t>nongelatinous</a:t>
            </a:r>
            <a:r>
              <a:rPr lang="en-US" sz="2800" dirty="0" smtClean="0"/>
              <a:t> materials, keeps silver halide grains evenly dispersed</a:t>
            </a:r>
          </a:p>
          <a:p>
            <a:r>
              <a:rPr lang="en-US" sz="2800" dirty="0" smtClean="0"/>
              <a:t>A thin layer of adhesive material is added to base to ensure good adhesion of emulsion to film base</a:t>
            </a:r>
          </a:p>
          <a:p>
            <a:r>
              <a:rPr lang="en-US" sz="2800" dirty="0" smtClean="0"/>
              <a:t>During processing, vehicle absorbs processing solutions, allowing chemicals to reach and react with silver halide grains</a:t>
            </a:r>
          </a:p>
          <a:p>
            <a:r>
              <a:rPr lang="en-US" sz="2800" dirty="0" smtClean="0"/>
              <a:t>An additional layer of vehicle is added to film emulsion as an over coat</a:t>
            </a:r>
          </a:p>
          <a:p>
            <a:r>
              <a:rPr lang="en-US" sz="2800" dirty="0" smtClean="0"/>
              <a:t>This helps protect film from damage by scratching, contamination or pressure from rollers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Film emulsions are sensitive to both x ray photons and visible light</a:t>
            </a:r>
          </a:p>
          <a:p>
            <a:r>
              <a:rPr lang="en-US" sz="2800" dirty="0" smtClean="0"/>
              <a:t>Film intended to be exposed by x rays is called direct exposure film</a:t>
            </a:r>
          </a:p>
          <a:p>
            <a:r>
              <a:rPr lang="en-US" sz="2800" dirty="0" smtClean="0"/>
              <a:t>Screen film , which is sensitive to visible light, is used with intensifying screens that emit visible light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Base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It supports the emulsion</a:t>
            </a:r>
          </a:p>
          <a:p>
            <a:r>
              <a:rPr lang="en-US" sz="2800" dirty="0" smtClean="0"/>
              <a:t>It must the proper </a:t>
            </a:r>
            <a:r>
              <a:rPr lang="en-US" sz="2800" dirty="0" err="1" smtClean="0"/>
              <a:t>deree</a:t>
            </a:r>
            <a:r>
              <a:rPr lang="en-US" sz="2800" dirty="0" smtClean="0"/>
              <a:t> of flexibility to allow easy handling of the film</a:t>
            </a:r>
          </a:p>
          <a:p>
            <a:r>
              <a:rPr lang="en-US" sz="2800" dirty="0" smtClean="0"/>
              <a:t>It is 0.18mm thick and is made of polyester polyethylene </a:t>
            </a:r>
            <a:r>
              <a:rPr lang="en-US" sz="2800" dirty="0" err="1" smtClean="0"/>
              <a:t>terephthalate</a:t>
            </a:r>
            <a:endParaRPr lang="en-US" sz="2800" dirty="0" smtClean="0"/>
          </a:p>
          <a:p>
            <a:r>
              <a:rPr lang="en-US" sz="2800" dirty="0" smtClean="0"/>
              <a:t>It is uniformly translucent and casts no pattern on resultant r/g</a:t>
            </a:r>
          </a:p>
          <a:p>
            <a:r>
              <a:rPr lang="en-US" sz="2800" dirty="0" smtClean="0"/>
              <a:t>Base with slight blue tint improve viewing of diagnostic detail</a:t>
            </a:r>
          </a:p>
          <a:p>
            <a:r>
              <a:rPr lang="en-US" sz="2800" dirty="0" smtClean="0"/>
              <a:t>Base must also withstand exposure to processing solutions without becoming distorted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:\class\rg images\film component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38512" y="2939256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1285</Words>
  <Application>Microsoft Office PowerPoint</Application>
  <PresentationFormat>On-screen Show (4:3)</PresentationFormat>
  <Paragraphs>110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X-Ray film, Intensifying screens and Grids</vt:lpstr>
      <vt:lpstr>X ray film</vt:lpstr>
      <vt:lpstr>Emulsion </vt:lpstr>
      <vt:lpstr>Slide 4</vt:lpstr>
      <vt:lpstr>Slide 5</vt:lpstr>
      <vt:lpstr>Slide 6</vt:lpstr>
      <vt:lpstr>Slide 7</vt:lpstr>
      <vt:lpstr>Base </vt:lpstr>
      <vt:lpstr>Slide 9</vt:lpstr>
      <vt:lpstr>Intraoral x ray film</vt:lpstr>
      <vt:lpstr>Slide 11</vt:lpstr>
      <vt:lpstr>Slide 12</vt:lpstr>
      <vt:lpstr>Periapical view</vt:lpstr>
      <vt:lpstr>Slide 14</vt:lpstr>
      <vt:lpstr>Bitewing view</vt:lpstr>
      <vt:lpstr>Slide 16</vt:lpstr>
      <vt:lpstr>Occlusal film</vt:lpstr>
      <vt:lpstr>Slide 18</vt:lpstr>
      <vt:lpstr>Screen film</vt:lpstr>
      <vt:lpstr>Intensifying screens</vt:lpstr>
      <vt:lpstr>Slide 21</vt:lpstr>
      <vt:lpstr>Composition </vt:lpstr>
      <vt:lpstr>Slide 23</vt:lpstr>
      <vt:lpstr>Base </vt:lpstr>
      <vt:lpstr>Phosphor layer </vt:lpstr>
      <vt:lpstr>Slide 26</vt:lpstr>
      <vt:lpstr>Slide 27</vt:lpstr>
      <vt:lpstr>Speed and resolution of screen depends on </vt:lpstr>
      <vt:lpstr>Slide 29</vt:lpstr>
      <vt:lpstr>Protective coat</vt:lpstr>
      <vt:lpstr>Image characteristics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X-Ray film, Intensifying screens and Grids</dc:title>
  <dc:creator>OD</dc:creator>
  <cp:lastModifiedBy>23</cp:lastModifiedBy>
  <cp:revision>34</cp:revision>
  <dcterms:created xsi:type="dcterms:W3CDTF">2006-08-16T00:00:00Z</dcterms:created>
  <dcterms:modified xsi:type="dcterms:W3CDTF">2015-04-27T03:54:26Z</dcterms:modified>
</cp:coreProperties>
</file>