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slides/slide4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Default Extension="jpeg" ContentType="image/jpeg"/>
  <Override PartName="/ppt/slideLayouts/slideLayout3.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42"/>
  </p:notesMasterIdLst>
  <p:sldIdLst>
    <p:sldId id="256" r:id="rId2"/>
    <p:sldId id="280" r:id="rId3"/>
    <p:sldId id="281" r:id="rId4"/>
    <p:sldId id="282" r:id="rId5"/>
    <p:sldId id="315" r:id="rId6"/>
    <p:sldId id="283" r:id="rId7"/>
    <p:sldId id="284" r:id="rId8"/>
    <p:sldId id="285" r:id="rId9"/>
    <p:sldId id="286" r:id="rId10"/>
    <p:sldId id="287" r:id="rId11"/>
    <p:sldId id="288" r:id="rId12"/>
    <p:sldId id="316" r:id="rId13"/>
    <p:sldId id="289" r:id="rId14"/>
    <p:sldId id="290" r:id="rId15"/>
    <p:sldId id="291" r:id="rId16"/>
    <p:sldId id="292" r:id="rId17"/>
    <p:sldId id="293" r:id="rId18"/>
    <p:sldId id="294" r:id="rId19"/>
    <p:sldId id="295" r:id="rId20"/>
    <p:sldId id="296" r:id="rId21"/>
    <p:sldId id="297" r:id="rId22"/>
    <p:sldId id="298" r:id="rId23"/>
    <p:sldId id="299" r:id="rId24"/>
    <p:sldId id="300" r:id="rId25"/>
    <p:sldId id="301" r:id="rId26"/>
    <p:sldId id="302" r:id="rId27"/>
    <p:sldId id="303" r:id="rId28"/>
    <p:sldId id="304" r:id="rId29"/>
    <p:sldId id="305" r:id="rId30"/>
    <p:sldId id="306" r:id="rId31"/>
    <p:sldId id="307" r:id="rId32"/>
    <p:sldId id="308" r:id="rId33"/>
    <p:sldId id="309" r:id="rId34"/>
    <p:sldId id="311" r:id="rId35"/>
    <p:sldId id="310" r:id="rId36"/>
    <p:sldId id="312" r:id="rId37"/>
    <p:sldId id="318" r:id="rId38"/>
    <p:sldId id="313" r:id="rId39"/>
    <p:sldId id="317" r:id="rId40"/>
    <p:sldId id="314" r:id="rId4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86" d="100"/>
          <a:sy n="86" d="100"/>
        </p:scale>
        <p:origin x="-1092" y="-90"/>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741FD32-51A6-4FBF-A851-0EBCEFDCFADE}" type="datetimeFigureOut">
              <a:rPr lang="en-US" smtClean="0"/>
              <a:pPr/>
              <a:t>02-May-15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98FDFE5-0D6C-4AEE-A126-634D3043B056}" type="slidenum">
              <a:rPr lang="en-US" smtClean="0"/>
              <a:pPr/>
              <a:t>‹#›</a:t>
            </a:fld>
            <a:endParaRPr lang="en-US"/>
          </a:p>
        </p:txBody>
      </p:sp>
    </p:spTree>
    <p:extLst>
      <p:ext uri="{BB962C8B-B14F-4D97-AF65-F5344CB8AC3E}">
        <p14:creationId xmlns="" xmlns:p14="http://schemas.microsoft.com/office/powerpoint/2010/main" val="302493576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3" name="Group 42"/>
          <p:cNvGrpSpPr/>
          <p:nvPr/>
        </p:nvGrpSpPr>
        <p:grpSpPr>
          <a:xfrm>
            <a:off x="-382404" y="0"/>
            <a:ext cx="9932332" cy="6858000"/>
            <a:chOff x="-382404" y="0"/>
            <a:chExt cx="9932332" cy="6858000"/>
          </a:xfrm>
        </p:grpSpPr>
        <p:grpSp>
          <p:nvGrpSpPr>
            <p:cNvPr id="44" name="Group 44"/>
            <p:cNvGrpSpPr/>
            <p:nvPr/>
          </p:nvGrpSpPr>
          <p:grpSpPr>
            <a:xfrm>
              <a:off x="0" y="0"/>
              <a:ext cx="9144000" cy="6858000"/>
              <a:chOff x="0" y="0"/>
              <a:chExt cx="9144000" cy="6858000"/>
            </a:xfrm>
          </p:grpSpPr>
          <p:grpSp>
            <p:nvGrpSpPr>
              <p:cNvPr id="70" name="Group 4"/>
              <p:cNvGrpSpPr/>
              <p:nvPr/>
            </p:nvGrpSpPr>
            <p:grpSpPr>
              <a:xfrm>
                <a:off x="0" y="0"/>
                <a:ext cx="2514600" cy="6858000"/>
                <a:chOff x="0" y="0"/>
                <a:chExt cx="2514600" cy="6858000"/>
              </a:xfrm>
            </p:grpSpPr>
            <p:sp>
              <p:nvSpPr>
                <p:cNvPr id="115" name="Rectangle 11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6"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7"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1" name="Group 5"/>
              <p:cNvGrpSpPr/>
              <p:nvPr/>
            </p:nvGrpSpPr>
            <p:grpSpPr>
              <a:xfrm>
                <a:off x="422910" y="0"/>
                <a:ext cx="2514600" cy="6858000"/>
                <a:chOff x="0" y="0"/>
                <a:chExt cx="2514600" cy="6858000"/>
              </a:xfrm>
            </p:grpSpPr>
            <p:sp>
              <p:nvSpPr>
                <p:cNvPr id="85" name="Rectangle 8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85"/>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Rectangle 11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3"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1" name="Rectangle 80"/>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5" name="Freeform 44"/>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Freeform 50"/>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2" name="Freeform 51"/>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3" name="Hexagon 52"/>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Hexagon 54"/>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Hexagon 56"/>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Freeform 57"/>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Hexagon 58"/>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Hexagon 60"/>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Hexagon 62"/>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Freeform 67"/>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Freeform 68"/>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Rectangle 45"/>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Rectangle 46"/>
          <p:cNvSpPr/>
          <p:nvPr/>
        </p:nvSpPr>
        <p:spPr>
          <a:xfrm>
            <a:off x="4649096" y="-21511"/>
            <a:ext cx="3505200" cy="2312889"/>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4733365" y="2708476"/>
            <a:ext cx="3313355" cy="1702160"/>
          </a:xfrm>
        </p:spPr>
        <p:txBody>
          <a:bodyPr>
            <a:normAutofit/>
          </a:bodyPr>
          <a:lstStyle>
            <a:lvl1pPr>
              <a:defRPr sz="3600"/>
            </a:lvl1pPr>
          </a:lstStyle>
          <a:p>
            <a:r>
              <a:rPr lang="en-US" smtClean="0"/>
              <a:t>Click to edit Master title style</a:t>
            </a:r>
            <a:endParaRPr lang="en-US" dirty="0"/>
          </a:p>
        </p:txBody>
      </p:sp>
      <p:sp>
        <p:nvSpPr>
          <p:cNvPr id="3" name="Subtitle 2"/>
          <p:cNvSpPr>
            <a:spLocks noGrp="1"/>
          </p:cNvSpPr>
          <p:nvPr>
            <p:ph type="subTitle" idx="1"/>
          </p:nvPr>
        </p:nvSpPr>
        <p:spPr>
          <a:xfrm>
            <a:off x="4733365" y="4421080"/>
            <a:ext cx="3309803" cy="1260629"/>
          </a:xfrm>
        </p:spPr>
        <p:txBody>
          <a:bodyPr>
            <a:normAutofit/>
          </a:bodyPr>
          <a:lstStyle>
            <a:lvl1pPr marL="0" indent="0" algn="l">
              <a:buNone/>
              <a:defRPr sz="1800">
                <a:solidFill>
                  <a:srgbClr val="42424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a:xfrm>
            <a:off x="4738744" y="1516828"/>
            <a:ext cx="2133600" cy="750981"/>
          </a:xfrm>
        </p:spPr>
        <p:txBody>
          <a:bodyPr anchor="b"/>
          <a:lstStyle>
            <a:lvl1pPr algn="l">
              <a:defRPr sz="2400"/>
            </a:lvl1pPr>
          </a:lstStyle>
          <a:p>
            <a:fld id="{1D8BD707-D9CF-40AE-B4C6-C98DA3205C09}" type="datetimeFigureOut">
              <a:rPr lang="en-US" smtClean="0"/>
              <a:pPr/>
              <a:t>02-May-15</a:t>
            </a:fld>
            <a:endParaRPr lang="en-US"/>
          </a:p>
        </p:txBody>
      </p:sp>
      <p:sp>
        <p:nvSpPr>
          <p:cNvPr id="50" name="Rectangle 49"/>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Footer Placeholder 4"/>
          <p:cNvSpPr>
            <a:spLocks noGrp="1"/>
          </p:cNvSpPr>
          <p:nvPr>
            <p:ph type="ftr" sz="quarter" idx="11"/>
          </p:nvPr>
        </p:nvSpPr>
        <p:spPr>
          <a:xfrm>
            <a:off x="5303520" y="5719966"/>
            <a:ext cx="2831592" cy="365125"/>
          </a:xfrm>
        </p:spPr>
        <p:txBody>
          <a:bodyPr>
            <a:normAutofit/>
          </a:bodyPr>
          <a:lstStyle>
            <a:lvl1pPr>
              <a:defRPr>
                <a:solidFill>
                  <a:schemeClr val="accent1"/>
                </a:solidFill>
              </a:defRPr>
            </a:lvl1pPr>
          </a:lstStyle>
          <a:p>
            <a:endParaRPr lang="en-US"/>
          </a:p>
        </p:txBody>
      </p:sp>
      <p:sp>
        <p:nvSpPr>
          <p:cNvPr id="6" name="Slide Number Placeholder 5"/>
          <p:cNvSpPr>
            <a:spLocks noGrp="1"/>
          </p:cNvSpPr>
          <p:nvPr>
            <p:ph type="sldNum" sz="quarter" idx="12"/>
          </p:nvPr>
        </p:nvSpPr>
        <p:spPr>
          <a:xfrm>
            <a:off x="4649096" y="5719966"/>
            <a:ext cx="643666" cy="365125"/>
          </a:xfrm>
        </p:spPr>
        <p:txBody>
          <a:bodyPr/>
          <a:lstStyle>
            <a:lvl1pPr>
              <a:defRPr>
                <a:solidFill>
                  <a:schemeClr val="accent1"/>
                </a:solidFill>
              </a:defRPr>
            </a:lvl1pPr>
          </a:lstStyle>
          <a:p>
            <a:fld id="{B6F15528-21DE-4FAA-801E-634DDDAF4B2B}" type="slidenum">
              <a:rPr lang="en-US" smtClean="0"/>
              <a:pPr/>
              <a:t>‹#›</a:t>
            </a:fld>
            <a:endParaRPr lang="en-US"/>
          </a:p>
        </p:txBody>
      </p:sp>
      <p:sp>
        <p:nvSpPr>
          <p:cNvPr id="89" name="Rectangle 88"/>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02-May-15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030147"/>
            <a:ext cx="1484453" cy="4780344"/>
          </a:xfrm>
        </p:spPr>
        <p:txBody>
          <a:bodyPr vert="eaVert" anchor="ctr"/>
          <a:lstStyle/>
          <a:p>
            <a:r>
              <a:rPr lang="en-US" smtClean="0"/>
              <a:t>Click to edit Master title style</a:t>
            </a:r>
            <a:endParaRPr lang="en-US"/>
          </a:p>
        </p:txBody>
      </p:sp>
      <p:sp>
        <p:nvSpPr>
          <p:cNvPr id="3" name="Vertical Text Placeholder 2"/>
          <p:cNvSpPr>
            <a:spLocks noGrp="1"/>
          </p:cNvSpPr>
          <p:nvPr>
            <p:ph type="body" orient="vert" idx="1"/>
          </p:nvPr>
        </p:nvSpPr>
        <p:spPr>
          <a:xfrm>
            <a:off x="1053296" y="1030147"/>
            <a:ext cx="5423704" cy="4780344"/>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02-May-15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pPr/>
              <a:t>02-May-15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58645" y="2900829"/>
            <a:ext cx="6637468" cy="1362075"/>
          </a:xfrm>
        </p:spPr>
        <p:txBody>
          <a:bodyPr anchor="b"/>
          <a:lstStyle>
            <a:lvl1pPr algn="l">
              <a:defRPr sz="4000" b="0" cap="none" baseline="0"/>
            </a:lvl1pPr>
          </a:lstStyle>
          <a:p>
            <a:r>
              <a:rPr lang="en-US" smtClean="0"/>
              <a:t>Click to edit Master title style</a:t>
            </a:r>
            <a:endParaRPr lang="en-US" dirty="0"/>
          </a:p>
        </p:txBody>
      </p:sp>
      <p:sp>
        <p:nvSpPr>
          <p:cNvPr id="3" name="Text Placeholder 2"/>
          <p:cNvSpPr>
            <a:spLocks noGrp="1"/>
          </p:cNvSpPr>
          <p:nvPr>
            <p:ph type="body" idx="1"/>
          </p:nvPr>
        </p:nvSpPr>
        <p:spPr>
          <a:xfrm>
            <a:off x="1258645" y="4267200"/>
            <a:ext cx="6637467" cy="1520413"/>
          </a:xfrm>
        </p:spPr>
        <p:txBody>
          <a:bodyPr anchor="t"/>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02-May-15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02-May-15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9" name="Content Placeholder 8"/>
          <p:cNvSpPr>
            <a:spLocks noGrp="1"/>
          </p:cNvSpPr>
          <p:nvPr>
            <p:ph sz="quarter" idx="13"/>
          </p:nvPr>
        </p:nvSpPr>
        <p:spPr>
          <a:xfrm>
            <a:off x="1042416" y="2313432"/>
            <a:ext cx="3419856" cy="349300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1" name="Content Placeholder 10"/>
          <p:cNvSpPr>
            <a:spLocks noGrp="1"/>
          </p:cNvSpPr>
          <p:nvPr>
            <p:ph sz="quarter" idx="14"/>
          </p:nvPr>
        </p:nvSpPr>
        <p:spPr>
          <a:xfrm>
            <a:off x="4645152" y="2313431"/>
            <a:ext cx="3419856" cy="349300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1412111" y="2316009"/>
            <a:ext cx="3057148"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041721" y="2974694"/>
            <a:ext cx="3419856"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11837" y="2316010"/>
            <a:ext cx="3055717"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152" y="2974694"/>
            <a:ext cx="3419856"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1D8BD707-D9CF-40AE-B4C6-C98DA3205C09}" type="datetimeFigureOut">
              <a:rPr lang="en-US" smtClean="0"/>
              <a:pPr/>
              <a:t>02-May-15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02-May-15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02-May-15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grpSp>
        <p:nvGrpSpPr>
          <p:cNvPr id="44" name="Group 43"/>
          <p:cNvGrpSpPr/>
          <p:nvPr/>
        </p:nvGrpSpPr>
        <p:grpSpPr>
          <a:xfrm>
            <a:off x="-382404" y="0"/>
            <a:ext cx="9932332" cy="6858000"/>
            <a:chOff x="-382404" y="0"/>
            <a:chExt cx="9932332" cy="6858000"/>
          </a:xfrm>
        </p:grpSpPr>
        <p:grpSp>
          <p:nvGrpSpPr>
            <p:cNvPr id="45" name="Group 44"/>
            <p:cNvGrpSpPr/>
            <p:nvPr/>
          </p:nvGrpSpPr>
          <p:grpSpPr>
            <a:xfrm>
              <a:off x="0" y="0"/>
              <a:ext cx="9144000" cy="6858000"/>
              <a:chOff x="0" y="0"/>
              <a:chExt cx="9144000" cy="6858000"/>
            </a:xfrm>
          </p:grpSpPr>
          <p:grpSp>
            <p:nvGrpSpPr>
              <p:cNvPr id="72" name="Group 4"/>
              <p:cNvGrpSpPr/>
              <p:nvPr/>
            </p:nvGrpSpPr>
            <p:grpSpPr>
              <a:xfrm>
                <a:off x="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3" name="Group 5"/>
              <p:cNvGrpSpPr/>
              <p:nvPr/>
            </p:nvGrpSpPr>
            <p:grpSpPr>
              <a:xfrm>
                <a:off x="42291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4"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Rectangle 79"/>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7" name="Freeform 46"/>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Freeform 49"/>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Freeform 50"/>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2" name="Hexagon 51"/>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Hexagon 52"/>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Hexagon 54"/>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Freeform 58"/>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Hexagon 62"/>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Hexagon 67"/>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Hexagon 68"/>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Freeform 69"/>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Freeform 70"/>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Rectangle 45"/>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Rectangle 56"/>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02-May-15</a:t>
            </a:fld>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58" name="Rectangle 57"/>
          <p:cNvSpPr/>
          <p:nvPr/>
        </p:nvSpPr>
        <p:spPr>
          <a:xfrm>
            <a:off x="905571" y="601883"/>
            <a:ext cx="3562257" cy="5648445"/>
          </a:xfrm>
          <a:prstGeom prst="rect">
            <a:avLst/>
          </a:prstGeom>
          <a:solidFill>
            <a:schemeClr val="bg1"/>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1145894" y="856527"/>
            <a:ext cx="3090440" cy="5150734"/>
          </a:xfrm>
        </p:spPr>
        <p:txBody>
          <a:bodyPr/>
          <a:lstStyle>
            <a:lvl1pPr>
              <a:defRPr sz="2400"/>
            </a:lvl1pPr>
            <a:lvl2pPr>
              <a:defRPr sz="2200"/>
            </a:lvl2pPr>
            <a:lvl3pPr>
              <a:defRPr sz="2000"/>
            </a:lvl3pPr>
            <a:lvl4pPr>
              <a:defRPr sz="1800"/>
            </a:lvl4pPr>
            <a:lvl5pPr>
              <a:defRPr sz="16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1" name="Rectangle 60"/>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Footer Placeholder 5"/>
          <p:cNvSpPr>
            <a:spLocks noGrp="1"/>
          </p:cNvSpPr>
          <p:nvPr>
            <p:ph type="ftr" sz="quarter" idx="11"/>
          </p:nvPr>
        </p:nvSpPr>
        <p:spPr>
          <a:xfrm>
            <a:off x="4641448" y="5724835"/>
            <a:ext cx="3493664" cy="365125"/>
          </a:xfrm>
        </p:spPr>
        <p:txBody>
          <a:bodyPr>
            <a:normAutofit/>
          </a:bodyPr>
          <a:lstStyle/>
          <a:p>
            <a:endParaRPr lang="en-US"/>
          </a:p>
        </p:txBody>
      </p:sp>
      <p:sp>
        <p:nvSpPr>
          <p:cNvPr id="2" name="Title 1"/>
          <p:cNvSpPr>
            <a:spLocks noGrp="1"/>
          </p:cNvSpPr>
          <p:nvPr>
            <p:ph type="title"/>
          </p:nvPr>
        </p:nvSpPr>
        <p:spPr>
          <a:xfrm>
            <a:off x="4739833" y="2657434"/>
            <a:ext cx="3304572" cy="1463153"/>
          </a:xfrm>
        </p:spPr>
        <p:txBody>
          <a:bodyPr anchor="b">
            <a:normAutofit/>
          </a:bodyPr>
          <a:lstStyle>
            <a:lvl1pPr algn="l">
              <a:defRPr sz="2800" b="0"/>
            </a:lvl1pPr>
          </a:lstStyle>
          <a:p>
            <a:r>
              <a:rPr lang="en-US" smtClean="0"/>
              <a:t>Click to edit Master title style</a:t>
            </a:r>
            <a:endParaRPr lang="en-US"/>
          </a:p>
        </p:txBody>
      </p:sp>
      <p:sp>
        <p:nvSpPr>
          <p:cNvPr id="4" name="Text Placeholder 3"/>
          <p:cNvSpPr>
            <a:spLocks noGrp="1"/>
          </p:cNvSpPr>
          <p:nvPr>
            <p:ph type="body" sz="half" idx="2"/>
          </p:nvPr>
        </p:nvSpPr>
        <p:spPr>
          <a:xfrm>
            <a:off x="4736592" y="4136994"/>
            <a:ext cx="3298784" cy="1517904"/>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grpSp>
        <p:nvGrpSpPr>
          <p:cNvPr id="44" name="Group 43"/>
          <p:cNvGrpSpPr/>
          <p:nvPr/>
        </p:nvGrpSpPr>
        <p:grpSpPr>
          <a:xfrm>
            <a:off x="-382404" y="0"/>
            <a:ext cx="9932332" cy="6858000"/>
            <a:chOff x="-382404" y="0"/>
            <a:chExt cx="9932332" cy="6858000"/>
          </a:xfrm>
        </p:grpSpPr>
        <p:grpSp>
          <p:nvGrpSpPr>
            <p:cNvPr id="45" name="Group 44"/>
            <p:cNvGrpSpPr/>
            <p:nvPr/>
          </p:nvGrpSpPr>
          <p:grpSpPr>
            <a:xfrm>
              <a:off x="0" y="0"/>
              <a:ext cx="9144000" cy="6858000"/>
              <a:chOff x="0" y="0"/>
              <a:chExt cx="9144000" cy="6858000"/>
            </a:xfrm>
          </p:grpSpPr>
          <p:grpSp>
            <p:nvGrpSpPr>
              <p:cNvPr id="75" name="Group 4"/>
              <p:cNvGrpSpPr/>
              <p:nvPr/>
            </p:nvGrpSpPr>
            <p:grpSpPr>
              <a:xfrm>
                <a:off x="0" y="0"/>
                <a:ext cx="2514600" cy="6858000"/>
                <a:chOff x="0" y="0"/>
                <a:chExt cx="2514600" cy="6858000"/>
              </a:xfrm>
            </p:grpSpPr>
            <p:sp>
              <p:nvSpPr>
                <p:cNvPr id="87" name="Rectangle 8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8"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9"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6" name="Group 5"/>
              <p:cNvGrpSpPr/>
              <p:nvPr/>
            </p:nvGrpSpPr>
            <p:grpSpPr>
              <a:xfrm>
                <a:off x="42291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Rectangle 84"/>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85"/>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7" name="Group 9"/>
              <p:cNvGrpSpPr/>
              <p:nvPr/>
            </p:nvGrpSpPr>
            <p:grpSpPr>
              <a:xfrm rot="10800000">
                <a:off x="662940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8" name="Rectangle 77"/>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Rectangle 79"/>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Freeform 45"/>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7" name="Freeform 46"/>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Freeform 49"/>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Hexagon 50"/>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Hexagon 51"/>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Hexagon 60"/>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Freeform 62"/>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Hexagon 67"/>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Hexagon 68"/>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Hexagon 69"/>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Hexagon 70"/>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2" name="Hexagon 71"/>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3" name="Freeform 72"/>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4" name="Freeform 73"/>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94" name="Rectangle 93"/>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1" name="Rectangle 100"/>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2" name="Rectangle 101"/>
          <p:cNvSpPr/>
          <p:nvPr/>
        </p:nvSpPr>
        <p:spPr>
          <a:xfrm>
            <a:off x="905571" y="601883"/>
            <a:ext cx="3562257" cy="5648445"/>
          </a:xfrm>
          <a:prstGeom prst="rect">
            <a:avLst/>
          </a:prstGeom>
          <a:solidFill>
            <a:srgbClr val="FFFFFF"/>
          </a:solidFill>
          <a:ln w="3175">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Rectangle 104"/>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4734424" y="2660904"/>
            <a:ext cx="3300984" cy="1463040"/>
          </a:xfrm>
        </p:spPr>
        <p:txBody>
          <a:bodyPr anchor="b">
            <a:normAutofit/>
          </a:bodyPr>
          <a:lstStyle>
            <a:lvl1pPr algn="l">
              <a:defRPr sz="2800" b="0"/>
            </a:lvl1pPr>
          </a:lstStyle>
          <a:p>
            <a:r>
              <a:rPr lang="en-US" smtClean="0"/>
              <a:t>Click to edit Master title style</a:t>
            </a:r>
            <a:endParaRPr lang="en-US"/>
          </a:p>
        </p:txBody>
      </p:sp>
      <p:sp>
        <p:nvSpPr>
          <p:cNvPr id="3" name="Picture Placeholder 2"/>
          <p:cNvSpPr>
            <a:spLocks noGrp="1"/>
          </p:cNvSpPr>
          <p:nvPr>
            <p:ph type="pic" idx="1"/>
          </p:nvPr>
        </p:nvSpPr>
        <p:spPr>
          <a:xfrm>
            <a:off x="1005208" y="693795"/>
            <a:ext cx="3359623" cy="5468112"/>
          </a:xfrm>
        </p:spPr>
        <p:txBody>
          <a:bodyPr/>
          <a:lstStyle>
            <a:lvl1pPr marL="0" indent="0">
              <a:buNone/>
              <a:defRPr sz="3200">
                <a:solidFill>
                  <a:schemeClr val="accent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4734630" y="4133088"/>
            <a:ext cx="3300573" cy="1519561"/>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02-May-15</a:t>
            </a:fld>
            <a:endParaRPr lang="en-US"/>
          </a:p>
        </p:txBody>
      </p:sp>
      <p:sp>
        <p:nvSpPr>
          <p:cNvPr id="6" name="Footer Placeholder 5"/>
          <p:cNvSpPr>
            <a:spLocks noGrp="1"/>
          </p:cNvSpPr>
          <p:nvPr>
            <p:ph type="ftr" sz="quarter" idx="11"/>
          </p:nvPr>
        </p:nvSpPr>
        <p:spPr>
          <a:xfrm>
            <a:off x="4641448" y="5724835"/>
            <a:ext cx="3493664" cy="365125"/>
          </a:xfrm>
        </p:spPr>
        <p:txBody>
          <a:bodyPr>
            <a:normAutofit/>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42" name="Group 41"/>
          <p:cNvGrpSpPr/>
          <p:nvPr/>
        </p:nvGrpSpPr>
        <p:grpSpPr>
          <a:xfrm>
            <a:off x="-304800" y="0"/>
            <a:ext cx="9932332" cy="6858000"/>
            <a:chOff x="-382404" y="0"/>
            <a:chExt cx="9932332" cy="6858000"/>
          </a:xfrm>
        </p:grpSpPr>
        <p:grpSp>
          <p:nvGrpSpPr>
            <p:cNvPr id="43" name="Group 44"/>
            <p:cNvGrpSpPr/>
            <p:nvPr/>
          </p:nvGrpSpPr>
          <p:grpSpPr>
            <a:xfrm>
              <a:off x="0" y="0"/>
              <a:ext cx="9144000" cy="6858000"/>
              <a:chOff x="0" y="0"/>
              <a:chExt cx="9144000" cy="6858000"/>
            </a:xfrm>
          </p:grpSpPr>
          <p:grpSp>
            <p:nvGrpSpPr>
              <p:cNvPr id="101" name="Group 4"/>
              <p:cNvGrpSpPr/>
              <p:nvPr/>
            </p:nvGrpSpPr>
            <p:grpSpPr>
              <a:xfrm>
                <a:off x="0" y="0"/>
                <a:ext cx="2514600" cy="6858000"/>
                <a:chOff x="0" y="0"/>
                <a:chExt cx="2514600" cy="6858000"/>
              </a:xfrm>
            </p:grpSpPr>
            <p:sp>
              <p:nvSpPr>
                <p:cNvPr id="113" name="Rectangle 112"/>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5"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2" name="Group 5"/>
              <p:cNvGrpSpPr/>
              <p:nvPr/>
            </p:nvGrpSpPr>
            <p:grpSpPr>
              <a:xfrm>
                <a:off x="422910" y="0"/>
                <a:ext cx="2514600" cy="6858000"/>
                <a:chOff x="0" y="0"/>
                <a:chExt cx="2514600" cy="6858000"/>
              </a:xfrm>
            </p:grpSpPr>
            <p:sp>
              <p:nvSpPr>
                <p:cNvPr id="110" name="Rectangle 109"/>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1" name="Rectangle 110"/>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2" name="Rectangle 111"/>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3" name="Group 9"/>
              <p:cNvGrpSpPr/>
              <p:nvPr/>
            </p:nvGrpSpPr>
            <p:grpSpPr>
              <a:xfrm rot="10800000">
                <a:off x="6629400" y="0"/>
                <a:ext cx="2514600" cy="6858000"/>
                <a:chOff x="0" y="0"/>
                <a:chExt cx="2514600" cy="6858000"/>
              </a:xfrm>
            </p:grpSpPr>
            <p:sp>
              <p:nvSpPr>
                <p:cNvPr id="107" name="Rectangle 10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8" name="Rectangle 107"/>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9" name="Rectangle 108"/>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04" name="Rectangle 103"/>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Rectangle 104"/>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6" name="Rectangle 105"/>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4" name="Freeform 43"/>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5" name="Freeform 44"/>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6" name="Freeform 45"/>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7" name="Freeform 46"/>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Hexagon 49"/>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Hexagon 50"/>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Hexagon 51"/>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Hexagon 52"/>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Freeform 54"/>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Hexagon 56"/>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Hexagon 57"/>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Hexagon 58"/>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5" name="Hexagon 94"/>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6" name="Hexagon 95"/>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7" name="Hexagon 96"/>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8" name="Hexagon 97"/>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9" name="Freeform 98"/>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0" name="Freeform 99"/>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66" name="Rectangle 65"/>
          <p:cNvSpPr/>
          <p:nvPr/>
        </p:nvSpPr>
        <p:spPr>
          <a:xfrm>
            <a:off x="457200" y="333487"/>
            <a:ext cx="8229600" cy="6185647"/>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Rectangle 69"/>
          <p:cNvSpPr/>
          <p:nvPr/>
        </p:nvSpPr>
        <p:spPr>
          <a:xfrm>
            <a:off x="4561242" y="-21511"/>
            <a:ext cx="3679116" cy="699244"/>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Rectangle 70"/>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1043490" y="1027664"/>
            <a:ext cx="7024744" cy="1143000"/>
          </a:xfrm>
          <a:prstGeom prst="rect">
            <a:avLst/>
          </a:prstGeom>
        </p:spPr>
        <p:txBody>
          <a:bodyPr vert="horz" lIns="91440" tIns="45720" rIns="91440" bIns="45720" rtlCol="0" anchor="b">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43492" y="2323652"/>
            <a:ext cx="6777317" cy="3508977"/>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5997388" y="224492"/>
            <a:ext cx="2133600" cy="365125"/>
          </a:xfrm>
          <a:prstGeom prst="rect">
            <a:avLst/>
          </a:prstGeom>
        </p:spPr>
        <p:txBody>
          <a:bodyPr vert="horz" lIns="91440" tIns="45720" rIns="91440" bIns="45720" rtlCol="0" anchor="ctr"/>
          <a:lstStyle>
            <a:lvl1pPr algn="r">
              <a:defRPr sz="1200">
                <a:solidFill>
                  <a:srgbClr val="FEFEFE"/>
                </a:solidFill>
              </a:defRPr>
            </a:lvl1pPr>
          </a:lstStyle>
          <a:p>
            <a:fld id="{1D8BD707-D9CF-40AE-B4C6-C98DA3205C09}" type="datetimeFigureOut">
              <a:rPr lang="en-US" smtClean="0"/>
              <a:pPr/>
              <a:t>02-May-15</a:t>
            </a:fld>
            <a:endParaRPr lang="en-US"/>
          </a:p>
        </p:txBody>
      </p:sp>
      <p:sp>
        <p:nvSpPr>
          <p:cNvPr id="5" name="Footer Placeholder 4"/>
          <p:cNvSpPr>
            <a:spLocks noGrp="1"/>
          </p:cNvSpPr>
          <p:nvPr>
            <p:ph type="ftr" sz="quarter" idx="3"/>
          </p:nvPr>
        </p:nvSpPr>
        <p:spPr>
          <a:xfrm>
            <a:off x="4641448" y="5852160"/>
            <a:ext cx="3502152" cy="365125"/>
          </a:xfrm>
          <a:prstGeom prst="rect">
            <a:avLst/>
          </a:prstGeom>
        </p:spPr>
        <p:txBody>
          <a:bodyPr vert="horz" lIns="91440" tIns="45720" rIns="91440" bIns="45720" rtlCol="0" anchor="ctr"/>
          <a:lstStyle>
            <a:lvl1pPr algn="r">
              <a:defRPr sz="1200">
                <a:solidFill>
                  <a:schemeClr val="accent1"/>
                </a:solidFill>
              </a:defRPr>
            </a:lvl1pPr>
          </a:lstStyle>
          <a:p>
            <a:endParaRPr lang="en-US"/>
          </a:p>
        </p:txBody>
      </p:sp>
      <p:sp>
        <p:nvSpPr>
          <p:cNvPr id="6" name="Slide Number Placeholder 5"/>
          <p:cNvSpPr>
            <a:spLocks noGrp="1"/>
          </p:cNvSpPr>
          <p:nvPr>
            <p:ph type="sldNum" sz="quarter" idx="4"/>
          </p:nvPr>
        </p:nvSpPr>
        <p:spPr>
          <a:xfrm>
            <a:off x="4649096" y="224491"/>
            <a:ext cx="1332156" cy="365125"/>
          </a:xfrm>
          <a:prstGeom prst="rect">
            <a:avLst/>
          </a:prstGeom>
        </p:spPr>
        <p:txBody>
          <a:bodyPr vert="horz" lIns="91440" tIns="45720" rIns="91440" bIns="45720" rtlCol="0" anchor="ctr"/>
          <a:lstStyle>
            <a:lvl1pPr algn="l">
              <a:defRPr sz="1200">
                <a:solidFill>
                  <a:srgbClr val="FEFEFE"/>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spcBef>
          <a:spcPct val="0"/>
        </a:spcBef>
        <a:buNone/>
        <a:defRPr sz="40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274320" algn="l" defTabSz="914400" rtl="0" eaLnBrk="1" latinLnBrk="0" hangingPunct="1">
        <a:spcBef>
          <a:spcPct val="20000"/>
        </a:spcBef>
        <a:buClr>
          <a:schemeClr val="accent1"/>
        </a:buClr>
        <a:buSzPct val="76000"/>
        <a:buFont typeface="Wingdings 2" pitchFamily="18" charset="2"/>
        <a:buChar char=""/>
        <a:defRPr sz="2400" kern="1200">
          <a:solidFill>
            <a:schemeClr val="tx2"/>
          </a:solidFill>
          <a:latin typeface="+mn-lt"/>
          <a:ea typeface="+mn-ea"/>
          <a:cs typeface="+mn-cs"/>
        </a:defRPr>
      </a:lvl1pPr>
      <a:lvl2pPr marL="640080" indent="-274320" algn="l" defTabSz="914400" rtl="0" eaLnBrk="1" latinLnBrk="0" hangingPunct="1">
        <a:spcBef>
          <a:spcPct val="20000"/>
        </a:spcBef>
        <a:buClr>
          <a:schemeClr val="accent1"/>
        </a:buClr>
        <a:buSzPct val="76000"/>
        <a:buFont typeface="Wingdings 2" pitchFamily="18" charset="2"/>
        <a:buChar char=""/>
        <a:defRPr sz="2200" kern="1200">
          <a:solidFill>
            <a:schemeClr val="tx2"/>
          </a:solidFill>
          <a:latin typeface="+mn-lt"/>
          <a:ea typeface="+mn-ea"/>
          <a:cs typeface="+mn-cs"/>
        </a:defRPr>
      </a:lvl2pPr>
      <a:lvl3pPr marL="914400" indent="-228600" algn="l" defTabSz="914400" rtl="0" eaLnBrk="1" latinLnBrk="0" hangingPunct="1">
        <a:spcBef>
          <a:spcPct val="20000"/>
        </a:spcBef>
        <a:buClr>
          <a:schemeClr val="accent1"/>
        </a:buClr>
        <a:buSzPct val="76000"/>
        <a:buFont typeface="Wingdings 2" pitchFamily="18" charset="2"/>
        <a:buChar char=""/>
        <a:defRPr sz="2000" kern="1200">
          <a:solidFill>
            <a:schemeClr val="tx2"/>
          </a:solidFill>
          <a:latin typeface="+mn-lt"/>
          <a:ea typeface="+mn-ea"/>
          <a:cs typeface="+mn-cs"/>
        </a:defRPr>
      </a:lvl3pPr>
      <a:lvl4pPr marL="1124712" indent="-228600" algn="l" defTabSz="914400" rtl="0" eaLnBrk="1" latinLnBrk="0" hangingPunct="1">
        <a:spcBef>
          <a:spcPct val="20000"/>
        </a:spcBef>
        <a:buClr>
          <a:schemeClr val="accent1"/>
        </a:buClr>
        <a:buSzPct val="76000"/>
        <a:buFont typeface="Wingdings 2" pitchFamily="18" charset="2"/>
        <a:buChar char=""/>
        <a:defRPr sz="1800" kern="1200">
          <a:solidFill>
            <a:schemeClr val="tx2"/>
          </a:solidFill>
          <a:latin typeface="+mn-lt"/>
          <a:ea typeface="+mn-ea"/>
          <a:cs typeface="+mn-cs"/>
        </a:defRPr>
      </a:lvl4pPr>
      <a:lvl5pPr marL="1325880" indent="-228600" algn="l" defTabSz="914400" rtl="0" eaLnBrk="1" latinLnBrk="0" hangingPunct="1">
        <a:spcBef>
          <a:spcPct val="20000"/>
        </a:spcBef>
        <a:buClr>
          <a:schemeClr val="accent1"/>
        </a:buClr>
        <a:buSzPct val="76000"/>
        <a:buFont typeface="Wingdings 2" pitchFamily="18" charset="2"/>
        <a:buChar char=""/>
        <a:defRPr sz="1600" kern="1200" baseline="0">
          <a:solidFill>
            <a:schemeClr val="tx2"/>
          </a:solidFill>
          <a:latin typeface="+mn-lt"/>
          <a:ea typeface="+mn-ea"/>
          <a:cs typeface="+mn-cs"/>
        </a:defRPr>
      </a:lvl5pPr>
      <a:lvl6pPr marL="1517904"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6pPr>
      <a:lvl7pPr marL="1719072"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7pPr>
      <a:lvl8pPr marL="1920240"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8pPr>
      <a:lvl9pPr marL="2121408"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dirty="0" smtClean="0"/>
              <a:t>Image characteristics and grids</a:t>
            </a:r>
            <a:br>
              <a:rPr lang="en-US" dirty="0" smtClean="0"/>
            </a:br>
            <a:endParaRPr lang="en-US" dirty="0"/>
          </a:p>
        </p:txBody>
      </p:sp>
    </p:spTree>
    <p:extLst>
      <p:ext uri="{BB962C8B-B14F-4D97-AF65-F5344CB8AC3E}">
        <p14:creationId xmlns="" xmlns:p14="http://schemas.microsoft.com/office/powerpoint/2010/main" val="336922657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43492" y="1371600"/>
            <a:ext cx="6777317" cy="4461029"/>
          </a:xfrm>
        </p:spPr>
        <p:txBody>
          <a:bodyPr>
            <a:normAutofit/>
          </a:bodyPr>
          <a:lstStyle/>
          <a:p>
            <a:r>
              <a:rPr lang="en-US" dirty="0" smtClean="0"/>
              <a:t>Metallic objects are far denser and hence better absorbers</a:t>
            </a:r>
          </a:p>
          <a:p>
            <a:r>
              <a:rPr lang="en-US" dirty="0" smtClean="0"/>
              <a:t>Coz the x ray beam attenuates differently, the resulting r/g has light and dark areas</a:t>
            </a:r>
          </a:p>
          <a:p>
            <a:r>
              <a:rPr lang="en-US" dirty="0" smtClean="0"/>
              <a:t>Dense objects cause image to be light and are said to be radiopaque</a:t>
            </a:r>
          </a:p>
          <a:p>
            <a:r>
              <a:rPr lang="en-US" dirty="0" smtClean="0"/>
              <a:t>Objects with low density are weak absorbers and allow most photons to pass through and cast dark areas on film, called radiolucency</a:t>
            </a:r>
            <a:endParaRPr lang="en-US" dirty="0"/>
          </a:p>
        </p:txBody>
      </p:sp>
    </p:spTree>
    <p:extLst>
      <p:ext uri="{BB962C8B-B14F-4D97-AF65-F5344CB8AC3E}">
        <p14:creationId xmlns="" xmlns:p14="http://schemas.microsoft.com/office/powerpoint/2010/main" val="413691932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43490" y="381000"/>
            <a:ext cx="7024744" cy="1143000"/>
          </a:xfrm>
        </p:spPr>
        <p:txBody>
          <a:bodyPr>
            <a:normAutofit/>
          </a:bodyPr>
          <a:lstStyle/>
          <a:p>
            <a:r>
              <a:rPr lang="en-US" sz="3200" dirty="0" smtClean="0"/>
              <a:t>Radiographic contrast</a:t>
            </a:r>
            <a:endParaRPr lang="en-US" sz="3200" dirty="0"/>
          </a:p>
        </p:txBody>
      </p:sp>
      <p:sp>
        <p:nvSpPr>
          <p:cNvPr id="3" name="Content Placeholder 2"/>
          <p:cNvSpPr>
            <a:spLocks noGrp="1"/>
          </p:cNvSpPr>
          <p:nvPr>
            <p:ph idx="1"/>
          </p:nvPr>
        </p:nvSpPr>
        <p:spPr>
          <a:xfrm>
            <a:off x="990600" y="1524000"/>
            <a:ext cx="6777317" cy="4800600"/>
          </a:xfrm>
        </p:spPr>
        <p:txBody>
          <a:bodyPr>
            <a:normAutofit lnSpcReduction="10000"/>
          </a:bodyPr>
          <a:lstStyle/>
          <a:p>
            <a:r>
              <a:rPr lang="en-US" dirty="0" smtClean="0"/>
              <a:t>Describes the range od densities on a radiograph</a:t>
            </a:r>
          </a:p>
          <a:p>
            <a:r>
              <a:rPr lang="en-US" dirty="0" smtClean="0"/>
              <a:t>It is defined as difference in densities b/w light and dark regions on a r/g</a:t>
            </a:r>
          </a:p>
          <a:p>
            <a:r>
              <a:rPr lang="en-US" dirty="0" smtClean="0"/>
              <a:t>Thus an image which shows both light and dark areas has high contrast / short gray scale of contrast</a:t>
            </a:r>
          </a:p>
          <a:p>
            <a:r>
              <a:rPr lang="en-US" dirty="0" smtClean="0"/>
              <a:t>A r/g composed only of light gray and dark gray zones has low contrast / long gray scale of contrast</a:t>
            </a:r>
          </a:p>
          <a:p>
            <a:r>
              <a:rPr lang="en-US" dirty="0" smtClean="0"/>
              <a:t>r/g contrast is the result of subject contrast, film contrast and scattered radiation</a:t>
            </a:r>
            <a:endParaRPr lang="en-US" dirty="0"/>
          </a:p>
        </p:txBody>
      </p:sp>
    </p:spTree>
    <p:extLst>
      <p:ext uri="{BB962C8B-B14F-4D97-AF65-F5344CB8AC3E}">
        <p14:creationId xmlns="" xmlns:p14="http://schemas.microsoft.com/office/powerpoint/2010/main" val="390572900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2050" name="Picture 2" descr="C:\Users\23\Desktop\2.jpg"/>
          <p:cNvPicPr>
            <a:picLocks noGrp="1" noChangeAspect="1" noChangeArrowheads="1"/>
          </p:cNvPicPr>
          <p:nvPr>
            <p:ph idx="1"/>
          </p:nvPr>
        </p:nvPicPr>
        <p:blipFill>
          <a:blip r:embed="rId2"/>
          <a:srcRect/>
          <a:stretch>
            <a:fillRect/>
          </a:stretch>
        </p:blipFill>
        <p:spPr bwMode="auto">
          <a:xfrm>
            <a:off x="1828800" y="2895600"/>
            <a:ext cx="2343150" cy="1952625"/>
          </a:xfrm>
          <a:prstGeom prst="rect">
            <a:avLst/>
          </a:prstGeom>
          <a:noFill/>
        </p:spPr>
      </p:pic>
      <p:pic>
        <p:nvPicPr>
          <p:cNvPr id="2051" name="Picture 3" descr="C:\Users\23\Desktop\3.jpg"/>
          <p:cNvPicPr>
            <a:picLocks noChangeAspect="1" noChangeArrowheads="1"/>
          </p:cNvPicPr>
          <p:nvPr/>
        </p:nvPicPr>
        <p:blipFill>
          <a:blip r:embed="rId3"/>
          <a:srcRect/>
          <a:stretch>
            <a:fillRect/>
          </a:stretch>
        </p:blipFill>
        <p:spPr bwMode="auto">
          <a:xfrm>
            <a:off x="4953000" y="3048000"/>
            <a:ext cx="2466975" cy="1847850"/>
          </a:xfrm>
          <a:prstGeom prst="rect">
            <a:avLst/>
          </a:prstGeom>
          <a:noFill/>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43490" y="381000"/>
            <a:ext cx="7024744" cy="1143000"/>
          </a:xfrm>
        </p:spPr>
        <p:txBody>
          <a:bodyPr>
            <a:normAutofit/>
          </a:bodyPr>
          <a:lstStyle/>
          <a:p>
            <a:r>
              <a:rPr lang="en-US" sz="3200" dirty="0" smtClean="0"/>
              <a:t>Subject contrast</a:t>
            </a:r>
            <a:endParaRPr lang="en-US" sz="3200" dirty="0"/>
          </a:p>
        </p:txBody>
      </p:sp>
      <p:sp>
        <p:nvSpPr>
          <p:cNvPr id="3" name="Content Placeholder 2"/>
          <p:cNvSpPr>
            <a:spLocks noGrp="1"/>
          </p:cNvSpPr>
          <p:nvPr>
            <p:ph idx="1"/>
          </p:nvPr>
        </p:nvSpPr>
        <p:spPr>
          <a:xfrm>
            <a:off x="1043492" y="1676400"/>
            <a:ext cx="6777317" cy="4156229"/>
          </a:xfrm>
        </p:spPr>
        <p:txBody>
          <a:bodyPr/>
          <a:lstStyle/>
          <a:p>
            <a:r>
              <a:rPr lang="en-US" dirty="0" smtClean="0"/>
              <a:t>It is the range of characteristics of the subject that influences r/g contrast</a:t>
            </a:r>
          </a:p>
          <a:p>
            <a:r>
              <a:rPr lang="en-US" dirty="0" smtClean="0"/>
              <a:t>It is </a:t>
            </a:r>
            <a:r>
              <a:rPr lang="en-US" dirty="0" err="1" smtClean="0"/>
              <a:t>influened</a:t>
            </a:r>
            <a:r>
              <a:rPr lang="en-US" dirty="0" smtClean="0"/>
              <a:t> largely by subjects thickness, density and atomic no</a:t>
            </a:r>
          </a:p>
          <a:p>
            <a:r>
              <a:rPr lang="en-US" dirty="0" smtClean="0"/>
              <a:t>The subject contrast of a </a:t>
            </a:r>
            <a:r>
              <a:rPr lang="en-US" dirty="0" err="1" smtClean="0"/>
              <a:t>pts</a:t>
            </a:r>
            <a:r>
              <a:rPr lang="en-US" dirty="0" smtClean="0"/>
              <a:t> head and neck exposed in a </a:t>
            </a:r>
            <a:r>
              <a:rPr lang="en-US" dirty="0" err="1" smtClean="0"/>
              <a:t>lat</a:t>
            </a:r>
            <a:r>
              <a:rPr lang="en-US" dirty="0" smtClean="0"/>
              <a:t> </a:t>
            </a:r>
            <a:r>
              <a:rPr lang="en-US" dirty="0" err="1" smtClean="0"/>
              <a:t>ceph</a:t>
            </a:r>
            <a:r>
              <a:rPr lang="en-US" dirty="0" smtClean="0"/>
              <a:t> view is high</a:t>
            </a:r>
          </a:p>
          <a:p>
            <a:r>
              <a:rPr lang="en-US" dirty="0" smtClean="0"/>
              <a:t>The dense regions of bone and teeth absorb most of the radiation, whereas less dense soft tissue facial profile transmits most of the radiation</a:t>
            </a:r>
            <a:endParaRPr lang="en-US" dirty="0"/>
          </a:p>
        </p:txBody>
      </p:sp>
    </p:spTree>
    <p:extLst>
      <p:ext uri="{BB962C8B-B14F-4D97-AF65-F5344CB8AC3E}">
        <p14:creationId xmlns="" xmlns:p14="http://schemas.microsoft.com/office/powerpoint/2010/main" val="99834484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Subject contrast also is influenced by beam  energy and intensity</a:t>
            </a:r>
          </a:p>
          <a:p>
            <a:r>
              <a:rPr lang="en-US" dirty="0" smtClean="0"/>
              <a:t>As the </a:t>
            </a:r>
            <a:r>
              <a:rPr lang="en-US" dirty="0" err="1" smtClean="0"/>
              <a:t>kVp</a:t>
            </a:r>
            <a:r>
              <a:rPr lang="en-US" dirty="0" smtClean="0"/>
              <a:t> of x ray beam increases, the subject contrast decreases</a:t>
            </a:r>
          </a:p>
          <a:p>
            <a:r>
              <a:rPr lang="en-US" dirty="0" smtClean="0"/>
              <a:t>Subtle changes in mA may also slightly change subject contrast by changing the location of the r/</a:t>
            </a:r>
            <a:r>
              <a:rPr lang="en-US" dirty="0" err="1" smtClean="0"/>
              <a:t>g’ed</a:t>
            </a:r>
            <a:r>
              <a:rPr lang="en-US" dirty="0" smtClean="0"/>
              <a:t> structures on the characteristic curve</a:t>
            </a:r>
            <a:endParaRPr lang="en-US" dirty="0"/>
          </a:p>
        </p:txBody>
      </p:sp>
    </p:spTree>
    <p:extLst>
      <p:ext uri="{BB962C8B-B14F-4D97-AF65-F5344CB8AC3E}">
        <p14:creationId xmlns="" xmlns:p14="http://schemas.microsoft.com/office/powerpoint/2010/main" val="335768845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43490" y="228600"/>
            <a:ext cx="7024744" cy="1143000"/>
          </a:xfrm>
        </p:spPr>
        <p:txBody>
          <a:bodyPr>
            <a:normAutofit/>
          </a:bodyPr>
          <a:lstStyle/>
          <a:p>
            <a:r>
              <a:rPr lang="en-US" sz="3200" dirty="0" smtClean="0"/>
              <a:t>Film contrast</a:t>
            </a:r>
            <a:endParaRPr lang="en-US" sz="3200" dirty="0"/>
          </a:p>
        </p:txBody>
      </p:sp>
      <p:sp>
        <p:nvSpPr>
          <p:cNvPr id="3" name="Content Placeholder 2"/>
          <p:cNvSpPr>
            <a:spLocks noGrp="1"/>
          </p:cNvSpPr>
          <p:nvPr>
            <p:ph idx="1"/>
          </p:nvPr>
        </p:nvSpPr>
        <p:spPr>
          <a:xfrm>
            <a:off x="1043492" y="1787371"/>
            <a:ext cx="6777317" cy="4384829"/>
          </a:xfrm>
        </p:spPr>
        <p:txBody>
          <a:bodyPr>
            <a:normAutofit lnSpcReduction="10000"/>
          </a:bodyPr>
          <a:lstStyle/>
          <a:p>
            <a:r>
              <a:rPr lang="en-US" dirty="0" smtClean="0"/>
              <a:t>Describes the capacity of r/g films to display differences in subject contrast</a:t>
            </a:r>
          </a:p>
          <a:p>
            <a:r>
              <a:rPr lang="en-US" dirty="0" smtClean="0"/>
              <a:t>A high contrast film reveals areas of small difference in subject contrast more clearly </a:t>
            </a:r>
          </a:p>
          <a:p>
            <a:r>
              <a:rPr lang="en-US" dirty="0" smtClean="0"/>
              <a:t>It is measured by the average slope of useful portion on curve</a:t>
            </a:r>
          </a:p>
          <a:p>
            <a:r>
              <a:rPr lang="en-US" dirty="0" smtClean="0"/>
              <a:t>The greater the slope of curve in this region, the greater the film contrast</a:t>
            </a:r>
          </a:p>
          <a:p>
            <a:r>
              <a:rPr lang="en-US" dirty="0" smtClean="0"/>
              <a:t>When the slope of curve in the useful range is greater than 1, the film exaggerates film contrast</a:t>
            </a:r>
            <a:endParaRPr lang="en-US" dirty="0"/>
          </a:p>
        </p:txBody>
      </p:sp>
    </p:spTree>
    <p:extLst>
      <p:ext uri="{BB962C8B-B14F-4D97-AF65-F5344CB8AC3E}">
        <p14:creationId xmlns="" xmlns:p14="http://schemas.microsoft.com/office/powerpoint/2010/main" val="77238047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43492" y="1143000"/>
            <a:ext cx="6777317" cy="4689629"/>
          </a:xfrm>
        </p:spPr>
        <p:txBody>
          <a:bodyPr>
            <a:normAutofit lnSpcReduction="10000"/>
          </a:bodyPr>
          <a:lstStyle/>
          <a:p>
            <a:r>
              <a:rPr lang="en-US" dirty="0" smtClean="0"/>
              <a:t>Films used with intensifying screens show a slope in the range of 2 to 3</a:t>
            </a:r>
          </a:p>
          <a:p>
            <a:r>
              <a:rPr lang="en-US" dirty="0" smtClean="0"/>
              <a:t>Properly exposed films have more contrast than do underexposed films</a:t>
            </a:r>
          </a:p>
          <a:p>
            <a:r>
              <a:rPr lang="en-US" dirty="0" smtClean="0"/>
              <a:t>Film contrast is </a:t>
            </a:r>
            <a:r>
              <a:rPr lang="en-US" dirty="0" err="1" smtClean="0"/>
              <a:t>maximised</a:t>
            </a:r>
            <a:r>
              <a:rPr lang="en-US" dirty="0" smtClean="0"/>
              <a:t> by optimal film processing conditions</a:t>
            </a:r>
          </a:p>
          <a:p>
            <a:r>
              <a:rPr lang="en-US" dirty="0" smtClean="0"/>
              <a:t>Incomplete or excessive development diminishes contrast</a:t>
            </a:r>
          </a:p>
          <a:p>
            <a:r>
              <a:rPr lang="en-US" dirty="0" smtClean="0"/>
              <a:t>Improper handling of film, such as storage at too high temperature, exposure to excessively bright safe lights or light leaks in dark room degrades contrast</a:t>
            </a:r>
            <a:endParaRPr lang="en-US" dirty="0"/>
          </a:p>
        </p:txBody>
      </p:sp>
    </p:spTree>
    <p:extLst>
      <p:ext uri="{BB962C8B-B14F-4D97-AF65-F5344CB8AC3E}">
        <p14:creationId xmlns="" xmlns:p14="http://schemas.microsoft.com/office/powerpoint/2010/main" val="244119238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43490" y="381000"/>
            <a:ext cx="7024744" cy="1143000"/>
          </a:xfrm>
        </p:spPr>
        <p:txBody>
          <a:bodyPr>
            <a:normAutofit/>
          </a:bodyPr>
          <a:lstStyle/>
          <a:p>
            <a:r>
              <a:rPr lang="en-US" sz="3200" dirty="0" smtClean="0"/>
              <a:t>Scattered radiation</a:t>
            </a:r>
            <a:endParaRPr lang="en-US" sz="3200" dirty="0"/>
          </a:p>
        </p:txBody>
      </p:sp>
      <p:sp>
        <p:nvSpPr>
          <p:cNvPr id="3" name="Content Placeholder 2"/>
          <p:cNvSpPr>
            <a:spLocks noGrp="1"/>
          </p:cNvSpPr>
          <p:nvPr>
            <p:ph idx="1"/>
          </p:nvPr>
        </p:nvSpPr>
        <p:spPr/>
        <p:txBody>
          <a:bodyPr/>
          <a:lstStyle/>
          <a:p>
            <a:r>
              <a:rPr lang="en-US" dirty="0" smtClean="0"/>
              <a:t>Scattered radiations results from photons that have interacted with the subject by </a:t>
            </a:r>
            <a:r>
              <a:rPr lang="en-US" dirty="0" err="1" smtClean="0"/>
              <a:t>comptom</a:t>
            </a:r>
            <a:r>
              <a:rPr lang="en-US" dirty="0" smtClean="0"/>
              <a:t> or coherent interactions</a:t>
            </a:r>
          </a:p>
          <a:p>
            <a:r>
              <a:rPr lang="en-US" dirty="0" smtClean="0"/>
              <a:t>These interactions cause the emission of photons that travel in directions other than that of primary beam, consequently causing fogging and loss of contrast</a:t>
            </a:r>
          </a:p>
          <a:p>
            <a:endParaRPr lang="en-US" dirty="0"/>
          </a:p>
        </p:txBody>
      </p:sp>
    </p:spTree>
    <p:extLst>
      <p:ext uri="{BB962C8B-B14F-4D97-AF65-F5344CB8AC3E}">
        <p14:creationId xmlns="" xmlns:p14="http://schemas.microsoft.com/office/powerpoint/2010/main" val="249629901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Best means of reducing scattered radiation:</a:t>
            </a:r>
          </a:p>
          <a:p>
            <a:r>
              <a:rPr lang="en-US" dirty="0" smtClean="0"/>
              <a:t>Use a relatively low </a:t>
            </a:r>
            <a:r>
              <a:rPr lang="en-US" dirty="0" err="1" smtClean="0"/>
              <a:t>kVp</a:t>
            </a:r>
            <a:endParaRPr lang="en-US" dirty="0" smtClean="0"/>
          </a:p>
          <a:p>
            <a:r>
              <a:rPr lang="en-US" dirty="0" smtClean="0"/>
              <a:t>Collimate the beam to the size of film to prevent scatter from an area outside the region of image</a:t>
            </a:r>
          </a:p>
          <a:p>
            <a:r>
              <a:rPr lang="en-US" dirty="0" smtClean="0"/>
              <a:t>Use of grids in extra oral radiography</a:t>
            </a:r>
            <a:endParaRPr lang="en-US" dirty="0"/>
          </a:p>
        </p:txBody>
      </p:sp>
    </p:spTree>
    <p:extLst>
      <p:ext uri="{BB962C8B-B14F-4D97-AF65-F5344CB8AC3E}">
        <p14:creationId xmlns="" xmlns:p14="http://schemas.microsoft.com/office/powerpoint/2010/main" val="379190762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43490" y="304800"/>
            <a:ext cx="7024744" cy="1143000"/>
          </a:xfrm>
        </p:spPr>
        <p:txBody>
          <a:bodyPr>
            <a:normAutofit/>
          </a:bodyPr>
          <a:lstStyle/>
          <a:p>
            <a:r>
              <a:rPr lang="en-US" sz="3200" dirty="0" smtClean="0"/>
              <a:t>Radiographic speed</a:t>
            </a:r>
            <a:endParaRPr lang="en-US" sz="3200" dirty="0"/>
          </a:p>
        </p:txBody>
      </p:sp>
      <p:sp>
        <p:nvSpPr>
          <p:cNvPr id="3" name="Content Placeholder 2"/>
          <p:cNvSpPr>
            <a:spLocks noGrp="1"/>
          </p:cNvSpPr>
          <p:nvPr>
            <p:ph idx="1"/>
          </p:nvPr>
        </p:nvSpPr>
        <p:spPr/>
        <p:txBody>
          <a:bodyPr>
            <a:normAutofit fontScale="92500" lnSpcReduction="10000"/>
          </a:bodyPr>
          <a:lstStyle/>
          <a:p>
            <a:r>
              <a:rPr lang="en-US" dirty="0" smtClean="0"/>
              <a:t>Refers to the amount of radiation required to produce an image of standard density</a:t>
            </a:r>
          </a:p>
          <a:p>
            <a:r>
              <a:rPr lang="en-US" dirty="0" smtClean="0"/>
              <a:t>It is frequently expressed as the reciprocal of exposure required to produce an optical density of 1 above gross fog</a:t>
            </a:r>
          </a:p>
          <a:p>
            <a:r>
              <a:rPr lang="en-US" dirty="0" smtClean="0"/>
              <a:t>a fast film requires a relatively low exposure to produce a density of 1</a:t>
            </a:r>
          </a:p>
          <a:p>
            <a:r>
              <a:rPr lang="en-US" dirty="0" smtClean="0"/>
              <a:t>Slow film requires a long exposure</a:t>
            </a:r>
          </a:p>
          <a:p>
            <a:r>
              <a:rPr lang="en-US" dirty="0" smtClean="0"/>
              <a:t>Film speed is controlled by size of silver halide grains and their silver content</a:t>
            </a:r>
            <a:endParaRPr lang="en-US" dirty="0"/>
          </a:p>
        </p:txBody>
      </p:sp>
    </p:spTree>
    <p:extLst>
      <p:ext uri="{BB962C8B-B14F-4D97-AF65-F5344CB8AC3E}">
        <p14:creationId xmlns="" xmlns:p14="http://schemas.microsoft.com/office/powerpoint/2010/main" val="126521077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smtClean="0"/>
              <a:t>Image characteristics</a:t>
            </a:r>
            <a:endParaRPr lang="en-US" sz="3200" dirty="0"/>
          </a:p>
        </p:txBody>
      </p:sp>
      <p:sp>
        <p:nvSpPr>
          <p:cNvPr id="3" name="Content Placeholder 2"/>
          <p:cNvSpPr>
            <a:spLocks noGrp="1"/>
          </p:cNvSpPr>
          <p:nvPr>
            <p:ph idx="1"/>
          </p:nvPr>
        </p:nvSpPr>
        <p:spPr/>
        <p:txBody>
          <a:bodyPr/>
          <a:lstStyle/>
          <a:p>
            <a:r>
              <a:rPr lang="en-US" dirty="0" smtClean="0"/>
              <a:t>Radiographic density</a:t>
            </a:r>
          </a:p>
          <a:p>
            <a:r>
              <a:rPr lang="en-US" dirty="0" smtClean="0"/>
              <a:t>Radiographic contrast</a:t>
            </a:r>
          </a:p>
          <a:p>
            <a:r>
              <a:rPr lang="en-US" dirty="0" smtClean="0"/>
              <a:t>Radiographic speed</a:t>
            </a:r>
          </a:p>
          <a:p>
            <a:r>
              <a:rPr lang="en-US" dirty="0" smtClean="0"/>
              <a:t>Film latitude</a:t>
            </a:r>
          </a:p>
          <a:p>
            <a:r>
              <a:rPr lang="en-US" dirty="0" smtClean="0"/>
              <a:t>Radiographic noise</a:t>
            </a:r>
          </a:p>
          <a:p>
            <a:r>
              <a:rPr lang="en-US" dirty="0" smtClean="0"/>
              <a:t>Radiographic blurring</a:t>
            </a:r>
            <a:endParaRPr lang="en-US" dirty="0"/>
          </a:p>
        </p:txBody>
      </p:sp>
    </p:spTree>
    <p:extLst>
      <p:ext uri="{BB962C8B-B14F-4D97-AF65-F5344CB8AC3E}">
        <p14:creationId xmlns="" xmlns:p14="http://schemas.microsoft.com/office/powerpoint/2010/main" val="397213925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43492" y="1676400"/>
            <a:ext cx="6777317" cy="4381948"/>
          </a:xfrm>
        </p:spPr>
        <p:txBody>
          <a:bodyPr>
            <a:normAutofit lnSpcReduction="10000"/>
          </a:bodyPr>
          <a:lstStyle/>
          <a:p>
            <a:r>
              <a:rPr lang="en-US" dirty="0" smtClean="0"/>
              <a:t>F speed film is faster than D speed film because tabular crystal grains are used in emulsion of F speed film</a:t>
            </a:r>
          </a:p>
          <a:p>
            <a:r>
              <a:rPr lang="en-US" dirty="0" smtClean="0"/>
              <a:t>Film speed can be increased slightly by processing the film at a higher temperature, but is achieved at the expense of fog and graininess</a:t>
            </a:r>
          </a:p>
          <a:p>
            <a:r>
              <a:rPr lang="en-US" dirty="0" smtClean="0"/>
              <a:t>Processing in depleted solutions can reduce speed</a:t>
            </a:r>
          </a:p>
          <a:p>
            <a:r>
              <a:rPr lang="en-US" dirty="0" smtClean="0"/>
              <a:t>Always </a:t>
            </a:r>
            <a:r>
              <a:rPr lang="en-US" dirty="0" err="1" smtClean="0"/>
              <a:t>preferrable</a:t>
            </a:r>
            <a:r>
              <a:rPr lang="en-US" dirty="0" smtClean="0"/>
              <a:t> to use fresh processing solutions and follow recommended processing time and temperature</a:t>
            </a:r>
            <a:endParaRPr lang="en-US" dirty="0"/>
          </a:p>
        </p:txBody>
      </p:sp>
    </p:spTree>
    <p:extLst>
      <p:ext uri="{BB962C8B-B14F-4D97-AF65-F5344CB8AC3E}">
        <p14:creationId xmlns="" xmlns:p14="http://schemas.microsoft.com/office/powerpoint/2010/main" val="135194790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43490" y="304800"/>
            <a:ext cx="7024744" cy="1143000"/>
          </a:xfrm>
        </p:spPr>
        <p:txBody>
          <a:bodyPr>
            <a:normAutofit/>
          </a:bodyPr>
          <a:lstStyle/>
          <a:p>
            <a:r>
              <a:rPr lang="en-US" sz="3200" dirty="0" smtClean="0"/>
              <a:t>Film latitude</a:t>
            </a:r>
            <a:endParaRPr lang="en-US" sz="3200" dirty="0"/>
          </a:p>
        </p:txBody>
      </p:sp>
      <p:sp>
        <p:nvSpPr>
          <p:cNvPr id="3" name="Content Placeholder 2"/>
          <p:cNvSpPr>
            <a:spLocks noGrp="1"/>
          </p:cNvSpPr>
          <p:nvPr>
            <p:ph idx="1"/>
          </p:nvPr>
        </p:nvSpPr>
        <p:spPr>
          <a:xfrm>
            <a:off x="1043492" y="1524000"/>
            <a:ext cx="6777317" cy="4308629"/>
          </a:xfrm>
        </p:spPr>
        <p:txBody>
          <a:bodyPr>
            <a:normAutofit lnSpcReduction="10000"/>
          </a:bodyPr>
          <a:lstStyle/>
          <a:p>
            <a:r>
              <a:rPr lang="en-US" dirty="0" smtClean="0"/>
              <a:t>Is a measure of the range of exposures that can be recorded as </a:t>
            </a:r>
            <a:r>
              <a:rPr lang="en-US" dirty="0" err="1" smtClean="0"/>
              <a:t>distinguisable</a:t>
            </a:r>
            <a:r>
              <a:rPr lang="en-US" dirty="0" smtClean="0"/>
              <a:t> densities on a film</a:t>
            </a:r>
          </a:p>
          <a:p>
            <a:r>
              <a:rPr lang="en-US" dirty="0" smtClean="0"/>
              <a:t>A film with characteristic curve that has a long straight line portion and  a shallow slope has a wide latitude</a:t>
            </a:r>
          </a:p>
          <a:p>
            <a:r>
              <a:rPr lang="en-US" dirty="0" smtClean="0"/>
              <a:t>Films with wide latitude have lower contrast</a:t>
            </a:r>
          </a:p>
          <a:p>
            <a:r>
              <a:rPr lang="en-US" dirty="0" smtClean="0"/>
              <a:t>Wide latitude films are useful when both osseous structures and soft tissue must be recorded</a:t>
            </a:r>
            <a:endParaRPr lang="en-US" dirty="0"/>
          </a:p>
        </p:txBody>
      </p:sp>
    </p:spTree>
    <p:extLst>
      <p:ext uri="{BB962C8B-B14F-4D97-AF65-F5344CB8AC3E}">
        <p14:creationId xmlns="" xmlns:p14="http://schemas.microsoft.com/office/powerpoint/2010/main" val="200733860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43490" y="457200"/>
            <a:ext cx="7024744" cy="1143000"/>
          </a:xfrm>
        </p:spPr>
        <p:txBody>
          <a:bodyPr>
            <a:normAutofit/>
          </a:bodyPr>
          <a:lstStyle/>
          <a:p>
            <a:r>
              <a:rPr lang="en-US" sz="3200" dirty="0" smtClean="0"/>
              <a:t>Radiographic noise</a:t>
            </a:r>
            <a:endParaRPr lang="en-US" sz="3200" dirty="0"/>
          </a:p>
        </p:txBody>
      </p:sp>
      <p:sp>
        <p:nvSpPr>
          <p:cNvPr id="3" name="Content Placeholder 2"/>
          <p:cNvSpPr>
            <a:spLocks noGrp="1"/>
          </p:cNvSpPr>
          <p:nvPr>
            <p:ph idx="1"/>
          </p:nvPr>
        </p:nvSpPr>
        <p:spPr/>
        <p:txBody>
          <a:bodyPr/>
          <a:lstStyle/>
          <a:p>
            <a:r>
              <a:rPr lang="en-US" dirty="0" smtClean="0"/>
              <a:t>Is the appearance of uneven density of a uniformly exposed r/g film</a:t>
            </a:r>
          </a:p>
          <a:p>
            <a:r>
              <a:rPr lang="en-US" dirty="0" smtClean="0"/>
              <a:t>It is seen on a small area of film as localized variations in density</a:t>
            </a:r>
          </a:p>
          <a:p>
            <a:r>
              <a:rPr lang="en-US" dirty="0" smtClean="0"/>
              <a:t>Primary causes are:</a:t>
            </a:r>
          </a:p>
          <a:p>
            <a:r>
              <a:rPr lang="en-US" dirty="0" smtClean="0"/>
              <a:t>Radiographic mottle</a:t>
            </a:r>
          </a:p>
          <a:p>
            <a:r>
              <a:rPr lang="en-US" dirty="0" smtClean="0"/>
              <a:t>Radiographic artifact</a:t>
            </a:r>
            <a:endParaRPr lang="en-US" dirty="0"/>
          </a:p>
        </p:txBody>
      </p:sp>
    </p:spTree>
    <p:extLst>
      <p:ext uri="{BB962C8B-B14F-4D97-AF65-F5344CB8AC3E}">
        <p14:creationId xmlns="" xmlns:p14="http://schemas.microsoft.com/office/powerpoint/2010/main" val="206706754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r>
              <a:rPr lang="en-US" dirty="0" err="1" smtClean="0"/>
              <a:t>Radiographaic</a:t>
            </a:r>
            <a:r>
              <a:rPr lang="en-US" dirty="0" smtClean="0"/>
              <a:t> mottle: is uneven density resulting from physical structure of film or intensifying screens</a:t>
            </a:r>
          </a:p>
          <a:p>
            <a:r>
              <a:rPr lang="en-US" dirty="0" smtClean="0"/>
              <a:t>Radiographic artifacts: are defects caused by errors in film handling, such as fingerprints or bends in the film, or errors in film processing such as splashing developer or fixer on a film or marks or scratches from rough handling</a:t>
            </a:r>
            <a:endParaRPr lang="en-US" dirty="0"/>
          </a:p>
        </p:txBody>
      </p:sp>
    </p:spTree>
    <p:extLst>
      <p:ext uri="{BB962C8B-B14F-4D97-AF65-F5344CB8AC3E}">
        <p14:creationId xmlns="" xmlns:p14="http://schemas.microsoft.com/office/powerpoint/2010/main" val="405460307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Mottle may be seen as film graininess, which is caused by visibility of silver grains in the film emulsion, specially when magnification </a:t>
            </a:r>
            <a:r>
              <a:rPr lang="en-US" dirty="0"/>
              <a:t>is used</a:t>
            </a:r>
            <a:endParaRPr lang="en-US" dirty="0" smtClean="0"/>
          </a:p>
          <a:p>
            <a:r>
              <a:rPr lang="en-US" dirty="0" smtClean="0"/>
              <a:t>It is evident when high temperature processing is used</a:t>
            </a:r>
          </a:p>
          <a:p>
            <a:r>
              <a:rPr lang="en-US" dirty="0" smtClean="0"/>
              <a:t>It is also evident when film is used with fast screens</a:t>
            </a:r>
            <a:endParaRPr lang="en-US" dirty="0"/>
          </a:p>
        </p:txBody>
      </p:sp>
    </p:spTree>
    <p:extLst>
      <p:ext uri="{BB962C8B-B14F-4D97-AF65-F5344CB8AC3E}">
        <p14:creationId xmlns="" xmlns:p14="http://schemas.microsoft.com/office/powerpoint/2010/main" val="190010345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dirty="0" smtClean="0"/>
              <a:t>Two important causes of the phenomenon are:</a:t>
            </a:r>
            <a:endParaRPr lang="en-US" sz="2800" dirty="0"/>
          </a:p>
        </p:txBody>
      </p:sp>
      <p:sp>
        <p:nvSpPr>
          <p:cNvPr id="3" name="Content Placeholder 2"/>
          <p:cNvSpPr>
            <a:spLocks noGrp="1"/>
          </p:cNvSpPr>
          <p:nvPr>
            <p:ph idx="1"/>
          </p:nvPr>
        </p:nvSpPr>
        <p:spPr/>
        <p:txBody>
          <a:bodyPr>
            <a:normAutofit fontScale="92500" lnSpcReduction="20000"/>
          </a:bodyPr>
          <a:lstStyle/>
          <a:p>
            <a:r>
              <a:rPr lang="en-US" dirty="0" smtClean="0"/>
              <a:t>Quantum mottle: caused by fluctuation in the number of photons per unit of the beam cross sectional area absorbed by the intensifying screen</a:t>
            </a:r>
          </a:p>
          <a:p>
            <a:r>
              <a:rPr lang="en-US" dirty="0" smtClean="0"/>
              <a:t>It is most evident when fast film screen combination is used coz here the relative non uniformity of beam is highest</a:t>
            </a:r>
          </a:p>
          <a:p>
            <a:r>
              <a:rPr lang="en-US" dirty="0" smtClean="0"/>
              <a:t>Screen structure mottle: is </a:t>
            </a:r>
            <a:r>
              <a:rPr lang="en-US" dirty="0" err="1" smtClean="0"/>
              <a:t>graniness</a:t>
            </a:r>
            <a:r>
              <a:rPr lang="en-US" dirty="0" smtClean="0"/>
              <a:t> caused by screen phosphors.</a:t>
            </a:r>
          </a:p>
          <a:p>
            <a:r>
              <a:rPr lang="en-US" dirty="0" smtClean="0"/>
              <a:t>It is evident when fast screens with large crystals are used</a:t>
            </a:r>
            <a:endParaRPr lang="en-US" dirty="0"/>
          </a:p>
        </p:txBody>
      </p:sp>
    </p:spTree>
    <p:extLst>
      <p:ext uri="{BB962C8B-B14F-4D97-AF65-F5344CB8AC3E}">
        <p14:creationId xmlns="" xmlns:p14="http://schemas.microsoft.com/office/powerpoint/2010/main" val="88399159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smtClean="0"/>
              <a:t>Radiographic blurring</a:t>
            </a:r>
            <a:endParaRPr lang="en-US" sz="3200" dirty="0"/>
          </a:p>
        </p:txBody>
      </p:sp>
      <p:sp>
        <p:nvSpPr>
          <p:cNvPr id="3" name="Content Placeholder 2"/>
          <p:cNvSpPr>
            <a:spLocks noGrp="1"/>
          </p:cNvSpPr>
          <p:nvPr>
            <p:ph idx="1"/>
          </p:nvPr>
        </p:nvSpPr>
        <p:spPr/>
        <p:txBody>
          <a:bodyPr/>
          <a:lstStyle/>
          <a:p>
            <a:r>
              <a:rPr lang="en-US" dirty="0" smtClean="0"/>
              <a:t>Sharpness: is the ability of the radiograph to define an edge precisely </a:t>
            </a:r>
          </a:p>
          <a:p>
            <a:endParaRPr lang="en-US" dirty="0" smtClean="0"/>
          </a:p>
          <a:p>
            <a:r>
              <a:rPr lang="en-US" dirty="0" smtClean="0"/>
              <a:t>Resolution: or resolving power is ability of the radiograph to record separate structures that are close together</a:t>
            </a:r>
            <a:endParaRPr lang="en-US" dirty="0"/>
          </a:p>
        </p:txBody>
      </p:sp>
    </p:spTree>
    <p:extLst>
      <p:ext uri="{BB962C8B-B14F-4D97-AF65-F5344CB8AC3E}">
        <p14:creationId xmlns="" xmlns:p14="http://schemas.microsoft.com/office/powerpoint/2010/main" val="2465654091"/>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43492" y="1177771"/>
            <a:ext cx="6777317" cy="4994429"/>
          </a:xfrm>
        </p:spPr>
        <p:txBody>
          <a:bodyPr>
            <a:normAutofit lnSpcReduction="10000"/>
          </a:bodyPr>
          <a:lstStyle/>
          <a:p>
            <a:r>
              <a:rPr lang="en-US" dirty="0" smtClean="0"/>
              <a:t>It is measured by radiographing an object made up of a series of thin lead strips with alternating radiolucent spaces of the same thickness</a:t>
            </a:r>
          </a:p>
          <a:p>
            <a:r>
              <a:rPr lang="en-US" dirty="0" smtClean="0"/>
              <a:t>Groups of lines and spaces are arranged in order of increasing numbers per mm</a:t>
            </a:r>
          </a:p>
          <a:p>
            <a:r>
              <a:rPr lang="en-US" dirty="0" smtClean="0"/>
              <a:t>Resolving power is measured as the highest no of line pairs per mm that can be distinguished on r/g with low power magnification</a:t>
            </a:r>
          </a:p>
          <a:p>
            <a:r>
              <a:rPr lang="en-US" dirty="0" smtClean="0"/>
              <a:t>Panoramic view can distinguish 5 line pairs/mm</a:t>
            </a:r>
          </a:p>
          <a:p>
            <a:r>
              <a:rPr lang="en-US" dirty="0" smtClean="0"/>
              <a:t>IOPA can delineate 20 line pairs/mm</a:t>
            </a:r>
          </a:p>
          <a:p>
            <a:pPr marL="68580" indent="0">
              <a:buNone/>
            </a:pPr>
            <a:endParaRPr lang="en-US" dirty="0"/>
          </a:p>
        </p:txBody>
      </p:sp>
    </p:spTree>
    <p:extLst>
      <p:ext uri="{BB962C8B-B14F-4D97-AF65-F5344CB8AC3E}">
        <p14:creationId xmlns="" xmlns:p14="http://schemas.microsoft.com/office/powerpoint/2010/main" val="382074554"/>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Radiographic blurring</a:t>
            </a:r>
            <a:endParaRPr lang="en-US" dirty="0"/>
          </a:p>
        </p:txBody>
      </p:sp>
      <p:sp>
        <p:nvSpPr>
          <p:cNvPr id="3" name="Content Placeholder 2"/>
          <p:cNvSpPr>
            <a:spLocks noGrp="1"/>
          </p:cNvSpPr>
          <p:nvPr>
            <p:ph idx="1"/>
          </p:nvPr>
        </p:nvSpPr>
        <p:spPr/>
        <p:txBody>
          <a:bodyPr/>
          <a:lstStyle/>
          <a:p>
            <a:r>
              <a:rPr lang="en-US" dirty="0" smtClean="0"/>
              <a:t>It is caused by</a:t>
            </a:r>
          </a:p>
          <a:p>
            <a:r>
              <a:rPr lang="en-US" dirty="0" smtClean="0"/>
              <a:t>Image receptor blurring (film and screen)</a:t>
            </a:r>
          </a:p>
          <a:p>
            <a:r>
              <a:rPr lang="en-US" dirty="0" smtClean="0"/>
              <a:t>Motion blurring</a:t>
            </a:r>
          </a:p>
          <a:p>
            <a:r>
              <a:rPr lang="en-US" dirty="0" smtClean="0"/>
              <a:t>Geometric blurring</a:t>
            </a:r>
            <a:endParaRPr lang="en-US" dirty="0"/>
          </a:p>
        </p:txBody>
      </p:sp>
    </p:spTree>
    <p:extLst>
      <p:ext uri="{BB962C8B-B14F-4D97-AF65-F5344CB8AC3E}">
        <p14:creationId xmlns="" xmlns:p14="http://schemas.microsoft.com/office/powerpoint/2010/main" val="150473318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smtClean="0"/>
              <a:t>Image receptor blurring</a:t>
            </a:r>
            <a:endParaRPr lang="en-US" sz="3200" dirty="0"/>
          </a:p>
        </p:txBody>
      </p:sp>
      <p:sp>
        <p:nvSpPr>
          <p:cNvPr id="3" name="Content Placeholder 2"/>
          <p:cNvSpPr>
            <a:spLocks noGrp="1"/>
          </p:cNvSpPr>
          <p:nvPr>
            <p:ph idx="1"/>
          </p:nvPr>
        </p:nvSpPr>
        <p:spPr/>
        <p:txBody>
          <a:bodyPr>
            <a:normAutofit fontScale="92500" lnSpcReduction="20000"/>
          </a:bodyPr>
          <a:lstStyle/>
          <a:p>
            <a:r>
              <a:rPr lang="en-US" dirty="0" smtClean="0"/>
              <a:t>Size and number of silver grains in emulsion determines sharpness</a:t>
            </a:r>
          </a:p>
          <a:p>
            <a:r>
              <a:rPr lang="en-US" dirty="0" smtClean="0"/>
              <a:t>Finer the grain, finer the sharpness</a:t>
            </a:r>
          </a:p>
          <a:p>
            <a:r>
              <a:rPr lang="en-US" dirty="0" smtClean="0"/>
              <a:t>Slow speed film have fine grains and faster films have larger grains </a:t>
            </a:r>
          </a:p>
          <a:p>
            <a:r>
              <a:rPr lang="en-US" dirty="0" smtClean="0"/>
              <a:t>In intensifying screens, visible light and UV light emitted by screen spread out beyond the point of origin and expose a film area larger than the phosphor crystal</a:t>
            </a:r>
          </a:p>
          <a:p>
            <a:r>
              <a:rPr lang="en-US" dirty="0" smtClean="0"/>
              <a:t>Spreading light causes a blurring of fine detail on r/g</a:t>
            </a:r>
            <a:endParaRPr lang="en-US" dirty="0"/>
          </a:p>
        </p:txBody>
      </p:sp>
    </p:spTree>
    <p:extLst>
      <p:ext uri="{BB962C8B-B14F-4D97-AF65-F5344CB8AC3E}">
        <p14:creationId xmlns="" xmlns:p14="http://schemas.microsoft.com/office/powerpoint/2010/main" val="385326225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43490" y="648736"/>
            <a:ext cx="7024744" cy="570464"/>
          </a:xfrm>
        </p:spPr>
        <p:txBody>
          <a:bodyPr>
            <a:normAutofit fontScale="90000"/>
          </a:bodyPr>
          <a:lstStyle/>
          <a:p>
            <a:r>
              <a:rPr lang="en-US" sz="3200" dirty="0" smtClean="0"/>
              <a:t>Radiographic Density</a:t>
            </a:r>
            <a:endParaRPr lang="en-US" sz="3200" dirty="0"/>
          </a:p>
        </p:txBody>
      </p:sp>
      <p:sp>
        <p:nvSpPr>
          <p:cNvPr id="3" name="Content Placeholder 2"/>
          <p:cNvSpPr>
            <a:spLocks noGrp="1"/>
          </p:cNvSpPr>
          <p:nvPr>
            <p:ph idx="1"/>
          </p:nvPr>
        </p:nvSpPr>
        <p:spPr>
          <a:xfrm>
            <a:off x="1043492" y="1447800"/>
            <a:ext cx="6777317" cy="4384829"/>
          </a:xfrm>
        </p:spPr>
        <p:txBody>
          <a:bodyPr/>
          <a:lstStyle/>
          <a:p>
            <a:r>
              <a:rPr lang="en-US" dirty="0" smtClean="0"/>
              <a:t>The overall degree of darkening of an exposed film is r/g density</a:t>
            </a:r>
          </a:p>
          <a:p>
            <a:r>
              <a:rPr lang="en-US" dirty="0" smtClean="0"/>
              <a:t>It can be measured as the optical density of an area of an x ray film,</a:t>
            </a:r>
          </a:p>
          <a:p>
            <a:pPr lvl="3">
              <a:buFont typeface="Wingdings" pitchFamily="2" charset="2"/>
              <a:buChar char="Ø"/>
            </a:pPr>
            <a:r>
              <a:rPr lang="en-US" sz="2400" dirty="0" smtClean="0"/>
              <a:t>Optical density = Log</a:t>
            </a:r>
            <a:r>
              <a:rPr lang="en-US" sz="1400" dirty="0" smtClean="0"/>
              <a:t>10</a:t>
            </a:r>
            <a:r>
              <a:rPr lang="en-US" sz="2400" dirty="0" smtClean="0"/>
              <a:t> I</a:t>
            </a:r>
            <a:r>
              <a:rPr lang="en-US" sz="1400" dirty="0" smtClean="0"/>
              <a:t>0</a:t>
            </a:r>
            <a:r>
              <a:rPr lang="en-US" sz="2400" dirty="0" smtClean="0"/>
              <a:t>/I</a:t>
            </a:r>
            <a:r>
              <a:rPr lang="en-US" sz="1400" dirty="0" smtClean="0"/>
              <a:t>1</a:t>
            </a:r>
          </a:p>
          <a:p>
            <a:pPr lvl="3">
              <a:buFont typeface="Wingdings" pitchFamily="2" charset="2"/>
              <a:buChar char="Ø"/>
            </a:pPr>
            <a:r>
              <a:rPr lang="en-US" sz="2400" dirty="0" smtClean="0"/>
              <a:t>I</a:t>
            </a:r>
            <a:r>
              <a:rPr lang="en-US" sz="1600" dirty="0" smtClean="0"/>
              <a:t>0</a:t>
            </a:r>
            <a:r>
              <a:rPr lang="en-US" sz="2400" dirty="0" smtClean="0"/>
              <a:t> is the intensity of incident light</a:t>
            </a:r>
          </a:p>
          <a:p>
            <a:pPr lvl="3">
              <a:buFont typeface="Wingdings" pitchFamily="2" charset="2"/>
              <a:buChar char="Ø"/>
            </a:pPr>
            <a:r>
              <a:rPr lang="en-US" sz="2400" dirty="0" smtClean="0"/>
              <a:t>I</a:t>
            </a:r>
            <a:r>
              <a:rPr lang="en-US" sz="1600" dirty="0" smtClean="0"/>
              <a:t>1</a:t>
            </a:r>
            <a:r>
              <a:rPr lang="en-US" sz="2400" dirty="0" smtClean="0"/>
              <a:t> is intensity of light transmitted through the film</a:t>
            </a:r>
          </a:p>
          <a:p>
            <a:pPr lvl="3"/>
            <a:r>
              <a:rPr lang="en-US" sz="2400" dirty="0" smtClean="0"/>
              <a:t>Measurement of film density also is a measure of opacity of the film</a:t>
            </a:r>
          </a:p>
        </p:txBody>
      </p:sp>
    </p:spTree>
    <p:extLst>
      <p:ext uri="{BB962C8B-B14F-4D97-AF65-F5344CB8AC3E}">
        <p14:creationId xmlns="" xmlns:p14="http://schemas.microsoft.com/office/powerpoint/2010/main" val="119892143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43492" y="1143000"/>
            <a:ext cx="6777317" cy="4689629"/>
          </a:xfrm>
        </p:spPr>
        <p:txBody>
          <a:bodyPr>
            <a:normAutofit/>
          </a:bodyPr>
          <a:lstStyle/>
          <a:p>
            <a:r>
              <a:rPr lang="en-US" dirty="0"/>
              <a:t>s</a:t>
            </a:r>
            <a:r>
              <a:rPr lang="en-US" dirty="0" smtClean="0"/>
              <a:t>creens with larger crystals are relatively fast and gives diminished sharpness</a:t>
            </a:r>
          </a:p>
          <a:p>
            <a:r>
              <a:rPr lang="en-US" dirty="0" smtClean="0"/>
              <a:t>Fast screens have relatively thick phosphor layer, which contributes to dispersion of light and diminished sharpness</a:t>
            </a:r>
          </a:p>
          <a:p>
            <a:r>
              <a:rPr lang="en-US" dirty="0" smtClean="0"/>
              <a:t>Diffusion of light from a screen can be minimized and image sharpness maximized by ensuring close contact b/w screen and film</a:t>
            </a:r>
          </a:p>
          <a:p>
            <a:endParaRPr lang="en-US" dirty="0"/>
          </a:p>
        </p:txBody>
      </p:sp>
    </p:spTree>
    <p:extLst>
      <p:ext uri="{BB962C8B-B14F-4D97-AF65-F5344CB8AC3E}">
        <p14:creationId xmlns="" xmlns:p14="http://schemas.microsoft.com/office/powerpoint/2010/main" val="381973504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43490" y="1027664"/>
            <a:ext cx="7024744" cy="572536"/>
          </a:xfrm>
        </p:spPr>
        <p:txBody>
          <a:bodyPr>
            <a:normAutofit fontScale="90000"/>
          </a:bodyPr>
          <a:lstStyle/>
          <a:p>
            <a:r>
              <a:rPr lang="en-US" sz="3200" dirty="0" smtClean="0"/>
              <a:t>Parallax </a:t>
            </a:r>
            <a:endParaRPr lang="en-US" sz="3200" dirty="0"/>
          </a:p>
        </p:txBody>
      </p:sp>
      <p:sp>
        <p:nvSpPr>
          <p:cNvPr id="3" name="Content Placeholder 2"/>
          <p:cNvSpPr>
            <a:spLocks noGrp="1"/>
          </p:cNvSpPr>
          <p:nvPr>
            <p:ph idx="1"/>
          </p:nvPr>
        </p:nvSpPr>
        <p:spPr>
          <a:xfrm>
            <a:off x="1043492" y="1676400"/>
            <a:ext cx="6777317" cy="4724400"/>
          </a:xfrm>
        </p:spPr>
        <p:txBody>
          <a:bodyPr>
            <a:normAutofit fontScale="92500"/>
          </a:bodyPr>
          <a:lstStyle/>
          <a:p>
            <a:r>
              <a:rPr lang="en-US" dirty="0" smtClean="0"/>
              <a:t>Presence of image on both side of a double emulsion film causes loss of image sharpness</a:t>
            </a:r>
          </a:p>
          <a:p>
            <a:r>
              <a:rPr lang="en-US" dirty="0" smtClean="0"/>
              <a:t>It results from apparent change in position or size of a subject when viewed from different perspective</a:t>
            </a:r>
          </a:p>
          <a:p>
            <a:r>
              <a:rPr lang="en-US" dirty="0" smtClean="0"/>
              <a:t>In intraoral images, it is most apparent on wet films, here the emulsion is swollen with water and loss of sharpness by parallax is seen</a:t>
            </a:r>
          </a:p>
          <a:p>
            <a:r>
              <a:rPr lang="en-US" dirty="0" smtClean="0"/>
              <a:t>In screens, light from one screen may cross the film base and reach the emulsion on other side, this is solved by incorporating dyes into the base that absorb the light emitted by the screens</a:t>
            </a:r>
            <a:endParaRPr lang="en-US" dirty="0"/>
          </a:p>
        </p:txBody>
      </p:sp>
    </p:spTree>
    <p:extLst>
      <p:ext uri="{BB962C8B-B14F-4D97-AF65-F5344CB8AC3E}">
        <p14:creationId xmlns="" xmlns:p14="http://schemas.microsoft.com/office/powerpoint/2010/main" val="192173291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Motion blurring</a:t>
            </a:r>
            <a:endParaRPr lang="en-US" dirty="0"/>
          </a:p>
        </p:txBody>
      </p:sp>
      <p:sp>
        <p:nvSpPr>
          <p:cNvPr id="3" name="Content Placeholder 2"/>
          <p:cNvSpPr>
            <a:spLocks noGrp="1"/>
          </p:cNvSpPr>
          <p:nvPr>
            <p:ph idx="1"/>
          </p:nvPr>
        </p:nvSpPr>
        <p:spPr/>
        <p:txBody>
          <a:bodyPr>
            <a:normAutofit fontScale="92500"/>
          </a:bodyPr>
          <a:lstStyle/>
          <a:p>
            <a:r>
              <a:rPr lang="en-US" dirty="0" smtClean="0"/>
              <a:t>Movement of the film, subject or x ray source causes loss sharpness</a:t>
            </a:r>
          </a:p>
          <a:p>
            <a:r>
              <a:rPr lang="en-US" dirty="0" smtClean="0"/>
              <a:t>Movement of x ray source enlarges the focal spot and diminishes sharpness</a:t>
            </a:r>
          </a:p>
          <a:p>
            <a:r>
              <a:rPr lang="en-US" dirty="0" err="1" smtClean="0"/>
              <a:t>Pt</a:t>
            </a:r>
            <a:r>
              <a:rPr lang="en-US" dirty="0" smtClean="0"/>
              <a:t> movement can be minimized by </a:t>
            </a:r>
            <a:r>
              <a:rPr lang="en-US" dirty="0" err="1" smtClean="0"/>
              <a:t>stabilizng</a:t>
            </a:r>
            <a:r>
              <a:rPr lang="en-US" dirty="0" smtClean="0"/>
              <a:t> </a:t>
            </a:r>
            <a:r>
              <a:rPr lang="en-US" dirty="0"/>
              <a:t>the </a:t>
            </a:r>
            <a:r>
              <a:rPr lang="en-US" dirty="0" err="1"/>
              <a:t>pts</a:t>
            </a:r>
            <a:r>
              <a:rPr lang="en-US" dirty="0"/>
              <a:t> head </a:t>
            </a:r>
            <a:r>
              <a:rPr lang="en-US" dirty="0" smtClean="0"/>
              <a:t>with headrest during exposure</a:t>
            </a:r>
          </a:p>
          <a:p>
            <a:r>
              <a:rPr lang="en-US" dirty="0" smtClean="0"/>
              <a:t>Use of higher mA and </a:t>
            </a:r>
            <a:r>
              <a:rPr lang="en-US" dirty="0" err="1" smtClean="0"/>
              <a:t>kVp</a:t>
            </a:r>
            <a:r>
              <a:rPr lang="en-US" dirty="0" smtClean="0"/>
              <a:t> and correspondingly shorter exposure times resolve this problem</a:t>
            </a:r>
          </a:p>
          <a:p>
            <a:endParaRPr lang="en-US" dirty="0"/>
          </a:p>
        </p:txBody>
      </p:sp>
    </p:spTree>
    <p:extLst>
      <p:ext uri="{BB962C8B-B14F-4D97-AF65-F5344CB8AC3E}">
        <p14:creationId xmlns="" xmlns:p14="http://schemas.microsoft.com/office/powerpoint/2010/main" val="403093468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smtClean="0"/>
              <a:t>Geometric blurring</a:t>
            </a:r>
            <a:endParaRPr lang="en-US" sz="3200" dirty="0"/>
          </a:p>
        </p:txBody>
      </p:sp>
      <p:sp>
        <p:nvSpPr>
          <p:cNvPr id="3" name="Content Placeholder 2"/>
          <p:cNvSpPr>
            <a:spLocks noGrp="1"/>
          </p:cNvSpPr>
          <p:nvPr>
            <p:ph idx="1"/>
          </p:nvPr>
        </p:nvSpPr>
        <p:spPr/>
        <p:txBody>
          <a:bodyPr/>
          <a:lstStyle/>
          <a:p>
            <a:r>
              <a:rPr lang="en-US" dirty="0" smtClean="0"/>
              <a:t>Larger the focal spot, greater the loss of image sharpness</a:t>
            </a:r>
          </a:p>
          <a:p>
            <a:r>
              <a:rPr lang="en-US" dirty="0" smtClean="0"/>
              <a:t>Image </a:t>
            </a:r>
            <a:r>
              <a:rPr lang="en-US" dirty="0" err="1" smtClean="0"/>
              <a:t>shapness</a:t>
            </a:r>
            <a:r>
              <a:rPr lang="en-US" dirty="0" smtClean="0"/>
              <a:t> is improved by increasing the distance b/w the focal spot and object and reducing the distance b/w object and image receptor</a:t>
            </a:r>
            <a:endParaRPr lang="en-US" dirty="0"/>
          </a:p>
        </p:txBody>
      </p:sp>
    </p:spTree>
    <p:extLst>
      <p:ext uri="{BB962C8B-B14F-4D97-AF65-F5344CB8AC3E}">
        <p14:creationId xmlns="" xmlns:p14="http://schemas.microsoft.com/office/powerpoint/2010/main" val="1919354494"/>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43490" y="1027664"/>
            <a:ext cx="7024744" cy="572536"/>
          </a:xfrm>
        </p:spPr>
        <p:txBody>
          <a:bodyPr>
            <a:normAutofit fontScale="90000"/>
          </a:bodyPr>
          <a:lstStyle/>
          <a:p>
            <a:r>
              <a:rPr lang="en-US" dirty="0" smtClean="0"/>
              <a:t>Grids </a:t>
            </a:r>
            <a:endParaRPr lang="en-US" dirty="0"/>
          </a:p>
        </p:txBody>
      </p:sp>
      <p:sp>
        <p:nvSpPr>
          <p:cNvPr id="3" name="Content Placeholder 2"/>
          <p:cNvSpPr>
            <a:spLocks noGrp="1"/>
          </p:cNvSpPr>
          <p:nvPr>
            <p:ph idx="1"/>
          </p:nvPr>
        </p:nvSpPr>
        <p:spPr>
          <a:xfrm>
            <a:off x="1043492" y="1600200"/>
            <a:ext cx="6777317" cy="4232429"/>
          </a:xfrm>
        </p:spPr>
        <p:txBody>
          <a:bodyPr/>
          <a:lstStyle/>
          <a:p>
            <a:r>
              <a:rPr lang="en-US" dirty="0" smtClean="0"/>
              <a:t>The function of the grid is to reduce the amount of scattered radiation exiting a subject that reaches a film</a:t>
            </a:r>
          </a:p>
          <a:p>
            <a:r>
              <a:rPr lang="en-US" dirty="0" smtClean="0"/>
              <a:t>It is placed b/w subject and the film, preferentially removes the scattered radiation and spares primary photons</a:t>
            </a:r>
          </a:p>
          <a:p>
            <a:r>
              <a:rPr lang="en-US" dirty="0" smtClean="0"/>
              <a:t>This reduces </a:t>
            </a:r>
            <a:r>
              <a:rPr lang="en-US" dirty="0" err="1" smtClean="0"/>
              <a:t>nonimaging</a:t>
            </a:r>
            <a:r>
              <a:rPr lang="en-US" dirty="0" smtClean="0"/>
              <a:t> exposure and increases subject contrast</a:t>
            </a:r>
            <a:endParaRPr lang="en-US" dirty="0"/>
          </a:p>
        </p:txBody>
      </p:sp>
    </p:spTree>
    <p:extLst>
      <p:ext uri="{BB962C8B-B14F-4D97-AF65-F5344CB8AC3E}">
        <p14:creationId xmlns="" xmlns:p14="http://schemas.microsoft.com/office/powerpoint/2010/main" val="3266371292"/>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43490" y="1027664"/>
            <a:ext cx="7024744" cy="420136"/>
          </a:xfrm>
        </p:spPr>
        <p:txBody>
          <a:bodyPr>
            <a:normAutofit fontScale="90000"/>
          </a:bodyPr>
          <a:lstStyle/>
          <a:p>
            <a:r>
              <a:rPr lang="en-US" sz="3200" dirty="0" smtClean="0"/>
              <a:t>Composition</a:t>
            </a:r>
            <a:r>
              <a:rPr lang="en-US" dirty="0" smtClean="0"/>
              <a:t> </a:t>
            </a:r>
            <a:endParaRPr lang="en-US" dirty="0"/>
          </a:p>
        </p:txBody>
      </p:sp>
      <p:sp>
        <p:nvSpPr>
          <p:cNvPr id="3" name="Content Placeholder 2"/>
          <p:cNvSpPr>
            <a:spLocks noGrp="1"/>
          </p:cNvSpPr>
          <p:nvPr>
            <p:ph idx="1"/>
          </p:nvPr>
        </p:nvSpPr>
        <p:spPr>
          <a:xfrm>
            <a:off x="1043492" y="1524000"/>
            <a:ext cx="6777317" cy="4308629"/>
          </a:xfrm>
        </p:spPr>
        <p:txBody>
          <a:bodyPr/>
          <a:lstStyle/>
          <a:p>
            <a:r>
              <a:rPr lang="en-US" dirty="0" smtClean="0"/>
              <a:t>A grid is composed of alternating strips of radiopaque material and strips of radiolucent material</a:t>
            </a:r>
          </a:p>
          <a:p>
            <a:r>
              <a:rPr lang="en-US" dirty="0" smtClean="0"/>
              <a:t>When scattered photons generated in subject are scattered toward film, they are usually absorbed by radiopaque material in the grid</a:t>
            </a:r>
          </a:p>
          <a:p>
            <a:r>
              <a:rPr lang="en-US" dirty="0" smtClean="0"/>
              <a:t>This is because the direction of scattered photons deviates from that of primary beam and can not pass through parallel plates of grid</a:t>
            </a:r>
            <a:endParaRPr lang="en-US" dirty="0"/>
          </a:p>
        </p:txBody>
      </p:sp>
    </p:spTree>
    <p:extLst>
      <p:ext uri="{BB962C8B-B14F-4D97-AF65-F5344CB8AC3E}">
        <p14:creationId xmlns="" xmlns:p14="http://schemas.microsoft.com/office/powerpoint/2010/main" val="1592266462"/>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a:bodyPr>
          <a:lstStyle/>
          <a:p>
            <a:r>
              <a:rPr lang="en-US" dirty="0" err="1" smtClean="0"/>
              <a:t>Focussed</a:t>
            </a:r>
            <a:r>
              <a:rPr lang="en-US" dirty="0" smtClean="0"/>
              <a:t> grids are used most often</a:t>
            </a:r>
          </a:p>
          <a:p>
            <a:r>
              <a:rPr lang="en-US" dirty="0" smtClean="0"/>
              <a:t>In this, </a:t>
            </a:r>
            <a:r>
              <a:rPr lang="en-US" dirty="0" err="1" smtClean="0"/>
              <a:t>r’opaque</a:t>
            </a:r>
            <a:r>
              <a:rPr lang="en-US" dirty="0" smtClean="0"/>
              <a:t> strips are all directed toward a common point, focal spot of x ray tube</a:t>
            </a:r>
          </a:p>
          <a:p>
            <a:r>
              <a:rPr lang="en-US" dirty="0" smtClean="0"/>
              <a:t>Coz the strips are angled toward the focal spot, their direction coincides with the paths of </a:t>
            </a:r>
            <a:r>
              <a:rPr lang="en-US" dirty="0" err="1" smtClean="0"/>
              <a:t>divering</a:t>
            </a:r>
            <a:r>
              <a:rPr lang="en-US" dirty="0" smtClean="0"/>
              <a:t> photons in the primary beam</a:t>
            </a:r>
          </a:p>
          <a:p>
            <a:r>
              <a:rPr lang="en-US" dirty="0" smtClean="0"/>
              <a:t>Lead strips absorb the scattered photons as their paths diverge from those of the primary photons</a:t>
            </a:r>
            <a:endParaRPr lang="en-US" dirty="0"/>
          </a:p>
        </p:txBody>
      </p:sp>
    </p:spTree>
    <p:extLst>
      <p:ext uri="{BB962C8B-B14F-4D97-AF65-F5344CB8AC3E}">
        <p14:creationId xmlns="" xmlns:p14="http://schemas.microsoft.com/office/powerpoint/2010/main" val="1656164488"/>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098" name="Picture 2" descr="C:\Users\23\Desktop\5.jpg"/>
          <p:cNvPicPr>
            <a:picLocks noGrp="1" noChangeAspect="1" noChangeArrowheads="1"/>
          </p:cNvPicPr>
          <p:nvPr>
            <p:ph idx="1"/>
          </p:nvPr>
        </p:nvPicPr>
        <p:blipFill>
          <a:blip r:embed="rId2"/>
          <a:srcRect/>
          <a:stretch>
            <a:fillRect/>
          </a:stretch>
        </p:blipFill>
        <p:spPr bwMode="auto">
          <a:xfrm>
            <a:off x="2057400" y="1295400"/>
            <a:ext cx="4416266" cy="4216154"/>
          </a:xfrm>
          <a:prstGeom prst="rect">
            <a:avLst/>
          </a:prstGeom>
          <a:ln w="88900" cap="sq" cmpd="thickThin">
            <a:solidFill>
              <a:srgbClr val="000000"/>
            </a:solidFill>
            <a:prstDash val="solid"/>
            <a:miter lim="800000"/>
          </a:ln>
          <a:effectLst>
            <a:innerShdw blurRad="76200">
              <a:srgbClr val="000000"/>
            </a:innerShdw>
          </a:effectLst>
        </p:spPr>
      </p:pic>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43492" y="1752600"/>
            <a:ext cx="6777317" cy="4080029"/>
          </a:xfrm>
        </p:spPr>
        <p:txBody>
          <a:bodyPr>
            <a:normAutofit fontScale="92500"/>
          </a:bodyPr>
          <a:lstStyle/>
          <a:p>
            <a:r>
              <a:rPr lang="en-US" dirty="0" smtClean="0"/>
              <a:t>Grids are manufactured with varying numbers of line pairs of absorbers and </a:t>
            </a:r>
            <a:r>
              <a:rPr lang="en-US" dirty="0" err="1" smtClean="0"/>
              <a:t>r’lucent</a:t>
            </a:r>
            <a:r>
              <a:rPr lang="en-US" dirty="0" smtClean="0"/>
              <a:t> spaces per inch</a:t>
            </a:r>
          </a:p>
          <a:p>
            <a:r>
              <a:rPr lang="en-US" dirty="0" smtClean="0"/>
              <a:t>Grids with 80 or more line pairs / inch do not show objectionable grid lines on the image</a:t>
            </a:r>
          </a:p>
          <a:p>
            <a:r>
              <a:rPr lang="en-US" dirty="0" smtClean="0"/>
              <a:t>Grid ratio: ratio of grid thickness to the width of radiolucent spacer</a:t>
            </a:r>
          </a:p>
          <a:p>
            <a:r>
              <a:rPr lang="en-US" dirty="0" smtClean="0"/>
              <a:t>The higher the grid ratio, the more effectively the scattered radiation is removed</a:t>
            </a:r>
          </a:p>
          <a:p>
            <a:r>
              <a:rPr lang="en-US" dirty="0" smtClean="0"/>
              <a:t>Grids with a ratio 8 or 10 are preferred</a:t>
            </a:r>
            <a:endParaRPr lang="en-US" dirty="0"/>
          </a:p>
        </p:txBody>
      </p:sp>
    </p:spTree>
    <p:extLst>
      <p:ext uri="{BB962C8B-B14F-4D97-AF65-F5344CB8AC3E}">
        <p14:creationId xmlns="" xmlns:p14="http://schemas.microsoft.com/office/powerpoint/2010/main" val="2656268567"/>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074" name="Picture 2" descr="C:\Users\23\Desktop\4.jpg"/>
          <p:cNvPicPr>
            <a:picLocks noGrp="1" noChangeAspect="1" noChangeArrowheads="1"/>
          </p:cNvPicPr>
          <p:nvPr>
            <p:ph idx="1"/>
          </p:nvPr>
        </p:nvPicPr>
        <p:blipFill>
          <a:blip r:embed="rId2"/>
          <a:srcRect/>
          <a:stretch>
            <a:fillRect/>
          </a:stretch>
        </p:blipFill>
        <p:spPr bwMode="auto">
          <a:xfrm>
            <a:off x="1600200" y="2362200"/>
            <a:ext cx="6098629" cy="2608593"/>
          </a:xfrm>
          <a:prstGeom prst="rect">
            <a:avLst/>
          </a:prstGeom>
          <a:noFill/>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smtClean="0"/>
              <a:t>Characteristic curve</a:t>
            </a:r>
            <a:endParaRPr lang="en-US" sz="3200" dirty="0"/>
          </a:p>
        </p:txBody>
      </p:sp>
      <p:sp>
        <p:nvSpPr>
          <p:cNvPr id="3" name="Content Placeholder 2"/>
          <p:cNvSpPr>
            <a:spLocks noGrp="1"/>
          </p:cNvSpPr>
          <p:nvPr>
            <p:ph idx="1"/>
          </p:nvPr>
        </p:nvSpPr>
        <p:spPr/>
        <p:txBody>
          <a:bodyPr>
            <a:normAutofit lnSpcReduction="10000"/>
          </a:bodyPr>
          <a:lstStyle/>
          <a:p>
            <a:r>
              <a:rPr lang="en-US" dirty="0" smtClean="0"/>
              <a:t>A plot of the relationship b/w film optical density of film and the log of the corresponding exposure</a:t>
            </a:r>
          </a:p>
          <a:p>
            <a:r>
              <a:rPr lang="en-US" dirty="0" smtClean="0"/>
              <a:t>As exposure of film increases, optical density also increases</a:t>
            </a:r>
          </a:p>
          <a:p>
            <a:r>
              <a:rPr lang="en-US" dirty="0" smtClean="0"/>
              <a:t>A film is of diagnostic value, when structures of interest are imaged on relatively straight portion of graph, b/w 0.6 and 3 optical density values</a:t>
            </a:r>
            <a:endParaRPr lang="en-US" dirty="0"/>
          </a:p>
        </p:txBody>
      </p:sp>
    </p:spTree>
    <p:extLst>
      <p:ext uri="{BB962C8B-B14F-4D97-AF65-F5344CB8AC3E}">
        <p14:creationId xmlns="" xmlns:p14="http://schemas.microsoft.com/office/powerpoint/2010/main" val="2622014840"/>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10000"/>
          </a:bodyPr>
          <a:lstStyle/>
          <a:p>
            <a:r>
              <a:rPr lang="en-US" dirty="0" smtClean="0"/>
              <a:t>Image of radiolucent grid lines on the film can be deleted by moving the grid perpendicular to the direction of grid lines during exposure</a:t>
            </a:r>
          </a:p>
          <a:p>
            <a:r>
              <a:rPr lang="en-US" dirty="0" smtClean="0"/>
              <a:t>This causes blurring out of </a:t>
            </a:r>
            <a:r>
              <a:rPr lang="en-US" dirty="0" err="1" smtClean="0"/>
              <a:t>r’lucent</a:t>
            </a:r>
            <a:r>
              <a:rPr lang="en-US" dirty="0" smtClean="0"/>
              <a:t> lines and allows a more uniform exposure</a:t>
            </a:r>
          </a:p>
          <a:p>
            <a:r>
              <a:rPr lang="en-US" dirty="0" smtClean="0"/>
              <a:t>The apparatus or moving a grid is called Bucky</a:t>
            </a:r>
          </a:p>
          <a:p>
            <a:r>
              <a:rPr lang="en-US" dirty="0" smtClean="0"/>
              <a:t>To compensate for absorbing materials, exposure required is approximately double that when </a:t>
            </a:r>
            <a:r>
              <a:rPr lang="en-US" smtClean="0"/>
              <a:t>a grid is not used</a:t>
            </a:r>
            <a:endParaRPr lang="en-US" dirty="0"/>
          </a:p>
        </p:txBody>
      </p:sp>
    </p:spTree>
    <p:extLst>
      <p:ext uri="{BB962C8B-B14F-4D97-AF65-F5344CB8AC3E}">
        <p14:creationId xmlns="" xmlns:p14="http://schemas.microsoft.com/office/powerpoint/2010/main" val="191662692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1026" name="Picture 2" descr="C:\Users\23\Desktop\1.jpg"/>
          <p:cNvPicPr>
            <a:picLocks noGrp="1" noChangeAspect="1" noChangeArrowheads="1"/>
          </p:cNvPicPr>
          <p:nvPr>
            <p:ph idx="1"/>
          </p:nvPr>
        </p:nvPicPr>
        <p:blipFill>
          <a:blip r:embed="rId2"/>
          <a:srcRect/>
          <a:stretch>
            <a:fillRect/>
          </a:stretch>
        </p:blipFill>
        <p:spPr bwMode="auto">
          <a:xfrm>
            <a:off x="1752600" y="1295400"/>
            <a:ext cx="5886649" cy="4419600"/>
          </a:xfrm>
          <a:prstGeom prst="rect">
            <a:avLst/>
          </a:prstGeom>
          <a:ln w="88900" cap="sq" cmpd="thickThin">
            <a:solidFill>
              <a:srgbClr val="000000"/>
            </a:solidFill>
            <a:prstDash val="solid"/>
            <a:miter lim="800000"/>
          </a:ln>
          <a:effectLst>
            <a:innerShdw blurRad="76200">
              <a:srgbClr val="000000"/>
            </a:innerShdw>
          </a:effectLst>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Base plus fog</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An unexposed film when processed, shows some density</a:t>
            </a:r>
          </a:p>
          <a:p>
            <a:r>
              <a:rPr lang="en-US" dirty="0" smtClean="0"/>
              <a:t>This is caused by the inherent density of the base and added tint and the development of unexposed silver halide crystals</a:t>
            </a:r>
          </a:p>
          <a:p>
            <a:r>
              <a:rPr lang="en-US" dirty="0" smtClean="0"/>
              <a:t>This minimal density is called gross fog</a:t>
            </a:r>
          </a:p>
          <a:p>
            <a:r>
              <a:rPr lang="en-US" dirty="0" smtClean="0"/>
              <a:t>The optimal density of gross fog typically is 0.2 to 0.3</a:t>
            </a:r>
          </a:p>
          <a:p>
            <a:r>
              <a:rPr lang="en-US" dirty="0" smtClean="0"/>
              <a:t>r/d density is influenced by exposure and thickness and density of subject</a:t>
            </a:r>
            <a:endParaRPr lang="en-US" dirty="0"/>
          </a:p>
        </p:txBody>
      </p:sp>
    </p:spTree>
    <p:extLst>
      <p:ext uri="{BB962C8B-B14F-4D97-AF65-F5344CB8AC3E}">
        <p14:creationId xmlns="" xmlns:p14="http://schemas.microsoft.com/office/powerpoint/2010/main" val="409149074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smtClean="0"/>
              <a:t>Exposure </a:t>
            </a:r>
            <a:endParaRPr lang="en-US" sz="3200" dirty="0"/>
          </a:p>
        </p:txBody>
      </p:sp>
      <p:sp>
        <p:nvSpPr>
          <p:cNvPr id="3" name="Content Placeholder 2"/>
          <p:cNvSpPr>
            <a:spLocks noGrp="1"/>
          </p:cNvSpPr>
          <p:nvPr>
            <p:ph idx="1"/>
          </p:nvPr>
        </p:nvSpPr>
        <p:spPr/>
        <p:txBody>
          <a:bodyPr/>
          <a:lstStyle/>
          <a:p>
            <a:r>
              <a:rPr lang="en-US" dirty="0" smtClean="0"/>
              <a:t>Overall film density depends on no of photons absorbed by film emulsion</a:t>
            </a:r>
          </a:p>
          <a:p>
            <a:r>
              <a:rPr lang="en-US" dirty="0" smtClean="0"/>
              <a:t>Increase in mA, </a:t>
            </a:r>
            <a:r>
              <a:rPr lang="en-US" dirty="0" err="1" smtClean="0"/>
              <a:t>kVp</a:t>
            </a:r>
            <a:r>
              <a:rPr lang="en-US" dirty="0" smtClean="0"/>
              <a:t>, or exposure time increases the no of photons reaching the </a:t>
            </a:r>
            <a:r>
              <a:rPr lang="en-US" dirty="0" err="1" smtClean="0"/>
              <a:t>fil</a:t>
            </a:r>
            <a:r>
              <a:rPr lang="en-US" dirty="0" smtClean="0"/>
              <a:t> and thus increases the density of r/g</a:t>
            </a:r>
          </a:p>
          <a:p>
            <a:r>
              <a:rPr lang="en-US" dirty="0" smtClean="0"/>
              <a:t>Reducing the distance b/w focal spot and film also increases film density</a:t>
            </a:r>
            <a:endParaRPr lang="en-US" dirty="0"/>
          </a:p>
        </p:txBody>
      </p:sp>
    </p:spTree>
    <p:extLst>
      <p:ext uri="{BB962C8B-B14F-4D97-AF65-F5344CB8AC3E}">
        <p14:creationId xmlns="" xmlns:p14="http://schemas.microsoft.com/office/powerpoint/2010/main" val="321516204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43490" y="381000"/>
            <a:ext cx="7024744" cy="1143000"/>
          </a:xfrm>
        </p:spPr>
        <p:txBody>
          <a:bodyPr>
            <a:normAutofit/>
          </a:bodyPr>
          <a:lstStyle/>
          <a:p>
            <a:r>
              <a:rPr lang="en-US" sz="3200" dirty="0" smtClean="0"/>
              <a:t>Subject thickness</a:t>
            </a:r>
            <a:endParaRPr lang="en-US" sz="3200" dirty="0"/>
          </a:p>
        </p:txBody>
      </p:sp>
      <p:sp>
        <p:nvSpPr>
          <p:cNvPr id="3" name="Content Placeholder 2"/>
          <p:cNvSpPr>
            <a:spLocks noGrp="1"/>
          </p:cNvSpPr>
          <p:nvPr>
            <p:ph idx="1"/>
          </p:nvPr>
        </p:nvSpPr>
        <p:spPr/>
        <p:txBody>
          <a:bodyPr/>
          <a:lstStyle/>
          <a:p>
            <a:r>
              <a:rPr lang="en-US" dirty="0" smtClean="0"/>
              <a:t>The thicker the subject, the more the beam is attenuated and the lighter the r/g</a:t>
            </a:r>
          </a:p>
          <a:p>
            <a:r>
              <a:rPr lang="en-US" dirty="0" smtClean="0"/>
              <a:t>If exposure factors intended for adults are used for children or edentulous </a:t>
            </a:r>
            <a:r>
              <a:rPr lang="en-US" dirty="0" err="1" smtClean="0"/>
              <a:t>pt</a:t>
            </a:r>
            <a:r>
              <a:rPr lang="en-US" dirty="0" smtClean="0"/>
              <a:t>, the r/g will appear dark, coz of smaller amount of absorbing tissue in the path</a:t>
            </a:r>
            <a:endParaRPr lang="en-US" dirty="0"/>
          </a:p>
        </p:txBody>
      </p:sp>
    </p:spTree>
    <p:extLst>
      <p:ext uri="{BB962C8B-B14F-4D97-AF65-F5344CB8AC3E}">
        <p14:creationId xmlns="" xmlns:p14="http://schemas.microsoft.com/office/powerpoint/2010/main" val="264929500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43490" y="304800"/>
            <a:ext cx="7024744" cy="1143000"/>
          </a:xfrm>
        </p:spPr>
        <p:txBody>
          <a:bodyPr>
            <a:normAutofit/>
          </a:bodyPr>
          <a:lstStyle/>
          <a:p>
            <a:r>
              <a:rPr lang="en-US" sz="3200" dirty="0" smtClean="0"/>
              <a:t>Subj</a:t>
            </a:r>
            <a:r>
              <a:rPr lang="en-US" sz="2800" dirty="0" smtClean="0"/>
              <a:t>ect density</a:t>
            </a:r>
            <a:endParaRPr lang="en-US" sz="3200" dirty="0"/>
          </a:p>
        </p:txBody>
      </p:sp>
      <p:sp>
        <p:nvSpPr>
          <p:cNvPr id="3" name="Content Placeholder 2"/>
          <p:cNvSpPr>
            <a:spLocks noGrp="1"/>
          </p:cNvSpPr>
          <p:nvPr>
            <p:ph idx="1"/>
          </p:nvPr>
        </p:nvSpPr>
        <p:spPr>
          <a:xfrm>
            <a:off x="1043492" y="1676400"/>
            <a:ext cx="6777317" cy="4419600"/>
          </a:xfrm>
        </p:spPr>
        <p:txBody>
          <a:bodyPr>
            <a:normAutofit fontScale="92500" lnSpcReduction="10000"/>
          </a:bodyPr>
          <a:lstStyle/>
          <a:p>
            <a:r>
              <a:rPr lang="en-US" dirty="0" smtClean="0"/>
              <a:t>The greater the density of a structure within the subject, the greater the attenuation of the x ray beam directed through that subject or area</a:t>
            </a:r>
          </a:p>
          <a:p>
            <a:r>
              <a:rPr lang="en-US" dirty="0" smtClean="0"/>
              <a:t>The relative densities, in decreasing order</a:t>
            </a:r>
          </a:p>
          <a:p>
            <a:pPr>
              <a:buFont typeface="Wingdings" pitchFamily="2" charset="2"/>
              <a:buChar char="ü"/>
            </a:pPr>
            <a:r>
              <a:rPr lang="en-US" dirty="0" smtClean="0"/>
              <a:t>Enamel</a:t>
            </a:r>
          </a:p>
          <a:p>
            <a:pPr>
              <a:buFont typeface="Wingdings" pitchFamily="2" charset="2"/>
              <a:buChar char="ü"/>
            </a:pPr>
            <a:r>
              <a:rPr lang="en-US" dirty="0" smtClean="0"/>
              <a:t>Dentin</a:t>
            </a:r>
          </a:p>
          <a:p>
            <a:pPr>
              <a:buFont typeface="Wingdings" pitchFamily="2" charset="2"/>
              <a:buChar char="ü"/>
            </a:pPr>
            <a:r>
              <a:rPr lang="en-US" dirty="0" err="1" smtClean="0"/>
              <a:t>Cementum</a:t>
            </a:r>
            <a:endParaRPr lang="en-US" dirty="0" smtClean="0"/>
          </a:p>
          <a:p>
            <a:pPr>
              <a:buFont typeface="Wingdings" pitchFamily="2" charset="2"/>
              <a:buChar char="ü"/>
            </a:pPr>
            <a:r>
              <a:rPr lang="en-US" dirty="0" smtClean="0"/>
              <a:t>Bone</a:t>
            </a:r>
          </a:p>
          <a:p>
            <a:pPr>
              <a:buFont typeface="Wingdings" pitchFamily="2" charset="2"/>
              <a:buChar char="ü"/>
            </a:pPr>
            <a:r>
              <a:rPr lang="en-US" dirty="0" smtClean="0"/>
              <a:t>Muscle</a:t>
            </a:r>
          </a:p>
          <a:p>
            <a:pPr>
              <a:buFont typeface="Wingdings" pitchFamily="2" charset="2"/>
              <a:buChar char="ü"/>
            </a:pPr>
            <a:r>
              <a:rPr lang="en-US" dirty="0" smtClean="0"/>
              <a:t>Fat</a:t>
            </a:r>
          </a:p>
          <a:p>
            <a:pPr>
              <a:buFont typeface="Wingdings" pitchFamily="2" charset="2"/>
              <a:buChar char="ü"/>
            </a:pPr>
            <a:r>
              <a:rPr lang="en-US" dirty="0" smtClean="0"/>
              <a:t>air</a:t>
            </a:r>
            <a:endParaRPr lang="en-US" dirty="0"/>
          </a:p>
        </p:txBody>
      </p:sp>
    </p:spTree>
    <p:extLst>
      <p:ext uri="{BB962C8B-B14F-4D97-AF65-F5344CB8AC3E}">
        <p14:creationId xmlns="" xmlns:p14="http://schemas.microsoft.com/office/powerpoint/2010/main" val="310147435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ustin">
  <a:themeElements>
    <a:clrScheme name="Austin">
      <a:dk1>
        <a:sysClr val="windowText" lastClr="000000"/>
      </a:dk1>
      <a:lt1>
        <a:sysClr val="window" lastClr="FFFFFF"/>
      </a:lt1>
      <a:dk2>
        <a:srgbClr val="3E3D2D"/>
      </a:dk2>
      <a:lt2>
        <a:srgbClr val="CAF278"/>
      </a:lt2>
      <a:accent1>
        <a:srgbClr val="94C600"/>
      </a:accent1>
      <a:accent2>
        <a:srgbClr val="71685A"/>
      </a:accent2>
      <a:accent3>
        <a:srgbClr val="FF6700"/>
      </a:accent3>
      <a:accent4>
        <a:srgbClr val="909465"/>
      </a:accent4>
      <a:accent5>
        <a:srgbClr val="956B43"/>
      </a:accent5>
      <a:accent6>
        <a:srgbClr val="FEA022"/>
      </a:accent6>
      <a:hlink>
        <a:srgbClr val="E68200"/>
      </a:hlink>
      <a:folHlink>
        <a:srgbClr val="FFA94A"/>
      </a:folHlink>
    </a:clrScheme>
    <a:fontScheme name="Austin">
      <a:maj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Austin">
      <a:fillStyleLst>
        <a:solidFill>
          <a:schemeClr val="phClr"/>
        </a:solidFill>
        <a:gradFill rotWithShape="1">
          <a:gsLst>
            <a:gs pos="0">
              <a:schemeClr val="phClr">
                <a:tint val="20000"/>
                <a:satMod val="180000"/>
                <a:lumMod val="98000"/>
              </a:schemeClr>
            </a:gs>
            <a:gs pos="40000">
              <a:schemeClr val="phClr">
                <a:tint val="30000"/>
                <a:satMod val="260000"/>
                <a:lumMod val="84000"/>
              </a:schemeClr>
            </a:gs>
            <a:gs pos="100000">
              <a:schemeClr val="phClr">
                <a:tint val="100000"/>
                <a:satMod val="110000"/>
                <a:lumMod val="100000"/>
              </a:schemeClr>
            </a:gs>
          </a:gsLst>
          <a:lin ang="5040000" scaled="1"/>
        </a:gradFill>
        <a:gradFill rotWithShape="1">
          <a:gsLst>
            <a:gs pos="0">
              <a:schemeClr val="phClr"/>
            </a:gs>
            <a:gs pos="100000">
              <a:schemeClr val="phClr">
                <a:shade val="75000"/>
                <a:satMod val="120000"/>
                <a:lumMod val="9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scene3d>
            <a:camera prst="orthographicFront">
              <a:rot lat="0" lon="0" rev="0"/>
            </a:camera>
            <a:lightRig rig="threePt" dir="tl">
              <a:rot lat="0" lon="0" rev="20400000"/>
            </a:lightRig>
          </a:scene3d>
          <a:sp3d>
            <a:bevelT w="50800" h="12700" prst="softRound"/>
          </a:sp3d>
        </a:effectStyle>
        <a:effectStyle>
          <a:effectLst>
            <a:outerShdw blurRad="44450" dist="50800" dir="5400000" sx="96000" rotWithShape="0">
              <a:srgbClr val="000000">
                <a:alpha val="34000"/>
              </a:srgbClr>
            </a:outerShdw>
          </a:effectLst>
          <a:scene3d>
            <a:camera prst="orthographicFront">
              <a:rot lat="0" lon="0" rev="0"/>
            </a:camera>
            <a:lightRig rig="threePt" dir="tl">
              <a:rot lat="0" lon="0" rev="20400000"/>
            </a:lightRig>
          </a:scene3d>
          <a:sp3d contourW="15875" prstMaterial="metal">
            <a:bevelT w="101600" h="25400" prst="softRound"/>
            <a:contourClr>
              <a:schemeClr val="phClr">
                <a:shade val="30000"/>
              </a:schemeClr>
            </a:contourClr>
          </a:sp3d>
        </a:effectStyle>
      </a:effectStyleLst>
      <a:bgFillStyleLst>
        <a:solidFill>
          <a:schemeClr val="phClr"/>
        </a:solidFill>
        <a:gradFill rotWithShape="1">
          <a:gsLst>
            <a:gs pos="0">
              <a:schemeClr val="phClr">
                <a:shade val="94000"/>
                <a:satMod val="114000"/>
                <a:lumMod val="96000"/>
              </a:schemeClr>
            </a:gs>
            <a:gs pos="62000">
              <a:schemeClr val="phClr">
                <a:tint val="92000"/>
                <a:shade val="66000"/>
                <a:satMod val="110000"/>
                <a:lumMod val="80000"/>
              </a:schemeClr>
            </a:gs>
            <a:gs pos="100000">
              <a:schemeClr val="phClr">
                <a:tint val="89000"/>
                <a:shade val="62000"/>
                <a:satMod val="110000"/>
                <a:lumMod val="72000"/>
              </a:schemeClr>
            </a:gs>
          </a:gsLst>
          <a:lin ang="5400000" scaled="0"/>
        </a:gradFill>
        <a:blipFill rotWithShape="1">
          <a:blip xmlns:r="http://schemas.openxmlformats.org/officeDocument/2006/relationships" r:embed="rId1">
            <a:duotone>
              <a:schemeClr val="phClr">
                <a:tint val="80000"/>
                <a:shade val="58000"/>
              </a:schemeClr>
              <a:schemeClr val="phClr">
                <a:tint val="73000"/>
                <a:shade val="68000"/>
                <a:satMod val="15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Austin</Template>
  <TotalTime>322</TotalTime>
  <Words>1969</Words>
  <Application>Microsoft Office PowerPoint</Application>
  <PresentationFormat>On-screen Show (4:3)</PresentationFormat>
  <Paragraphs>166</Paragraphs>
  <Slides>40</Slides>
  <Notes>0</Notes>
  <HiddenSlides>0</HiddenSlides>
  <MMClips>0</MMClips>
  <ScaleCrop>false</ScaleCrop>
  <HeadingPairs>
    <vt:vector size="4" baseType="variant">
      <vt:variant>
        <vt:lpstr>Theme</vt:lpstr>
      </vt:variant>
      <vt:variant>
        <vt:i4>1</vt:i4>
      </vt:variant>
      <vt:variant>
        <vt:lpstr>Slide Titles</vt:lpstr>
      </vt:variant>
      <vt:variant>
        <vt:i4>40</vt:i4>
      </vt:variant>
    </vt:vector>
  </HeadingPairs>
  <TitlesOfParts>
    <vt:vector size="41" baseType="lpstr">
      <vt:lpstr>Austin</vt:lpstr>
      <vt:lpstr>Image characteristics and grids </vt:lpstr>
      <vt:lpstr>Image characteristics</vt:lpstr>
      <vt:lpstr>Radiographic Density</vt:lpstr>
      <vt:lpstr>Characteristic curve</vt:lpstr>
      <vt:lpstr>Slide 5</vt:lpstr>
      <vt:lpstr>Base plus fog</vt:lpstr>
      <vt:lpstr>Exposure </vt:lpstr>
      <vt:lpstr>Subject thickness</vt:lpstr>
      <vt:lpstr>Subject density</vt:lpstr>
      <vt:lpstr>Slide 10</vt:lpstr>
      <vt:lpstr>Radiographic contrast</vt:lpstr>
      <vt:lpstr>Slide 12</vt:lpstr>
      <vt:lpstr>Subject contrast</vt:lpstr>
      <vt:lpstr>Slide 14</vt:lpstr>
      <vt:lpstr>Film contrast</vt:lpstr>
      <vt:lpstr>Slide 16</vt:lpstr>
      <vt:lpstr>Scattered radiation</vt:lpstr>
      <vt:lpstr>Slide 18</vt:lpstr>
      <vt:lpstr>Radiographic speed</vt:lpstr>
      <vt:lpstr>Slide 20</vt:lpstr>
      <vt:lpstr>Film latitude</vt:lpstr>
      <vt:lpstr>Radiographic noise</vt:lpstr>
      <vt:lpstr>Slide 23</vt:lpstr>
      <vt:lpstr>Slide 24</vt:lpstr>
      <vt:lpstr>Two important causes of the phenomenon are:</vt:lpstr>
      <vt:lpstr>Radiographic blurring</vt:lpstr>
      <vt:lpstr>Slide 27</vt:lpstr>
      <vt:lpstr>Radiographic blurring</vt:lpstr>
      <vt:lpstr>Image receptor blurring</vt:lpstr>
      <vt:lpstr>Slide 30</vt:lpstr>
      <vt:lpstr>Parallax </vt:lpstr>
      <vt:lpstr>Motion blurring</vt:lpstr>
      <vt:lpstr>Geometric blurring</vt:lpstr>
      <vt:lpstr>Grids </vt:lpstr>
      <vt:lpstr>Composition </vt:lpstr>
      <vt:lpstr>Slide 36</vt:lpstr>
      <vt:lpstr>Slide 37</vt:lpstr>
      <vt:lpstr>Slide 38</vt:lpstr>
      <vt:lpstr>Slide 39</vt:lpstr>
      <vt:lpstr>Slide 40</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X ray film, Intensifying screens and Grids</dc:title>
  <dc:creator>admin</dc:creator>
  <cp:lastModifiedBy>23</cp:lastModifiedBy>
  <cp:revision>48</cp:revision>
  <dcterms:created xsi:type="dcterms:W3CDTF">2006-08-16T00:00:00Z</dcterms:created>
  <dcterms:modified xsi:type="dcterms:W3CDTF">2015-05-02T04:17:52Z</dcterms:modified>
</cp:coreProperties>
</file>