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300" r:id="rId4"/>
    <p:sldId id="258" r:id="rId5"/>
    <p:sldId id="259" r:id="rId6"/>
    <p:sldId id="260" r:id="rId7"/>
    <p:sldId id="261" r:id="rId8"/>
    <p:sldId id="301" r:id="rId9"/>
    <p:sldId id="262" r:id="rId10"/>
    <p:sldId id="30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99" r:id="rId29"/>
    <p:sldId id="280" r:id="rId30"/>
    <p:sldId id="281" r:id="rId31"/>
    <p:sldId id="282" r:id="rId32"/>
    <p:sldId id="298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304" r:id="rId42"/>
    <p:sldId id="305" r:id="rId43"/>
    <p:sldId id="291" r:id="rId44"/>
    <p:sldId id="303" r:id="rId45"/>
    <p:sldId id="292" r:id="rId46"/>
    <p:sldId id="297" r:id="rId47"/>
    <p:sldId id="293" r:id="rId48"/>
    <p:sldId id="294" r:id="rId49"/>
    <p:sldId id="295" r:id="rId50"/>
    <p:sldId id="296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3722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5041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6833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844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921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236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834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411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5340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8222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846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02-May-15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116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447800"/>
            <a:ext cx="6019800" cy="21336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Processing X ray Film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1058108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Processing tanks</a:t>
            </a:r>
            <a:endParaRPr lang="en-US" sz="3600" dirty="0"/>
          </a:p>
        </p:txBody>
      </p:sp>
      <p:pic>
        <p:nvPicPr>
          <p:cNvPr id="5122" name="Picture 2" descr="C:\Users\23\Desktop\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133600"/>
            <a:ext cx="3843337" cy="32579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Developing solution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Developer reduces all silver ions in the exposed crystals of Ag halide to metallic silver grains</a:t>
            </a:r>
          </a:p>
          <a:p>
            <a:r>
              <a:rPr lang="en-US" sz="2800" dirty="0" smtClean="0"/>
              <a:t>To produce diagnostic image</a:t>
            </a:r>
            <a:r>
              <a:rPr lang="en-US" sz="2800" dirty="0"/>
              <a:t>, this </a:t>
            </a:r>
            <a:r>
              <a:rPr lang="en-US" sz="2800" dirty="0" smtClean="0"/>
              <a:t>process must be restricted to crystals containing latent image sites</a:t>
            </a:r>
          </a:p>
          <a:p>
            <a:r>
              <a:rPr lang="en-US" sz="2800" dirty="0" smtClean="0"/>
              <a:t>Silver atoms acts as a bridge by which reducing agents reach silver ions in the crystal and convert them to solid grains of metallic silver</a:t>
            </a:r>
          </a:p>
          <a:p>
            <a:r>
              <a:rPr lang="en-US" sz="2800" dirty="0" smtClean="0"/>
              <a:t>Variations in density is due to different ratios of exposed and unexposed crystals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36189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developer initially has no visible effect </a:t>
            </a:r>
          </a:p>
          <a:p>
            <a:r>
              <a:rPr lang="en-US" sz="2800" dirty="0" smtClean="0"/>
              <a:t>After this initial phase, density increases </a:t>
            </a:r>
            <a:r>
              <a:rPr lang="en-US" sz="2800" dirty="0" err="1" smtClean="0"/>
              <a:t>ver</a:t>
            </a:r>
            <a:r>
              <a:rPr lang="en-US" sz="2800" dirty="0" smtClean="0"/>
              <a:t> rapidly at first and then more slowly</a:t>
            </a:r>
          </a:p>
          <a:p>
            <a:r>
              <a:rPr lang="en-US" sz="2800" dirty="0" smtClean="0"/>
              <a:t>Eventually, all exposed crystals are reduced to black metallic silver and then starts reducing even unexposed crystals</a:t>
            </a:r>
          </a:p>
          <a:p>
            <a:r>
              <a:rPr lang="en-US" sz="2800" dirty="0" smtClean="0"/>
              <a:t>Development of unexposed crystals results in chemical fog on film</a:t>
            </a:r>
          </a:p>
          <a:p>
            <a:r>
              <a:rPr lang="en-US" sz="2800" dirty="0" smtClean="0"/>
              <a:t>A properly exposed film doesn’t get overdeveloped even  if it remains in contact for long time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585717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	Developer solution contains 4 components, all dissolved in water:</a:t>
            </a:r>
          </a:p>
          <a:p>
            <a:r>
              <a:rPr lang="en-US" sz="2800" dirty="0" smtClean="0"/>
              <a:t>Developer</a:t>
            </a:r>
          </a:p>
          <a:p>
            <a:r>
              <a:rPr lang="en-US" sz="2800" dirty="0" smtClean="0"/>
              <a:t>Activator</a:t>
            </a:r>
          </a:p>
          <a:p>
            <a:r>
              <a:rPr lang="en-US" sz="2800" dirty="0" smtClean="0"/>
              <a:t>Preservative</a:t>
            </a:r>
          </a:p>
          <a:p>
            <a:r>
              <a:rPr lang="en-US" sz="2800" dirty="0" smtClean="0"/>
              <a:t>Restrainer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250225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Developer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Two developing agents are used, a </a:t>
            </a:r>
            <a:r>
              <a:rPr lang="en-US" sz="2800" dirty="0" err="1" smtClean="0"/>
              <a:t>pyrazolidone</a:t>
            </a:r>
            <a:r>
              <a:rPr lang="en-US" sz="2800" dirty="0" smtClean="0"/>
              <a:t> type compound, usually </a:t>
            </a:r>
            <a:r>
              <a:rPr lang="en-US" sz="2800" dirty="0" err="1" smtClean="0"/>
              <a:t>phenidone</a:t>
            </a:r>
            <a:r>
              <a:rPr lang="en-US" sz="2800" dirty="0" smtClean="0"/>
              <a:t> and </a:t>
            </a:r>
            <a:r>
              <a:rPr lang="en-US" sz="2800" dirty="0" err="1" smtClean="0"/>
              <a:t>hdroquinone</a:t>
            </a:r>
            <a:endParaRPr lang="en-US" sz="2800" dirty="0" smtClean="0"/>
          </a:p>
          <a:p>
            <a:r>
              <a:rPr lang="en-US" sz="2800" dirty="0" err="1" smtClean="0"/>
              <a:t>Phenidone</a:t>
            </a:r>
            <a:r>
              <a:rPr lang="en-US" sz="2800" dirty="0" smtClean="0"/>
              <a:t> serves as first electron donor that converts silver ion to metallic silver</a:t>
            </a:r>
          </a:p>
          <a:p>
            <a:r>
              <a:rPr lang="en-US" sz="2800" dirty="0" smtClean="0"/>
              <a:t>This electron transfer generates the </a:t>
            </a:r>
            <a:r>
              <a:rPr lang="en-US" sz="2800" dirty="0" err="1" smtClean="0"/>
              <a:t>oxidised</a:t>
            </a:r>
            <a:r>
              <a:rPr lang="en-US" sz="2800" dirty="0" smtClean="0"/>
              <a:t> form of </a:t>
            </a:r>
            <a:r>
              <a:rPr lang="en-US" sz="2800" dirty="0" err="1" smtClean="0"/>
              <a:t>phenidone</a:t>
            </a:r>
            <a:endParaRPr lang="en-US" sz="2800" dirty="0" smtClean="0"/>
          </a:p>
          <a:p>
            <a:r>
              <a:rPr lang="en-US" sz="2800" dirty="0" smtClean="0"/>
              <a:t>Hydroquinone provides electron to reduce the </a:t>
            </a:r>
            <a:r>
              <a:rPr lang="en-US" sz="2800" dirty="0" err="1" smtClean="0"/>
              <a:t>oxidised</a:t>
            </a:r>
            <a:r>
              <a:rPr lang="en-US" sz="2800" dirty="0" smtClean="0"/>
              <a:t> </a:t>
            </a:r>
            <a:r>
              <a:rPr lang="en-US" sz="2800" dirty="0" err="1" smtClean="0"/>
              <a:t>phenidone</a:t>
            </a:r>
            <a:r>
              <a:rPr lang="en-US" sz="2800" dirty="0" smtClean="0"/>
              <a:t> to  original state so that it continues to reduce Ag halide grains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246202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Activator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Developers are active only at alkaline pH, usually around 10</a:t>
            </a:r>
          </a:p>
          <a:p>
            <a:r>
              <a:rPr lang="en-US" sz="2800" dirty="0" smtClean="0"/>
              <a:t>Alkali compounds, sodium or potassium hydroxide are added</a:t>
            </a:r>
          </a:p>
          <a:p>
            <a:r>
              <a:rPr lang="en-US" sz="2800" dirty="0" smtClean="0"/>
              <a:t>Buffers, sodium bicarbonate are used to maintain this condition</a:t>
            </a:r>
          </a:p>
          <a:p>
            <a:r>
              <a:rPr lang="en-US" sz="2800" dirty="0" smtClean="0"/>
              <a:t>Activators also cause gelatin to swell so that developing agents can diffuse more rapidly into the </a:t>
            </a:r>
            <a:r>
              <a:rPr lang="en-US" sz="2800" dirty="0" err="1" smtClean="0"/>
              <a:t>emusion</a:t>
            </a:r>
            <a:r>
              <a:rPr lang="en-US" sz="2800" dirty="0" smtClean="0"/>
              <a:t> and reach the suspended silver bromide crystals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153858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Preservative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Antioxidant or preservative, sodium sulfite protects the developers from oxidation b atmospheric oxygen and thus extends their useful life</a:t>
            </a:r>
          </a:p>
          <a:p>
            <a:r>
              <a:rPr lang="en-US" sz="2800" dirty="0" smtClean="0"/>
              <a:t>It also combines with the brown oxidized developer to produce a </a:t>
            </a:r>
            <a:r>
              <a:rPr lang="en-US" sz="2800" dirty="0" err="1" smtClean="0"/>
              <a:t>colourless</a:t>
            </a:r>
            <a:r>
              <a:rPr lang="en-US" sz="2800" dirty="0" smtClean="0"/>
              <a:t> soluble compound</a:t>
            </a:r>
          </a:p>
          <a:p>
            <a:r>
              <a:rPr lang="en-US" sz="2800" dirty="0" smtClean="0"/>
              <a:t>If not removed, oxidation products interfere with the developing reaction and stain the film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671961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Restrainer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Potassium bromide and </a:t>
            </a:r>
            <a:r>
              <a:rPr lang="en-US" sz="2800" dirty="0" err="1" smtClean="0"/>
              <a:t>benzotriazole</a:t>
            </a:r>
            <a:r>
              <a:rPr lang="en-US" sz="2800" dirty="0" smtClean="0"/>
              <a:t> are added to restrain development of unexposed silver halide crystals</a:t>
            </a:r>
          </a:p>
          <a:p>
            <a:r>
              <a:rPr lang="en-US" sz="2800" dirty="0" smtClean="0"/>
              <a:t>They depress reduction of both exposed and unexposed crystals, they are much effective in depressing the reduction of unexposed crystals</a:t>
            </a:r>
          </a:p>
          <a:p>
            <a:r>
              <a:rPr lang="en-US" sz="2800" dirty="0" smtClean="0"/>
              <a:t>The restrainer acts as </a:t>
            </a:r>
            <a:r>
              <a:rPr lang="en-US" sz="2800" dirty="0" err="1" smtClean="0"/>
              <a:t>antifog</a:t>
            </a:r>
            <a:r>
              <a:rPr lang="en-US" sz="2800" dirty="0" smtClean="0"/>
              <a:t> agents and increases contrast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220998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Developer </a:t>
            </a:r>
            <a:r>
              <a:rPr lang="en-US" sz="3600" dirty="0" err="1" smtClean="0"/>
              <a:t>replenisher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Phenidone</a:t>
            </a:r>
            <a:r>
              <a:rPr lang="en-US" sz="2800" dirty="0" smtClean="0"/>
              <a:t> and hydroquinone are consumed and bromide ions and other </a:t>
            </a:r>
            <a:r>
              <a:rPr lang="en-US" sz="2800" dirty="0" err="1" smtClean="0"/>
              <a:t>bproducts</a:t>
            </a:r>
            <a:r>
              <a:rPr lang="en-US" sz="2800" dirty="0" smtClean="0"/>
              <a:t> are released into solution</a:t>
            </a:r>
          </a:p>
          <a:p>
            <a:r>
              <a:rPr lang="en-US" sz="2800" dirty="0" smtClean="0"/>
              <a:t>Developer also becomes inactive b exposure to </a:t>
            </a:r>
            <a:r>
              <a:rPr lang="en-US" sz="2800" dirty="0" err="1" smtClean="0"/>
              <a:t>oxgen</a:t>
            </a:r>
            <a:endParaRPr lang="en-US" sz="2800" dirty="0" smtClean="0"/>
          </a:p>
          <a:p>
            <a:r>
              <a:rPr lang="en-US" sz="2800" dirty="0" smtClean="0"/>
              <a:t>The developer should be replenished with fresh solution every morning to prolong the life of seasoned developer</a:t>
            </a:r>
          </a:p>
          <a:p>
            <a:r>
              <a:rPr lang="en-US" sz="2800" dirty="0" smtClean="0"/>
              <a:t>The recommended amount is 8 ounces per gallon of developing solution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58480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Rinsing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After development, the film emulsion swells and becomes saturated with developer</a:t>
            </a:r>
          </a:p>
          <a:p>
            <a:r>
              <a:rPr lang="en-US" sz="2800" dirty="0" smtClean="0"/>
              <a:t>At this point, films are rinsed in water for 30 seconds with continuous, gentle agitation before placing in fixer</a:t>
            </a:r>
          </a:p>
          <a:p>
            <a:r>
              <a:rPr lang="en-US" sz="2800" dirty="0" smtClean="0"/>
              <a:t>Rinsing dilutes the developer, slowing the development process</a:t>
            </a:r>
          </a:p>
          <a:p>
            <a:r>
              <a:rPr lang="en-US" sz="2800" dirty="0" smtClean="0"/>
              <a:t>It also removes alkali activator, preventing neutralization of acid fixer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98184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Formation of the latent image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0" y="1447800"/>
            <a:ext cx="7467600" cy="4191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Film emulsion consists of photosensitive crystals  containing primarily Ag bromide suspended in a vehicle and layered on a plastic base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Some crystals also contain small amounts of Ag iodide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These Ag halide crystals also contain a few free </a:t>
            </a:r>
            <a:r>
              <a:rPr lang="en-US" sz="2800" dirty="0" err="1" smtClean="0">
                <a:solidFill>
                  <a:schemeClr val="tx1"/>
                </a:solidFill>
              </a:rPr>
              <a:t>ag</a:t>
            </a:r>
            <a:r>
              <a:rPr lang="en-US" sz="2800" dirty="0" smtClean="0">
                <a:solidFill>
                  <a:schemeClr val="tx1"/>
                </a:solidFill>
              </a:rPr>
              <a:t> ions b/w lattice atoms</a:t>
            </a: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  <a:p>
            <a:pPr algn="l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176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Fixing solution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Primary function is to dissolve and remove the </a:t>
            </a:r>
            <a:r>
              <a:rPr lang="en-US" sz="2800" dirty="0" err="1" smtClean="0"/>
              <a:t>undevloped</a:t>
            </a:r>
            <a:r>
              <a:rPr lang="en-US" sz="2800" dirty="0" smtClean="0"/>
              <a:t> silver halide crystals from the emulsion</a:t>
            </a:r>
          </a:p>
          <a:p>
            <a:r>
              <a:rPr lang="en-US" sz="2800" dirty="0" smtClean="0"/>
              <a:t>It also helps harden and shrink film emulsion</a:t>
            </a:r>
          </a:p>
          <a:p>
            <a:r>
              <a:rPr lang="en-US" sz="2800" dirty="0" smtClean="0"/>
              <a:t>Fixer should also be replenished daily at the rate of 8 ounces per gallon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209299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Components of fixer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Clearing agent</a:t>
            </a:r>
          </a:p>
          <a:p>
            <a:r>
              <a:rPr lang="en-US" sz="2800" dirty="0" smtClean="0"/>
              <a:t>Acidifier</a:t>
            </a:r>
          </a:p>
          <a:p>
            <a:r>
              <a:rPr lang="en-US" sz="2800" dirty="0" smtClean="0"/>
              <a:t>Preservative</a:t>
            </a:r>
          </a:p>
          <a:p>
            <a:r>
              <a:rPr lang="en-US" sz="2800" dirty="0" smtClean="0"/>
              <a:t>Hardener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1499577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Clearing agent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 aqueous solution of ammonium </a:t>
            </a:r>
            <a:r>
              <a:rPr lang="en-US" sz="2800" dirty="0" err="1" smtClean="0"/>
              <a:t>thiosulphate</a:t>
            </a:r>
            <a:r>
              <a:rPr lang="en-US" sz="2800" dirty="0" smtClean="0"/>
              <a:t> dissolves the silver halide grains</a:t>
            </a:r>
          </a:p>
          <a:p>
            <a:r>
              <a:rPr lang="en-US" sz="2800" dirty="0" smtClean="0"/>
              <a:t>It forms stable, water soluble complexes with silver ions, which then diffuse from the emulsion</a:t>
            </a:r>
          </a:p>
          <a:p>
            <a:r>
              <a:rPr lang="en-US" sz="2800" dirty="0" smtClean="0"/>
              <a:t>Excessive fixation results in gradual loss of film density coz the grains of silver slowly dissolve in the acetic acid of the fixing solution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200683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Acidifier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Fixing solution contains an acetic acid buffer system to keep pH constant (4 to 4.5)</a:t>
            </a:r>
          </a:p>
          <a:p>
            <a:r>
              <a:rPr lang="en-US" sz="2800" dirty="0" smtClean="0"/>
              <a:t>Acidic pH is required to promote good diffusion of thiosulfate into the emulsion and silver thiosulfate complexes out of the emulsion</a:t>
            </a:r>
          </a:p>
          <a:p>
            <a:r>
              <a:rPr lang="en-US" sz="2800" dirty="0" smtClean="0"/>
              <a:t>The solution also inactivates any carry over developing agents in the film emulsion, blocking continued developed of any unexposed crystals while the film is in the fixing tank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996813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Preservative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Ammonium sulfite, prevents oxidation of thiosulfate clearing agent, which is unstable in the acid environment of the fixing solution </a:t>
            </a:r>
          </a:p>
          <a:p>
            <a:r>
              <a:rPr lang="en-US" sz="2800" dirty="0" smtClean="0"/>
              <a:t>It also binds with any colored </a:t>
            </a:r>
            <a:r>
              <a:rPr lang="en-US" sz="2800" dirty="0" err="1" smtClean="0"/>
              <a:t>oxidised</a:t>
            </a:r>
            <a:r>
              <a:rPr lang="en-US" sz="2800" dirty="0" smtClean="0"/>
              <a:t> developer carried over into the fixing solution and effectively removes it from the solution, which prevents </a:t>
            </a:r>
            <a:r>
              <a:rPr lang="en-US" sz="2800" dirty="0" err="1" smtClean="0"/>
              <a:t>oxidised</a:t>
            </a:r>
            <a:r>
              <a:rPr lang="en-US" sz="2800" dirty="0" smtClean="0"/>
              <a:t> developer from staining the film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1292924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Hardener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Aluminium</a:t>
            </a:r>
            <a:r>
              <a:rPr lang="en-US" sz="2800" dirty="0" smtClean="0"/>
              <a:t> sulfate, Al complexes with gelatin during fixing and prevents damage to the gelatin during handling</a:t>
            </a:r>
          </a:p>
          <a:p>
            <a:endParaRPr lang="en-US" sz="2800" dirty="0"/>
          </a:p>
          <a:p>
            <a:r>
              <a:rPr lang="en-US" sz="2800" dirty="0" smtClean="0"/>
              <a:t>The hardeners also reduce swelling of the emulsion during final wash, this lessens mechanical damage to emulsion and limits water absorption, shortening drying time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2300422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Washing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After fixing, processed film is washed in sufficient flow of water for an adequate time to ensure removal of all thiosulfate ions and Ag thiosulfate complexes</a:t>
            </a:r>
          </a:p>
          <a:p>
            <a:r>
              <a:rPr lang="en-US" sz="2800" dirty="0" smtClean="0"/>
              <a:t>Any silver compound or thiosulfate remains coz of improper washing discolors and causes stains</a:t>
            </a:r>
          </a:p>
          <a:p>
            <a:r>
              <a:rPr lang="en-US" sz="2800" dirty="0" smtClean="0"/>
              <a:t>This discoloration results from the thiosulfate reacting with silver to form brown silver sulfide, which can obscure diagnostic information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2129923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Darkroom equipment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Darkroom should be </a:t>
            </a:r>
            <a:r>
              <a:rPr lang="en-US" dirty="0" err="1" smtClean="0"/>
              <a:t>atleast</a:t>
            </a:r>
            <a:r>
              <a:rPr lang="en-US" dirty="0" smtClean="0"/>
              <a:t> 4x5 feet (1.2x1.5m)</a:t>
            </a:r>
          </a:p>
          <a:p>
            <a:r>
              <a:rPr lang="en-US" dirty="0" smtClean="0"/>
              <a:t>Lightproof: stray light will cause film fogging and loss of contrast</a:t>
            </a:r>
          </a:p>
          <a:p>
            <a:r>
              <a:rPr lang="en-US" dirty="0" smtClean="0"/>
              <a:t>A light-tight door or </a:t>
            </a:r>
            <a:r>
              <a:rPr lang="en-US" dirty="0" err="1" smtClean="0"/>
              <a:t>doorless</a:t>
            </a:r>
            <a:r>
              <a:rPr lang="en-US" dirty="0" smtClean="0"/>
              <a:t> maze is used</a:t>
            </a:r>
          </a:p>
          <a:p>
            <a:r>
              <a:rPr lang="en-US" dirty="0" smtClean="0"/>
              <a:t>Room should be well ventilated</a:t>
            </a:r>
          </a:p>
          <a:p>
            <a:r>
              <a:rPr lang="en-US" dirty="0" smtClean="0"/>
              <a:t>Comfortable room temperature helps maintain optimal conditions for developing, fixing and washing solutions</a:t>
            </a:r>
          </a:p>
          <a:p>
            <a:r>
              <a:rPr lang="en-US" dirty="0" smtClean="0"/>
              <a:t>If supplies are to stored, ventilation is doubly important coz temperature of 90 F or higher can cause a gen </a:t>
            </a:r>
            <a:r>
              <a:rPr lang="en-US" dirty="0" err="1" smtClean="0"/>
              <a:t>fil</a:t>
            </a:r>
            <a:r>
              <a:rPr lang="en-US" dirty="0" smtClean="0"/>
              <a:t> fog on film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072535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23\Desktop\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752600"/>
            <a:ext cx="4229100" cy="34617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Safe lighting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Processing room should have both white illumination and safe lighting</a:t>
            </a:r>
          </a:p>
          <a:p>
            <a:r>
              <a:rPr lang="en-US" sz="2800" dirty="0" err="1" smtClean="0"/>
              <a:t>Safelighting</a:t>
            </a:r>
            <a:r>
              <a:rPr lang="en-US" sz="2800" dirty="0" smtClean="0"/>
              <a:t> is a low intensity illumination of relatively long wavelength that does not rapidly affect open film</a:t>
            </a:r>
          </a:p>
          <a:p>
            <a:r>
              <a:rPr lang="en-US" sz="2800" dirty="0" smtClean="0"/>
              <a:t>Safelight should have a 15 watt bulb and should be mounted </a:t>
            </a:r>
            <a:r>
              <a:rPr lang="en-US" sz="2800" dirty="0" err="1" smtClean="0"/>
              <a:t>atleast</a:t>
            </a:r>
            <a:r>
              <a:rPr lang="en-US" sz="2800" dirty="0" smtClean="0"/>
              <a:t> 4 feet above the surface where films are handled</a:t>
            </a:r>
          </a:p>
          <a:p>
            <a:r>
              <a:rPr lang="en-US" sz="2800" dirty="0" smtClean="0"/>
              <a:t>A red GBX-2 filter is recommended as a safelight</a:t>
            </a:r>
          </a:p>
          <a:p>
            <a:r>
              <a:rPr lang="en-US" sz="2800" dirty="0" smtClean="0"/>
              <a:t>Film handling under safelight should be limited to about 5 </a:t>
            </a:r>
            <a:r>
              <a:rPr lang="en-US" sz="2800" dirty="0" smtClean="0"/>
              <a:t>minutes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121485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23\Desktop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6031" y="1905000"/>
            <a:ext cx="5802113" cy="36345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Manual processing tanks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All offices should have tank processing as a backup for automatic processing</a:t>
            </a:r>
          </a:p>
          <a:p>
            <a:r>
              <a:rPr lang="en-US" dirty="0" smtClean="0"/>
              <a:t>Tank must have hot and cold running water</a:t>
            </a:r>
          </a:p>
          <a:p>
            <a:r>
              <a:rPr lang="en-US" dirty="0" smtClean="0"/>
              <a:t>Master tank about 20x25 cm (8x10inches) that serves as a water jacket for two removable inserts that fit inside</a:t>
            </a:r>
          </a:p>
          <a:p>
            <a:r>
              <a:rPr lang="en-US" dirty="0" smtClean="0"/>
              <a:t>The insert tanks usually hold 3.8L of developer or fixer and are placed within the outer, larger master tank</a:t>
            </a:r>
          </a:p>
          <a:p>
            <a:r>
              <a:rPr lang="en-US" dirty="0" smtClean="0"/>
              <a:t>The outer tank holds the running water for maintaining the temperature of developer and fixer in insert tanks and for washing films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70957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Developer is placed on left side  and fixer on right side of master tank</a:t>
            </a:r>
          </a:p>
          <a:p>
            <a:r>
              <a:rPr lang="en-US" sz="2800" dirty="0" smtClean="0"/>
              <a:t>All tanks are made of stainless steel</a:t>
            </a:r>
          </a:p>
          <a:p>
            <a:r>
              <a:rPr lang="en-US" sz="2800" dirty="0" smtClean="0"/>
              <a:t>Master tank should have a cover to reduce oxidation of processing solutions, protecting the developing film from </a:t>
            </a:r>
            <a:r>
              <a:rPr lang="en-US" sz="2800" dirty="0" err="1" smtClean="0"/>
              <a:t>from</a:t>
            </a:r>
            <a:r>
              <a:rPr lang="en-US" sz="2800" dirty="0" smtClean="0"/>
              <a:t> accidental exposure to light and minimize evaporation of processing solutions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6235261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23\Desktop\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742486"/>
            <a:ext cx="3771900" cy="30874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Thermometer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Temperature of all processing solution and washing solutions should be closely controlled</a:t>
            </a:r>
          </a:p>
          <a:p>
            <a:r>
              <a:rPr lang="en-US" sz="2800" dirty="0" smtClean="0"/>
              <a:t>A thermometer should be left in water circulating through the master tank to monitor temperature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756879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Films must be exposed to processing chemicals for specific intervals</a:t>
            </a:r>
          </a:p>
          <a:p>
            <a:r>
              <a:rPr lang="en-US" sz="2800" dirty="0" smtClean="0"/>
              <a:t>An interval timer is indispensible for controlling development and fixation times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6125559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Drying racks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2/3 drying racks can be mounted on a convenient wall for film hangers</a:t>
            </a:r>
          </a:p>
          <a:p>
            <a:r>
              <a:rPr lang="en-US" dirty="0" smtClean="0"/>
              <a:t>Drip trays are placed underneath the racks to catch water that may run off the wet films</a:t>
            </a:r>
          </a:p>
          <a:p>
            <a:r>
              <a:rPr lang="en-US" dirty="0" smtClean="0"/>
              <a:t>An electric fan, to circulate air and speed the drying of films</a:t>
            </a:r>
          </a:p>
          <a:p>
            <a:r>
              <a:rPr lang="en-US" dirty="0" smtClean="0"/>
              <a:t>Cabinet dryers, circulate warm air around film and accelerate drying</a:t>
            </a:r>
          </a:p>
          <a:p>
            <a:r>
              <a:rPr lang="en-US" dirty="0" smtClean="0"/>
              <a:t>Excessive heat be avoided coz it may damage the emulsion</a:t>
            </a:r>
          </a:p>
          <a:p>
            <a:r>
              <a:rPr lang="en-US" dirty="0" smtClean="0"/>
              <a:t>If dryers are installed in darkroom, they should be ventilated outside room to preclude humidity and heat, which are detrimental to any unexposed film stored in room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81940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Manual processing procedures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Replenish solutions: developer and fixer need to be replenished. Add 8 ounces / gallon to maintain proper strength of solution. Check the solution levels to ensure the developer and fixer cover the films on the top clips of hangers</a:t>
            </a:r>
          </a:p>
          <a:p>
            <a:r>
              <a:rPr lang="en-US" sz="2800" dirty="0" smtClean="0"/>
              <a:t>Stir solution: to mix the chemicals and </a:t>
            </a:r>
            <a:r>
              <a:rPr lang="en-US" sz="2800" dirty="0" err="1" smtClean="0"/>
              <a:t>equalise</a:t>
            </a:r>
            <a:r>
              <a:rPr lang="en-US" sz="2800" dirty="0" smtClean="0"/>
              <a:t> the temperature throughout the tanks. Use a separate paddle for each solution</a:t>
            </a:r>
          </a:p>
          <a:p>
            <a:r>
              <a:rPr lang="en-US" sz="2800" dirty="0" smtClean="0"/>
              <a:t>Mount film on hangers: use only safelight in darkroom. Hold the films at edges. Clip the film to hanger. Label racks with </a:t>
            </a:r>
            <a:r>
              <a:rPr lang="en-US" sz="2800" dirty="0" err="1" smtClean="0"/>
              <a:t>pts</a:t>
            </a:r>
            <a:r>
              <a:rPr lang="en-US" sz="2800" dirty="0" smtClean="0"/>
              <a:t> name and exposure date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4697258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Set timer: check the temperature of the developer and set the interval timer to the time indicated by the manufacturer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Any alteration in temperature or time results in diminished contrast </a:t>
            </a:r>
          </a:p>
          <a:p>
            <a:r>
              <a:rPr lang="en-US" sz="2400" dirty="0" smtClean="0"/>
              <a:t>Processing too long or at temperatures higher than recommended results in film fog, diminishing contrast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31487507"/>
              </p:ext>
            </p:extLst>
          </p:nvPr>
        </p:nvGraphicFramePr>
        <p:xfrm>
          <a:off x="1524000" y="2514600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Temperature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</a:t>
                      </a:r>
                      <a:r>
                        <a:rPr lang="en-US" baseline="0" dirty="0" smtClean="0"/>
                        <a:t>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68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</a:t>
                      </a:r>
                      <a:r>
                        <a:rPr lang="en-US" dirty="0" err="1" smtClean="0"/>
                        <a:t>mts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r>
                        <a:rPr lang="en-US" baseline="0" dirty="0" smtClean="0"/>
                        <a:t>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&amp; 1/2 </a:t>
                      </a:r>
                      <a:r>
                        <a:rPr lang="en-US" dirty="0" err="1" smtClean="0"/>
                        <a:t>mts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72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</a:t>
                      </a:r>
                      <a:r>
                        <a:rPr lang="en-US" dirty="0" err="1" smtClean="0"/>
                        <a:t>mts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76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</a:t>
                      </a:r>
                      <a:r>
                        <a:rPr lang="en-US" dirty="0" err="1" smtClean="0"/>
                        <a:t>mts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0" dirty="0" smtClean="0"/>
                        <a:t> &amp; ½ </a:t>
                      </a:r>
                      <a:r>
                        <a:rPr lang="en-US" baseline="0" dirty="0" err="1" smtClean="0"/>
                        <a:t>mts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019191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Develop: start timer and immerse in developer. Agitate the hanger for 5 seconds to sweep air bubbles. Leave film in solution for predetermined time . When removing the film, drain the excess developer into wash bath</a:t>
            </a:r>
          </a:p>
          <a:p>
            <a:r>
              <a:rPr lang="en-US" sz="2800" dirty="0" smtClean="0"/>
              <a:t>Rinse: now remove film from developer and place in running water bath for 30 seconds. Agitate films continuously to remove excess developer and slowing development and </a:t>
            </a:r>
            <a:r>
              <a:rPr lang="en-US" sz="2800" dirty="0" err="1" smtClean="0"/>
              <a:t>minimising</a:t>
            </a:r>
            <a:r>
              <a:rPr lang="en-US" sz="2800" dirty="0" smtClean="0"/>
              <a:t> contamination of fixer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8666518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Fix: place hanger and film in fixer solution for 2-4 </a:t>
            </a:r>
            <a:r>
              <a:rPr lang="en-US" sz="2800" dirty="0" err="1" smtClean="0"/>
              <a:t>mts</a:t>
            </a:r>
            <a:r>
              <a:rPr lang="en-US" sz="2800" dirty="0" smtClean="0"/>
              <a:t> and agitate for 5 of every 30 seconds, eliminating air bubbles and bringing fresh fixer solution in contact with the emulsion</a:t>
            </a:r>
          </a:p>
          <a:p>
            <a:r>
              <a:rPr lang="en-US" sz="2800" dirty="0" smtClean="0"/>
              <a:t>Wash and dry: place hanger in running water for </a:t>
            </a:r>
            <a:r>
              <a:rPr lang="en-US" sz="2800" dirty="0" err="1" smtClean="0"/>
              <a:t>atleast</a:t>
            </a:r>
            <a:r>
              <a:rPr lang="en-US" sz="2800" dirty="0" smtClean="0"/>
              <a:t> 10 </a:t>
            </a:r>
            <a:r>
              <a:rPr lang="en-US" sz="2800" dirty="0" err="1" smtClean="0"/>
              <a:t>mts</a:t>
            </a:r>
            <a:r>
              <a:rPr lang="en-US" sz="2800" dirty="0" smtClean="0"/>
              <a:t> to remove residual processing solution. Then remove surface moisture by gently shaking excess water from the films and hanger. Dry the films in circulating, moderately warm air.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668087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crystals are chemically sensitized by addition of trace amounts of sulfur compounds, which bind to the surface of crystals</a:t>
            </a:r>
          </a:p>
          <a:p>
            <a:r>
              <a:rPr lang="en-US" sz="2800" dirty="0" smtClean="0"/>
              <a:t>Sulfur compounds play a crucial role in image formation</a:t>
            </a:r>
          </a:p>
          <a:p>
            <a:r>
              <a:rPr lang="en-US" sz="2800" dirty="0" smtClean="0"/>
              <a:t>Sulfur compounds create sensitivity sites, these are sensitive to radiation</a:t>
            </a:r>
          </a:p>
          <a:p>
            <a:r>
              <a:rPr lang="en-US" sz="2800" dirty="0" smtClean="0"/>
              <a:t>Each crystal has many </a:t>
            </a:r>
            <a:r>
              <a:rPr lang="en-US" sz="2800" dirty="0" err="1" smtClean="0"/>
              <a:t>sensitvity</a:t>
            </a:r>
            <a:r>
              <a:rPr lang="en-US" sz="2800" dirty="0" smtClean="0"/>
              <a:t> site, which begins the process of image formation by trapping electrons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1203714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Rapid processing chemicals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These solutions typically develop films in 15 seconds and fix them in 15 seconds at room temperature</a:t>
            </a:r>
          </a:p>
          <a:p>
            <a:r>
              <a:rPr lang="en-US" sz="2800" dirty="0" smtClean="0"/>
              <a:t>Contains same formulation of processing solutions but often contain higher concentration of hydroquinone</a:t>
            </a:r>
          </a:p>
          <a:p>
            <a:r>
              <a:rPr lang="en-US" sz="2800" dirty="0" smtClean="0"/>
              <a:t>They also more have alkaline pH which causes the emulsion to swell more</a:t>
            </a:r>
          </a:p>
          <a:p>
            <a:r>
              <a:rPr lang="en-US" sz="2800" dirty="0" smtClean="0"/>
              <a:t>These are advantageous in </a:t>
            </a:r>
            <a:r>
              <a:rPr lang="en-US" sz="2800" dirty="0" err="1" smtClean="0"/>
              <a:t>endodontics</a:t>
            </a:r>
            <a:r>
              <a:rPr lang="en-US" sz="2800" dirty="0" smtClean="0"/>
              <a:t> or emergency cases</a:t>
            </a:r>
          </a:p>
          <a:p>
            <a:r>
              <a:rPr lang="en-US" sz="2800" dirty="0" smtClean="0"/>
              <a:t>Reduced contrast</a:t>
            </a:r>
          </a:p>
          <a:p>
            <a:r>
              <a:rPr lang="en-US" sz="2800" dirty="0" smtClean="0"/>
              <a:t>After viewing, film is placed in fixer for 4 </a:t>
            </a:r>
            <a:r>
              <a:rPr lang="en-US" sz="2800" dirty="0" err="1" smtClean="0"/>
              <a:t>mts</a:t>
            </a:r>
            <a:r>
              <a:rPr lang="en-US" sz="2800" dirty="0" smtClean="0"/>
              <a:t> and washed for 10 </a:t>
            </a:r>
            <a:r>
              <a:rPr lang="en-US" sz="2800" dirty="0" err="1" smtClean="0"/>
              <a:t>mts</a:t>
            </a:r>
            <a:r>
              <a:rPr lang="en-US" sz="2800" dirty="0" smtClean="0"/>
              <a:t> to improve contrast and to keep stable in storage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1223229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Changing solutions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All processing solutions deteriorate as a result of continued use and exposure to air</a:t>
            </a:r>
          </a:p>
          <a:p>
            <a:r>
              <a:rPr lang="en-US" sz="2800" dirty="0" smtClean="0"/>
              <a:t>Although regular </a:t>
            </a:r>
            <a:r>
              <a:rPr lang="en-US" sz="2800" dirty="0" err="1" smtClean="0"/>
              <a:t>replinshment</a:t>
            </a:r>
            <a:r>
              <a:rPr lang="en-US" sz="2800" dirty="0" smtClean="0"/>
              <a:t> prolongs their useful life, the build up of reaction products eventually causes these solutions to cease functioning properly</a:t>
            </a:r>
          </a:p>
          <a:p>
            <a:r>
              <a:rPr lang="en-US" sz="2800" dirty="0" err="1" smtClean="0"/>
              <a:t>Exhausation</a:t>
            </a:r>
            <a:r>
              <a:rPr lang="en-US" sz="2800" dirty="0" smtClean="0"/>
              <a:t> of developer results from oxidation of developing agents, depletion of hydroquinone and buildup of bromide</a:t>
            </a:r>
          </a:p>
          <a:p>
            <a:r>
              <a:rPr lang="en-US" sz="2800" dirty="0" smtClean="0"/>
              <a:t>Use of </a:t>
            </a:r>
            <a:r>
              <a:rPr lang="en-US" sz="2800" dirty="0" err="1" smtClean="0"/>
              <a:t>exhausated</a:t>
            </a:r>
            <a:r>
              <a:rPr lang="en-US" sz="2800" dirty="0" smtClean="0"/>
              <a:t> developer results in films that show reduced density and contrast</a:t>
            </a:r>
            <a:endParaRPr lang="en-US" sz="2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When fixer becomes exhausted, silver </a:t>
            </a:r>
            <a:r>
              <a:rPr lang="en-US" sz="2800" dirty="0" err="1" smtClean="0"/>
              <a:t>thiosulfate</a:t>
            </a:r>
            <a:r>
              <a:rPr lang="en-US" sz="2800" dirty="0" smtClean="0"/>
              <a:t> complexes form and halide ions build up</a:t>
            </a:r>
          </a:p>
          <a:p>
            <a:r>
              <a:rPr lang="en-US" sz="2800" dirty="0" smtClean="0"/>
              <a:t>The increased concentration of silver </a:t>
            </a:r>
            <a:r>
              <a:rPr lang="en-US" sz="2800" dirty="0" err="1" smtClean="0"/>
              <a:t>thiosulfate</a:t>
            </a:r>
            <a:r>
              <a:rPr lang="en-US" sz="2800" dirty="0" smtClean="0"/>
              <a:t> complexes form and halide ions build up</a:t>
            </a:r>
          </a:p>
          <a:p>
            <a:r>
              <a:rPr lang="en-US" sz="2800" dirty="0" smtClean="0"/>
              <a:t>The increased concentration of silver </a:t>
            </a:r>
            <a:r>
              <a:rPr lang="en-US" sz="2800" dirty="0" err="1" smtClean="0"/>
              <a:t>thiosulfate</a:t>
            </a:r>
            <a:r>
              <a:rPr lang="en-US" sz="2800" dirty="0" smtClean="0"/>
              <a:t> complexes slows the rate of diffusion of these complexes from emulsion. </a:t>
            </a:r>
          </a:p>
          <a:p>
            <a:r>
              <a:rPr lang="en-US" sz="2800" dirty="0" smtClean="0"/>
              <a:t>halide ions slows the rate of clearing of unexposed silver halide crystals</a:t>
            </a:r>
          </a:p>
          <a:p>
            <a:r>
              <a:rPr lang="en-US" sz="2800" dirty="0" smtClean="0"/>
              <a:t>These changes result in films with incomplete clearing that turn brown with age</a:t>
            </a:r>
            <a:endParaRPr lang="en-US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Automatic film processing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Requires 4 to 6 </a:t>
            </a:r>
            <a:r>
              <a:rPr lang="en-US" sz="2800" dirty="0" err="1" smtClean="0"/>
              <a:t>mts</a:t>
            </a:r>
            <a:r>
              <a:rPr lang="en-US" sz="2800" dirty="0" smtClean="0"/>
              <a:t> to develop, fix, wash and dry a film. </a:t>
            </a:r>
          </a:p>
          <a:p>
            <a:r>
              <a:rPr lang="en-US" sz="2800" dirty="0" smtClean="0"/>
              <a:t>Many processors have day light loading compartment in which operator can unwrap films and feed in machine without working in darkroom</a:t>
            </a:r>
          </a:p>
          <a:p>
            <a:r>
              <a:rPr lang="en-US" sz="2800" dirty="0" smtClean="0"/>
              <a:t>Density and contrast of film tend to be consistent</a:t>
            </a:r>
          </a:p>
          <a:p>
            <a:r>
              <a:rPr lang="en-US" sz="2800" dirty="0" smtClean="0"/>
              <a:t>Coz of higher temperature used for developer and artifacts caused by rollers, quality of processed films is not as high as those developed manually</a:t>
            </a:r>
          </a:p>
          <a:p>
            <a:r>
              <a:rPr lang="en-US" sz="2800" dirty="0" smtClean="0"/>
              <a:t>More grain is evident in processed film</a:t>
            </a:r>
          </a:p>
          <a:p>
            <a:r>
              <a:rPr lang="en-US" sz="2800" dirty="0" smtClean="0"/>
              <a:t>Equipment is expensive and needs frequent cleaning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665307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23\Desktop\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2903" b="16129"/>
          <a:stretch>
            <a:fillRect/>
          </a:stretch>
        </p:blipFill>
        <p:spPr bwMode="auto">
          <a:xfrm>
            <a:off x="762000" y="533400"/>
            <a:ext cx="2362200" cy="1676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2" name="Picture 4" descr="C:\Users\23\Desktop\2.gif"/>
          <p:cNvPicPr>
            <a:picLocks noChangeAspect="1" noChangeArrowheads="1"/>
          </p:cNvPicPr>
          <p:nvPr/>
        </p:nvPicPr>
        <p:blipFill>
          <a:blip r:embed="rId3"/>
          <a:srcRect l="4051"/>
          <a:stretch>
            <a:fillRect/>
          </a:stretch>
        </p:blipFill>
        <p:spPr bwMode="auto">
          <a:xfrm>
            <a:off x="990600" y="2514600"/>
            <a:ext cx="7219950" cy="38195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Mechanism of automatic film processing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This consists of a transport mechanism that picks up unwrapped film and passes it through developing, fixing, washing and drying sections</a:t>
            </a:r>
          </a:p>
          <a:p>
            <a:r>
              <a:rPr lang="en-US" sz="2800" dirty="0" smtClean="0"/>
              <a:t>The transport system most often used is a series of rollers driven by a constant-speed motor that operates through gears, belts or chains</a:t>
            </a:r>
          </a:p>
          <a:p>
            <a:r>
              <a:rPr lang="en-US" sz="2800" dirty="0" smtClean="0"/>
              <a:t>Rollers often consist of independent assemblies of multiple rollers in a rack, with one rack for each step in operation</a:t>
            </a:r>
          </a:p>
          <a:p>
            <a:r>
              <a:rPr lang="en-US" sz="2800" dirty="0" smtClean="0"/>
              <a:t>These assemblies are designed and positioned so that the film crosses over from one roller to the next, the operator may remove them individually for soaking, cleaning and repairing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5234856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23\Desktop\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38250" y="2072481"/>
            <a:ext cx="6667500" cy="3581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Function of rollers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Primary function of rollers is to move the film through the developing solutions</a:t>
            </a:r>
          </a:p>
          <a:p>
            <a:r>
              <a:rPr lang="en-US" sz="2800" dirty="0" smtClean="0"/>
              <a:t>Motion of rollers helps keep the solutions agitated, which contributes to uniformity of processing</a:t>
            </a:r>
          </a:p>
          <a:p>
            <a:r>
              <a:rPr lang="en-US" sz="2800" dirty="0" smtClean="0"/>
              <a:t>The rollers press on film emulsion, forcing some solution out of the emulsion</a:t>
            </a:r>
          </a:p>
          <a:p>
            <a:r>
              <a:rPr lang="en-US" sz="2800" dirty="0" smtClean="0"/>
              <a:t>The top rollers at he cross over point b/w developer and fixer tanks remove developing solution, </a:t>
            </a:r>
            <a:r>
              <a:rPr lang="en-US" sz="2800" dirty="0" err="1" smtClean="0"/>
              <a:t>minimising</a:t>
            </a:r>
            <a:r>
              <a:rPr lang="en-US" sz="2800" dirty="0" smtClean="0"/>
              <a:t> carry over of developer into fixer</a:t>
            </a:r>
          </a:p>
          <a:p>
            <a:r>
              <a:rPr lang="en-US" sz="2800" dirty="0" smtClean="0"/>
              <a:t>Fixer has an additional hardener that helps the emulsion withstand the rigors of the transport system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2201641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Management of radiographic wastes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Primary concern is dissolver silver in used fixer</a:t>
            </a:r>
          </a:p>
          <a:p>
            <a:r>
              <a:rPr lang="en-US" sz="2800" dirty="0" smtClean="0"/>
              <a:t>Another material of concern is lead foil</a:t>
            </a:r>
          </a:p>
          <a:p>
            <a:r>
              <a:rPr lang="en-US" sz="2800" dirty="0" err="1" smtClean="0"/>
              <a:t>Siver</a:t>
            </a:r>
            <a:r>
              <a:rPr lang="en-US" sz="2800" dirty="0" smtClean="0"/>
              <a:t> may be recovered by use of either metallic replacement or </a:t>
            </a:r>
            <a:r>
              <a:rPr lang="en-US" sz="2800" dirty="0" smtClean="0"/>
              <a:t>methods</a:t>
            </a:r>
            <a:endParaRPr lang="en-US" sz="2800" dirty="0" smtClean="0"/>
          </a:p>
          <a:p>
            <a:r>
              <a:rPr lang="en-US" sz="2800" dirty="0" smtClean="0"/>
              <a:t>metallic </a:t>
            </a:r>
            <a:r>
              <a:rPr lang="en-US" sz="2800" dirty="0" err="1" smtClean="0"/>
              <a:t>replaelectroplating</a:t>
            </a:r>
            <a:r>
              <a:rPr lang="en-US" sz="2800" dirty="0" smtClean="0"/>
              <a:t> cements </a:t>
            </a:r>
            <a:r>
              <a:rPr lang="en-US" sz="2800" dirty="0" smtClean="0"/>
              <a:t>uses cartridges through which waste s</a:t>
            </a:r>
          </a:p>
          <a:p>
            <a:r>
              <a:rPr lang="en-US" sz="2800" dirty="0" smtClean="0"/>
              <a:t>Solutions are poured</a:t>
            </a:r>
          </a:p>
          <a:p>
            <a:r>
              <a:rPr lang="en-US" sz="2800" dirty="0" smtClean="0"/>
              <a:t>In this process, iron goes into solution and silver precipitates as sludge</a:t>
            </a:r>
          </a:p>
          <a:p>
            <a:r>
              <a:rPr lang="en-US" sz="2800" dirty="0" smtClean="0"/>
              <a:t>In electroplating method, waste solutions come into contact with 2 electrodes through which a current passes</a:t>
            </a:r>
          </a:p>
          <a:p>
            <a:r>
              <a:rPr lang="en-US" sz="2800" dirty="0" smtClean="0"/>
              <a:t>Cathode captures silver</a:t>
            </a:r>
          </a:p>
          <a:p>
            <a:r>
              <a:rPr lang="en-US" sz="2800" dirty="0" smtClean="0"/>
              <a:t>Scrap silver  and lead can be sold to silver refiners and buyers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0548286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Mounting radiographs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Mounts are made of plastic or cardboard and may have a clear plastic window that covers and protects the film</a:t>
            </a:r>
          </a:p>
          <a:p>
            <a:r>
              <a:rPr lang="en-US" sz="2800" dirty="0" smtClean="0"/>
              <a:t>Operator can arrange several films in a mount in the proper anatomic relationship</a:t>
            </a:r>
          </a:p>
          <a:p>
            <a:r>
              <a:rPr lang="en-US" sz="2800" dirty="0" smtClean="0"/>
              <a:t>Opaque mounts are best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28784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When the film is irradiated, it chemically changes the Ag halide crystal in film</a:t>
            </a:r>
          </a:p>
          <a:p>
            <a:r>
              <a:rPr lang="en-US" sz="2800" dirty="0" smtClean="0"/>
              <a:t>After irradiation, the sensitivity sites starts trapping electrons for image formation</a:t>
            </a:r>
          </a:p>
          <a:p>
            <a:r>
              <a:rPr lang="en-US" sz="2800" dirty="0" smtClean="0"/>
              <a:t>X ray photons interact primarily with the bromide ions by </a:t>
            </a:r>
            <a:r>
              <a:rPr lang="en-US" sz="2800" dirty="0" err="1" smtClean="0"/>
              <a:t>compton</a:t>
            </a:r>
            <a:r>
              <a:rPr lang="en-US" sz="2800" dirty="0" smtClean="0"/>
              <a:t> and photoelectric interactions</a:t>
            </a:r>
          </a:p>
          <a:p>
            <a:r>
              <a:rPr lang="en-US" sz="2800" dirty="0" smtClean="0"/>
              <a:t>These interactions results in the removal of an electron from bromide ions</a:t>
            </a:r>
          </a:p>
          <a:p>
            <a:r>
              <a:rPr lang="en-US" sz="2800" dirty="0" smtClean="0"/>
              <a:t>By loss of an electron, bromide ion is converted into neutral bromine atom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0787713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Duplicating radiographs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The film to be duplicated is placed against the emulsion side of the duplicating film, and the two films are held in position by a glass-topped cassette or photographic printing plate</a:t>
            </a:r>
          </a:p>
          <a:p>
            <a:r>
              <a:rPr lang="en-US" sz="2800" dirty="0" smtClean="0"/>
              <a:t>The films are exposed to light, which passes through the clear areas of the original r/g and exposes the duplicating film</a:t>
            </a:r>
          </a:p>
          <a:p>
            <a:r>
              <a:rPr lang="en-US" sz="2800" dirty="0" smtClean="0"/>
              <a:t>The duplicating film is then processed</a:t>
            </a:r>
          </a:p>
          <a:p>
            <a:r>
              <a:rPr lang="en-US" sz="2800" dirty="0" smtClean="0"/>
              <a:t>films result  in less resolution and more contrast</a:t>
            </a:r>
          </a:p>
          <a:p>
            <a:r>
              <a:rPr lang="en-US" sz="2800" dirty="0" smtClean="0"/>
              <a:t>Light source used is UV light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904392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free electrons move through the crystal until they reach a sensitivity site, where they become trapped and impart a negative charge to the site</a:t>
            </a:r>
          </a:p>
          <a:p>
            <a:r>
              <a:rPr lang="en-US" sz="2800" dirty="0" smtClean="0"/>
              <a:t>This negatively charged site then attracts positively charged free interstitial silver ions</a:t>
            </a:r>
          </a:p>
          <a:p>
            <a:r>
              <a:rPr lang="en-US" sz="2800" dirty="0" smtClean="0"/>
              <a:t>When silver ions reaches the sensitivity site, it is reduced and forms a neutral atom of metallic silver</a:t>
            </a:r>
          </a:p>
          <a:p>
            <a:r>
              <a:rPr lang="en-US" sz="2800" dirty="0" smtClean="0"/>
              <a:t>The sites containing neutral silver atoms are called latent image sites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07253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Film processing converts the latent image into one that can be visualized</a:t>
            </a:r>
          </a:p>
          <a:p>
            <a:r>
              <a:rPr lang="en-US" dirty="0" smtClean="0"/>
              <a:t>The neutral silver atoms at each latent image site renders the crystals sensitive to development and image formation</a:t>
            </a:r>
          </a:p>
          <a:p>
            <a:r>
              <a:rPr lang="en-US" dirty="0" smtClean="0"/>
              <a:t>The larger the </a:t>
            </a:r>
            <a:r>
              <a:rPr lang="en-US" dirty="0" err="1" smtClean="0"/>
              <a:t>aggregrate</a:t>
            </a:r>
            <a:r>
              <a:rPr lang="en-US" dirty="0" smtClean="0"/>
              <a:t> of neutral silver atoms, the more sensitive the crystal is to the effects of developer</a:t>
            </a:r>
          </a:p>
          <a:p>
            <a:r>
              <a:rPr lang="en-US" dirty="0" smtClean="0"/>
              <a:t>Most latent image sites that are capable of being developed have </a:t>
            </a:r>
            <a:r>
              <a:rPr lang="en-US" dirty="0" err="1" smtClean="0"/>
              <a:t>atleast</a:t>
            </a:r>
            <a:r>
              <a:rPr lang="en-US" dirty="0" smtClean="0"/>
              <a:t> 4 or 5 Ag atoms</a:t>
            </a:r>
          </a:p>
          <a:p>
            <a:r>
              <a:rPr lang="en-US" dirty="0" smtClean="0"/>
              <a:t>Developer converts Ag bromide atoms with neutral Ag atoms deposited at the latent image sites into black, solid silver metallic grains</a:t>
            </a:r>
          </a:p>
          <a:p>
            <a:r>
              <a:rPr lang="en-US" dirty="0" smtClean="0"/>
              <a:t>Fixer removes unexposed, undeveloped silver bromide crystals leaving the film clear in unexposed areas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27048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23\Desktop\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4199" r="4815"/>
          <a:stretch>
            <a:fillRect/>
          </a:stretch>
        </p:blipFill>
        <p:spPr bwMode="auto">
          <a:xfrm>
            <a:off x="1676400" y="2057400"/>
            <a:ext cx="4953000" cy="28869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Processing solutions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Film processing involves following procedures:</a:t>
            </a:r>
          </a:p>
          <a:p>
            <a:r>
              <a:rPr lang="en-US" sz="2800" dirty="0" smtClean="0"/>
              <a:t>Immerse exposed film in developer</a:t>
            </a:r>
          </a:p>
          <a:p>
            <a:r>
              <a:rPr lang="en-US" sz="2800" dirty="0" smtClean="0"/>
              <a:t>Rinse film in water bath</a:t>
            </a:r>
          </a:p>
          <a:p>
            <a:r>
              <a:rPr lang="en-US" sz="2800" dirty="0" smtClean="0"/>
              <a:t>Immerse film in fixer</a:t>
            </a:r>
          </a:p>
          <a:p>
            <a:r>
              <a:rPr lang="en-US" sz="2800" dirty="0" smtClean="0"/>
              <a:t>Wash film in water bath</a:t>
            </a:r>
          </a:p>
          <a:p>
            <a:r>
              <a:rPr lang="en-US" sz="2800" dirty="0" smtClean="0"/>
              <a:t>Dry film and mount for viewing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979362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2611</Words>
  <Application>Microsoft Office PowerPoint</Application>
  <PresentationFormat>On-screen Show (4:3)</PresentationFormat>
  <Paragraphs>222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Office Theme</vt:lpstr>
      <vt:lpstr>Processing X ray Film</vt:lpstr>
      <vt:lpstr>Formation of the latent image</vt:lpstr>
      <vt:lpstr>Slide 3</vt:lpstr>
      <vt:lpstr>Slide 4</vt:lpstr>
      <vt:lpstr>Slide 5</vt:lpstr>
      <vt:lpstr>Slide 6</vt:lpstr>
      <vt:lpstr>Slide 7</vt:lpstr>
      <vt:lpstr>Slide 8</vt:lpstr>
      <vt:lpstr>Processing solutions</vt:lpstr>
      <vt:lpstr>Processing tanks</vt:lpstr>
      <vt:lpstr>Developing solution</vt:lpstr>
      <vt:lpstr>Slide 12</vt:lpstr>
      <vt:lpstr>Slide 13</vt:lpstr>
      <vt:lpstr>Developer </vt:lpstr>
      <vt:lpstr>Activator </vt:lpstr>
      <vt:lpstr>Preservative </vt:lpstr>
      <vt:lpstr>Restrainer </vt:lpstr>
      <vt:lpstr>Developer replenisher</vt:lpstr>
      <vt:lpstr>Rinsing </vt:lpstr>
      <vt:lpstr>Fixing solution </vt:lpstr>
      <vt:lpstr>Components of fixer</vt:lpstr>
      <vt:lpstr>Clearing agent</vt:lpstr>
      <vt:lpstr>Acidifier </vt:lpstr>
      <vt:lpstr>Preservative </vt:lpstr>
      <vt:lpstr>Hardener </vt:lpstr>
      <vt:lpstr>Washing </vt:lpstr>
      <vt:lpstr>Darkroom equipment</vt:lpstr>
      <vt:lpstr>Slide 28</vt:lpstr>
      <vt:lpstr>Safe lighting</vt:lpstr>
      <vt:lpstr>Manual processing tanks</vt:lpstr>
      <vt:lpstr>Slide 31</vt:lpstr>
      <vt:lpstr>Slide 32</vt:lpstr>
      <vt:lpstr>Thermometer </vt:lpstr>
      <vt:lpstr>Timer </vt:lpstr>
      <vt:lpstr>Drying racks</vt:lpstr>
      <vt:lpstr>Manual processing procedures</vt:lpstr>
      <vt:lpstr>Slide 37</vt:lpstr>
      <vt:lpstr>Slide 38</vt:lpstr>
      <vt:lpstr>Slide 39</vt:lpstr>
      <vt:lpstr>Rapid processing chemicals</vt:lpstr>
      <vt:lpstr>Changing solutions</vt:lpstr>
      <vt:lpstr>Slide 42</vt:lpstr>
      <vt:lpstr>Automatic film processing</vt:lpstr>
      <vt:lpstr>Slide 44</vt:lpstr>
      <vt:lpstr>Mechanism of automatic film processing</vt:lpstr>
      <vt:lpstr>Slide 46</vt:lpstr>
      <vt:lpstr>Function of rollers</vt:lpstr>
      <vt:lpstr>Management of radiographic wastes</vt:lpstr>
      <vt:lpstr>Mounting radiographs</vt:lpstr>
      <vt:lpstr>Duplicating radiographs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Processing X ray Film</dc:title>
  <dc:creator>admin</dc:creator>
  <cp:lastModifiedBy>23</cp:lastModifiedBy>
  <cp:revision>71</cp:revision>
  <dcterms:created xsi:type="dcterms:W3CDTF">2006-08-16T00:00:00Z</dcterms:created>
  <dcterms:modified xsi:type="dcterms:W3CDTF">2015-05-02T05:15:36Z</dcterms:modified>
</cp:coreProperties>
</file>