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4"/>
  </p:notesMasterIdLst>
  <p:sldIdLst>
    <p:sldId id="256" r:id="rId2"/>
    <p:sldId id="257" r:id="rId3"/>
    <p:sldId id="284" r:id="rId4"/>
    <p:sldId id="285" r:id="rId5"/>
    <p:sldId id="288" r:id="rId6"/>
    <p:sldId id="289" r:id="rId7"/>
    <p:sldId id="261" r:id="rId8"/>
    <p:sldId id="290" r:id="rId9"/>
    <p:sldId id="291" r:id="rId10"/>
    <p:sldId id="262" r:id="rId11"/>
    <p:sldId id="263" r:id="rId12"/>
    <p:sldId id="265" r:id="rId13"/>
    <p:sldId id="266" r:id="rId14"/>
    <p:sldId id="268" r:id="rId15"/>
    <p:sldId id="269" r:id="rId16"/>
    <p:sldId id="292" r:id="rId17"/>
    <p:sldId id="270" r:id="rId18"/>
    <p:sldId id="286" r:id="rId19"/>
    <p:sldId id="287" r:id="rId20"/>
    <p:sldId id="271" r:id="rId21"/>
    <p:sldId id="293" r:id="rId22"/>
    <p:sldId id="272" r:id="rId23"/>
    <p:sldId id="294" r:id="rId24"/>
    <p:sldId id="273" r:id="rId25"/>
    <p:sldId id="299" r:id="rId26"/>
    <p:sldId id="300" r:id="rId27"/>
    <p:sldId id="295" r:id="rId28"/>
    <p:sldId id="296" r:id="rId29"/>
    <p:sldId id="297" r:id="rId30"/>
    <p:sldId id="298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281" r:id="rId39"/>
    <p:sldId id="282" r:id="rId40"/>
    <p:sldId id="301" r:id="rId41"/>
    <p:sldId id="302" r:id="rId42"/>
    <p:sldId id="283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4B0019-CAA7-4AE5-A2AF-F44CFDE5E6D3}" type="doc">
      <dgm:prSet loTypeId="urn:microsoft.com/office/officeart/2005/8/layout/pyramid1" loCatId="pyramid" qsTypeId="urn:microsoft.com/office/officeart/2005/8/quickstyle/simple1" qsCatId="simple" csTypeId="urn:microsoft.com/office/officeart/2005/8/colors/colorful3" csCatId="colorful" phldr="1"/>
      <dgm:spPr/>
    </dgm:pt>
    <dgm:pt modelId="{C05BB0D0-E684-45E0-9570-54531C83482A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 anchor="b"/>
        <a:lstStyle/>
        <a:p>
          <a:r>
            <a:rPr lang="en-US" sz="2000" b="1" dirty="0"/>
            <a:t>Experimental </a:t>
          </a:r>
        </a:p>
        <a:p>
          <a:r>
            <a:rPr lang="en-US" sz="2000" b="1" dirty="0"/>
            <a:t>Studies</a:t>
          </a:r>
        </a:p>
      </dgm:t>
    </dgm:pt>
    <dgm:pt modelId="{5BC9E0C1-42C3-4ECA-B27B-3947D779B8D8}" type="parTrans" cxnId="{41101A3E-F281-4502-ADCA-CE43AAD6ECC3}">
      <dgm:prSet/>
      <dgm:spPr/>
      <dgm:t>
        <a:bodyPr/>
        <a:lstStyle/>
        <a:p>
          <a:endParaRPr lang="en-US"/>
        </a:p>
      </dgm:t>
    </dgm:pt>
    <dgm:pt modelId="{CB2A3A44-93BB-4FD3-A1D9-83BAE03820A7}" type="sibTrans" cxnId="{41101A3E-F281-4502-ADCA-CE43AAD6ECC3}">
      <dgm:prSet/>
      <dgm:spPr/>
      <dgm:t>
        <a:bodyPr/>
        <a:lstStyle/>
        <a:p>
          <a:endParaRPr lang="en-US"/>
        </a:p>
      </dgm:t>
    </dgm:pt>
    <dgm:pt modelId="{521D1E5C-6F4E-4508-80CD-FE5BC18A146F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Analytical Studies</a:t>
          </a:r>
        </a:p>
      </dgm:t>
    </dgm:pt>
    <dgm:pt modelId="{2BCE95C9-1698-44A1-A655-3E906AE1FD42}" type="parTrans" cxnId="{737FB885-5F7E-4723-A4FB-3399E7B300BC}">
      <dgm:prSet/>
      <dgm:spPr/>
      <dgm:t>
        <a:bodyPr/>
        <a:lstStyle/>
        <a:p>
          <a:endParaRPr lang="en-US"/>
        </a:p>
      </dgm:t>
    </dgm:pt>
    <dgm:pt modelId="{0CCCF86F-D1B9-4064-BDB4-621655CAE8B1}" type="sibTrans" cxnId="{737FB885-5F7E-4723-A4FB-3399E7B300BC}">
      <dgm:prSet/>
      <dgm:spPr/>
      <dgm:t>
        <a:bodyPr/>
        <a:lstStyle/>
        <a:p>
          <a:endParaRPr lang="en-US"/>
        </a:p>
      </dgm:t>
    </dgm:pt>
    <dgm:pt modelId="{FD457BEA-9D7D-4E9B-9D8D-11E966E68BC4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Descriptive Studies</a:t>
          </a:r>
        </a:p>
      </dgm:t>
    </dgm:pt>
    <dgm:pt modelId="{A2948F90-1EA1-45C2-9CF4-E0DEF5F32D02}" type="parTrans" cxnId="{2C43AB74-2DA7-49B1-937F-C8E54CC443D5}">
      <dgm:prSet/>
      <dgm:spPr/>
      <dgm:t>
        <a:bodyPr/>
        <a:lstStyle/>
        <a:p>
          <a:endParaRPr lang="en-US"/>
        </a:p>
      </dgm:t>
    </dgm:pt>
    <dgm:pt modelId="{CAA6339A-24D4-46B2-8F5B-A0967727BCEF}" type="sibTrans" cxnId="{2C43AB74-2DA7-49B1-937F-C8E54CC443D5}">
      <dgm:prSet/>
      <dgm:spPr/>
      <dgm:t>
        <a:bodyPr/>
        <a:lstStyle/>
        <a:p>
          <a:endParaRPr lang="en-US"/>
        </a:p>
      </dgm:t>
    </dgm:pt>
    <dgm:pt modelId="{A109B473-DAFF-473B-B8D3-5EB3162C34A4}" type="pres">
      <dgm:prSet presAssocID="{114B0019-CAA7-4AE5-A2AF-F44CFDE5E6D3}" presName="Name0" presStyleCnt="0">
        <dgm:presLayoutVars>
          <dgm:dir/>
          <dgm:animLvl val="lvl"/>
          <dgm:resizeHandles val="exact"/>
        </dgm:presLayoutVars>
      </dgm:prSet>
      <dgm:spPr/>
    </dgm:pt>
    <dgm:pt modelId="{1FCD77A0-DAF6-418D-A8E4-6AB0757B752C}" type="pres">
      <dgm:prSet presAssocID="{C05BB0D0-E684-45E0-9570-54531C83482A}" presName="Name8" presStyleCnt="0"/>
      <dgm:spPr/>
    </dgm:pt>
    <dgm:pt modelId="{ED10A24F-2CD0-4F62-9519-3A754F1D20FC}" type="pres">
      <dgm:prSet presAssocID="{C05BB0D0-E684-45E0-9570-54531C83482A}" presName="level" presStyleLbl="node1" presStyleIdx="0" presStyleCnt="3">
        <dgm:presLayoutVars>
          <dgm:chMax val="1"/>
          <dgm:bulletEnabled val="1"/>
        </dgm:presLayoutVars>
      </dgm:prSet>
      <dgm:spPr/>
    </dgm:pt>
    <dgm:pt modelId="{8B4EED81-5962-4D9C-93C9-23696A13E86A}" type="pres">
      <dgm:prSet presAssocID="{C05BB0D0-E684-45E0-9570-54531C83482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DE1655A-839C-4B8C-8196-CF4A615B0A56}" type="pres">
      <dgm:prSet presAssocID="{521D1E5C-6F4E-4508-80CD-FE5BC18A146F}" presName="Name8" presStyleCnt="0"/>
      <dgm:spPr/>
    </dgm:pt>
    <dgm:pt modelId="{E864CA79-9B93-4927-9EF6-B79100A7EF49}" type="pres">
      <dgm:prSet presAssocID="{521D1E5C-6F4E-4508-80CD-FE5BC18A146F}" presName="level" presStyleLbl="node1" presStyleIdx="1" presStyleCnt="3">
        <dgm:presLayoutVars>
          <dgm:chMax val="1"/>
          <dgm:bulletEnabled val="1"/>
        </dgm:presLayoutVars>
      </dgm:prSet>
      <dgm:spPr/>
    </dgm:pt>
    <dgm:pt modelId="{6AE7D3B2-990B-4D1E-A6EE-5CD151D78938}" type="pres">
      <dgm:prSet presAssocID="{521D1E5C-6F4E-4508-80CD-FE5BC18A146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5B88D50-2408-4D2C-B861-127880693179}" type="pres">
      <dgm:prSet presAssocID="{FD457BEA-9D7D-4E9B-9D8D-11E966E68BC4}" presName="Name8" presStyleCnt="0"/>
      <dgm:spPr/>
    </dgm:pt>
    <dgm:pt modelId="{3DF149D4-C516-41C2-B3E0-8E71C2C87163}" type="pres">
      <dgm:prSet presAssocID="{FD457BEA-9D7D-4E9B-9D8D-11E966E68BC4}" presName="level" presStyleLbl="node1" presStyleIdx="2" presStyleCnt="3">
        <dgm:presLayoutVars>
          <dgm:chMax val="1"/>
          <dgm:bulletEnabled val="1"/>
        </dgm:presLayoutVars>
      </dgm:prSet>
      <dgm:spPr/>
    </dgm:pt>
    <dgm:pt modelId="{0EE384D6-65E6-4A3C-8FD0-AB126353F4D5}" type="pres">
      <dgm:prSet presAssocID="{FD457BEA-9D7D-4E9B-9D8D-11E966E68BC4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8D52291E-EF33-4149-BFC1-3A964BF93AB4}" type="presOf" srcId="{114B0019-CAA7-4AE5-A2AF-F44CFDE5E6D3}" destId="{A109B473-DAFF-473B-B8D3-5EB3162C34A4}" srcOrd="0" destOrd="0" presId="urn:microsoft.com/office/officeart/2005/8/layout/pyramid1"/>
    <dgm:cxn modelId="{5A63A86E-C732-4435-8B9E-3143636B6277}" type="presOf" srcId="{C05BB0D0-E684-45E0-9570-54531C83482A}" destId="{8B4EED81-5962-4D9C-93C9-23696A13E86A}" srcOrd="1" destOrd="0" presId="urn:microsoft.com/office/officeart/2005/8/layout/pyramid1"/>
    <dgm:cxn modelId="{070EEFE5-4893-42BB-A82F-A1A4B34ECB05}" type="presOf" srcId="{FD457BEA-9D7D-4E9B-9D8D-11E966E68BC4}" destId="{3DF149D4-C516-41C2-B3E0-8E71C2C87163}" srcOrd="0" destOrd="0" presId="urn:microsoft.com/office/officeart/2005/8/layout/pyramid1"/>
    <dgm:cxn modelId="{D3BB1892-124E-46F3-B6D6-80934C9A4A15}" type="presOf" srcId="{521D1E5C-6F4E-4508-80CD-FE5BC18A146F}" destId="{6AE7D3B2-990B-4D1E-A6EE-5CD151D78938}" srcOrd="1" destOrd="0" presId="urn:microsoft.com/office/officeart/2005/8/layout/pyramid1"/>
    <dgm:cxn modelId="{CB0F7867-59E7-4778-94C3-9BBD337F5EC3}" type="presOf" srcId="{FD457BEA-9D7D-4E9B-9D8D-11E966E68BC4}" destId="{0EE384D6-65E6-4A3C-8FD0-AB126353F4D5}" srcOrd="1" destOrd="0" presId="urn:microsoft.com/office/officeart/2005/8/layout/pyramid1"/>
    <dgm:cxn modelId="{300FD887-FEF9-4AB7-B134-4E2C7296D3C4}" type="presOf" srcId="{C05BB0D0-E684-45E0-9570-54531C83482A}" destId="{ED10A24F-2CD0-4F62-9519-3A754F1D20FC}" srcOrd="0" destOrd="0" presId="urn:microsoft.com/office/officeart/2005/8/layout/pyramid1"/>
    <dgm:cxn modelId="{41101A3E-F281-4502-ADCA-CE43AAD6ECC3}" srcId="{114B0019-CAA7-4AE5-A2AF-F44CFDE5E6D3}" destId="{C05BB0D0-E684-45E0-9570-54531C83482A}" srcOrd="0" destOrd="0" parTransId="{5BC9E0C1-42C3-4ECA-B27B-3947D779B8D8}" sibTransId="{CB2A3A44-93BB-4FD3-A1D9-83BAE03820A7}"/>
    <dgm:cxn modelId="{7783D23B-C196-4BD3-96C3-F9C24E60FF73}" type="presOf" srcId="{521D1E5C-6F4E-4508-80CD-FE5BC18A146F}" destId="{E864CA79-9B93-4927-9EF6-B79100A7EF49}" srcOrd="0" destOrd="0" presId="urn:microsoft.com/office/officeart/2005/8/layout/pyramid1"/>
    <dgm:cxn modelId="{2C43AB74-2DA7-49B1-937F-C8E54CC443D5}" srcId="{114B0019-CAA7-4AE5-A2AF-F44CFDE5E6D3}" destId="{FD457BEA-9D7D-4E9B-9D8D-11E966E68BC4}" srcOrd="2" destOrd="0" parTransId="{A2948F90-1EA1-45C2-9CF4-E0DEF5F32D02}" sibTransId="{CAA6339A-24D4-46B2-8F5B-A0967727BCEF}"/>
    <dgm:cxn modelId="{737FB885-5F7E-4723-A4FB-3399E7B300BC}" srcId="{114B0019-CAA7-4AE5-A2AF-F44CFDE5E6D3}" destId="{521D1E5C-6F4E-4508-80CD-FE5BC18A146F}" srcOrd="1" destOrd="0" parTransId="{2BCE95C9-1698-44A1-A655-3E906AE1FD42}" sibTransId="{0CCCF86F-D1B9-4064-BDB4-621655CAE8B1}"/>
    <dgm:cxn modelId="{B9952947-C12F-4360-8708-8B5BA154E0B6}" type="presParOf" srcId="{A109B473-DAFF-473B-B8D3-5EB3162C34A4}" destId="{1FCD77A0-DAF6-418D-A8E4-6AB0757B752C}" srcOrd="0" destOrd="0" presId="urn:microsoft.com/office/officeart/2005/8/layout/pyramid1"/>
    <dgm:cxn modelId="{9E6FA4E1-8BDD-44F9-9E2F-5A8C1352E48B}" type="presParOf" srcId="{1FCD77A0-DAF6-418D-A8E4-6AB0757B752C}" destId="{ED10A24F-2CD0-4F62-9519-3A754F1D20FC}" srcOrd="0" destOrd="0" presId="urn:microsoft.com/office/officeart/2005/8/layout/pyramid1"/>
    <dgm:cxn modelId="{00B29E1F-2E86-4A2E-953C-9040083DF20B}" type="presParOf" srcId="{1FCD77A0-DAF6-418D-A8E4-6AB0757B752C}" destId="{8B4EED81-5962-4D9C-93C9-23696A13E86A}" srcOrd="1" destOrd="0" presId="urn:microsoft.com/office/officeart/2005/8/layout/pyramid1"/>
    <dgm:cxn modelId="{90DC9895-3C4B-4274-8BD6-90EBC2499DA2}" type="presParOf" srcId="{A109B473-DAFF-473B-B8D3-5EB3162C34A4}" destId="{3DE1655A-839C-4B8C-8196-CF4A615B0A56}" srcOrd="1" destOrd="0" presId="urn:microsoft.com/office/officeart/2005/8/layout/pyramid1"/>
    <dgm:cxn modelId="{39E7F689-5A4F-4E75-86DA-72CD4AFB059A}" type="presParOf" srcId="{3DE1655A-839C-4B8C-8196-CF4A615B0A56}" destId="{E864CA79-9B93-4927-9EF6-B79100A7EF49}" srcOrd="0" destOrd="0" presId="urn:microsoft.com/office/officeart/2005/8/layout/pyramid1"/>
    <dgm:cxn modelId="{626AA470-3FAF-496F-A4EF-DC3F301FBE45}" type="presParOf" srcId="{3DE1655A-839C-4B8C-8196-CF4A615B0A56}" destId="{6AE7D3B2-990B-4D1E-A6EE-5CD151D78938}" srcOrd="1" destOrd="0" presId="urn:microsoft.com/office/officeart/2005/8/layout/pyramid1"/>
    <dgm:cxn modelId="{3504A35B-CBAE-4EE2-B8E0-D02AC83706B2}" type="presParOf" srcId="{A109B473-DAFF-473B-B8D3-5EB3162C34A4}" destId="{D5B88D50-2408-4D2C-B861-127880693179}" srcOrd="2" destOrd="0" presId="urn:microsoft.com/office/officeart/2005/8/layout/pyramid1"/>
    <dgm:cxn modelId="{CB67E78B-D8C6-4795-AF4E-4124AA1660B7}" type="presParOf" srcId="{D5B88D50-2408-4D2C-B861-127880693179}" destId="{3DF149D4-C516-41C2-B3E0-8E71C2C87163}" srcOrd="0" destOrd="0" presId="urn:microsoft.com/office/officeart/2005/8/layout/pyramid1"/>
    <dgm:cxn modelId="{40EEEC62-9F44-4144-BBAE-CAB82CDD741C}" type="presParOf" srcId="{D5B88D50-2408-4D2C-B861-127880693179}" destId="{0EE384D6-65E6-4A3C-8FD0-AB126353F4D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8D12A9-CBC1-49F0-A127-DBBE59F12FE4}" type="doc">
      <dgm:prSet loTypeId="urn:microsoft.com/office/officeart/2005/8/layout/vProcess5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IN"/>
        </a:p>
      </dgm:t>
    </dgm:pt>
    <dgm:pt modelId="{C0BC3EE1-2A5D-4379-9578-02F5F5E9CDD1}">
      <dgm:prSet phldrT="[Text]"/>
      <dgm:spPr/>
      <dgm:t>
        <a:bodyPr/>
        <a:lstStyle/>
        <a:p>
          <a:r>
            <a:rPr lang="en-US" dirty="0"/>
            <a:t>Selection of cases and controls</a:t>
          </a:r>
          <a:endParaRPr lang="en-IN" dirty="0"/>
        </a:p>
      </dgm:t>
    </dgm:pt>
    <dgm:pt modelId="{E0027EAA-F502-4F87-8E37-507112345FA7}" type="parTrans" cxnId="{0933FEF0-5897-4E80-9DF6-770AC5A50400}">
      <dgm:prSet/>
      <dgm:spPr/>
      <dgm:t>
        <a:bodyPr/>
        <a:lstStyle/>
        <a:p>
          <a:endParaRPr lang="en-IN"/>
        </a:p>
      </dgm:t>
    </dgm:pt>
    <dgm:pt modelId="{4937BB46-3D3C-4932-9145-FF61AD243F58}" type="sibTrans" cxnId="{0933FEF0-5897-4E80-9DF6-770AC5A50400}">
      <dgm:prSet/>
      <dgm:spPr/>
      <dgm:t>
        <a:bodyPr/>
        <a:lstStyle/>
        <a:p>
          <a:endParaRPr lang="en-IN"/>
        </a:p>
      </dgm:t>
    </dgm:pt>
    <dgm:pt modelId="{7E2C4480-DAC0-493F-A022-49990FE14965}">
      <dgm:prSet phldrT="[Text]"/>
      <dgm:spPr/>
      <dgm:t>
        <a:bodyPr/>
        <a:lstStyle/>
        <a:p>
          <a:r>
            <a:rPr lang="en-US" dirty="0"/>
            <a:t>Matching </a:t>
          </a:r>
          <a:endParaRPr lang="en-IN" dirty="0"/>
        </a:p>
      </dgm:t>
    </dgm:pt>
    <dgm:pt modelId="{9723FEC3-FA3B-4B21-BA02-7066B747EF26}" type="parTrans" cxnId="{02B994EC-D959-42E2-9E9D-73F81980F5B1}">
      <dgm:prSet/>
      <dgm:spPr/>
      <dgm:t>
        <a:bodyPr/>
        <a:lstStyle/>
        <a:p>
          <a:endParaRPr lang="en-IN"/>
        </a:p>
      </dgm:t>
    </dgm:pt>
    <dgm:pt modelId="{8A4F2FFA-655A-47E6-8EF5-CE1496A4E2C6}" type="sibTrans" cxnId="{02B994EC-D959-42E2-9E9D-73F81980F5B1}">
      <dgm:prSet/>
      <dgm:spPr/>
      <dgm:t>
        <a:bodyPr/>
        <a:lstStyle/>
        <a:p>
          <a:endParaRPr lang="en-IN"/>
        </a:p>
      </dgm:t>
    </dgm:pt>
    <dgm:pt modelId="{B24572F1-7D91-4D7A-95F5-7F5705E1AB6A}">
      <dgm:prSet phldrT="[Text]"/>
      <dgm:spPr/>
      <dgm:t>
        <a:bodyPr/>
        <a:lstStyle/>
        <a:p>
          <a:r>
            <a:rPr lang="en-US" dirty="0"/>
            <a:t>Measurement of exposure  </a:t>
          </a:r>
          <a:endParaRPr lang="en-IN" dirty="0"/>
        </a:p>
      </dgm:t>
    </dgm:pt>
    <dgm:pt modelId="{E928427D-EEBF-4A5A-94CB-70BD6A7E7D2D}" type="parTrans" cxnId="{3F5878D1-17D4-404D-B42B-C72A243EE6A8}">
      <dgm:prSet/>
      <dgm:spPr/>
      <dgm:t>
        <a:bodyPr/>
        <a:lstStyle/>
        <a:p>
          <a:endParaRPr lang="en-IN"/>
        </a:p>
      </dgm:t>
    </dgm:pt>
    <dgm:pt modelId="{A5A25616-74AA-4CA2-8F1D-667A35D27538}" type="sibTrans" cxnId="{3F5878D1-17D4-404D-B42B-C72A243EE6A8}">
      <dgm:prSet/>
      <dgm:spPr/>
      <dgm:t>
        <a:bodyPr/>
        <a:lstStyle/>
        <a:p>
          <a:endParaRPr lang="en-IN"/>
        </a:p>
      </dgm:t>
    </dgm:pt>
    <dgm:pt modelId="{72C2F728-3C1E-49E2-A473-6E147B1686AA}">
      <dgm:prSet/>
      <dgm:spPr/>
      <dgm:t>
        <a:bodyPr/>
        <a:lstStyle/>
        <a:p>
          <a:r>
            <a:rPr lang="en-US" dirty="0"/>
            <a:t>Analysis of data</a:t>
          </a:r>
          <a:endParaRPr lang="en-IN" dirty="0"/>
        </a:p>
      </dgm:t>
    </dgm:pt>
    <dgm:pt modelId="{D5F4B58F-9270-41BA-9D2F-5313AFFDACA0}" type="parTrans" cxnId="{36C453C4-DB53-457D-AEEF-4E8F4B2923C3}">
      <dgm:prSet/>
      <dgm:spPr/>
      <dgm:t>
        <a:bodyPr/>
        <a:lstStyle/>
        <a:p>
          <a:endParaRPr lang="en-IN"/>
        </a:p>
      </dgm:t>
    </dgm:pt>
    <dgm:pt modelId="{BE49BAD9-FF4B-46CE-B612-5E1F08E1229C}" type="sibTrans" cxnId="{36C453C4-DB53-457D-AEEF-4E8F4B2923C3}">
      <dgm:prSet/>
      <dgm:spPr/>
      <dgm:t>
        <a:bodyPr/>
        <a:lstStyle/>
        <a:p>
          <a:endParaRPr lang="en-IN"/>
        </a:p>
      </dgm:t>
    </dgm:pt>
    <dgm:pt modelId="{1D4D98DC-E661-4414-B20C-D0A2E6535386}" type="pres">
      <dgm:prSet presAssocID="{218D12A9-CBC1-49F0-A127-DBBE59F12FE4}" presName="outerComposite" presStyleCnt="0">
        <dgm:presLayoutVars>
          <dgm:chMax val="5"/>
          <dgm:dir/>
          <dgm:resizeHandles val="exact"/>
        </dgm:presLayoutVars>
      </dgm:prSet>
      <dgm:spPr/>
    </dgm:pt>
    <dgm:pt modelId="{69C1071A-CD7B-436D-93BB-348C3519A9CC}" type="pres">
      <dgm:prSet presAssocID="{218D12A9-CBC1-49F0-A127-DBBE59F12FE4}" presName="dummyMaxCanvas" presStyleCnt="0">
        <dgm:presLayoutVars/>
      </dgm:prSet>
      <dgm:spPr/>
    </dgm:pt>
    <dgm:pt modelId="{BF124DD4-B4F0-4589-9137-6FA3B90BF5A2}" type="pres">
      <dgm:prSet presAssocID="{218D12A9-CBC1-49F0-A127-DBBE59F12FE4}" presName="FourNodes_1" presStyleLbl="node1" presStyleIdx="0" presStyleCnt="4">
        <dgm:presLayoutVars>
          <dgm:bulletEnabled val="1"/>
        </dgm:presLayoutVars>
      </dgm:prSet>
      <dgm:spPr/>
    </dgm:pt>
    <dgm:pt modelId="{7ED85D4B-45D5-43CE-8C7B-A4DB92E7A768}" type="pres">
      <dgm:prSet presAssocID="{218D12A9-CBC1-49F0-A127-DBBE59F12FE4}" presName="FourNodes_2" presStyleLbl="node1" presStyleIdx="1" presStyleCnt="4">
        <dgm:presLayoutVars>
          <dgm:bulletEnabled val="1"/>
        </dgm:presLayoutVars>
      </dgm:prSet>
      <dgm:spPr/>
    </dgm:pt>
    <dgm:pt modelId="{097BC874-45D9-4BFE-B8A9-01E46BA97545}" type="pres">
      <dgm:prSet presAssocID="{218D12A9-CBC1-49F0-A127-DBBE59F12FE4}" presName="FourNodes_3" presStyleLbl="node1" presStyleIdx="2" presStyleCnt="4">
        <dgm:presLayoutVars>
          <dgm:bulletEnabled val="1"/>
        </dgm:presLayoutVars>
      </dgm:prSet>
      <dgm:spPr/>
    </dgm:pt>
    <dgm:pt modelId="{DE73F23B-7307-493D-BC95-E0ABDAB0E129}" type="pres">
      <dgm:prSet presAssocID="{218D12A9-CBC1-49F0-A127-DBBE59F12FE4}" presName="FourNodes_4" presStyleLbl="node1" presStyleIdx="3" presStyleCnt="4">
        <dgm:presLayoutVars>
          <dgm:bulletEnabled val="1"/>
        </dgm:presLayoutVars>
      </dgm:prSet>
      <dgm:spPr/>
    </dgm:pt>
    <dgm:pt modelId="{1447281F-FF54-45E1-8AB9-B10DEE7171CD}" type="pres">
      <dgm:prSet presAssocID="{218D12A9-CBC1-49F0-A127-DBBE59F12FE4}" presName="FourConn_1-2" presStyleLbl="fgAccFollowNode1" presStyleIdx="0" presStyleCnt="3">
        <dgm:presLayoutVars>
          <dgm:bulletEnabled val="1"/>
        </dgm:presLayoutVars>
      </dgm:prSet>
      <dgm:spPr/>
    </dgm:pt>
    <dgm:pt modelId="{7E106C8B-4E59-454D-B6F8-E88CD33BE11C}" type="pres">
      <dgm:prSet presAssocID="{218D12A9-CBC1-49F0-A127-DBBE59F12FE4}" presName="FourConn_2-3" presStyleLbl="fgAccFollowNode1" presStyleIdx="1" presStyleCnt="3">
        <dgm:presLayoutVars>
          <dgm:bulletEnabled val="1"/>
        </dgm:presLayoutVars>
      </dgm:prSet>
      <dgm:spPr/>
    </dgm:pt>
    <dgm:pt modelId="{A7AF0BFC-B876-4F0A-8525-DE3C89113CF2}" type="pres">
      <dgm:prSet presAssocID="{218D12A9-CBC1-49F0-A127-DBBE59F12FE4}" presName="FourConn_3-4" presStyleLbl="fgAccFollowNode1" presStyleIdx="2" presStyleCnt="3">
        <dgm:presLayoutVars>
          <dgm:bulletEnabled val="1"/>
        </dgm:presLayoutVars>
      </dgm:prSet>
      <dgm:spPr/>
    </dgm:pt>
    <dgm:pt modelId="{E0D4055F-F604-48E2-8DDA-52747B6B3AA0}" type="pres">
      <dgm:prSet presAssocID="{218D12A9-CBC1-49F0-A127-DBBE59F12FE4}" presName="FourNodes_1_text" presStyleLbl="node1" presStyleIdx="3" presStyleCnt="4">
        <dgm:presLayoutVars>
          <dgm:bulletEnabled val="1"/>
        </dgm:presLayoutVars>
      </dgm:prSet>
      <dgm:spPr/>
    </dgm:pt>
    <dgm:pt modelId="{281D9964-71B7-4CA8-8C5D-CF459215438D}" type="pres">
      <dgm:prSet presAssocID="{218D12A9-CBC1-49F0-A127-DBBE59F12FE4}" presName="FourNodes_2_text" presStyleLbl="node1" presStyleIdx="3" presStyleCnt="4">
        <dgm:presLayoutVars>
          <dgm:bulletEnabled val="1"/>
        </dgm:presLayoutVars>
      </dgm:prSet>
      <dgm:spPr/>
    </dgm:pt>
    <dgm:pt modelId="{4338CDB6-23DE-4EBB-BE7D-EB5D7C7DD295}" type="pres">
      <dgm:prSet presAssocID="{218D12A9-CBC1-49F0-A127-DBBE59F12FE4}" presName="FourNodes_3_text" presStyleLbl="node1" presStyleIdx="3" presStyleCnt="4">
        <dgm:presLayoutVars>
          <dgm:bulletEnabled val="1"/>
        </dgm:presLayoutVars>
      </dgm:prSet>
      <dgm:spPr/>
    </dgm:pt>
    <dgm:pt modelId="{40A64D70-9E68-4281-BB13-C901953B438C}" type="pres">
      <dgm:prSet presAssocID="{218D12A9-CBC1-49F0-A127-DBBE59F12FE4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23CA8961-7107-45C7-AD07-54573A0E78FA}" type="presOf" srcId="{7E2C4480-DAC0-493F-A022-49990FE14965}" destId="{281D9964-71B7-4CA8-8C5D-CF459215438D}" srcOrd="1" destOrd="0" presId="urn:microsoft.com/office/officeart/2005/8/layout/vProcess5"/>
    <dgm:cxn modelId="{2E4CD670-E888-4DB8-AC95-275D3A79A9BE}" type="presOf" srcId="{218D12A9-CBC1-49F0-A127-DBBE59F12FE4}" destId="{1D4D98DC-E661-4414-B20C-D0A2E6535386}" srcOrd="0" destOrd="0" presId="urn:microsoft.com/office/officeart/2005/8/layout/vProcess5"/>
    <dgm:cxn modelId="{A77ED0E3-ED44-4065-AC41-D0B77EABA6B3}" type="presOf" srcId="{4937BB46-3D3C-4932-9145-FF61AD243F58}" destId="{1447281F-FF54-45E1-8AB9-B10DEE7171CD}" srcOrd="0" destOrd="0" presId="urn:microsoft.com/office/officeart/2005/8/layout/vProcess5"/>
    <dgm:cxn modelId="{F0667657-9B64-4761-9674-125CCA8E93D2}" type="presOf" srcId="{A5A25616-74AA-4CA2-8F1D-667A35D27538}" destId="{A7AF0BFC-B876-4F0A-8525-DE3C89113CF2}" srcOrd="0" destOrd="0" presId="urn:microsoft.com/office/officeart/2005/8/layout/vProcess5"/>
    <dgm:cxn modelId="{02B994EC-D959-42E2-9E9D-73F81980F5B1}" srcId="{218D12A9-CBC1-49F0-A127-DBBE59F12FE4}" destId="{7E2C4480-DAC0-493F-A022-49990FE14965}" srcOrd="1" destOrd="0" parTransId="{9723FEC3-FA3B-4B21-BA02-7066B747EF26}" sibTransId="{8A4F2FFA-655A-47E6-8EF5-CE1496A4E2C6}"/>
    <dgm:cxn modelId="{DBD5D998-13ED-48C9-A43D-5757ECB67BCA}" type="presOf" srcId="{8A4F2FFA-655A-47E6-8EF5-CE1496A4E2C6}" destId="{7E106C8B-4E59-454D-B6F8-E88CD33BE11C}" srcOrd="0" destOrd="0" presId="urn:microsoft.com/office/officeart/2005/8/layout/vProcess5"/>
    <dgm:cxn modelId="{DDC05B85-DF4F-47ED-8C20-5EFCE69F04FE}" type="presOf" srcId="{7E2C4480-DAC0-493F-A022-49990FE14965}" destId="{7ED85D4B-45D5-43CE-8C7B-A4DB92E7A768}" srcOrd="0" destOrd="0" presId="urn:microsoft.com/office/officeart/2005/8/layout/vProcess5"/>
    <dgm:cxn modelId="{FAB1C7D6-4780-409C-B479-40CC215A21EB}" type="presOf" srcId="{C0BC3EE1-2A5D-4379-9578-02F5F5E9CDD1}" destId="{E0D4055F-F604-48E2-8DDA-52747B6B3AA0}" srcOrd="1" destOrd="0" presId="urn:microsoft.com/office/officeart/2005/8/layout/vProcess5"/>
    <dgm:cxn modelId="{3F5878D1-17D4-404D-B42B-C72A243EE6A8}" srcId="{218D12A9-CBC1-49F0-A127-DBBE59F12FE4}" destId="{B24572F1-7D91-4D7A-95F5-7F5705E1AB6A}" srcOrd="2" destOrd="0" parTransId="{E928427D-EEBF-4A5A-94CB-70BD6A7E7D2D}" sibTransId="{A5A25616-74AA-4CA2-8F1D-667A35D27538}"/>
    <dgm:cxn modelId="{4D79C582-BC95-4944-986B-2053CC8E0536}" type="presOf" srcId="{B24572F1-7D91-4D7A-95F5-7F5705E1AB6A}" destId="{097BC874-45D9-4BFE-B8A9-01E46BA97545}" srcOrd="0" destOrd="0" presId="urn:microsoft.com/office/officeart/2005/8/layout/vProcess5"/>
    <dgm:cxn modelId="{B90AE01F-9522-4C45-B063-73FD3BA6FF69}" type="presOf" srcId="{C0BC3EE1-2A5D-4379-9578-02F5F5E9CDD1}" destId="{BF124DD4-B4F0-4589-9137-6FA3B90BF5A2}" srcOrd="0" destOrd="0" presId="urn:microsoft.com/office/officeart/2005/8/layout/vProcess5"/>
    <dgm:cxn modelId="{0933FEF0-5897-4E80-9DF6-770AC5A50400}" srcId="{218D12A9-CBC1-49F0-A127-DBBE59F12FE4}" destId="{C0BC3EE1-2A5D-4379-9578-02F5F5E9CDD1}" srcOrd="0" destOrd="0" parTransId="{E0027EAA-F502-4F87-8E37-507112345FA7}" sibTransId="{4937BB46-3D3C-4932-9145-FF61AD243F58}"/>
    <dgm:cxn modelId="{7BCD01CB-A5C4-4C1C-A77C-9A2D130CF15F}" type="presOf" srcId="{72C2F728-3C1E-49E2-A473-6E147B1686AA}" destId="{40A64D70-9E68-4281-BB13-C901953B438C}" srcOrd="1" destOrd="0" presId="urn:microsoft.com/office/officeart/2005/8/layout/vProcess5"/>
    <dgm:cxn modelId="{36C453C4-DB53-457D-AEEF-4E8F4B2923C3}" srcId="{218D12A9-CBC1-49F0-A127-DBBE59F12FE4}" destId="{72C2F728-3C1E-49E2-A473-6E147B1686AA}" srcOrd="3" destOrd="0" parTransId="{D5F4B58F-9270-41BA-9D2F-5313AFFDACA0}" sibTransId="{BE49BAD9-FF4B-46CE-B612-5E1F08E1229C}"/>
    <dgm:cxn modelId="{A8EA3527-3450-4BE0-9B11-22D99344C752}" type="presOf" srcId="{72C2F728-3C1E-49E2-A473-6E147B1686AA}" destId="{DE73F23B-7307-493D-BC95-E0ABDAB0E129}" srcOrd="0" destOrd="0" presId="urn:microsoft.com/office/officeart/2005/8/layout/vProcess5"/>
    <dgm:cxn modelId="{719D0AFC-1692-44C3-AD82-6162FAD82F00}" type="presOf" srcId="{B24572F1-7D91-4D7A-95F5-7F5705E1AB6A}" destId="{4338CDB6-23DE-4EBB-BE7D-EB5D7C7DD295}" srcOrd="1" destOrd="0" presId="urn:microsoft.com/office/officeart/2005/8/layout/vProcess5"/>
    <dgm:cxn modelId="{BA42CF4B-AA4B-4589-AB91-6C8031667B06}" type="presParOf" srcId="{1D4D98DC-E661-4414-B20C-D0A2E6535386}" destId="{69C1071A-CD7B-436D-93BB-348C3519A9CC}" srcOrd="0" destOrd="0" presId="urn:microsoft.com/office/officeart/2005/8/layout/vProcess5"/>
    <dgm:cxn modelId="{FFD7F138-7ECD-490B-B953-996039C49C50}" type="presParOf" srcId="{1D4D98DC-E661-4414-B20C-D0A2E6535386}" destId="{BF124DD4-B4F0-4589-9137-6FA3B90BF5A2}" srcOrd="1" destOrd="0" presId="urn:microsoft.com/office/officeart/2005/8/layout/vProcess5"/>
    <dgm:cxn modelId="{2C72274D-0A7A-4564-B9C0-B0129EC70A26}" type="presParOf" srcId="{1D4D98DC-E661-4414-B20C-D0A2E6535386}" destId="{7ED85D4B-45D5-43CE-8C7B-A4DB92E7A768}" srcOrd="2" destOrd="0" presId="urn:microsoft.com/office/officeart/2005/8/layout/vProcess5"/>
    <dgm:cxn modelId="{DC285728-7F00-4C7F-B767-03884A8C0944}" type="presParOf" srcId="{1D4D98DC-E661-4414-B20C-D0A2E6535386}" destId="{097BC874-45D9-4BFE-B8A9-01E46BA97545}" srcOrd="3" destOrd="0" presId="urn:microsoft.com/office/officeart/2005/8/layout/vProcess5"/>
    <dgm:cxn modelId="{55D7A8C0-16F9-4747-9EAF-575C2EE5BF39}" type="presParOf" srcId="{1D4D98DC-E661-4414-B20C-D0A2E6535386}" destId="{DE73F23B-7307-493D-BC95-E0ABDAB0E129}" srcOrd="4" destOrd="0" presId="urn:microsoft.com/office/officeart/2005/8/layout/vProcess5"/>
    <dgm:cxn modelId="{450F6FDD-D438-49CB-9AC1-7805C0DDF1EB}" type="presParOf" srcId="{1D4D98DC-E661-4414-B20C-D0A2E6535386}" destId="{1447281F-FF54-45E1-8AB9-B10DEE7171CD}" srcOrd="5" destOrd="0" presId="urn:microsoft.com/office/officeart/2005/8/layout/vProcess5"/>
    <dgm:cxn modelId="{64C28FE9-E222-4D71-BAE9-8A1491981D33}" type="presParOf" srcId="{1D4D98DC-E661-4414-B20C-D0A2E6535386}" destId="{7E106C8B-4E59-454D-B6F8-E88CD33BE11C}" srcOrd="6" destOrd="0" presId="urn:microsoft.com/office/officeart/2005/8/layout/vProcess5"/>
    <dgm:cxn modelId="{675051A7-2696-481C-94E0-D405ED3B7AF3}" type="presParOf" srcId="{1D4D98DC-E661-4414-B20C-D0A2E6535386}" destId="{A7AF0BFC-B876-4F0A-8525-DE3C89113CF2}" srcOrd="7" destOrd="0" presId="urn:microsoft.com/office/officeart/2005/8/layout/vProcess5"/>
    <dgm:cxn modelId="{572A73F1-9DCD-43C7-95C6-DEC8782C6A41}" type="presParOf" srcId="{1D4D98DC-E661-4414-B20C-D0A2E6535386}" destId="{E0D4055F-F604-48E2-8DDA-52747B6B3AA0}" srcOrd="8" destOrd="0" presId="urn:microsoft.com/office/officeart/2005/8/layout/vProcess5"/>
    <dgm:cxn modelId="{4010844C-5628-486F-B245-82B917285245}" type="presParOf" srcId="{1D4D98DC-E661-4414-B20C-D0A2E6535386}" destId="{281D9964-71B7-4CA8-8C5D-CF459215438D}" srcOrd="9" destOrd="0" presId="urn:microsoft.com/office/officeart/2005/8/layout/vProcess5"/>
    <dgm:cxn modelId="{6907F8B5-6090-4504-A39F-5DFB8F74BC66}" type="presParOf" srcId="{1D4D98DC-E661-4414-B20C-D0A2E6535386}" destId="{4338CDB6-23DE-4EBB-BE7D-EB5D7C7DD295}" srcOrd="10" destOrd="0" presId="urn:microsoft.com/office/officeart/2005/8/layout/vProcess5"/>
    <dgm:cxn modelId="{77AB5C3E-BF74-4417-80E3-28AD8702880C}" type="presParOf" srcId="{1D4D98DC-E661-4414-B20C-D0A2E6535386}" destId="{40A64D70-9E68-4281-BB13-C901953B438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B2F511-3AC3-444A-B38B-7C63D8A482D7}" type="doc">
      <dgm:prSet loTypeId="urn:microsoft.com/office/officeart/2005/8/layout/hList9" loCatId="list" qsTypeId="urn:microsoft.com/office/officeart/2005/8/quickstyle/3d3" qsCatId="3D" csTypeId="urn:microsoft.com/office/officeart/2005/8/colors/accent5_2" csCatId="accent5" phldr="1"/>
      <dgm:spPr/>
      <dgm:t>
        <a:bodyPr/>
        <a:lstStyle/>
        <a:p>
          <a:endParaRPr lang="en-IN"/>
        </a:p>
      </dgm:t>
    </dgm:pt>
    <dgm:pt modelId="{41F0B057-5289-4998-BFF0-981F631FF05B}">
      <dgm:prSet phldrT="[Text]"/>
      <dgm:spPr/>
      <dgm:t>
        <a:bodyPr/>
        <a:lstStyle/>
        <a:p>
          <a:r>
            <a:rPr lang="en-US" dirty="0"/>
            <a:t>Cases </a:t>
          </a:r>
          <a:endParaRPr lang="en-IN" dirty="0"/>
        </a:p>
      </dgm:t>
    </dgm:pt>
    <dgm:pt modelId="{0C338B37-0042-4618-A076-46CDFE64D530}" type="parTrans" cxnId="{576A24C2-A5A4-42C1-A230-EE5162E7F0CE}">
      <dgm:prSet/>
      <dgm:spPr/>
      <dgm:t>
        <a:bodyPr/>
        <a:lstStyle/>
        <a:p>
          <a:endParaRPr lang="en-IN"/>
        </a:p>
      </dgm:t>
    </dgm:pt>
    <dgm:pt modelId="{F1372BFC-3633-4218-90F5-04DF4023931D}" type="sibTrans" cxnId="{576A24C2-A5A4-42C1-A230-EE5162E7F0CE}">
      <dgm:prSet/>
      <dgm:spPr/>
      <dgm:t>
        <a:bodyPr/>
        <a:lstStyle/>
        <a:p>
          <a:endParaRPr lang="en-IN"/>
        </a:p>
      </dgm:t>
    </dgm:pt>
    <dgm:pt modelId="{F036818F-9163-48D2-B583-D140AC6CEF42}">
      <dgm:prSet phldrT="[Text]"/>
      <dgm:spPr/>
      <dgm:t>
        <a:bodyPr/>
        <a:lstStyle/>
        <a:p>
          <a:r>
            <a:rPr lang="en-US" dirty="0"/>
            <a:t>Mothers who delivered babies with developmental disorder</a:t>
          </a:r>
          <a:endParaRPr lang="en-IN" dirty="0"/>
        </a:p>
      </dgm:t>
    </dgm:pt>
    <dgm:pt modelId="{E9C2D356-C6C8-4E58-A1F9-2A427E0D279F}" type="parTrans" cxnId="{9830D404-6BC6-42BC-917C-BDEA71BBB18D}">
      <dgm:prSet/>
      <dgm:spPr/>
      <dgm:t>
        <a:bodyPr/>
        <a:lstStyle/>
        <a:p>
          <a:endParaRPr lang="en-IN"/>
        </a:p>
      </dgm:t>
    </dgm:pt>
    <dgm:pt modelId="{A33DF43F-CFD9-4135-98DF-D44B5EFEDC90}" type="sibTrans" cxnId="{9830D404-6BC6-42BC-917C-BDEA71BBB18D}">
      <dgm:prSet/>
      <dgm:spPr/>
      <dgm:t>
        <a:bodyPr/>
        <a:lstStyle/>
        <a:p>
          <a:endParaRPr lang="en-IN"/>
        </a:p>
      </dgm:t>
    </dgm:pt>
    <dgm:pt modelId="{BD52B7E2-3157-442C-92BF-10D29D185E71}">
      <dgm:prSet phldrT="[Text]"/>
      <dgm:spPr/>
      <dgm:t>
        <a:bodyPr/>
        <a:lstStyle/>
        <a:p>
          <a:r>
            <a:rPr lang="en-US" dirty="0"/>
            <a:t>Controls </a:t>
          </a:r>
          <a:endParaRPr lang="en-IN" dirty="0"/>
        </a:p>
      </dgm:t>
    </dgm:pt>
    <dgm:pt modelId="{1066D6CC-9D29-4550-920D-905765C4B101}" type="parTrans" cxnId="{4973073D-7C41-497B-985B-3765D5933051}">
      <dgm:prSet/>
      <dgm:spPr/>
      <dgm:t>
        <a:bodyPr/>
        <a:lstStyle/>
        <a:p>
          <a:endParaRPr lang="en-IN"/>
        </a:p>
      </dgm:t>
    </dgm:pt>
    <dgm:pt modelId="{C188A7B7-E69F-4A63-8AA4-3FAA93BD0881}" type="sibTrans" cxnId="{4973073D-7C41-497B-985B-3765D5933051}">
      <dgm:prSet/>
      <dgm:spPr/>
      <dgm:t>
        <a:bodyPr/>
        <a:lstStyle/>
        <a:p>
          <a:endParaRPr lang="en-IN"/>
        </a:p>
      </dgm:t>
    </dgm:pt>
    <dgm:pt modelId="{14166ED8-408F-4D9F-A01E-E80FA039761D}">
      <dgm:prSet phldrT="[Text]"/>
      <dgm:spPr/>
      <dgm:t>
        <a:bodyPr/>
        <a:lstStyle/>
        <a:p>
          <a:r>
            <a:rPr lang="en-US" dirty="0"/>
            <a:t>Mothers who developed normal babies</a:t>
          </a:r>
          <a:endParaRPr lang="en-IN" dirty="0"/>
        </a:p>
      </dgm:t>
    </dgm:pt>
    <dgm:pt modelId="{3693945A-267D-4566-8774-4C866D2D15B1}" type="parTrans" cxnId="{8B916FF2-1440-4508-9059-ABA4A41E1555}">
      <dgm:prSet/>
      <dgm:spPr/>
      <dgm:t>
        <a:bodyPr/>
        <a:lstStyle/>
        <a:p>
          <a:endParaRPr lang="en-IN"/>
        </a:p>
      </dgm:t>
    </dgm:pt>
    <dgm:pt modelId="{81D26C40-15E7-4A08-8F3F-62327BCAC721}" type="sibTrans" cxnId="{8B916FF2-1440-4508-9059-ABA4A41E1555}">
      <dgm:prSet/>
      <dgm:spPr/>
      <dgm:t>
        <a:bodyPr/>
        <a:lstStyle/>
        <a:p>
          <a:endParaRPr lang="en-IN"/>
        </a:p>
      </dgm:t>
    </dgm:pt>
    <dgm:pt modelId="{DDD6E770-5B4E-4C94-B135-9E8ED2F1C51A}" type="pres">
      <dgm:prSet presAssocID="{BAB2F511-3AC3-444A-B38B-7C63D8A482D7}" presName="list" presStyleCnt="0">
        <dgm:presLayoutVars>
          <dgm:dir/>
          <dgm:animLvl val="lvl"/>
        </dgm:presLayoutVars>
      </dgm:prSet>
      <dgm:spPr/>
    </dgm:pt>
    <dgm:pt modelId="{D0FE2F22-28E4-42D8-B33F-A46B1ACF9AE9}" type="pres">
      <dgm:prSet presAssocID="{41F0B057-5289-4998-BFF0-981F631FF05B}" presName="posSpace" presStyleCnt="0"/>
      <dgm:spPr/>
    </dgm:pt>
    <dgm:pt modelId="{BDBCD770-A549-482A-9E4D-203FC5B391DF}" type="pres">
      <dgm:prSet presAssocID="{41F0B057-5289-4998-BFF0-981F631FF05B}" presName="vertFlow" presStyleCnt="0"/>
      <dgm:spPr/>
    </dgm:pt>
    <dgm:pt modelId="{FDF4348F-67DE-4CA0-AA58-606E83CFD80B}" type="pres">
      <dgm:prSet presAssocID="{41F0B057-5289-4998-BFF0-981F631FF05B}" presName="topSpace" presStyleCnt="0"/>
      <dgm:spPr/>
    </dgm:pt>
    <dgm:pt modelId="{54607BB0-989F-4412-BC92-C42ADD666DE7}" type="pres">
      <dgm:prSet presAssocID="{41F0B057-5289-4998-BFF0-981F631FF05B}" presName="firstComp" presStyleCnt="0"/>
      <dgm:spPr/>
    </dgm:pt>
    <dgm:pt modelId="{0B7C21E3-541F-4E66-B5D8-9BB728F7EB5B}" type="pres">
      <dgm:prSet presAssocID="{41F0B057-5289-4998-BFF0-981F631FF05B}" presName="firstChild" presStyleLbl="bgAccFollowNode1" presStyleIdx="0" presStyleCnt="2"/>
      <dgm:spPr/>
    </dgm:pt>
    <dgm:pt modelId="{F4CABF42-4537-4798-8856-5F3B55141157}" type="pres">
      <dgm:prSet presAssocID="{41F0B057-5289-4998-BFF0-981F631FF05B}" presName="firstChildTx" presStyleLbl="bgAccFollowNode1" presStyleIdx="0" presStyleCnt="2">
        <dgm:presLayoutVars>
          <dgm:bulletEnabled val="1"/>
        </dgm:presLayoutVars>
      </dgm:prSet>
      <dgm:spPr/>
    </dgm:pt>
    <dgm:pt modelId="{73B54AD4-3178-4875-9AEE-A0D597A66467}" type="pres">
      <dgm:prSet presAssocID="{41F0B057-5289-4998-BFF0-981F631FF05B}" presName="negSpace" presStyleCnt="0"/>
      <dgm:spPr/>
    </dgm:pt>
    <dgm:pt modelId="{4D468C6E-06CE-4A32-A1BB-5BA3481FA8EC}" type="pres">
      <dgm:prSet presAssocID="{41F0B057-5289-4998-BFF0-981F631FF05B}" presName="circle" presStyleLbl="node1" presStyleIdx="0" presStyleCnt="2"/>
      <dgm:spPr/>
    </dgm:pt>
    <dgm:pt modelId="{70D6C484-51C0-47B4-B766-20B93D63CCB1}" type="pres">
      <dgm:prSet presAssocID="{F1372BFC-3633-4218-90F5-04DF4023931D}" presName="transSpace" presStyleCnt="0"/>
      <dgm:spPr/>
    </dgm:pt>
    <dgm:pt modelId="{63DCA303-601C-463E-91E1-B85DCD56C9F0}" type="pres">
      <dgm:prSet presAssocID="{BD52B7E2-3157-442C-92BF-10D29D185E71}" presName="posSpace" presStyleCnt="0"/>
      <dgm:spPr/>
    </dgm:pt>
    <dgm:pt modelId="{B1374472-6ADF-4605-99A1-A81F61F2ED7B}" type="pres">
      <dgm:prSet presAssocID="{BD52B7E2-3157-442C-92BF-10D29D185E71}" presName="vertFlow" presStyleCnt="0"/>
      <dgm:spPr/>
    </dgm:pt>
    <dgm:pt modelId="{E79DD280-794A-4240-A47A-4EC9BCEEE3CA}" type="pres">
      <dgm:prSet presAssocID="{BD52B7E2-3157-442C-92BF-10D29D185E71}" presName="topSpace" presStyleCnt="0"/>
      <dgm:spPr/>
    </dgm:pt>
    <dgm:pt modelId="{AEB8AFBE-7567-40CE-B3F5-FB25B20517C3}" type="pres">
      <dgm:prSet presAssocID="{BD52B7E2-3157-442C-92BF-10D29D185E71}" presName="firstComp" presStyleCnt="0"/>
      <dgm:spPr/>
    </dgm:pt>
    <dgm:pt modelId="{B4193486-6D5C-4141-BDBB-AE01B72E2CA6}" type="pres">
      <dgm:prSet presAssocID="{BD52B7E2-3157-442C-92BF-10D29D185E71}" presName="firstChild" presStyleLbl="bgAccFollowNode1" presStyleIdx="1" presStyleCnt="2"/>
      <dgm:spPr/>
    </dgm:pt>
    <dgm:pt modelId="{6F8FCBEA-243B-40A3-A3EB-36D773E7744E}" type="pres">
      <dgm:prSet presAssocID="{BD52B7E2-3157-442C-92BF-10D29D185E71}" presName="firstChildTx" presStyleLbl="bgAccFollowNode1" presStyleIdx="1" presStyleCnt="2">
        <dgm:presLayoutVars>
          <dgm:bulletEnabled val="1"/>
        </dgm:presLayoutVars>
      </dgm:prSet>
      <dgm:spPr/>
    </dgm:pt>
    <dgm:pt modelId="{422271DD-E670-4081-AFFB-A691E87BC6AE}" type="pres">
      <dgm:prSet presAssocID="{BD52B7E2-3157-442C-92BF-10D29D185E71}" presName="negSpace" presStyleCnt="0"/>
      <dgm:spPr/>
    </dgm:pt>
    <dgm:pt modelId="{536E140C-2FA5-4CA9-BF84-8F76101279B1}" type="pres">
      <dgm:prSet presAssocID="{BD52B7E2-3157-442C-92BF-10D29D185E71}" presName="circle" presStyleLbl="node1" presStyleIdx="1" presStyleCnt="2"/>
      <dgm:spPr/>
    </dgm:pt>
  </dgm:ptLst>
  <dgm:cxnLst>
    <dgm:cxn modelId="{8B916FF2-1440-4508-9059-ABA4A41E1555}" srcId="{BD52B7E2-3157-442C-92BF-10D29D185E71}" destId="{14166ED8-408F-4D9F-A01E-E80FA039761D}" srcOrd="0" destOrd="0" parTransId="{3693945A-267D-4566-8774-4C866D2D15B1}" sibTransId="{81D26C40-15E7-4A08-8F3F-62327BCAC721}"/>
    <dgm:cxn modelId="{A43F0A5F-2F0D-4373-AAB6-EE926371D1F4}" type="presOf" srcId="{14166ED8-408F-4D9F-A01E-E80FA039761D}" destId="{B4193486-6D5C-4141-BDBB-AE01B72E2CA6}" srcOrd="0" destOrd="0" presId="urn:microsoft.com/office/officeart/2005/8/layout/hList9"/>
    <dgm:cxn modelId="{0C26C227-5082-4B49-B302-1270C1E15CED}" type="presOf" srcId="{F036818F-9163-48D2-B583-D140AC6CEF42}" destId="{0B7C21E3-541F-4E66-B5D8-9BB728F7EB5B}" srcOrd="0" destOrd="0" presId="urn:microsoft.com/office/officeart/2005/8/layout/hList9"/>
    <dgm:cxn modelId="{4973073D-7C41-497B-985B-3765D5933051}" srcId="{BAB2F511-3AC3-444A-B38B-7C63D8A482D7}" destId="{BD52B7E2-3157-442C-92BF-10D29D185E71}" srcOrd="1" destOrd="0" parTransId="{1066D6CC-9D29-4550-920D-905765C4B101}" sibTransId="{C188A7B7-E69F-4A63-8AA4-3FAA93BD0881}"/>
    <dgm:cxn modelId="{E6D60F7E-06D5-4B5E-9DBC-6E00DFC3B914}" type="presOf" srcId="{F036818F-9163-48D2-B583-D140AC6CEF42}" destId="{F4CABF42-4537-4798-8856-5F3B55141157}" srcOrd="1" destOrd="0" presId="urn:microsoft.com/office/officeart/2005/8/layout/hList9"/>
    <dgm:cxn modelId="{483501D2-EAB4-4C7C-95D5-DF5B8E20B748}" type="presOf" srcId="{41F0B057-5289-4998-BFF0-981F631FF05B}" destId="{4D468C6E-06CE-4A32-A1BB-5BA3481FA8EC}" srcOrd="0" destOrd="0" presId="urn:microsoft.com/office/officeart/2005/8/layout/hList9"/>
    <dgm:cxn modelId="{9830D404-6BC6-42BC-917C-BDEA71BBB18D}" srcId="{41F0B057-5289-4998-BFF0-981F631FF05B}" destId="{F036818F-9163-48D2-B583-D140AC6CEF42}" srcOrd="0" destOrd="0" parTransId="{E9C2D356-C6C8-4E58-A1F9-2A427E0D279F}" sibTransId="{A33DF43F-CFD9-4135-98DF-D44B5EFEDC90}"/>
    <dgm:cxn modelId="{576A24C2-A5A4-42C1-A230-EE5162E7F0CE}" srcId="{BAB2F511-3AC3-444A-B38B-7C63D8A482D7}" destId="{41F0B057-5289-4998-BFF0-981F631FF05B}" srcOrd="0" destOrd="0" parTransId="{0C338B37-0042-4618-A076-46CDFE64D530}" sibTransId="{F1372BFC-3633-4218-90F5-04DF4023931D}"/>
    <dgm:cxn modelId="{6B6FA500-3C13-4FB1-9F8E-F031EBAA4156}" type="presOf" srcId="{BAB2F511-3AC3-444A-B38B-7C63D8A482D7}" destId="{DDD6E770-5B4E-4C94-B135-9E8ED2F1C51A}" srcOrd="0" destOrd="0" presId="urn:microsoft.com/office/officeart/2005/8/layout/hList9"/>
    <dgm:cxn modelId="{E5B7B2C9-6E2E-4A45-8EB5-14C2AF3B19C1}" type="presOf" srcId="{14166ED8-408F-4D9F-A01E-E80FA039761D}" destId="{6F8FCBEA-243B-40A3-A3EB-36D773E7744E}" srcOrd="1" destOrd="0" presId="urn:microsoft.com/office/officeart/2005/8/layout/hList9"/>
    <dgm:cxn modelId="{C82D182D-579C-4F09-B77C-FD8B1813156A}" type="presOf" srcId="{BD52B7E2-3157-442C-92BF-10D29D185E71}" destId="{536E140C-2FA5-4CA9-BF84-8F76101279B1}" srcOrd="0" destOrd="0" presId="urn:microsoft.com/office/officeart/2005/8/layout/hList9"/>
    <dgm:cxn modelId="{A22DDD96-7BF8-4BFA-99DC-E3193FD2F488}" type="presParOf" srcId="{DDD6E770-5B4E-4C94-B135-9E8ED2F1C51A}" destId="{D0FE2F22-28E4-42D8-B33F-A46B1ACF9AE9}" srcOrd="0" destOrd="0" presId="urn:microsoft.com/office/officeart/2005/8/layout/hList9"/>
    <dgm:cxn modelId="{D2EB52A8-28E2-4321-AF6A-B7F53AC77534}" type="presParOf" srcId="{DDD6E770-5B4E-4C94-B135-9E8ED2F1C51A}" destId="{BDBCD770-A549-482A-9E4D-203FC5B391DF}" srcOrd="1" destOrd="0" presId="urn:microsoft.com/office/officeart/2005/8/layout/hList9"/>
    <dgm:cxn modelId="{2D05DCCE-089D-4910-82AE-585745935701}" type="presParOf" srcId="{BDBCD770-A549-482A-9E4D-203FC5B391DF}" destId="{FDF4348F-67DE-4CA0-AA58-606E83CFD80B}" srcOrd="0" destOrd="0" presId="urn:microsoft.com/office/officeart/2005/8/layout/hList9"/>
    <dgm:cxn modelId="{B574A1CC-7838-4B11-8583-EE98128E0750}" type="presParOf" srcId="{BDBCD770-A549-482A-9E4D-203FC5B391DF}" destId="{54607BB0-989F-4412-BC92-C42ADD666DE7}" srcOrd="1" destOrd="0" presId="urn:microsoft.com/office/officeart/2005/8/layout/hList9"/>
    <dgm:cxn modelId="{CA2E766E-8276-4B02-A9FB-4D295217A9C3}" type="presParOf" srcId="{54607BB0-989F-4412-BC92-C42ADD666DE7}" destId="{0B7C21E3-541F-4E66-B5D8-9BB728F7EB5B}" srcOrd="0" destOrd="0" presId="urn:microsoft.com/office/officeart/2005/8/layout/hList9"/>
    <dgm:cxn modelId="{5B9555E9-3822-4063-8507-0FA91CC5B940}" type="presParOf" srcId="{54607BB0-989F-4412-BC92-C42ADD666DE7}" destId="{F4CABF42-4537-4798-8856-5F3B55141157}" srcOrd="1" destOrd="0" presId="urn:microsoft.com/office/officeart/2005/8/layout/hList9"/>
    <dgm:cxn modelId="{F1A8FCA1-7EFC-4E13-9C8E-C5C74696FFA2}" type="presParOf" srcId="{DDD6E770-5B4E-4C94-B135-9E8ED2F1C51A}" destId="{73B54AD4-3178-4875-9AEE-A0D597A66467}" srcOrd="2" destOrd="0" presId="urn:microsoft.com/office/officeart/2005/8/layout/hList9"/>
    <dgm:cxn modelId="{2506E2A8-DDD2-40E2-A3BF-E936CBDE6F04}" type="presParOf" srcId="{DDD6E770-5B4E-4C94-B135-9E8ED2F1C51A}" destId="{4D468C6E-06CE-4A32-A1BB-5BA3481FA8EC}" srcOrd="3" destOrd="0" presId="urn:microsoft.com/office/officeart/2005/8/layout/hList9"/>
    <dgm:cxn modelId="{589E56A6-E3FC-45F6-A345-8A37EB42A6D6}" type="presParOf" srcId="{DDD6E770-5B4E-4C94-B135-9E8ED2F1C51A}" destId="{70D6C484-51C0-47B4-B766-20B93D63CCB1}" srcOrd="4" destOrd="0" presId="urn:microsoft.com/office/officeart/2005/8/layout/hList9"/>
    <dgm:cxn modelId="{548E4321-37A5-4257-94FD-29DED748137F}" type="presParOf" srcId="{DDD6E770-5B4E-4C94-B135-9E8ED2F1C51A}" destId="{63DCA303-601C-463E-91E1-B85DCD56C9F0}" srcOrd="5" destOrd="0" presId="urn:microsoft.com/office/officeart/2005/8/layout/hList9"/>
    <dgm:cxn modelId="{0AE84DE5-BBCE-47F2-B95F-DCDF214F6DDF}" type="presParOf" srcId="{DDD6E770-5B4E-4C94-B135-9E8ED2F1C51A}" destId="{B1374472-6ADF-4605-99A1-A81F61F2ED7B}" srcOrd="6" destOrd="0" presId="urn:microsoft.com/office/officeart/2005/8/layout/hList9"/>
    <dgm:cxn modelId="{960B0123-A53C-400C-ACF3-48730CB8F66B}" type="presParOf" srcId="{B1374472-6ADF-4605-99A1-A81F61F2ED7B}" destId="{E79DD280-794A-4240-A47A-4EC9BCEEE3CA}" srcOrd="0" destOrd="0" presId="urn:microsoft.com/office/officeart/2005/8/layout/hList9"/>
    <dgm:cxn modelId="{F526D106-F74E-42E1-84FC-78960E91B7B6}" type="presParOf" srcId="{B1374472-6ADF-4605-99A1-A81F61F2ED7B}" destId="{AEB8AFBE-7567-40CE-B3F5-FB25B20517C3}" srcOrd="1" destOrd="0" presId="urn:microsoft.com/office/officeart/2005/8/layout/hList9"/>
    <dgm:cxn modelId="{0E8E2561-C0A6-4CFF-80B9-A85711A7A409}" type="presParOf" srcId="{AEB8AFBE-7567-40CE-B3F5-FB25B20517C3}" destId="{B4193486-6D5C-4141-BDBB-AE01B72E2CA6}" srcOrd="0" destOrd="0" presId="urn:microsoft.com/office/officeart/2005/8/layout/hList9"/>
    <dgm:cxn modelId="{D082299A-B3B7-475E-840A-7DFBB3F885A2}" type="presParOf" srcId="{AEB8AFBE-7567-40CE-B3F5-FB25B20517C3}" destId="{6F8FCBEA-243B-40A3-A3EB-36D773E7744E}" srcOrd="1" destOrd="0" presId="urn:microsoft.com/office/officeart/2005/8/layout/hList9"/>
    <dgm:cxn modelId="{1A142B6B-ECF3-41BC-85F5-0B8DF1EFA136}" type="presParOf" srcId="{DDD6E770-5B4E-4C94-B135-9E8ED2F1C51A}" destId="{422271DD-E670-4081-AFFB-A691E87BC6AE}" srcOrd="7" destOrd="0" presId="urn:microsoft.com/office/officeart/2005/8/layout/hList9"/>
    <dgm:cxn modelId="{60975EF1-7C1A-496F-9BBE-A91F05F02CC0}" type="presParOf" srcId="{DDD6E770-5B4E-4C94-B135-9E8ED2F1C51A}" destId="{536E140C-2FA5-4CA9-BF84-8F76101279B1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0A24F-2CD0-4F62-9519-3A754F1D20FC}">
      <dsp:nvSpPr>
        <dsp:cNvPr id="0" name=""/>
        <dsp:cNvSpPr/>
      </dsp:nvSpPr>
      <dsp:spPr>
        <a:xfrm>
          <a:off x="2880320" y="0"/>
          <a:ext cx="2880320" cy="1320146"/>
        </a:xfrm>
        <a:prstGeom prst="trapezoid">
          <a:avLst>
            <a:gd name="adj" fmla="val 109091"/>
          </a:avLst>
        </a:prstGeom>
        <a:blipFill>
          <a:blip xmlns:r="http://schemas.openxmlformats.org/officeDocument/2006/relationships" r:embed="rId1">
            <a:duotone>
              <a:schemeClr val="accent1">
                <a:shade val="40000"/>
              </a:schemeClr>
              <a:schemeClr val="accent1"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Experimental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Studies</a:t>
          </a:r>
        </a:p>
      </dsp:txBody>
      <dsp:txXfrm>
        <a:off x="2880320" y="0"/>
        <a:ext cx="2880320" cy="1320146"/>
      </dsp:txXfrm>
    </dsp:sp>
    <dsp:sp modelId="{E864CA79-9B93-4927-9EF6-B79100A7EF49}">
      <dsp:nvSpPr>
        <dsp:cNvPr id="0" name=""/>
        <dsp:cNvSpPr/>
      </dsp:nvSpPr>
      <dsp:spPr>
        <a:xfrm>
          <a:off x="1440159" y="1320146"/>
          <a:ext cx="5760640" cy="1320146"/>
        </a:xfrm>
        <a:prstGeom prst="trapezoid">
          <a:avLst>
            <a:gd name="adj" fmla="val 109091"/>
          </a:avLst>
        </a:prstGeom>
        <a:blipFill>
          <a:blip xmlns:r="http://schemas.openxmlformats.org/officeDocument/2006/relationships" r:embed="rId1">
            <a:duotone>
              <a:schemeClr val="accent5">
                <a:shade val="40000"/>
              </a:schemeClr>
              <a:schemeClr val="accent5"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Analytical Studies</a:t>
          </a:r>
        </a:p>
      </dsp:txBody>
      <dsp:txXfrm>
        <a:off x="2448271" y="1320146"/>
        <a:ext cx="3744416" cy="1320146"/>
      </dsp:txXfrm>
    </dsp:sp>
    <dsp:sp modelId="{3DF149D4-C516-41C2-B3E0-8E71C2C87163}">
      <dsp:nvSpPr>
        <dsp:cNvPr id="0" name=""/>
        <dsp:cNvSpPr/>
      </dsp:nvSpPr>
      <dsp:spPr>
        <a:xfrm>
          <a:off x="0" y="2640293"/>
          <a:ext cx="8640960" cy="1320146"/>
        </a:xfrm>
        <a:prstGeom prst="trapezoid">
          <a:avLst>
            <a:gd name="adj" fmla="val 109091"/>
          </a:avLst>
        </a:prstGeom>
        <a:blipFill>
          <a:blip xmlns:r="http://schemas.openxmlformats.org/officeDocument/2006/relationships" r:embed="rId1">
            <a:duotone>
              <a:schemeClr val="accent3">
                <a:shade val="40000"/>
              </a:schemeClr>
              <a:schemeClr val="accent3"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Descriptive Studies</a:t>
          </a:r>
        </a:p>
      </dsp:txBody>
      <dsp:txXfrm>
        <a:off x="1512167" y="2640293"/>
        <a:ext cx="5616624" cy="13201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24DD4-B4F0-4589-9137-6FA3B90BF5A2}">
      <dsp:nvSpPr>
        <dsp:cNvPr id="0" name=""/>
        <dsp:cNvSpPr/>
      </dsp:nvSpPr>
      <dsp:spPr>
        <a:xfrm>
          <a:off x="0" y="0"/>
          <a:ext cx="6583680" cy="100584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40000"/>
              </a:schemeClr>
              <a:schemeClr val="accent3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Selection of cases and controls</a:t>
          </a:r>
          <a:endParaRPr lang="en-IN" sz="3100" kern="1200" dirty="0"/>
        </a:p>
      </dsp:txBody>
      <dsp:txXfrm>
        <a:off x="29460" y="29460"/>
        <a:ext cx="5413306" cy="946920"/>
      </dsp:txXfrm>
    </dsp:sp>
    <dsp:sp modelId="{7ED85D4B-45D5-43CE-8C7B-A4DB92E7A768}">
      <dsp:nvSpPr>
        <dsp:cNvPr id="0" name=""/>
        <dsp:cNvSpPr/>
      </dsp:nvSpPr>
      <dsp:spPr>
        <a:xfrm>
          <a:off x="551383" y="1188720"/>
          <a:ext cx="6583680" cy="100584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5865114"/>
                <a:satOff val="-13363"/>
                <a:lumOff val="5360"/>
                <a:alphaOff val="0"/>
                <a:shade val="40000"/>
              </a:schemeClr>
              <a:schemeClr val="accent3">
                <a:hueOff val="5865114"/>
                <a:satOff val="-13363"/>
                <a:lumOff val="536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Matching </a:t>
          </a:r>
          <a:endParaRPr lang="en-IN" sz="3100" kern="1200" dirty="0"/>
        </a:p>
      </dsp:txBody>
      <dsp:txXfrm>
        <a:off x="580843" y="1218180"/>
        <a:ext cx="5319580" cy="946920"/>
      </dsp:txXfrm>
    </dsp:sp>
    <dsp:sp modelId="{097BC874-45D9-4BFE-B8A9-01E46BA97545}">
      <dsp:nvSpPr>
        <dsp:cNvPr id="0" name=""/>
        <dsp:cNvSpPr/>
      </dsp:nvSpPr>
      <dsp:spPr>
        <a:xfrm>
          <a:off x="1094536" y="2377440"/>
          <a:ext cx="6583680" cy="100584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11730229"/>
                <a:satOff val="-26725"/>
                <a:lumOff val="10720"/>
                <a:alphaOff val="0"/>
                <a:shade val="40000"/>
              </a:schemeClr>
              <a:schemeClr val="accent3">
                <a:hueOff val="11730229"/>
                <a:satOff val="-26725"/>
                <a:lumOff val="1072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Measurement of exposure  </a:t>
          </a:r>
          <a:endParaRPr lang="en-IN" sz="3100" kern="1200" dirty="0"/>
        </a:p>
      </dsp:txBody>
      <dsp:txXfrm>
        <a:off x="1123996" y="2406900"/>
        <a:ext cx="5327810" cy="946920"/>
      </dsp:txXfrm>
    </dsp:sp>
    <dsp:sp modelId="{DE73F23B-7307-493D-BC95-E0ABDAB0E129}">
      <dsp:nvSpPr>
        <dsp:cNvPr id="0" name=""/>
        <dsp:cNvSpPr/>
      </dsp:nvSpPr>
      <dsp:spPr>
        <a:xfrm>
          <a:off x="1645920" y="3566160"/>
          <a:ext cx="6583680" cy="100584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17595342"/>
                <a:satOff val="-40088"/>
                <a:lumOff val="16080"/>
                <a:alphaOff val="0"/>
                <a:shade val="40000"/>
              </a:schemeClr>
              <a:schemeClr val="accent3">
                <a:hueOff val="17595342"/>
                <a:satOff val="-40088"/>
                <a:lumOff val="1608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Analysis of data</a:t>
          </a:r>
          <a:endParaRPr lang="en-IN" sz="3100" kern="1200" dirty="0"/>
        </a:p>
      </dsp:txBody>
      <dsp:txXfrm>
        <a:off x="1675380" y="3595620"/>
        <a:ext cx="5319580" cy="946920"/>
      </dsp:txXfrm>
    </dsp:sp>
    <dsp:sp modelId="{1447281F-FF54-45E1-8AB9-B10DEE7171CD}">
      <dsp:nvSpPr>
        <dsp:cNvPr id="0" name=""/>
        <dsp:cNvSpPr/>
      </dsp:nvSpPr>
      <dsp:spPr>
        <a:xfrm>
          <a:off x="5929884" y="770382"/>
          <a:ext cx="653796" cy="65379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6076988" y="770382"/>
        <a:ext cx="359588" cy="491981"/>
      </dsp:txXfrm>
    </dsp:sp>
    <dsp:sp modelId="{7E106C8B-4E59-454D-B6F8-E88CD33BE11C}">
      <dsp:nvSpPr>
        <dsp:cNvPr id="0" name=""/>
        <dsp:cNvSpPr/>
      </dsp:nvSpPr>
      <dsp:spPr>
        <a:xfrm>
          <a:off x="6481267" y="1959102"/>
          <a:ext cx="653796" cy="65379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9098517"/>
            <a:satOff val="-17539"/>
            <a:lumOff val="6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9098517"/>
              <a:satOff val="-17539"/>
              <a:lumOff val="69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6628371" y="1959102"/>
        <a:ext cx="359588" cy="491981"/>
      </dsp:txXfrm>
    </dsp:sp>
    <dsp:sp modelId="{A7AF0BFC-B876-4F0A-8525-DE3C89113CF2}">
      <dsp:nvSpPr>
        <dsp:cNvPr id="0" name=""/>
        <dsp:cNvSpPr/>
      </dsp:nvSpPr>
      <dsp:spPr>
        <a:xfrm>
          <a:off x="7024420" y="3147822"/>
          <a:ext cx="653796" cy="65379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8197034"/>
            <a:satOff val="-35078"/>
            <a:lumOff val="1381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8197034"/>
              <a:satOff val="-35078"/>
              <a:lumOff val="1381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7171524" y="3147822"/>
        <a:ext cx="359588" cy="4919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7C21E3-541F-4E66-B5D8-9BB728F7EB5B}">
      <dsp:nvSpPr>
        <dsp:cNvPr id="0" name=""/>
        <dsp:cNvSpPr/>
      </dsp:nvSpPr>
      <dsp:spPr>
        <a:xfrm>
          <a:off x="1441786" y="2495628"/>
          <a:ext cx="2700184" cy="1801022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Mothers who delivered babies with developmental disorder</a:t>
          </a:r>
          <a:endParaRPr lang="en-IN" sz="2100" kern="1200" dirty="0"/>
        </a:p>
      </dsp:txBody>
      <dsp:txXfrm>
        <a:off x="1873815" y="2495628"/>
        <a:ext cx="2268154" cy="1801022"/>
      </dsp:txXfrm>
    </dsp:sp>
    <dsp:sp modelId="{4D468C6E-06CE-4A32-A1BB-5BA3481FA8EC}">
      <dsp:nvSpPr>
        <dsp:cNvPr id="0" name=""/>
        <dsp:cNvSpPr/>
      </dsp:nvSpPr>
      <dsp:spPr>
        <a:xfrm>
          <a:off x="1688" y="1775579"/>
          <a:ext cx="1800122" cy="180012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Cases </a:t>
          </a:r>
          <a:endParaRPr lang="en-IN" sz="2700" kern="1200" dirty="0"/>
        </a:p>
      </dsp:txBody>
      <dsp:txXfrm>
        <a:off x="265310" y="2039201"/>
        <a:ext cx="1272878" cy="1272878"/>
      </dsp:txXfrm>
    </dsp:sp>
    <dsp:sp modelId="{B4193486-6D5C-4141-BDBB-AE01B72E2CA6}">
      <dsp:nvSpPr>
        <dsp:cNvPr id="0" name=""/>
        <dsp:cNvSpPr/>
      </dsp:nvSpPr>
      <dsp:spPr>
        <a:xfrm>
          <a:off x="5942093" y="2495628"/>
          <a:ext cx="2700184" cy="1801022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Mothers who developed normal babies</a:t>
          </a:r>
          <a:endParaRPr lang="en-IN" sz="2100" kern="1200" dirty="0"/>
        </a:p>
      </dsp:txBody>
      <dsp:txXfrm>
        <a:off x="6374122" y="2495628"/>
        <a:ext cx="2268154" cy="1801022"/>
      </dsp:txXfrm>
    </dsp:sp>
    <dsp:sp modelId="{536E140C-2FA5-4CA9-BF84-8F76101279B1}">
      <dsp:nvSpPr>
        <dsp:cNvPr id="0" name=""/>
        <dsp:cNvSpPr/>
      </dsp:nvSpPr>
      <dsp:spPr>
        <a:xfrm>
          <a:off x="4501995" y="1775579"/>
          <a:ext cx="1800122" cy="180012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Controls </a:t>
          </a:r>
          <a:endParaRPr lang="en-IN" sz="2700" kern="1200" dirty="0"/>
        </a:p>
      </dsp:txBody>
      <dsp:txXfrm>
        <a:off x="4765617" y="2039201"/>
        <a:ext cx="1272878" cy="1272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5FE2E-000A-445C-A071-66EAA38A289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1D6A1-AFAA-490B-842E-A3B020FD098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8728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7973655-5D0E-4F36-A9E9-A696665F78EA}" type="datetimeFigureOut">
              <a:rPr lang="en-US" smtClean="0"/>
              <a:pPr/>
              <a:t>2/2/2017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1A8DABD-B09E-4DF2-9649-BA8CB05E7C2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Analytical Study Design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571480"/>
          <a:ext cx="8643966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“</a:t>
            </a:r>
            <a:r>
              <a:rPr lang="en-US" dirty="0" err="1"/>
              <a:t>Thalimide</a:t>
            </a:r>
            <a:r>
              <a:rPr lang="en-US" dirty="0"/>
              <a:t> </a:t>
            </a:r>
            <a:r>
              <a:rPr lang="en-US" dirty="0" err="1"/>
              <a:t>trgedy</a:t>
            </a:r>
            <a:r>
              <a:rPr lang="en-US" dirty="0"/>
              <a:t>” was exposed by case control study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</a:t>
            </a:r>
            <a:r>
              <a:rPr/>
              <a:t>ase control study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</a:t>
            </a:r>
            <a:r>
              <a:rPr/>
              <a:t>ow many cases? controls?</a:t>
            </a:r>
            <a:endParaRPr lang="en-IN" dirty="0"/>
          </a:p>
        </p:txBody>
      </p:sp>
      <p:cxnSp>
        <p:nvCxnSpPr>
          <p:cNvPr id="8" name="Straight Connector 7"/>
          <p:cNvCxnSpPr/>
          <p:nvPr/>
        </p:nvCxnSpPr>
        <p:spPr>
          <a:xfrm rot="16200000" flipH="1">
            <a:off x="3047996" y="3048004"/>
            <a:ext cx="3048008" cy="1588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Rounded Rectangle 11"/>
          <p:cNvSpPr/>
          <p:nvPr/>
        </p:nvSpPr>
        <p:spPr>
          <a:xfrm>
            <a:off x="500034" y="3929066"/>
            <a:ext cx="3714776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If adequate cases are available, Cases : Controls ratio is 1 : 1</a:t>
            </a:r>
            <a:endParaRPr lang="en-IN" dirty="0"/>
          </a:p>
        </p:txBody>
      </p:sp>
      <p:sp>
        <p:nvSpPr>
          <p:cNvPr id="13" name="Rounded Rectangle 12"/>
          <p:cNvSpPr/>
          <p:nvPr/>
        </p:nvSpPr>
        <p:spPr>
          <a:xfrm>
            <a:off x="571472" y="5429264"/>
            <a:ext cx="6357982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If adequate cases are not available, Cases : Controls may be a maximum of 1 : 4 ratio</a:t>
            </a:r>
            <a:endParaRPr lang="en-IN" dirty="0"/>
          </a:p>
          <a:p>
            <a:pPr algn="ctr"/>
            <a:endParaRPr lang="en-IN" dirty="0"/>
          </a:p>
        </p:txBody>
      </p:sp>
      <p:sp>
        <p:nvSpPr>
          <p:cNvPr id="14" name="Curved Right Arrow 13"/>
          <p:cNvSpPr/>
          <p:nvPr/>
        </p:nvSpPr>
        <p:spPr>
          <a:xfrm>
            <a:off x="0" y="2928934"/>
            <a:ext cx="857224" cy="1714512"/>
          </a:xfrm>
          <a:prstGeom prst="curv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Curved Left Arrow 14"/>
          <p:cNvSpPr/>
          <p:nvPr/>
        </p:nvSpPr>
        <p:spPr>
          <a:xfrm>
            <a:off x="6929454" y="2500306"/>
            <a:ext cx="2071702" cy="3929090"/>
          </a:xfrm>
          <a:prstGeom prst="curvedLeftArrow">
            <a:avLst>
              <a:gd name="adj1" fmla="val 16177"/>
              <a:gd name="adj2" fmla="val 51459"/>
              <a:gd name="adj3" fmla="val 401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16" name="Picture 2" descr="http://openclipart.org/image/800px/svg_to_png/18647/portablejim_Chess_tile_-_Pawn.png"/>
          <p:cNvPicPr>
            <a:picLocks noChangeAspect="1" noChangeArrowheads="1"/>
          </p:cNvPicPr>
          <p:nvPr/>
        </p:nvPicPr>
        <p:blipFill>
          <a:blip r:embed="rId2" cstate="print"/>
          <a:srcRect l="5625" r="50313"/>
          <a:stretch>
            <a:fillRect/>
          </a:stretch>
        </p:blipFill>
        <p:spPr bwMode="auto">
          <a:xfrm>
            <a:off x="2284631" y="1500174"/>
            <a:ext cx="2287369" cy="2595578"/>
          </a:xfrm>
          <a:prstGeom prst="rect">
            <a:avLst/>
          </a:prstGeom>
          <a:noFill/>
        </p:spPr>
      </p:pic>
      <p:pic>
        <p:nvPicPr>
          <p:cNvPr id="17" name="Picture 2" descr="http://openclipart.org/image/800px/svg_to_png/18647/portablejim_Chess_tile_-_Pawn.png"/>
          <p:cNvPicPr>
            <a:picLocks noChangeAspect="1" noChangeArrowheads="1"/>
          </p:cNvPicPr>
          <p:nvPr/>
        </p:nvPicPr>
        <p:blipFill>
          <a:blip r:embed="rId2" cstate="print"/>
          <a:srcRect l="48750" r="4374"/>
          <a:stretch>
            <a:fillRect/>
          </a:stretch>
        </p:blipFill>
        <p:spPr bwMode="auto">
          <a:xfrm>
            <a:off x="428597" y="1476381"/>
            <a:ext cx="2500329" cy="2666999"/>
          </a:xfrm>
          <a:prstGeom prst="rect">
            <a:avLst/>
          </a:prstGeom>
          <a:noFill/>
        </p:spPr>
      </p:pic>
      <p:pic>
        <p:nvPicPr>
          <p:cNvPr id="18" name="Picture 2" descr="http://openclipart.org/image/800px/svg_to_png/18647/portablejim_Chess_tile_-_Pawn.png"/>
          <p:cNvPicPr>
            <a:picLocks noChangeAspect="1" noChangeArrowheads="1"/>
          </p:cNvPicPr>
          <p:nvPr/>
        </p:nvPicPr>
        <p:blipFill>
          <a:blip r:embed="rId2" cstate="print"/>
          <a:srcRect l="49291" r="7559"/>
          <a:stretch>
            <a:fillRect/>
          </a:stretch>
        </p:blipFill>
        <p:spPr bwMode="auto">
          <a:xfrm>
            <a:off x="4357686" y="1500174"/>
            <a:ext cx="1500198" cy="1738322"/>
          </a:xfrm>
          <a:prstGeom prst="rect">
            <a:avLst/>
          </a:prstGeom>
          <a:noFill/>
        </p:spPr>
      </p:pic>
      <p:pic>
        <p:nvPicPr>
          <p:cNvPr id="19" name="Picture 2" descr="http://openclipart.org/image/800px/svg_to_png/18647/portablejim_Chess_tile_-_Pawn.png"/>
          <p:cNvPicPr>
            <a:picLocks noChangeAspect="1" noChangeArrowheads="1"/>
          </p:cNvPicPr>
          <p:nvPr/>
        </p:nvPicPr>
        <p:blipFill>
          <a:blip r:embed="rId2" cstate="print"/>
          <a:srcRect l="5625" r="49170"/>
          <a:stretch>
            <a:fillRect/>
          </a:stretch>
        </p:blipFill>
        <p:spPr bwMode="auto">
          <a:xfrm>
            <a:off x="6072198" y="2714620"/>
            <a:ext cx="1571636" cy="1738322"/>
          </a:xfrm>
          <a:prstGeom prst="rect">
            <a:avLst/>
          </a:prstGeom>
          <a:noFill/>
        </p:spPr>
      </p:pic>
      <p:pic>
        <p:nvPicPr>
          <p:cNvPr id="20" name="Picture 2" descr="http://openclipart.org/image/800px/svg_to_png/18647/portablejim_Chess_tile_-_Pawn.png"/>
          <p:cNvPicPr>
            <a:picLocks noChangeAspect="1" noChangeArrowheads="1"/>
          </p:cNvPicPr>
          <p:nvPr/>
        </p:nvPicPr>
        <p:blipFill>
          <a:blip r:embed="rId2" cstate="print"/>
          <a:srcRect l="5625" r="49170"/>
          <a:stretch>
            <a:fillRect/>
          </a:stretch>
        </p:blipFill>
        <p:spPr bwMode="auto">
          <a:xfrm>
            <a:off x="4357686" y="3500438"/>
            <a:ext cx="1571636" cy="1738322"/>
          </a:xfrm>
          <a:prstGeom prst="rect">
            <a:avLst/>
          </a:prstGeom>
          <a:noFill/>
        </p:spPr>
      </p:pic>
      <p:pic>
        <p:nvPicPr>
          <p:cNvPr id="21" name="Picture 2" descr="http://openclipart.org/image/800px/svg_to_png/18647/portablejim_Chess_tile_-_Pawn.png"/>
          <p:cNvPicPr>
            <a:picLocks noChangeAspect="1" noChangeArrowheads="1"/>
          </p:cNvPicPr>
          <p:nvPr/>
        </p:nvPicPr>
        <p:blipFill>
          <a:blip r:embed="rId2" cstate="print"/>
          <a:srcRect l="5625" r="49170"/>
          <a:stretch>
            <a:fillRect/>
          </a:stretch>
        </p:blipFill>
        <p:spPr bwMode="auto">
          <a:xfrm>
            <a:off x="5929322" y="857232"/>
            <a:ext cx="1571636" cy="1738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Matching – </a:t>
            </a:r>
          </a:p>
          <a:p>
            <a:pPr lvl="1"/>
            <a:r>
              <a:rPr lang="en-US" dirty="0"/>
              <a:t>Controls may differ from the cases in a number of factors such s age, sex, occupation, social status etc</a:t>
            </a:r>
          </a:p>
          <a:p>
            <a:pPr lvl="1"/>
            <a:r>
              <a:rPr lang="en-US" dirty="0"/>
              <a:t>crucial for controlling confounding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</a:t>
            </a:r>
            <a:r>
              <a:rPr/>
              <a:t>ase control studies</a:t>
            </a:r>
            <a:endParaRPr lang="en-IN" dirty="0"/>
          </a:p>
        </p:txBody>
      </p:sp>
      <p:pic>
        <p:nvPicPr>
          <p:cNvPr id="22532" name="Picture 4" descr="http://wallpapers.androlib.com/wallicons/wallpaper.big-DF.cs.png"/>
          <p:cNvPicPr>
            <a:picLocks noChangeAspect="1" noChangeArrowheads="1"/>
          </p:cNvPicPr>
          <p:nvPr/>
        </p:nvPicPr>
        <p:blipFill>
          <a:blip r:embed="rId2" cstate="print"/>
          <a:srcRect t="10938" b="6249"/>
          <a:stretch>
            <a:fillRect/>
          </a:stretch>
        </p:blipFill>
        <p:spPr bwMode="auto">
          <a:xfrm>
            <a:off x="2555776" y="3377792"/>
            <a:ext cx="4683200" cy="29087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</a:t>
            </a:r>
            <a:r>
              <a:rPr/>
              <a:t>ase control study</a:t>
            </a:r>
            <a:endParaRPr lang="en-IN" dirty="0"/>
          </a:p>
        </p:txBody>
      </p:sp>
      <p:grpSp>
        <p:nvGrpSpPr>
          <p:cNvPr id="15" name="Group 14"/>
          <p:cNvGrpSpPr/>
          <p:nvPr/>
        </p:nvGrpSpPr>
        <p:grpSpPr>
          <a:xfrm>
            <a:off x="857224" y="1714488"/>
            <a:ext cx="7572428" cy="4429156"/>
            <a:chOff x="857224" y="1714488"/>
            <a:chExt cx="7572428" cy="4429156"/>
          </a:xfrm>
        </p:grpSpPr>
        <p:sp>
          <p:nvSpPr>
            <p:cNvPr id="4" name="Rounded Rectangle 3"/>
            <p:cNvSpPr/>
            <p:nvPr/>
          </p:nvSpPr>
          <p:spPr>
            <a:xfrm>
              <a:off x="857224" y="1714488"/>
              <a:ext cx="2286016" cy="2428892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CASES </a:t>
              </a:r>
            </a:p>
            <a:p>
              <a:pPr algn="ctr"/>
              <a:endParaRPr lang="en-US" dirty="0"/>
            </a:p>
            <a:p>
              <a:pPr algn="ctr"/>
              <a:r>
                <a:rPr lang="en-US" dirty="0"/>
                <a:t>Mother’s age</a:t>
              </a:r>
            </a:p>
            <a:p>
              <a:pPr algn="ctr"/>
              <a:r>
                <a:rPr lang="en-US" dirty="0"/>
                <a:t>Mother’s nutrition</a:t>
              </a:r>
            </a:p>
            <a:p>
              <a:pPr algn="ctr"/>
              <a:r>
                <a:rPr lang="en-US" dirty="0"/>
                <a:t>Other confounders</a:t>
              </a:r>
              <a:endParaRPr lang="en-IN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6143636" y="3714752"/>
              <a:ext cx="2286016" cy="242889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CONTROLS</a:t>
              </a:r>
            </a:p>
            <a:p>
              <a:pPr algn="ctr"/>
              <a:endParaRPr lang="en-US" dirty="0"/>
            </a:p>
            <a:p>
              <a:pPr algn="ctr"/>
              <a:r>
                <a:rPr lang="en-US" dirty="0"/>
                <a:t>Mother’s age</a:t>
              </a:r>
            </a:p>
            <a:p>
              <a:pPr algn="ctr"/>
              <a:r>
                <a:rPr lang="en-US" dirty="0"/>
                <a:t>Mother’s nutrition</a:t>
              </a:r>
            </a:p>
            <a:p>
              <a:pPr algn="ctr"/>
              <a:r>
                <a:rPr lang="en-US" dirty="0"/>
                <a:t>Other confounders</a:t>
              </a:r>
              <a:endParaRPr lang="en-IN" dirty="0"/>
            </a:p>
            <a:p>
              <a:pPr algn="ctr"/>
              <a:endParaRPr lang="en-IN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714744" y="2928934"/>
              <a:ext cx="1857388" cy="1857388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4143372" y="3998916"/>
              <a:ext cx="107157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143372" y="3784602"/>
              <a:ext cx="107157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‘thalidomide Tragedy’ was exposed by case control study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W</a:t>
            </a:r>
            <a:r>
              <a:rPr/>
              <a:t>hen I do, I learn</a:t>
            </a:r>
            <a:r>
              <a:rPr lang="en-IN" dirty="0"/>
              <a:t>….! Let us start Learning</a:t>
            </a:r>
          </a:p>
        </p:txBody>
      </p:sp>
      <p:sp>
        <p:nvSpPr>
          <p:cNvPr id="4" name="Smiley Face 3"/>
          <p:cNvSpPr/>
          <p:nvPr/>
        </p:nvSpPr>
        <p:spPr>
          <a:xfrm>
            <a:off x="7286644" y="0"/>
            <a:ext cx="1428760" cy="1428736"/>
          </a:xfrm>
          <a:prstGeom prst="smileyFace">
            <a:avLst>
              <a:gd name="adj" fmla="val 4653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ounded Rectangle 4"/>
          <p:cNvSpPr/>
          <p:nvPr/>
        </p:nvSpPr>
        <p:spPr>
          <a:xfrm>
            <a:off x="357158" y="2500306"/>
            <a:ext cx="4786346" cy="50006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Mothers who had thalidomide</a:t>
            </a:r>
          </a:p>
          <a:p>
            <a:pPr algn="ctr"/>
            <a:r>
              <a:rPr lang="en-US" dirty="0"/>
              <a:t>(n=70)</a:t>
            </a:r>
            <a:endParaRPr lang="en-IN" dirty="0"/>
          </a:p>
        </p:txBody>
      </p:sp>
      <p:sp>
        <p:nvSpPr>
          <p:cNvPr id="7" name="Rounded Rectangle 6"/>
          <p:cNvSpPr/>
          <p:nvPr/>
        </p:nvSpPr>
        <p:spPr>
          <a:xfrm>
            <a:off x="357158" y="3429000"/>
            <a:ext cx="4786346" cy="500066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Mothers who did not have thalidomide</a:t>
            </a:r>
          </a:p>
          <a:p>
            <a:pPr algn="ctr"/>
            <a:r>
              <a:rPr lang="en-US" dirty="0"/>
              <a:t>(n=30)</a:t>
            </a:r>
            <a:endParaRPr lang="en-IN" dirty="0"/>
          </a:p>
        </p:txBody>
      </p:sp>
      <p:sp>
        <p:nvSpPr>
          <p:cNvPr id="8" name="Rounded Rectangle 7"/>
          <p:cNvSpPr/>
          <p:nvPr/>
        </p:nvSpPr>
        <p:spPr>
          <a:xfrm>
            <a:off x="357158" y="5000636"/>
            <a:ext cx="4786346" cy="50006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Mothers who had thalidomide</a:t>
            </a:r>
          </a:p>
          <a:p>
            <a:pPr algn="ctr"/>
            <a:r>
              <a:rPr lang="en-US" dirty="0"/>
              <a:t>(n=30)</a:t>
            </a:r>
            <a:endParaRPr lang="en-IN" dirty="0"/>
          </a:p>
        </p:txBody>
      </p:sp>
      <p:sp>
        <p:nvSpPr>
          <p:cNvPr id="9" name="Rounded Rectangle 8"/>
          <p:cNvSpPr/>
          <p:nvPr/>
        </p:nvSpPr>
        <p:spPr>
          <a:xfrm>
            <a:off x="357158" y="5929330"/>
            <a:ext cx="4786346" cy="500066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Mothers who did not have thalidomide</a:t>
            </a:r>
          </a:p>
          <a:p>
            <a:pPr algn="ctr"/>
            <a:r>
              <a:rPr lang="en-US" dirty="0"/>
              <a:t>(n=70)</a:t>
            </a:r>
            <a:endParaRPr lang="en-IN" dirty="0"/>
          </a:p>
        </p:txBody>
      </p:sp>
      <p:sp>
        <p:nvSpPr>
          <p:cNvPr id="10" name="Rounded Rectangle 9"/>
          <p:cNvSpPr/>
          <p:nvPr/>
        </p:nvSpPr>
        <p:spPr>
          <a:xfrm>
            <a:off x="6072198" y="4786322"/>
            <a:ext cx="2643174" cy="171451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CONTROLS: Mothers who delivered normal babies (n=100) </a:t>
            </a:r>
            <a:endParaRPr lang="en-IN" dirty="0"/>
          </a:p>
          <a:p>
            <a:pPr algn="ctr"/>
            <a:endParaRPr lang="en-IN" dirty="0"/>
          </a:p>
        </p:txBody>
      </p:sp>
      <p:sp>
        <p:nvSpPr>
          <p:cNvPr id="11" name="Rounded Rectangle 10"/>
          <p:cNvSpPr/>
          <p:nvPr/>
        </p:nvSpPr>
        <p:spPr>
          <a:xfrm>
            <a:off x="6072198" y="2357430"/>
            <a:ext cx="2643174" cy="1714512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CASES: Mothers who delivered babies with developmental disorders (n=100) </a:t>
            </a:r>
            <a:endParaRPr lang="en-IN" dirty="0"/>
          </a:p>
        </p:txBody>
      </p:sp>
      <p:sp>
        <p:nvSpPr>
          <p:cNvPr id="12" name="Left Arrow 11"/>
          <p:cNvSpPr/>
          <p:nvPr/>
        </p:nvSpPr>
        <p:spPr>
          <a:xfrm>
            <a:off x="5143504" y="2928934"/>
            <a:ext cx="857256" cy="500066"/>
          </a:xfrm>
          <a:prstGeom prst="leftArrow">
            <a:avLst/>
          </a:prstGeom>
          <a:ln w="28575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Left Arrow 12"/>
          <p:cNvSpPr/>
          <p:nvPr/>
        </p:nvSpPr>
        <p:spPr>
          <a:xfrm>
            <a:off x="5143504" y="5429264"/>
            <a:ext cx="857256" cy="500066"/>
          </a:xfrm>
          <a:prstGeom prst="leftArrow">
            <a:avLst/>
          </a:prstGeom>
          <a:ln w="285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5" y="1524000"/>
          <a:ext cx="8258205" cy="2190752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2752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48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Exposure to Thalidomide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Cases 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Controls 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70(a)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30(b)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95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30(c) 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70(d)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</a:t>
            </a:r>
            <a:r>
              <a:rPr/>
              <a:t>esult 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4098201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Exposure rate among cases = a/</a:t>
            </a:r>
            <a:r>
              <a:rPr lang="en-US" sz="2400" dirty="0" err="1"/>
              <a:t>a+c</a:t>
            </a:r>
            <a:r>
              <a:rPr lang="en-US" sz="2400" dirty="0"/>
              <a:t> = 70/70+30 = 70%</a:t>
            </a:r>
          </a:p>
          <a:p>
            <a:pPr algn="just"/>
            <a:r>
              <a:rPr lang="en-US" sz="2400" dirty="0"/>
              <a:t>Exposure rate among controls = b/</a:t>
            </a:r>
            <a:r>
              <a:rPr lang="en-US" sz="2400" dirty="0" err="1"/>
              <a:t>b+d</a:t>
            </a:r>
            <a:r>
              <a:rPr lang="en-US" sz="2400" dirty="0"/>
              <a:t> = 30/30+70 = 30%</a:t>
            </a:r>
          </a:p>
          <a:p>
            <a:pPr algn="just"/>
            <a:endParaRPr lang="en-US" sz="2400" dirty="0"/>
          </a:p>
          <a:p>
            <a:pPr algn="ctr"/>
            <a:r>
              <a:rPr lang="en-US" sz="2400" dirty="0"/>
              <a:t>70% </a:t>
            </a:r>
            <a:r>
              <a:rPr lang="en-US" sz="2400" dirty="0" err="1"/>
              <a:t>vs</a:t>
            </a:r>
            <a:r>
              <a:rPr lang="en-US" sz="2400" dirty="0"/>
              <a:t> 30%</a:t>
            </a:r>
            <a:endParaRPr lang="en-IN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/>
          </a:bodyPr>
          <a:lstStyle/>
          <a:p>
            <a:r>
              <a:rPr lang="en-US" dirty="0"/>
              <a:t>Estimation of disease risk with exposure.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/>
              <a:t>Relative Risk =   ___________________</a:t>
            </a:r>
          </a:p>
          <a:p>
            <a:pPr>
              <a:buNone/>
            </a:pPr>
            <a:r>
              <a:rPr lang="en-US" dirty="0"/>
              <a:t>		</a:t>
            </a:r>
          </a:p>
          <a:p>
            <a:pPr>
              <a:buNone/>
            </a:pPr>
            <a:r>
              <a:rPr lang="en-US" dirty="0"/>
              <a:t>		</a:t>
            </a:r>
          </a:p>
          <a:p>
            <a:pPr>
              <a:buNone/>
            </a:pPr>
            <a:r>
              <a:rPr lang="en-US" dirty="0"/>
              <a:t>			= {a/(</a:t>
            </a:r>
            <a:r>
              <a:rPr lang="en-US" dirty="0" err="1"/>
              <a:t>a+b</a:t>
            </a:r>
            <a:r>
              <a:rPr lang="en-US" dirty="0"/>
              <a:t>)} / {c/(</a:t>
            </a:r>
            <a:r>
              <a:rPr lang="en-US" dirty="0" err="1"/>
              <a:t>c+d</a:t>
            </a:r>
            <a:r>
              <a:rPr lang="en-US" dirty="0"/>
              <a:t>)}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	= 2.33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Estimation of risk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43808" y="3356992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Incidence among exposed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15816" y="3923764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Incidence among non exposed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Association between risk factor and outcome</a:t>
            </a:r>
          </a:p>
          <a:p>
            <a:r>
              <a:rPr lang="en-US" dirty="0"/>
              <a:t>Odds ratio (cross product ration) = ad/</a:t>
            </a:r>
            <a:r>
              <a:rPr lang="en-US" dirty="0" err="1"/>
              <a:t>bc</a:t>
            </a:r>
            <a:r>
              <a:rPr lang="en-US" dirty="0"/>
              <a:t> 							      = 70x70/30x30 = 5.4</a:t>
            </a:r>
          </a:p>
          <a:p>
            <a:endParaRPr lang="en-US" dirty="0"/>
          </a:p>
          <a:p>
            <a:r>
              <a:rPr lang="en-US" dirty="0"/>
              <a:t>Interpretation </a:t>
            </a:r>
          </a:p>
          <a:p>
            <a:pPr>
              <a:buNone/>
            </a:pPr>
            <a:r>
              <a:rPr lang="en-US" dirty="0"/>
              <a:t>	Mother  who had thalidomide during pregnancy are 5.4 times at higher risk of delivering babies with developmental defects than the mothers who have not taken thalidomide during pregnancy.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</a:t>
            </a:r>
            <a:r>
              <a:rPr dirty="0" err="1"/>
              <a:t>esult</a:t>
            </a:r>
            <a:r>
              <a:rPr dirty="0"/>
              <a:t> </a:t>
            </a:r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Relatively easy to carry out</a:t>
            </a:r>
          </a:p>
          <a:p>
            <a:r>
              <a:rPr lang="en-US" dirty="0"/>
              <a:t>Rapid and inexpensive</a:t>
            </a:r>
          </a:p>
          <a:p>
            <a:r>
              <a:rPr lang="en-US" dirty="0"/>
              <a:t>Require comparatively few subjects</a:t>
            </a:r>
          </a:p>
          <a:p>
            <a:r>
              <a:rPr lang="en-US" dirty="0"/>
              <a:t>Suitable to investigate rare diseases</a:t>
            </a:r>
          </a:p>
          <a:p>
            <a:r>
              <a:rPr lang="en-US" dirty="0"/>
              <a:t>No risk to subject</a:t>
            </a:r>
          </a:p>
          <a:p>
            <a:r>
              <a:rPr lang="en-US" dirty="0"/>
              <a:t>Allows the study of several different etiological factors</a:t>
            </a:r>
          </a:p>
          <a:p>
            <a:r>
              <a:rPr lang="en-US" dirty="0"/>
              <a:t>Risk factors can be identified</a:t>
            </a:r>
          </a:p>
          <a:p>
            <a:r>
              <a:rPr lang="en-US" dirty="0"/>
              <a:t>No attrition problems</a:t>
            </a:r>
          </a:p>
          <a:p>
            <a:r>
              <a:rPr lang="en-US" dirty="0"/>
              <a:t>Minimal ethical problems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Problems of bias relies on memory and past records</a:t>
            </a:r>
          </a:p>
          <a:p>
            <a:r>
              <a:rPr lang="en-US" dirty="0"/>
              <a:t>Selection of an appropriate control group may be difficult.</a:t>
            </a:r>
          </a:p>
          <a:p>
            <a:r>
              <a:rPr lang="en-US" dirty="0"/>
              <a:t>We can not measure the incidence and only relative risk can be estimated</a:t>
            </a:r>
          </a:p>
          <a:p>
            <a:r>
              <a:rPr lang="en-US" dirty="0"/>
              <a:t>Not suited to evaluation of therapy or prophylaxis of disease</a:t>
            </a:r>
          </a:p>
          <a:p>
            <a:r>
              <a:rPr lang="en-US" dirty="0"/>
              <a:t>Another major concern is representativeness of cases and controls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572000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Second major type of epidemiological study designs</a:t>
            </a:r>
          </a:p>
          <a:p>
            <a:pPr algn="just"/>
            <a:r>
              <a:rPr lang="en-US" sz="3200" dirty="0"/>
              <a:t>Occupies an intermediate position in the ‘Hierarchy of Evidence’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251520" y="2708920"/>
          <a:ext cx="864096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539552" y="4581128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7164288" y="4581128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3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1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Case control study </a:t>
            </a:r>
            <a:r>
              <a:rPr lang="en-IN" dirty="0"/>
              <a:t>–</a:t>
            </a:r>
            <a:r>
              <a:rPr/>
              <a:t> A recap</a:t>
            </a:r>
            <a:endParaRPr lang="en-IN" dirty="0"/>
          </a:p>
        </p:txBody>
      </p:sp>
      <p:grpSp>
        <p:nvGrpSpPr>
          <p:cNvPr id="40" name="Group 39"/>
          <p:cNvGrpSpPr/>
          <p:nvPr/>
        </p:nvGrpSpPr>
        <p:grpSpPr>
          <a:xfrm>
            <a:off x="500034" y="1857364"/>
            <a:ext cx="3071834" cy="1643074"/>
            <a:chOff x="500034" y="1571612"/>
            <a:chExt cx="4572032" cy="4214842"/>
          </a:xfrm>
        </p:grpSpPr>
        <p:sp>
          <p:nvSpPr>
            <p:cNvPr id="39" name="Rectangle 38"/>
            <p:cNvSpPr/>
            <p:nvPr/>
          </p:nvSpPr>
          <p:spPr>
            <a:xfrm>
              <a:off x="500034" y="1571612"/>
              <a:ext cx="4572032" cy="421484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071538" y="2285992"/>
              <a:ext cx="857256" cy="1416972"/>
              <a:chOff x="1285852" y="2285992"/>
              <a:chExt cx="857256" cy="1416972"/>
            </a:xfrm>
          </p:grpSpPr>
          <p:cxnSp>
            <p:nvCxnSpPr>
              <p:cNvPr id="5" name="Straight Connector 4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Oval 8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2285984" y="1928802"/>
              <a:ext cx="857256" cy="1416972"/>
              <a:chOff x="1285852" y="2285992"/>
              <a:chExt cx="857256" cy="1416972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1714480" y="4083730"/>
              <a:ext cx="857256" cy="1416972"/>
              <a:chOff x="1285852" y="2285992"/>
              <a:chExt cx="857256" cy="141697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3000364" y="4000504"/>
              <a:ext cx="857256" cy="1416972"/>
              <a:chOff x="1285852" y="2285992"/>
              <a:chExt cx="857256" cy="1416972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Oval 31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3" name="Freeform 32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3571868" y="2357430"/>
              <a:ext cx="857256" cy="1416972"/>
              <a:chOff x="1285852" y="2285992"/>
              <a:chExt cx="857256" cy="1416972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Oval 36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8" name="Freeform 37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41" name="Group 40"/>
          <p:cNvGrpSpPr/>
          <p:nvPr/>
        </p:nvGrpSpPr>
        <p:grpSpPr>
          <a:xfrm>
            <a:off x="5357818" y="4572008"/>
            <a:ext cx="3071834" cy="1643074"/>
            <a:chOff x="500034" y="1571612"/>
            <a:chExt cx="4572032" cy="4214842"/>
          </a:xfrm>
        </p:grpSpPr>
        <p:sp>
          <p:nvSpPr>
            <p:cNvPr id="42" name="Rectangle 41"/>
            <p:cNvSpPr/>
            <p:nvPr/>
          </p:nvSpPr>
          <p:spPr>
            <a:xfrm>
              <a:off x="500034" y="1571612"/>
              <a:ext cx="4572032" cy="421484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43" name="Group 12"/>
            <p:cNvGrpSpPr/>
            <p:nvPr/>
          </p:nvGrpSpPr>
          <p:grpSpPr>
            <a:xfrm>
              <a:off x="1071538" y="2285992"/>
              <a:ext cx="857256" cy="1416972"/>
              <a:chOff x="1285852" y="2285992"/>
              <a:chExt cx="857256" cy="1416972"/>
            </a:xfrm>
          </p:grpSpPr>
          <p:cxnSp>
            <p:nvCxnSpPr>
              <p:cNvPr id="64" name="Straight Connector 4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5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Oval 65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67" name="Freeform 66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4" name="Group 13"/>
            <p:cNvGrpSpPr/>
            <p:nvPr/>
          </p:nvGrpSpPr>
          <p:grpSpPr>
            <a:xfrm>
              <a:off x="2285984" y="1928802"/>
              <a:ext cx="857256" cy="1416972"/>
              <a:chOff x="1285852" y="2285992"/>
              <a:chExt cx="857256" cy="1416972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Oval 61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63" name="Freeform 62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5" name="Group 18"/>
            <p:cNvGrpSpPr/>
            <p:nvPr/>
          </p:nvGrpSpPr>
          <p:grpSpPr>
            <a:xfrm>
              <a:off x="1714480" y="4083730"/>
              <a:ext cx="857256" cy="1416972"/>
              <a:chOff x="1285852" y="2285992"/>
              <a:chExt cx="857256" cy="1416972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59" name="Freeform 58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6" name="Group 28"/>
            <p:cNvGrpSpPr/>
            <p:nvPr/>
          </p:nvGrpSpPr>
          <p:grpSpPr>
            <a:xfrm>
              <a:off x="3000364" y="4000504"/>
              <a:ext cx="857256" cy="1416972"/>
              <a:chOff x="1285852" y="2285992"/>
              <a:chExt cx="857256" cy="141697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Oval 53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47" name="Group 33"/>
            <p:cNvGrpSpPr/>
            <p:nvPr/>
          </p:nvGrpSpPr>
          <p:grpSpPr>
            <a:xfrm>
              <a:off x="3571868" y="2357430"/>
              <a:ext cx="857256" cy="1416972"/>
              <a:chOff x="1285852" y="2285992"/>
              <a:chExt cx="857256" cy="1416972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49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68" name="Group 67"/>
          <p:cNvGrpSpPr/>
          <p:nvPr/>
        </p:nvGrpSpPr>
        <p:grpSpPr>
          <a:xfrm>
            <a:off x="500034" y="4572008"/>
            <a:ext cx="3071834" cy="1643074"/>
            <a:chOff x="500034" y="1571612"/>
            <a:chExt cx="4572032" cy="4214842"/>
          </a:xfrm>
        </p:grpSpPr>
        <p:sp>
          <p:nvSpPr>
            <p:cNvPr id="69" name="Rectangle 68"/>
            <p:cNvSpPr/>
            <p:nvPr/>
          </p:nvSpPr>
          <p:spPr>
            <a:xfrm>
              <a:off x="500034" y="1571612"/>
              <a:ext cx="4572032" cy="421484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70" name="Group 12"/>
            <p:cNvGrpSpPr/>
            <p:nvPr/>
          </p:nvGrpSpPr>
          <p:grpSpPr>
            <a:xfrm>
              <a:off x="1071538" y="2285992"/>
              <a:ext cx="857256" cy="1416972"/>
              <a:chOff x="1285852" y="2285992"/>
              <a:chExt cx="857256" cy="1416972"/>
            </a:xfrm>
          </p:grpSpPr>
          <p:cxnSp>
            <p:nvCxnSpPr>
              <p:cNvPr id="91" name="Straight Connector 4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5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Oval 92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94" name="Freeform 93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71" name="Group 13"/>
            <p:cNvGrpSpPr/>
            <p:nvPr/>
          </p:nvGrpSpPr>
          <p:grpSpPr>
            <a:xfrm>
              <a:off x="2285984" y="1928802"/>
              <a:ext cx="857256" cy="1416972"/>
              <a:chOff x="1285852" y="2285992"/>
              <a:chExt cx="857256" cy="1416972"/>
            </a:xfrm>
          </p:grpSpPr>
          <p:cxnSp>
            <p:nvCxnSpPr>
              <p:cNvPr id="87" name="Straight Connector 86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Oval 88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90" name="Freeform 89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72" name="Group 18"/>
            <p:cNvGrpSpPr/>
            <p:nvPr/>
          </p:nvGrpSpPr>
          <p:grpSpPr>
            <a:xfrm>
              <a:off x="1714480" y="4083730"/>
              <a:ext cx="857256" cy="1416972"/>
              <a:chOff x="1285852" y="2285992"/>
              <a:chExt cx="857256" cy="141697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Oval 84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6" name="Freeform 85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73" name="Group 28"/>
            <p:cNvGrpSpPr/>
            <p:nvPr/>
          </p:nvGrpSpPr>
          <p:grpSpPr>
            <a:xfrm>
              <a:off x="3000364" y="4000504"/>
              <a:ext cx="857256" cy="1416972"/>
              <a:chOff x="1285852" y="2285992"/>
              <a:chExt cx="857256" cy="1416972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Oval 80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74" name="Group 33"/>
            <p:cNvGrpSpPr/>
            <p:nvPr/>
          </p:nvGrpSpPr>
          <p:grpSpPr>
            <a:xfrm>
              <a:off x="3571868" y="2357430"/>
              <a:ext cx="857256" cy="1416972"/>
              <a:chOff x="1285852" y="2285992"/>
              <a:chExt cx="857256" cy="141697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Oval 76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78" name="Freeform 77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95" name="Group 94"/>
          <p:cNvGrpSpPr/>
          <p:nvPr/>
        </p:nvGrpSpPr>
        <p:grpSpPr>
          <a:xfrm>
            <a:off x="5357818" y="1857364"/>
            <a:ext cx="3071834" cy="1643074"/>
            <a:chOff x="500034" y="1571612"/>
            <a:chExt cx="4572032" cy="4214842"/>
          </a:xfrm>
        </p:grpSpPr>
        <p:sp>
          <p:nvSpPr>
            <p:cNvPr id="96" name="Rectangle 95"/>
            <p:cNvSpPr/>
            <p:nvPr/>
          </p:nvSpPr>
          <p:spPr>
            <a:xfrm>
              <a:off x="500034" y="1571612"/>
              <a:ext cx="4572032" cy="421484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97" name="Group 12"/>
            <p:cNvGrpSpPr/>
            <p:nvPr/>
          </p:nvGrpSpPr>
          <p:grpSpPr>
            <a:xfrm>
              <a:off x="1071538" y="2285992"/>
              <a:ext cx="857256" cy="1416972"/>
              <a:chOff x="1285852" y="2285992"/>
              <a:chExt cx="857256" cy="1416972"/>
            </a:xfrm>
          </p:grpSpPr>
          <p:cxnSp>
            <p:nvCxnSpPr>
              <p:cNvPr id="118" name="Straight Connector 4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5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Oval 119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21" name="Freeform 120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98" name="Group 13"/>
            <p:cNvGrpSpPr/>
            <p:nvPr/>
          </p:nvGrpSpPr>
          <p:grpSpPr>
            <a:xfrm>
              <a:off x="2285984" y="1928802"/>
              <a:ext cx="857256" cy="1416972"/>
              <a:chOff x="1285852" y="2285992"/>
              <a:chExt cx="857256" cy="141697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Oval 115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7" name="Freeform 116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99" name="Group 18"/>
            <p:cNvGrpSpPr/>
            <p:nvPr/>
          </p:nvGrpSpPr>
          <p:grpSpPr>
            <a:xfrm>
              <a:off x="1714480" y="4083730"/>
              <a:ext cx="857256" cy="1416972"/>
              <a:chOff x="1285852" y="2285992"/>
              <a:chExt cx="857256" cy="1416972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Oval 111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3" name="Freeform 112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00" name="Group 28"/>
            <p:cNvGrpSpPr/>
            <p:nvPr/>
          </p:nvGrpSpPr>
          <p:grpSpPr>
            <a:xfrm>
              <a:off x="3000364" y="4000504"/>
              <a:ext cx="857256" cy="1416972"/>
              <a:chOff x="1285852" y="2285992"/>
              <a:chExt cx="857256" cy="1416972"/>
            </a:xfrm>
          </p:grpSpPr>
          <p:cxnSp>
            <p:nvCxnSpPr>
              <p:cNvPr id="106" name="Straight Connector 105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Oval 107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101" name="Group 33"/>
            <p:cNvGrpSpPr/>
            <p:nvPr/>
          </p:nvGrpSpPr>
          <p:grpSpPr>
            <a:xfrm>
              <a:off x="3571868" y="2357430"/>
              <a:ext cx="857256" cy="1416972"/>
              <a:chOff x="1285852" y="2285992"/>
              <a:chExt cx="857256" cy="1416972"/>
            </a:xfrm>
          </p:grpSpPr>
          <p:cxnSp>
            <p:nvCxnSpPr>
              <p:cNvPr id="102" name="Straight Connector 101"/>
              <p:cNvCxnSpPr/>
              <p:nvPr/>
            </p:nvCxnSpPr>
            <p:spPr>
              <a:xfrm rot="5400000">
                <a:off x="1322365" y="3036091"/>
                <a:ext cx="78502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1428728" y="2857496"/>
                <a:ext cx="581822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" name="Oval 103"/>
              <p:cNvSpPr/>
              <p:nvPr/>
            </p:nvSpPr>
            <p:spPr>
              <a:xfrm>
                <a:off x="1500166" y="2285992"/>
                <a:ext cx="428628" cy="42862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05" name="Freeform 104"/>
              <p:cNvSpPr/>
              <p:nvPr/>
            </p:nvSpPr>
            <p:spPr>
              <a:xfrm>
                <a:off x="1285852" y="3429000"/>
                <a:ext cx="857256" cy="273964"/>
              </a:xfrm>
              <a:custGeom>
                <a:avLst/>
                <a:gdLst>
                  <a:gd name="connsiteX0" fmla="*/ 0 w 389744"/>
                  <a:gd name="connsiteY0" fmla="*/ 227350 h 242341"/>
                  <a:gd name="connsiteX1" fmla="*/ 209862 w 389744"/>
                  <a:gd name="connsiteY1" fmla="*/ 2498 h 242341"/>
                  <a:gd name="connsiteX2" fmla="*/ 389744 w 389744"/>
                  <a:gd name="connsiteY2" fmla="*/ 242341 h 242341"/>
                  <a:gd name="connsiteX3" fmla="*/ 389744 w 389744"/>
                  <a:gd name="connsiteY3" fmla="*/ 242341 h 242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9744" h="242341">
                    <a:moveTo>
                      <a:pt x="0" y="227350"/>
                    </a:moveTo>
                    <a:cubicBezTo>
                      <a:pt x="72452" y="113675"/>
                      <a:pt x="144905" y="0"/>
                      <a:pt x="209862" y="2498"/>
                    </a:cubicBezTo>
                    <a:cubicBezTo>
                      <a:pt x="274819" y="4997"/>
                      <a:pt x="389744" y="242341"/>
                      <a:pt x="389744" y="242341"/>
                    </a:cubicBezTo>
                    <a:lnTo>
                      <a:pt x="389744" y="242341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122" name="Left Arrow 121"/>
          <p:cNvSpPr/>
          <p:nvPr/>
        </p:nvSpPr>
        <p:spPr>
          <a:xfrm>
            <a:off x="3643306" y="2500306"/>
            <a:ext cx="1571636" cy="500066"/>
          </a:xfrm>
          <a:prstGeom prst="leftArrow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3" name="Left Arrow 122"/>
          <p:cNvSpPr/>
          <p:nvPr/>
        </p:nvSpPr>
        <p:spPr>
          <a:xfrm>
            <a:off x="3643306" y="5143512"/>
            <a:ext cx="1571636" cy="500066"/>
          </a:xfrm>
          <a:prstGeom prst="leftArrow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4" name="TextBox 123"/>
          <p:cNvSpPr txBox="1"/>
          <p:nvPr/>
        </p:nvSpPr>
        <p:spPr>
          <a:xfrm>
            <a:off x="1142976" y="3929066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Compare histories</a:t>
            </a:r>
            <a:endParaRPr lang="en-IN" dirty="0"/>
          </a:p>
        </p:txBody>
      </p:sp>
      <p:cxnSp>
        <p:nvCxnSpPr>
          <p:cNvPr id="126" name="Straight Connector 125"/>
          <p:cNvCxnSpPr/>
          <p:nvPr/>
        </p:nvCxnSpPr>
        <p:spPr>
          <a:xfrm>
            <a:off x="1000100" y="3571876"/>
            <a:ext cx="964413" cy="35719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V="1">
            <a:off x="1000100" y="4286256"/>
            <a:ext cx="1107289" cy="2143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3071802" y="4113732"/>
            <a:ext cx="500066" cy="2964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3571868" y="392906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Draw Conclusion</a:t>
            </a:r>
            <a:endParaRPr lang="en-IN" dirty="0"/>
          </a:p>
        </p:txBody>
      </p:sp>
      <p:sp>
        <p:nvSpPr>
          <p:cNvPr id="135" name="TextBox 134"/>
          <p:cNvSpPr txBox="1"/>
          <p:nvPr/>
        </p:nvSpPr>
        <p:spPr>
          <a:xfrm>
            <a:off x="5857884" y="3929066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Comparison group</a:t>
            </a:r>
          </a:p>
          <a:p>
            <a:r>
              <a:rPr lang="en-US" dirty="0"/>
              <a:t>Ex non patients </a:t>
            </a:r>
            <a:endParaRPr lang="en-IN" dirty="0"/>
          </a:p>
        </p:txBody>
      </p:sp>
      <p:sp>
        <p:nvSpPr>
          <p:cNvPr id="136" name="TextBox 135"/>
          <p:cNvSpPr txBox="1"/>
          <p:nvPr/>
        </p:nvSpPr>
        <p:spPr>
          <a:xfrm>
            <a:off x="5786446" y="1285860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Group of interest</a:t>
            </a:r>
          </a:p>
          <a:p>
            <a:r>
              <a:rPr lang="en-US" dirty="0"/>
              <a:t>(ex cancer patients)</a:t>
            </a:r>
            <a:endParaRPr lang="en-IN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CLASS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/>
              <a:t>Salient features:</a:t>
            </a:r>
          </a:p>
          <a:p>
            <a:pPr algn="just"/>
            <a:r>
              <a:rPr lang="en-US" dirty="0"/>
              <a:t>Cohort is defined as a group of people who share a common characteristic or experience with in a defined time period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Cause to effect 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Begins by assembling a ‘cohort’ who are followed up over a period of time – possible to find the incidence rate.</a:t>
            </a:r>
          </a:p>
          <a:p>
            <a:pPr algn="just">
              <a:buNone/>
            </a:pPr>
            <a:endParaRPr lang="en-US" dirty="0"/>
          </a:p>
          <a:p>
            <a:pPr algn="just"/>
            <a:r>
              <a:rPr lang="en-US" dirty="0"/>
              <a:t>Association between an exposure (measured at the start of the study) and an outcome is studied.</a:t>
            </a:r>
          </a:p>
          <a:p>
            <a:pPr algn="just">
              <a:buNone/>
            </a:pPr>
            <a:endParaRPr lang="en-US" dirty="0"/>
          </a:p>
          <a:p>
            <a:pPr algn="just"/>
            <a:r>
              <a:rPr lang="en-US" dirty="0"/>
              <a:t>Regarded as the ‘Gold Standard’ design to study association.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</a:t>
            </a:r>
            <a:r>
              <a:rPr/>
              <a:t>ohort study </a:t>
            </a:r>
            <a:endParaRPr lang="en-IN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u="sng" dirty="0"/>
          </a:p>
          <a:p>
            <a:pPr lvl="1"/>
            <a:r>
              <a:rPr lang="en-US" dirty="0">
                <a:solidFill>
                  <a:schemeClr val="tx1"/>
                </a:solidFill>
              </a:rPr>
              <a:t>When there is good association between exposure and disease.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When exposure is rare, but incidence of disease high among exposed ex: exposure to x ray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Attrition of study population is minimized.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Ample funds are available.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Indication for cohort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201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</a:t>
            </a:r>
            <a:r>
              <a:rPr dirty="0" err="1"/>
              <a:t>esign</a:t>
            </a:r>
            <a:r>
              <a:rPr dirty="0"/>
              <a:t> and study of cohort study</a:t>
            </a:r>
            <a:endParaRPr lang="en-IN" dirty="0"/>
          </a:p>
        </p:txBody>
      </p:sp>
      <p:grpSp>
        <p:nvGrpSpPr>
          <p:cNvPr id="32" name="Group 31"/>
          <p:cNvGrpSpPr/>
          <p:nvPr/>
        </p:nvGrpSpPr>
        <p:grpSpPr>
          <a:xfrm>
            <a:off x="-71438" y="1571612"/>
            <a:ext cx="9215470" cy="4614909"/>
            <a:chOff x="-71470" y="1571612"/>
            <a:chExt cx="9215470" cy="2824466"/>
          </a:xfrm>
        </p:grpSpPr>
        <p:sp>
          <p:nvSpPr>
            <p:cNvPr id="4" name="TextBox 3"/>
            <p:cNvSpPr txBox="1"/>
            <p:nvPr/>
          </p:nvSpPr>
          <p:spPr>
            <a:xfrm>
              <a:off x="3428992" y="1571612"/>
              <a:ext cx="2286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Define Population</a:t>
              </a:r>
              <a:endParaRPr lang="en-IN" b="1" dirty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571736" y="1941738"/>
              <a:ext cx="3571900" cy="917346"/>
              <a:chOff x="3357554" y="1941738"/>
              <a:chExt cx="2428892" cy="917346"/>
            </a:xfrm>
          </p:grpSpPr>
          <p:cxnSp>
            <p:nvCxnSpPr>
              <p:cNvPr id="15" name="Straight Connector 14"/>
              <p:cNvCxnSpPr>
                <a:stCxn id="4" idx="2"/>
              </p:cNvCxnSpPr>
              <p:nvPr/>
            </p:nvCxnSpPr>
            <p:spPr>
              <a:xfrm rot="5400000">
                <a:off x="4113724" y="2399220"/>
                <a:ext cx="916552" cy="158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rot="10800000">
                <a:off x="3357554" y="2857496"/>
                <a:ext cx="1214446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rot="10800000" flipH="1">
                <a:off x="4572000" y="2857496"/>
                <a:ext cx="1214446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/>
            <p:cNvGrpSpPr/>
            <p:nvPr/>
          </p:nvGrpSpPr>
          <p:grpSpPr>
            <a:xfrm>
              <a:off x="-71470" y="2714620"/>
              <a:ext cx="4000496" cy="1669316"/>
              <a:chOff x="571472" y="2714620"/>
              <a:chExt cx="4000496" cy="1669316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500166" y="2714620"/>
                <a:ext cx="22860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/>
                  <a:t>Exposed </a:t>
                </a:r>
                <a:endParaRPr lang="en-IN" b="1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71472" y="3988362"/>
                <a:ext cx="1571636" cy="395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/>
                  <a:t>Diseased</a:t>
                </a:r>
              </a:p>
              <a:p>
                <a:pPr algn="ctr"/>
                <a:r>
                  <a:rPr lang="en-US" b="1" dirty="0"/>
                  <a:t>(a) </a:t>
                </a:r>
                <a:endParaRPr lang="en-IN" b="1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928926" y="3988362"/>
                <a:ext cx="1643042" cy="395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err="1"/>
                  <a:t>Nondiseased</a:t>
                </a:r>
                <a:endParaRPr lang="en-US" b="1" dirty="0"/>
              </a:p>
              <a:p>
                <a:pPr algn="ctr"/>
                <a:r>
                  <a:rPr lang="en-US" b="1" dirty="0"/>
                  <a:t>(c) </a:t>
                </a:r>
                <a:endParaRPr lang="en-IN" b="1" dirty="0"/>
              </a:p>
            </p:txBody>
          </p:sp>
          <p:grpSp>
            <p:nvGrpSpPr>
              <p:cNvPr id="21" name="Group 20"/>
              <p:cNvGrpSpPr/>
              <p:nvPr/>
            </p:nvGrpSpPr>
            <p:grpSpPr>
              <a:xfrm>
                <a:off x="1928794" y="3226034"/>
                <a:ext cx="1071570" cy="917346"/>
                <a:chOff x="3357554" y="1941738"/>
                <a:chExt cx="2428892" cy="917346"/>
              </a:xfrm>
            </p:grpSpPr>
            <p:cxnSp>
              <p:nvCxnSpPr>
                <p:cNvPr id="22" name="Straight Connector 21"/>
                <p:cNvCxnSpPr/>
                <p:nvPr/>
              </p:nvCxnSpPr>
              <p:spPr>
                <a:xfrm rot="5400000">
                  <a:off x="4113724" y="2399220"/>
                  <a:ext cx="916552" cy="1588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/>
                <p:nvPr/>
              </p:nvCxnSpPr>
              <p:spPr>
                <a:xfrm rot="10800000">
                  <a:off x="3357554" y="2857496"/>
                  <a:ext cx="1214446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Arrow Connector 23"/>
                <p:cNvCxnSpPr/>
                <p:nvPr/>
              </p:nvCxnSpPr>
              <p:spPr>
                <a:xfrm rot="10800000" flipH="1">
                  <a:off x="4572000" y="2857496"/>
                  <a:ext cx="1214446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" name="Group 29"/>
            <p:cNvGrpSpPr/>
            <p:nvPr/>
          </p:nvGrpSpPr>
          <p:grpSpPr>
            <a:xfrm>
              <a:off x="5214942" y="2714620"/>
              <a:ext cx="3929058" cy="1681458"/>
              <a:chOff x="4857752" y="2714620"/>
              <a:chExt cx="3929058" cy="1681458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5357818" y="2714620"/>
                <a:ext cx="22860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err="1"/>
                  <a:t>Nonexposed</a:t>
                </a:r>
                <a:r>
                  <a:rPr lang="en-US" b="1" dirty="0"/>
                  <a:t> </a:t>
                </a:r>
                <a:endParaRPr lang="en-IN" b="1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857752" y="4000504"/>
                <a:ext cx="1285852" cy="395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Diseased</a:t>
                </a:r>
              </a:p>
              <a:p>
                <a:pPr algn="ctr"/>
                <a:r>
                  <a:rPr lang="en-US" b="1" dirty="0"/>
                  <a:t>(b) </a:t>
                </a:r>
                <a:endParaRPr lang="en-IN" b="1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072330" y="4000504"/>
                <a:ext cx="1714480" cy="395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err="1"/>
                  <a:t>Nondiseased</a:t>
                </a:r>
                <a:endParaRPr lang="en-US" b="1" dirty="0"/>
              </a:p>
              <a:p>
                <a:pPr algn="ctr"/>
                <a:r>
                  <a:rPr lang="en-US" b="1" dirty="0"/>
                  <a:t>(d) </a:t>
                </a:r>
                <a:endParaRPr lang="en-IN" b="1" dirty="0"/>
              </a:p>
            </p:txBody>
          </p:sp>
          <p:grpSp>
            <p:nvGrpSpPr>
              <p:cNvPr id="25" name="Group 24"/>
              <p:cNvGrpSpPr/>
              <p:nvPr/>
            </p:nvGrpSpPr>
            <p:grpSpPr>
              <a:xfrm>
                <a:off x="6000760" y="3214686"/>
                <a:ext cx="1071570" cy="917346"/>
                <a:chOff x="3357554" y="1941738"/>
                <a:chExt cx="2428892" cy="917346"/>
              </a:xfrm>
            </p:grpSpPr>
            <p:cxnSp>
              <p:nvCxnSpPr>
                <p:cNvPr id="26" name="Straight Connector 25"/>
                <p:cNvCxnSpPr/>
                <p:nvPr/>
              </p:nvCxnSpPr>
              <p:spPr>
                <a:xfrm rot="5400000">
                  <a:off x="4113724" y="2399220"/>
                  <a:ext cx="916552" cy="1588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Arrow Connector 26"/>
                <p:cNvCxnSpPr/>
                <p:nvPr/>
              </p:nvCxnSpPr>
              <p:spPr>
                <a:xfrm rot="10800000">
                  <a:off x="3357554" y="2857496"/>
                  <a:ext cx="1214446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Arrow Connector 27"/>
                <p:cNvCxnSpPr/>
                <p:nvPr/>
              </p:nvCxnSpPr>
              <p:spPr>
                <a:xfrm rot="10800000" flipH="1">
                  <a:off x="4572000" y="2857496"/>
                  <a:ext cx="1214446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1" name="TextBox 30"/>
            <p:cNvSpPr txBox="1"/>
            <p:nvPr/>
          </p:nvSpPr>
          <p:spPr>
            <a:xfrm>
              <a:off x="7000892" y="3451669"/>
              <a:ext cx="1000132" cy="188369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Follow up</a:t>
              </a:r>
              <a:endParaRPr lang="en-IN" sz="14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0" y="1714488"/>
            <a:ext cx="1500166" cy="3429024"/>
            <a:chOff x="0" y="1714488"/>
            <a:chExt cx="1500166" cy="3429024"/>
          </a:xfrm>
        </p:grpSpPr>
        <p:cxnSp>
          <p:nvCxnSpPr>
            <p:cNvPr id="34" name="Straight Arrow Connector 33"/>
            <p:cNvCxnSpPr/>
            <p:nvPr/>
          </p:nvCxnSpPr>
          <p:spPr>
            <a:xfrm rot="5400000">
              <a:off x="-536611" y="3606801"/>
              <a:ext cx="2500330" cy="1588"/>
            </a:xfrm>
            <a:prstGeom prst="straightConnector1">
              <a:avLst/>
            </a:prstGeom>
            <a:ln w="57150"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0" y="1714488"/>
              <a:ext cx="1500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Prospective 2015 </a:t>
              </a:r>
              <a:endParaRPr lang="en-IN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0" y="4774180"/>
              <a:ext cx="1428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2025 </a:t>
              </a:r>
              <a:endParaRPr lang="en-IN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643834" y="1785926"/>
            <a:ext cx="1571604" cy="3429024"/>
            <a:chOff x="-71438" y="1714488"/>
            <a:chExt cx="1571604" cy="3429024"/>
          </a:xfrm>
        </p:grpSpPr>
        <p:cxnSp>
          <p:nvCxnSpPr>
            <p:cNvPr id="39" name="Straight Arrow Connector 38"/>
            <p:cNvCxnSpPr/>
            <p:nvPr/>
          </p:nvCxnSpPr>
          <p:spPr>
            <a:xfrm rot="5400000">
              <a:off x="-536611" y="3606801"/>
              <a:ext cx="2500330" cy="1588"/>
            </a:xfrm>
            <a:prstGeom prst="straightConnector1">
              <a:avLst/>
            </a:prstGeom>
            <a:ln w="57150"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-71438" y="1714488"/>
              <a:ext cx="15716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Retrospective 2005 </a:t>
              </a:r>
              <a:endParaRPr lang="en-IN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0" y="4774180"/>
              <a:ext cx="1428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2015 </a:t>
              </a:r>
              <a:endParaRPr lang="en-IN" dirty="0"/>
            </a:p>
          </p:txBody>
        </p:sp>
      </p:grpSp>
      <p:cxnSp>
        <p:nvCxnSpPr>
          <p:cNvPr id="43" name="Straight Arrow Connector 42"/>
          <p:cNvCxnSpPr/>
          <p:nvPr/>
        </p:nvCxnSpPr>
        <p:spPr>
          <a:xfrm>
            <a:off x="2000232" y="6429396"/>
            <a:ext cx="1571636" cy="1588"/>
          </a:xfrm>
          <a:prstGeom prst="straightConnector1">
            <a:avLst/>
          </a:prstGeom>
          <a:ln w="57150">
            <a:solidFill>
              <a:schemeClr val="accent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429256" y="6429396"/>
            <a:ext cx="1571636" cy="1588"/>
          </a:xfrm>
          <a:prstGeom prst="straightConnector1">
            <a:avLst/>
          </a:prstGeom>
          <a:ln w="57150">
            <a:solidFill>
              <a:schemeClr val="accent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57158" y="621508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2005</a:t>
            </a:r>
            <a:endParaRPr lang="en-IN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3357554" y="6215082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2015</a:t>
            </a:r>
            <a:endParaRPr lang="en-IN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6215074" y="621508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2025</a:t>
            </a:r>
            <a:endParaRPr lang="en-IN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collection in cohort study is represented in a 2 x 2 contingency table. 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Framework of C</a:t>
            </a:r>
            <a:r>
              <a:rPr dirty="0" err="1"/>
              <a:t>ohort</a:t>
            </a:r>
            <a:r>
              <a:rPr dirty="0"/>
              <a:t> study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285851" y="2857496"/>
          <a:ext cx="6929487" cy="235745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309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9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9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9364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Exposure </a:t>
                      </a:r>
                      <a:endParaRPr lang="en-IN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Outcome (disease)</a:t>
                      </a:r>
                      <a:endParaRPr lang="en-I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364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Absent 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 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87269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62400"/>
          </a:xfrm>
        </p:spPr>
        <p:txBody>
          <a:bodyPr/>
          <a:lstStyle/>
          <a:p>
            <a:r>
              <a:rPr lang="en-IN" dirty="0"/>
              <a:t>Cohorts must be free from the disease under the study</a:t>
            </a:r>
          </a:p>
          <a:p>
            <a:r>
              <a:rPr lang="en-IN" dirty="0"/>
              <a:t>Both the group should be equally susceptible to the disease under study</a:t>
            </a:r>
          </a:p>
          <a:p>
            <a:r>
              <a:rPr lang="en-IN" dirty="0"/>
              <a:t>Both the groups should be comparable in respect of all the possible variables, which may influence the frequency of the disease</a:t>
            </a:r>
          </a:p>
          <a:p>
            <a:r>
              <a:rPr lang="en-IN" dirty="0"/>
              <a:t>The diagnostic and eligibility criteria must be defined beforehand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19200"/>
          </a:xfrm>
        </p:spPr>
        <p:txBody>
          <a:bodyPr>
            <a:noAutofit/>
          </a:bodyPr>
          <a:lstStyle/>
          <a:p>
            <a:r>
              <a:rPr lang="en-IN" sz="3600" dirty="0">
                <a:ln w="3200">
                  <a:noFill/>
                  <a:prstDash val="solid"/>
                  <a:round/>
                </a:ln>
              </a:rPr>
              <a:t>Following considerations should be taken into mind while assembling cohorts</a:t>
            </a:r>
          </a:p>
        </p:txBody>
      </p:sp>
    </p:spTree>
    <p:extLst>
      <p:ext uri="{BB962C8B-B14F-4D97-AF65-F5344CB8AC3E}">
        <p14:creationId xmlns:p14="http://schemas.microsoft.com/office/powerpoint/2010/main" val="3724788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000" u="sng" dirty="0"/>
              <a:t>Elements of cohort study</a:t>
            </a:r>
            <a:r>
              <a:rPr lang="en-US" sz="4000" u="sng" dirty="0">
                <a:solidFill>
                  <a:srgbClr val="FF3300"/>
                </a:solidFill>
              </a:rPr>
              <a:t>:</a:t>
            </a:r>
          </a:p>
          <a:p>
            <a:pPr>
              <a:buFontTx/>
              <a:buNone/>
            </a:pPr>
            <a:r>
              <a:rPr lang="en-US" sz="2800" dirty="0"/>
              <a:t>1.)</a:t>
            </a:r>
            <a:r>
              <a:rPr lang="en-US" sz="4000" dirty="0">
                <a:solidFill>
                  <a:srgbClr val="3527F1"/>
                </a:solidFill>
              </a:rPr>
              <a:t> </a:t>
            </a:r>
            <a:r>
              <a:rPr lang="en-US" sz="2800" dirty="0"/>
              <a:t>Selection of study subjects</a:t>
            </a:r>
          </a:p>
          <a:p>
            <a:pPr>
              <a:buFontTx/>
              <a:buNone/>
            </a:pPr>
            <a:r>
              <a:rPr lang="en-US" sz="2800" dirty="0"/>
              <a:t>2.) Obtaining data on exposure</a:t>
            </a:r>
          </a:p>
          <a:p>
            <a:pPr>
              <a:buFontTx/>
              <a:buNone/>
            </a:pPr>
            <a:r>
              <a:rPr lang="en-US" sz="2800" dirty="0"/>
              <a:t>3.) Selection of comparison </a:t>
            </a:r>
          </a:p>
          <a:p>
            <a:pPr>
              <a:buFontTx/>
              <a:buNone/>
            </a:pPr>
            <a:r>
              <a:rPr lang="en-US" sz="2800" dirty="0"/>
              <a:t>4.) Follow up </a:t>
            </a:r>
          </a:p>
          <a:p>
            <a:pPr>
              <a:buFontTx/>
              <a:buNone/>
            </a:pPr>
            <a:r>
              <a:rPr lang="en-US" sz="2800" dirty="0"/>
              <a:t>5.) Analysis</a:t>
            </a:r>
          </a:p>
          <a:p>
            <a:pPr algn="ctr">
              <a:buFontTx/>
              <a:buNone/>
            </a:pPr>
            <a:endParaRPr lang="en-US" sz="2800" dirty="0"/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710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u="sng" dirty="0"/>
              <a:t>1.)Selection of study subjects</a:t>
            </a:r>
          </a:p>
          <a:p>
            <a:pPr>
              <a:lnSpc>
                <a:spcPct val="125000"/>
              </a:lnSpc>
            </a:pPr>
            <a:r>
              <a:rPr lang="en-US" sz="2400" dirty="0"/>
              <a:t>Cohorts can be selected from</a:t>
            </a:r>
          </a:p>
          <a:p>
            <a:pPr lvl="1">
              <a:lnSpc>
                <a:spcPct val="125000"/>
              </a:lnSpc>
            </a:pPr>
            <a:r>
              <a:rPr lang="en-US" dirty="0">
                <a:solidFill>
                  <a:schemeClr val="tx1"/>
                </a:solidFill>
              </a:rPr>
              <a:t>General population</a:t>
            </a:r>
          </a:p>
          <a:p>
            <a:pPr lvl="1">
              <a:lnSpc>
                <a:spcPct val="125000"/>
              </a:lnSpc>
            </a:pPr>
            <a:r>
              <a:rPr lang="en-US" dirty="0">
                <a:solidFill>
                  <a:schemeClr val="tx1"/>
                </a:solidFill>
              </a:rPr>
              <a:t>Special groups</a:t>
            </a:r>
          </a:p>
          <a:p>
            <a:pPr lvl="2">
              <a:lnSpc>
                <a:spcPct val="125000"/>
              </a:lnSpc>
            </a:pPr>
            <a:r>
              <a:rPr lang="en-US" sz="2400" dirty="0"/>
              <a:t>Select groups (</a:t>
            </a:r>
            <a:r>
              <a:rPr lang="en-US" sz="2400" dirty="0" err="1"/>
              <a:t>eg</a:t>
            </a:r>
            <a:r>
              <a:rPr lang="en-US" sz="2400" dirty="0"/>
              <a:t>. Doctors, lawyers, teachers, etc.)</a:t>
            </a:r>
          </a:p>
          <a:p>
            <a:pPr lvl="2">
              <a:lnSpc>
                <a:spcPct val="125000"/>
              </a:lnSpc>
            </a:pPr>
            <a:r>
              <a:rPr lang="en-US" sz="2400" dirty="0"/>
              <a:t>Exposure groups</a:t>
            </a:r>
          </a:p>
          <a:p>
            <a:pPr>
              <a:buFontTx/>
              <a:buNone/>
            </a:pPr>
            <a:endParaRPr lang="en-US" sz="2400" u="sng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517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7275" y="260350"/>
            <a:ext cx="7912100" cy="639445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en-US" u="sng">
                <a:solidFill>
                  <a:schemeClr val="tx1"/>
                </a:solidFill>
              </a:rPr>
              <a:t>2.) Obtaining data on exposure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>
                <a:solidFill>
                  <a:schemeClr val="tx1"/>
                </a:solidFill>
                <a:effectLst/>
              </a:rPr>
              <a:t>Information can be obtained from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>
                <a:solidFill>
                  <a:schemeClr val="tx1"/>
                </a:solidFill>
              </a:rPr>
              <a:t>Cohorts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>
                <a:solidFill>
                  <a:schemeClr val="tx1"/>
                </a:solidFill>
              </a:rPr>
              <a:t>Review of records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>
                <a:solidFill>
                  <a:schemeClr val="tx1"/>
                </a:solidFill>
              </a:rPr>
              <a:t>Medical examination or special tests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>
                <a:solidFill>
                  <a:schemeClr val="tx1"/>
                </a:solidFill>
              </a:rPr>
              <a:t>Environmental surveys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>
                <a:solidFill>
                  <a:schemeClr val="tx1"/>
                </a:solidFill>
                <a:effectLst/>
              </a:rPr>
              <a:t>Information about exposure should facilitate classification of cohort members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>
                <a:solidFill>
                  <a:schemeClr val="tx1"/>
                </a:solidFill>
              </a:rPr>
              <a:t>According to whether or not they were exposed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>
                <a:solidFill>
                  <a:schemeClr val="tx1"/>
                </a:solidFill>
              </a:rPr>
              <a:t>According to the degree of exposure.</a:t>
            </a:r>
          </a:p>
          <a:p>
            <a:pPr>
              <a:buFontTx/>
              <a:buNone/>
              <a:defRPr/>
            </a:pPr>
            <a:endParaRPr lang="en-US" sz="2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59808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/>
          <a:lstStyle/>
          <a:p>
            <a:r>
              <a:rPr lang="en-US" sz="2800" dirty="0"/>
              <a:t>Association between a suspected factor(exposure) and specific outcome studied.</a:t>
            </a:r>
          </a:p>
          <a:p>
            <a:r>
              <a:rPr lang="en-US" sz="2800" dirty="0"/>
              <a:t>To test the hypothesis</a:t>
            </a:r>
            <a:endParaRPr lang="en-IN" sz="2800" dirty="0"/>
          </a:p>
          <a:p>
            <a:endParaRPr lang="en-US" sz="2800" dirty="0"/>
          </a:p>
          <a:p>
            <a:endParaRPr lang="en-US" dirty="0"/>
          </a:p>
        </p:txBody>
      </p:sp>
      <p:pic>
        <p:nvPicPr>
          <p:cNvPr id="1026" name="Picture 2" descr="C:\Users\sony\Pictures\cigaret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487745" flipH="1">
            <a:off x="-518626" y="2973165"/>
            <a:ext cx="3193320" cy="3830068"/>
          </a:xfrm>
          <a:prstGeom prst="rect">
            <a:avLst/>
          </a:prstGeom>
          <a:noFill/>
        </p:spPr>
      </p:pic>
      <p:sp>
        <p:nvSpPr>
          <p:cNvPr id="5" name="Right Arrow 4"/>
          <p:cNvSpPr/>
          <p:nvPr/>
        </p:nvSpPr>
        <p:spPr>
          <a:xfrm>
            <a:off x="2195736" y="4437112"/>
            <a:ext cx="2376264" cy="108012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C:\Users\sony\Pictures\Risks_form_smoking-smoking_can_damage_every_part_of_the_bod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780929"/>
            <a:ext cx="4499992" cy="4077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7275" y="549275"/>
            <a:ext cx="7912100" cy="6105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2400" b="1" u="sng">
                <a:solidFill>
                  <a:schemeClr val="tx1"/>
                </a:solidFill>
                <a:effectLst/>
              </a:rPr>
              <a:t>3.) Selection of comparison groups:</a:t>
            </a:r>
          </a:p>
          <a:p>
            <a:r>
              <a:rPr lang="en-US" sz="2400">
                <a:solidFill>
                  <a:schemeClr val="tx1"/>
                </a:solidFill>
                <a:effectLst/>
              </a:rPr>
              <a:t>Internal comparison </a:t>
            </a:r>
          </a:p>
          <a:p>
            <a:r>
              <a:rPr lang="en-US" sz="2400">
                <a:solidFill>
                  <a:schemeClr val="tx1"/>
                </a:solidFill>
                <a:effectLst/>
              </a:rPr>
              <a:t>External comparison </a:t>
            </a:r>
          </a:p>
          <a:p>
            <a:r>
              <a:rPr lang="en-US" sz="2400">
                <a:solidFill>
                  <a:schemeClr val="tx1"/>
                </a:solidFill>
                <a:effectLst/>
              </a:rPr>
              <a:t>Comparison with general population  rates.</a:t>
            </a:r>
          </a:p>
          <a:p>
            <a:r>
              <a:rPr lang="en-US" sz="2400">
                <a:solidFill>
                  <a:schemeClr val="tx1"/>
                </a:solidFill>
                <a:effectLst/>
              </a:rPr>
              <a:t> </a:t>
            </a:r>
          </a:p>
          <a:p>
            <a:pPr>
              <a:buFontTx/>
              <a:buNone/>
            </a:pPr>
            <a:r>
              <a:rPr lang="en-US" sz="2400" b="1" u="sng">
                <a:solidFill>
                  <a:schemeClr val="tx1"/>
                </a:solidFill>
                <a:effectLst/>
              </a:rPr>
              <a:t>4.) Follow up</a:t>
            </a:r>
          </a:p>
          <a:p>
            <a:r>
              <a:rPr lang="en-US" sz="2400">
                <a:solidFill>
                  <a:schemeClr val="tx1"/>
                </a:solidFill>
                <a:effectLst/>
              </a:rPr>
              <a:t>At the start of the study out come should be determined (morbidity, mortality) to asses this </a:t>
            </a:r>
          </a:p>
          <a:p>
            <a:r>
              <a:rPr lang="en-US" sz="2400">
                <a:solidFill>
                  <a:schemeClr val="tx1"/>
                </a:solidFill>
                <a:effectLst/>
              </a:rPr>
              <a:t>Periodic medical examination</a:t>
            </a:r>
          </a:p>
          <a:p>
            <a:r>
              <a:rPr lang="en-US" sz="2400">
                <a:solidFill>
                  <a:schemeClr val="tx1"/>
                </a:solidFill>
                <a:effectLst/>
              </a:rPr>
              <a:t>Reviewing physician and hospital records</a:t>
            </a:r>
          </a:p>
          <a:p>
            <a:r>
              <a:rPr lang="en-US" sz="2400">
                <a:solidFill>
                  <a:schemeClr val="tx1"/>
                </a:solidFill>
                <a:effectLst/>
              </a:rPr>
              <a:t>Routine surveillance of death records</a:t>
            </a:r>
          </a:p>
          <a:p>
            <a:r>
              <a:rPr lang="en-US" sz="2400">
                <a:solidFill>
                  <a:schemeClr val="tx1"/>
                </a:solidFill>
                <a:effectLst/>
              </a:rPr>
              <a:t>Mailed questionnaire, telephone calls  etc.</a:t>
            </a:r>
          </a:p>
          <a:p>
            <a:endParaRPr lang="en-US" sz="2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99451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collection in cohort study is represented in a 2 x 2 contingency table. 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</a:t>
            </a:r>
            <a:r>
              <a:rPr/>
              <a:t>ohort study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2381"/>
              </p:ext>
            </p:extLst>
          </p:nvPr>
        </p:nvGraphicFramePr>
        <p:xfrm>
          <a:off x="1285851" y="2857496"/>
          <a:ext cx="6929487" cy="235745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309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9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9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9364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Exposure </a:t>
                      </a:r>
                      <a:endParaRPr lang="en-IN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Outcome (disease)</a:t>
                      </a:r>
                      <a:endParaRPr lang="en-I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364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Absent 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 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N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Incidence rate among exposed group = a/</a:t>
            </a:r>
            <a:r>
              <a:rPr lang="en-US" dirty="0" err="1"/>
              <a:t>a+b</a:t>
            </a:r>
            <a:endParaRPr lang="en-US" dirty="0"/>
          </a:p>
          <a:p>
            <a:endParaRPr lang="en-US" dirty="0"/>
          </a:p>
          <a:p>
            <a:r>
              <a:rPr lang="en-US" dirty="0"/>
              <a:t>Incidence rate among non-exposed group = c/</a:t>
            </a:r>
            <a:r>
              <a:rPr lang="en-US" dirty="0" err="1"/>
              <a:t>c+d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r>
              <a:rPr lang="en-US" dirty="0"/>
              <a:t>a/</a:t>
            </a:r>
            <a:r>
              <a:rPr lang="en-US" dirty="0" err="1"/>
              <a:t>a+b</a:t>
            </a:r>
            <a:r>
              <a:rPr lang="en-US" dirty="0"/>
              <a:t> Vs c/</a:t>
            </a:r>
            <a:r>
              <a:rPr lang="en-US" dirty="0" err="1"/>
              <a:t>c+d</a:t>
            </a:r>
            <a:endParaRPr lang="en-US" dirty="0"/>
          </a:p>
          <a:p>
            <a:pPr algn="ctr">
              <a:buNone/>
            </a:pPr>
            <a:endParaRPr lang="en-US" dirty="0"/>
          </a:p>
          <a:p>
            <a:pPr>
              <a:buNone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</a:t>
            </a:r>
            <a:r>
              <a:rPr/>
              <a:t>ohort study </a:t>
            </a:r>
            <a:endParaRPr lang="en-IN" dirty="0"/>
          </a:p>
        </p:txBody>
      </p:sp>
      <p:sp>
        <p:nvSpPr>
          <p:cNvPr id="4" name="Rounded Rectangle 3"/>
          <p:cNvSpPr/>
          <p:nvPr/>
        </p:nvSpPr>
        <p:spPr>
          <a:xfrm>
            <a:off x="714348" y="5143512"/>
            <a:ext cx="7858180" cy="107157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Incidence rate among the exposed and non-exposed groups are compared; if the difference is found to be statistically significant, association said to exist.  </a:t>
            </a:r>
            <a:endParaRPr lang="en-I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Relative risk/risk ratio (RR):</a:t>
            </a:r>
          </a:p>
          <a:p>
            <a:pPr>
              <a:buNone/>
            </a:pPr>
            <a:r>
              <a:rPr lang="en-US" dirty="0"/>
              <a:t>				Incidence among exposed  </a:t>
            </a:r>
          </a:p>
          <a:p>
            <a:pPr>
              <a:buNone/>
            </a:pPr>
            <a:r>
              <a:rPr lang="en-US" dirty="0"/>
              <a:t>			        Incidence among </a:t>
            </a:r>
            <a:r>
              <a:rPr lang="en-US" dirty="0" err="1"/>
              <a:t>nonexposed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RR = 1 : No Risk</a:t>
            </a:r>
          </a:p>
          <a:p>
            <a:r>
              <a:rPr lang="en-US" dirty="0"/>
              <a:t>RR &gt; 1 : Harmful Effect</a:t>
            </a:r>
          </a:p>
          <a:p>
            <a:r>
              <a:rPr lang="en-US" dirty="0"/>
              <a:t>RR &lt; 1 : Protective Effect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</a:t>
            </a:r>
            <a:r>
              <a:rPr/>
              <a:t>ohort study </a:t>
            </a: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071802" y="2500306"/>
            <a:ext cx="4214842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Attributable risk/Risk difference:</a:t>
            </a:r>
            <a:endParaRPr lang="en-IN" dirty="0"/>
          </a:p>
          <a:p>
            <a:pPr algn="ctr">
              <a:buNone/>
            </a:pPr>
            <a:r>
              <a:rPr lang="en-US" sz="2400" dirty="0"/>
              <a:t>Incidence among exposed – Incidence among non-exposed</a:t>
            </a:r>
          </a:p>
          <a:p>
            <a:pPr algn="ctr">
              <a:buNone/>
            </a:pPr>
            <a:r>
              <a:rPr lang="en-US" sz="2400" dirty="0"/>
              <a:t>Incidence among exposed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It expressed in percentage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</a:t>
            </a:r>
            <a:r>
              <a:rPr/>
              <a:t>ohort study </a:t>
            </a: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14348" y="2428868"/>
            <a:ext cx="7715304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714348" y="4643446"/>
            <a:ext cx="7786742" cy="100013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It is the extend to which the disease under study can be attributed to the exposure</a:t>
            </a:r>
            <a:endParaRPr lang="en-IN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786190"/>
          <a:ext cx="82296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Exposure </a:t>
                      </a:r>
                      <a:endParaRPr lang="en-IN" sz="2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Outcome (disease)</a:t>
                      </a:r>
                      <a:endParaRPr lang="en-IN"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Present </a:t>
                      </a:r>
                      <a:endParaRPr lang="en-I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Absent </a:t>
                      </a:r>
                      <a:endParaRPr lang="en-IN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Yes </a:t>
                      </a:r>
                      <a:endParaRPr lang="en-I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90(a)</a:t>
                      </a:r>
                      <a:endParaRPr lang="en-I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10(b)</a:t>
                      </a:r>
                      <a:endParaRPr lang="en-IN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No </a:t>
                      </a:r>
                      <a:endParaRPr lang="en-I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40(c)</a:t>
                      </a:r>
                      <a:endParaRPr lang="en-I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160(d)</a:t>
                      </a:r>
                      <a:endParaRPr lang="en-IN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7158" y="642918"/>
            <a:ext cx="84296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Cannabis is a commonly abused substance worldwide. The association between cannabis use and periodontal disease was studied in a cohort study. The data given below</a:t>
            </a:r>
            <a:endParaRPr lang="en-IN" sz="3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329642" cy="4572000"/>
          </a:xfrm>
        </p:spPr>
        <p:txBody>
          <a:bodyPr/>
          <a:lstStyle/>
          <a:p>
            <a:r>
              <a:rPr lang="en-US" dirty="0"/>
              <a:t>Incidence among exposed: a/</a:t>
            </a:r>
            <a:r>
              <a:rPr lang="en-US" dirty="0" err="1"/>
              <a:t>a+b</a:t>
            </a:r>
            <a:r>
              <a:rPr lang="en-US" dirty="0"/>
              <a:t> = 90/90+10 = 0.9</a:t>
            </a:r>
          </a:p>
          <a:p>
            <a:r>
              <a:rPr lang="en-US" dirty="0"/>
              <a:t>Incidence among </a:t>
            </a:r>
            <a:r>
              <a:rPr lang="en-US" dirty="0" err="1"/>
              <a:t>nonexposed</a:t>
            </a:r>
            <a:r>
              <a:rPr lang="en-US" dirty="0"/>
              <a:t>: c/</a:t>
            </a:r>
            <a:r>
              <a:rPr lang="en-US" dirty="0" err="1"/>
              <a:t>c+d</a:t>
            </a:r>
            <a:r>
              <a:rPr lang="en-US" dirty="0"/>
              <a:t> = 40/40+160 = 0.2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Relative risk </a:t>
            </a:r>
            <a:r>
              <a:rPr lang="en-US" sz="2400" dirty="0"/>
              <a:t>= incidence among exposed     = 0.9 = 4.5 </a:t>
            </a:r>
          </a:p>
          <a:p>
            <a:pPr>
              <a:buNone/>
            </a:pPr>
            <a:r>
              <a:rPr lang="en-US" sz="2400" dirty="0"/>
              <a:t>			    incidence among non exposed    0.2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</a:t>
            </a:r>
            <a:r>
              <a:rPr/>
              <a:t>esult </a:t>
            </a: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57488" y="3856040"/>
            <a:ext cx="3714776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67540" y="3921130"/>
            <a:ext cx="490542" cy="793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357158" y="4857760"/>
            <a:ext cx="8358246" cy="150019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/>
              <a:t>Subjects who use cannabis are 4.5 times at higher risk for periodontal disease than those who do not use cannabis </a:t>
            </a:r>
            <a:endParaRPr lang="en-IN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Attributable risk calculation:</a:t>
            </a:r>
          </a:p>
          <a:p>
            <a:pPr algn="ctr">
              <a:buNone/>
            </a:pPr>
            <a:r>
              <a:rPr lang="en-US" sz="2400" dirty="0"/>
              <a:t>Incidence among exposed – Incidence among non-exposed</a:t>
            </a:r>
          </a:p>
          <a:p>
            <a:pPr algn="ctr">
              <a:buNone/>
            </a:pPr>
            <a:r>
              <a:rPr lang="en-US" sz="2400" dirty="0"/>
              <a:t>Incidence among exposed</a:t>
            </a:r>
          </a:p>
          <a:p>
            <a:pPr>
              <a:buNone/>
            </a:pPr>
            <a:r>
              <a:rPr lang="en-US" sz="2400" dirty="0"/>
              <a:t>= 0.9 – 0.2/0.9</a:t>
            </a:r>
          </a:p>
          <a:p>
            <a:endParaRPr lang="en-US" sz="2400" dirty="0"/>
          </a:p>
          <a:p>
            <a:pPr>
              <a:buNone/>
            </a:pPr>
            <a:r>
              <a:rPr lang="en-US" sz="2400" dirty="0"/>
              <a:t>= 0.7/0.9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= 77.78%</a:t>
            </a:r>
            <a:endParaRPr lang="en-IN" sz="2400" dirty="0"/>
          </a:p>
          <a:p>
            <a:pPr>
              <a:buNone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</a:t>
            </a:r>
            <a:r>
              <a:rPr/>
              <a:t>esults </a:t>
            </a: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14348" y="2498718"/>
            <a:ext cx="7715304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928662" y="5286388"/>
            <a:ext cx="7429552" cy="8572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About 78% of periodontal disease in the study population can be attributed to cannabis usage.</a:t>
            </a:r>
            <a:endParaRPr lang="en-IN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Recap </a:t>
            </a:r>
            <a:endParaRPr lang="en-IN" dirty="0"/>
          </a:p>
        </p:txBody>
      </p:sp>
      <p:grpSp>
        <p:nvGrpSpPr>
          <p:cNvPr id="135" name="Group 134"/>
          <p:cNvGrpSpPr/>
          <p:nvPr/>
        </p:nvGrpSpPr>
        <p:grpSpPr>
          <a:xfrm>
            <a:off x="428596" y="1425347"/>
            <a:ext cx="8643966" cy="4646859"/>
            <a:chOff x="714348" y="1282471"/>
            <a:chExt cx="8643966" cy="4646859"/>
          </a:xfrm>
        </p:grpSpPr>
        <p:grpSp>
          <p:nvGrpSpPr>
            <p:cNvPr id="115" name="Group 114"/>
            <p:cNvGrpSpPr/>
            <p:nvPr/>
          </p:nvGrpSpPr>
          <p:grpSpPr>
            <a:xfrm>
              <a:off x="714348" y="1857364"/>
              <a:ext cx="7215238" cy="4071966"/>
              <a:chOff x="500034" y="1857364"/>
              <a:chExt cx="8358246" cy="4572032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00034" y="1857364"/>
                <a:ext cx="3071834" cy="1643074"/>
                <a:chOff x="500034" y="1571612"/>
                <a:chExt cx="4572032" cy="4214842"/>
              </a:xfrm>
            </p:grpSpPr>
            <p:sp>
              <p:nvSpPr>
                <p:cNvPr id="5" name="Rectangle 4"/>
                <p:cNvSpPr/>
                <p:nvPr/>
              </p:nvSpPr>
              <p:spPr>
                <a:xfrm>
                  <a:off x="500034" y="1571612"/>
                  <a:ext cx="4572032" cy="4214842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grpSp>
              <p:nvGrpSpPr>
                <p:cNvPr id="6" name="Group 12"/>
                <p:cNvGrpSpPr/>
                <p:nvPr/>
              </p:nvGrpSpPr>
              <p:grpSpPr>
                <a:xfrm>
                  <a:off x="1071538" y="2285992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27" name="Straight Connector 4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5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" name="Oval 28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30" name="Freeform 29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7" name="Group 13"/>
                <p:cNvGrpSpPr/>
                <p:nvPr/>
              </p:nvGrpSpPr>
              <p:grpSpPr>
                <a:xfrm>
                  <a:off x="2285984" y="1928802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" name="Oval 24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6" name="Freeform 25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8" name="Group 18"/>
                <p:cNvGrpSpPr/>
                <p:nvPr/>
              </p:nvGrpSpPr>
              <p:grpSpPr>
                <a:xfrm>
                  <a:off x="1714480" y="4083730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19" name="Straight Connector 18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" name="Oval 20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22" name="Freeform 21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9" name="Group 28"/>
                <p:cNvGrpSpPr/>
                <p:nvPr/>
              </p:nvGrpSpPr>
              <p:grpSpPr>
                <a:xfrm>
                  <a:off x="3000364" y="4000504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15" name="Straight Connector 14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" name="Oval 16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8" name="Freeform 17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10" name="Group 33"/>
                <p:cNvGrpSpPr/>
                <p:nvPr/>
              </p:nvGrpSpPr>
              <p:grpSpPr>
                <a:xfrm>
                  <a:off x="3571868" y="2357430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11" name="Straight Connector 10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" name="Oval 12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4" name="Freeform 13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31" name="Group 30"/>
              <p:cNvGrpSpPr/>
              <p:nvPr/>
            </p:nvGrpSpPr>
            <p:grpSpPr>
              <a:xfrm>
                <a:off x="5786446" y="4714884"/>
                <a:ext cx="3071834" cy="1643074"/>
                <a:chOff x="500034" y="1571612"/>
                <a:chExt cx="4572032" cy="4214842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500034" y="1571612"/>
                  <a:ext cx="4572032" cy="4214842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grpSp>
              <p:nvGrpSpPr>
                <p:cNvPr id="33" name="Group 12"/>
                <p:cNvGrpSpPr/>
                <p:nvPr/>
              </p:nvGrpSpPr>
              <p:grpSpPr>
                <a:xfrm>
                  <a:off x="1071538" y="2285992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54" name="Straight Connector 4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6" name="Oval 55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57" name="Freeform 56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34" name="Group 13"/>
                <p:cNvGrpSpPr/>
                <p:nvPr/>
              </p:nvGrpSpPr>
              <p:grpSpPr>
                <a:xfrm>
                  <a:off x="2285984" y="1928802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50" name="Straight Connector 49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" name="Oval 51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53" name="Freeform 52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35" name="Group 18"/>
                <p:cNvGrpSpPr/>
                <p:nvPr/>
              </p:nvGrpSpPr>
              <p:grpSpPr>
                <a:xfrm>
                  <a:off x="1714480" y="4083730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46" name="Straight Connector 45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8" name="Oval 47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49" name="Freeform 48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36" name="Group 28"/>
                <p:cNvGrpSpPr/>
                <p:nvPr/>
              </p:nvGrpSpPr>
              <p:grpSpPr>
                <a:xfrm>
                  <a:off x="3000364" y="4000504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42" name="Straight Connector 41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4" name="Oval 43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45" name="Freeform 44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37" name="Group 33"/>
                <p:cNvGrpSpPr/>
                <p:nvPr/>
              </p:nvGrpSpPr>
              <p:grpSpPr>
                <a:xfrm>
                  <a:off x="3571868" y="2357430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38" name="Straight Connector 37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0" name="Oval 39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41" name="Freeform 40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58" name="Group 57"/>
              <p:cNvGrpSpPr/>
              <p:nvPr/>
            </p:nvGrpSpPr>
            <p:grpSpPr>
              <a:xfrm>
                <a:off x="5715008" y="1857364"/>
                <a:ext cx="3071834" cy="1643074"/>
                <a:chOff x="500034" y="1571612"/>
                <a:chExt cx="4572032" cy="4214842"/>
              </a:xfrm>
            </p:grpSpPr>
            <p:sp>
              <p:nvSpPr>
                <p:cNvPr id="59" name="Rectangle 58"/>
                <p:cNvSpPr/>
                <p:nvPr/>
              </p:nvSpPr>
              <p:spPr>
                <a:xfrm>
                  <a:off x="500034" y="1571612"/>
                  <a:ext cx="4572032" cy="4214842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grpSp>
              <p:nvGrpSpPr>
                <p:cNvPr id="60" name="Group 12"/>
                <p:cNvGrpSpPr/>
                <p:nvPr/>
              </p:nvGrpSpPr>
              <p:grpSpPr>
                <a:xfrm>
                  <a:off x="1071538" y="2285992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81" name="Straight Connector 4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5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3" name="Oval 82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84" name="Freeform 83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61" name="Group 13"/>
                <p:cNvGrpSpPr/>
                <p:nvPr/>
              </p:nvGrpSpPr>
              <p:grpSpPr>
                <a:xfrm>
                  <a:off x="2285984" y="1928802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77" name="Straight Connector 76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9" name="Oval 78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80" name="Freeform 79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62" name="Group 18"/>
                <p:cNvGrpSpPr/>
                <p:nvPr/>
              </p:nvGrpSpPr>
              <p:grpSpPr>
                <a:xfrm>
                  <a:off x="1714480" y="4083730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73" name="Straight Connector 72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5" name="Oval 74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76" name="Freeform 75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63" name="Group 28"/>
                <p:cNvGrpSpPr/>
                <p:nvPr/>
              </p:nvGrpSpPr>
              <p:grpSpPr>
                <a:xfrm>
                  <a:off x="3000364" y="4000504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69" name="Straight Connector 68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1" name="Oval 70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72" name="Freeform 71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64" name="Group 33"/>
                <p:cNvGrpSpPr/>
                <p:nvPr/>
              </p:nvGrpSpPr>
              <p:grpSpPr>
                <a:xfrm>
                  <a:off x="3571868" y="2357430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65" name="Straight Connector 64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7" name="Oval 66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68" name="Freeform 67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grpSp>
            <p:nvGrpSpPr>
              <p:cNvPr id="85" name="Group 84"/>
              <p:cNvGrpSpPr/>
              <p:nvPr/>
            </p:nvGrpSpPr>
            <p:grpSpPr>
              <a:xfrm>
                <a:off x="571472" y="4786322"/>
                <a:ext cx="3071834" cy="1643074"/>
                <a:chOff x="500034" y="1571612"/>
                <a:chExt cx="4572032" cy="4214842"/>
              </a:xfrm>
            </p:grpSpPr>
            <p:sp>
              <p:nvSpPr>
                <p:cNvPr id="86" name="Rectangle 85"/>
                <p:cNvSpPr/>
                <p:nvPr/>
              </p:nvSpPr>
              <p:spPr>
                <a:xfrm>
                  <a:off x="500034" y="1571612"/>
                  <a:ext cx="4572032" cy="4214842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grpSp>
              <p:nvGrpSpPr>
                <p:cNvPr id="87" name="Group 12"/>
                <p:cNvGrpSpPr/>
                <p:nvPr/>
              </p:nvGrpSpPr>
              <p:grpSpPr>
                <a:xfrm>
                  <a:off x="1071538" y="2285992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108" name="Straight Connector 4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5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Oval 109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11" name="Freeform 110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88" name="Group 13"/>
                <p:cNvGrpSpPr/>
                <p:nvPr/>
              </p:nvGrpSpPr>
              <p:grpSpPr>
                <a:xfrm>
                  <a:off x="2285984" y="1928802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104" name="Straight Connector 103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Connector 104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6" name="Oval 105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07" name="Freeform 106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89" name="Group 18"/>
                <p:cNvGrpSpPr/>
                <p:nvPr/>
              </p:nvGrpSpPr>
              <p:grpSpPr>
                <a:xfrm>
                  <a:off x="1714480" y="4083730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100" name="Straight Connector 99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2" name="Oval 101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103" name="Freeform 102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90" name="Group 28"/>
                <p:cNvGrpSpPr/>
                <p:nvPr/>
              </p:nvGrpSpPr>
              <p:grpSpPr>
                <a:xfrm>
                  <a:off x="3000364" y="4000504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96" name="Straight Connector 95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8" name="Oval 97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99" name="Freeform 98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  <p:grpSp>
              <p:nvGrpSpPr>
                <p:cNvPr id="91" name="Group 33"/>
                <p:cNvGrpSpPr/>
                <p:nvPr/>
              </p:nvGrpSpPr>
              <p:grpSpPr>
                <a:xfrm>
                  <a:off x="3571868" y="2357430"/>
                  <a:ext cx="857256" cy="1416972"/>
                  <a:chOff x="1285852" y="2285992"/>
                  <a:chExt cx="857256" cy="1416972"/>
                </a:xfrm>
              </p:grpSpPr>
              <p:cxnSp>
                <p:nvCxnSpPr>
                  <p:cNvPr id="92" name="Straight Connector 91"/>
                  <p:cNvCxnSpPr/>
                  <p:nvPr/>
                </p:nvCxnSpPr>
                <p:spPr>
                  <a:xfrm rot="5400000">
                    <a:off x="1322365" y="3036091"/>
                    <a:ext cx="785024" cy="79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Connector 92"/>
                  <p:cNvCxnSpPr/>
                  <p:nvPr/>
                </p:nvCxnSpPr>
                <p:spPr>
                  <a:xfrm>
                    <a:off x="1428728" y="2857496"/>
                    <a:ext cx="581822" cy="158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4" name="Oval 93"/>
                  <p:cNvSpPr/>
                  <p:nvPr/>
                </p:nvSpPr>
                <p:spPr>
                  <a:xfrm>
                    <a:off x="1500166" y="2285992"/>
                    <a:ext cx="428628" cy="42862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  <p:sp>
                <p:nvSpPr>
                  <p:cNvPr id="95" name="Freeform 94"/>
                  <p:cNvSpPr/>
                  <p:nvPr/>
                </p:nvSpPr>
                <p:spPr>
                  <a:xfrm>
                    <a:off x="1285852" y="3429000"/>
                    <a:ext cx="857256" cy="273964"/>
                  </a:xfrm>
                  <a:custGeom>
                    <a:avLst/>
                    <a:gdLst>
                      <a:gd name="connsiteX0" fmla="*/ 0 w 389744"/>
                      <a:gd name="connsiteY0" fmla="*/ 227350 h 242341"/>
                      <a:gd name="connsiteX1" fmla="*/ 209862 w 389744"/>
                      <a:gd name="connsiteY1" fmla="*/ 2498 h 242341"/>
                      <a:gd name="connsiteX2" fmla="*/ 389744 w 389744"/>
                      <a:gd name="connsiteY2" fmla="*/ 242341 h 242341"/>
                      <a:gd name="connsiteX3" fmla="*/ 389744 w 389744"/>
                      <a:gd name="connsiteY3" fmla="*/ 242341 h 2423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9744" h="242341">
                        <a:moveTo>
                          <a:pt x="0" y="227350"/>
                        </a:moveTo>
                        <a:cubicBezTo>
                          <a:pt x="72452" y="113675"/>
                          <a:pt x="144905" y="0"/>
                          <a:pt x="209862" y="2498"/>
                        </a:cubicBezTo>
                        <a:cubicBezTo>
                          <a:pt x="274819" y="4997"/>
                          <a:pt x="389744" y="242341"/>
                          <a:pt x="389744" y="242341"/>
                        </a:cubicBezTo>
                        <a:lnTo>
                          <a:pt x="389744" y="242341"/>
                        </a:lnTo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cxnSp>
            <p:nvCxnSpPr>
              <p:cNvPr id="113" name="Straight Connector 112"/>
              <p:cNvCxnSpPr>
                <a:stCxn id="5" idx="3"/>
                <a:endCxn id="59" idx="1"/>
              </p:cNvCxnSpPr>
              <p:nvPr/>
            </p:nvCxnSpPr>
            <p:spPr>
              <a:xfrm>
                <a:off x="3571868" y="2678901"/>
                <a:ext cx="214314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3643306" y="5641990"/>
                <a:ext cx="214314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cxnSp>
          <p:nvCxnSpPr>
            <p:cNvPr id="124" name="Straight Connector 123"/>
            <p:cNvCxnSpPr/>
            <p:nvPr/>
          </p:nvCxnSpPr>
          <p:spPr>
            <a:xfrm>
              <a:off x="7865475" y="2571744"/>
              <a:ext cx="778491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7936913" y="5141924"/>
              <a:ext cx="707053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16200000">
              <a:off x="8253926" y="2967522"/>
              <a:ext cx="778491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16200000">
              <a:off x="8253926" y="4753472"/>
              <a:ext cx="778491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0" name="TextBox 129"/>
            <p:cNvSpPr txBox="1"/>
            <p:nvPr/>
          </p:nvSpPr>
          <p:spPr>
            <a:xfrm>
              <a:off x="714348" y="1282471"/>
              <a:ext cx="26432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Group of Interest</a:t>
              </a:r>
            </a:p>
            <a:p>
              <a:pPr algn="ctr"/>
              <a:r>
                <a:rPr lang="en-US" dirty="0"/>
                <a:t>e.g. smokers</a:t>
              </a:r>
              <a:endParaRPr lang="en-IN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785786" y="3854239"/>
              <a:ext cx="26432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Comparison Group </a:t>
              </a:r>
            </a:p>
            <a:p>
              <a:pPr algn="ctr"/>
              <a:r>
                <a:rPr lang="en-US" dirty="0"/>
                <a:t>e.g. non-smokers</a:t>
              </a:r>
              <a:endParaRPr lang="en-IN" dirty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2786050" y="2282603"/>
              <a:ext cx="26432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Follow</a:t>
              </a:r>
            </a:p>
            <a:p>
              <a:pPr algn="ctr"/>
              <a:r>
                <a:rPr lang="en-US" dirty="0"/>
                <a:t>Over time</a:t>
              </a:r>
              <a:endParaRPr lang="en-IN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2938450" y="4925809"/>
              <a:ext cx="26432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Follow</a:t>
              </a:r>
            </a:p>
            <a:p>
              <a:pPr algn="ctr"/>
              <a:r>
                <a:rPr lang="en-US" dirty="0"/>
                <a:t>Over time</a:t>
              </a:r>
              <a:endParaRPr lang="en-IN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7858148" y="3571876"/>
              <a:ext cx="1500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Compare outcomes</a:t>
              </a:r>
              <a:endParaRPr lang="en-IN" dirty="0"/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one design is better than the others.</a:t>
            </a:r>
          </a:p>
          <a:p>
            <a:endParaRPr lang="en-US" dirty="0"/>
          </a:p>
          <a:p>
            <a:r>
              <a:rPr lang="en-US" dirty="0"/>
              <a:t>Choose the appropriate study design that would answer the research question in proper manner.</a:t>
            </a:r>
          </a:p>
          <a:p>
            <a:endParaRPr lang="en-US" dirty="0"/>
          </a:p>
          <a:p>
            <a:r>
              <a:rPr lang="en-US" dirty="0"/>
              <a:t>Feasibility, availability of resources and ethical considerations have influence on choosing a study design.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</a:t>
            </a:r>
            <a:r>
              <a:rPr/>
              <a:t>emember 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Retrospective Study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323528" y="2201896"/>
            <a:ext cx="4038600" cy="1659152"/>
          </a:xfrm>
        </p:spPr>
        <p:txBody>
          <a:bodyPr/>
          <a:lstStyle/>
          <a:p>
            <a:pPr>
              <a:buNone/>
            </a:pPr>
            <a:r>
              <a:rPr lang="en-US" dirty="0"/>
              <a:t>Factors Present </a:t>
            </a:r>
          </a:p>
          <a:p>
            <a:pPr>
              <a:buNone/>
            </a:pPr>
            <a:r>
              <a:rPr lang="en-US" dirty="0"/>
              <a:t>or absent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6660232" y="4509120"/>
            <a:ext cx="2028156" cy="16064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Presence or absence of particular disease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3"/>
          </p:nvPr>
        </p:nvSpPr>
        <p:spPr>
          <a:xfrm>
            <a:off x="4644008" y="3717032"/>
            <a:ext cx="4040188" cy="762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Prospective Study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524000"/>
            <a:ext cx="0" cy="471331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95536" y="6237312"/>
            <a:ext cx="835292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419872" y="6381328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63888" y="638132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time</a:t>
            </a:r>
          </a:p>
        </p:txBody>
      </p:sp>
      <p:sp>
        <p:nvSpPr>
          <p:cNvPr id="16" name="Content Placeholder 11"/>
          <p:cNvSpPr txBox="1">
            <a:spLocks/>
          </p:cNvSpPr>
          <p:nvPr/>
        </p:nvSpPr>
        <p:spPr>
          <a:xfrm>
            <a:off x="4572000" y="1750584"/>
            <a:ext cx="3312368" cy="22544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Individual with particular disease</a:t>
            </a:r>
          </a:p>
          <a:p>
            <a:pPr marL="274320" indent="-274320">
              <a:spcBef>
                <a:spcPts val="600"/>
              </a:spcBef>
              <a:buClr>
                <a:schemeClr val="accent2"/>
              </a:buClr>
              <a:buSzPct val="85000"/>
            </a:pPr>
            <a:endParaRPr lang="en-US" sz="2600" dirty="0"/>
          </a:p>
          <a:p>
            <a:pPr marL="274320" indent="-274320">
              <a:spcBef>
                <a:spcPts val="600"/>
              </a:spcBef>
              <a:buClr>
                <a:schemeClr val="accent2"/>
              </a:buClr>
              <a:buSzPct val="85000"/>
            </a:pPr>
            <a:r>
              <a:rPr lang="en-US" sz="2600" dirty="0"/>
              <a:t>Individual without particular disease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ight Brace 16"/>
          <p:cNvSpPr/>
          <p:nvPr/>
        </p:nvSpPr>
        <p:spPr>
          <a:xfrm>
            <a:off x="7380312" y="1916832"/>
            <a:ext cx="576064" cy="648072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Brace 17"/>
          <p:cNvSpPr/>
          <p:nvPr/>
        </p:nvSpPr>
        <p:spPr>
          <a:xfrm>
            <a:off x="7460704" y="3140968"/>
            <a:ext cx="576064" cy="648072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028384" y="206084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Cases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28384" y="3275692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Controls</a:t>
            </a:r>
          </a:p>
        </p:txBody>
      </p:sp>
      <p:sp>
        <p:nvSpPr>
          <p:cNvPr id="21" name="Content Placeholder 9"/>
          <p:cNvSpPr txBox="1">
            <a:spLocks/>
          </p:cNvSpPr>
          <p:nvPr/>
        </p:nvSpPr>
        <p:spPr>
          <a:xfrm>
            <a:off x="467544" y="4506152"/>
            <a:ext cx="4038600" cy="165915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lang="en-US" sz="2600" dirty="0"/>
              <a:t>Individual exposed to particular factors</a:t>
            </a:r>
          </a:p>
          <a:p>
            <a:pPr marL="274320" indent="-274320">
              <a:spcBef>
                <a:spcPts val="600"/>
              </a:spcBef>
              <a:buClr>
                <a:schemeClr val="accent2"/>
              </a:buClr>
              <a:buSzPct val="85000"/>
            </a:pPr>
            <a:r>
              <a:rPr lang="en-US" sz="2600" dirty="0"/>
              <a:t>Individual unexposed to particular factors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lang="en-US" sz="26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771800" y="2492896"/>
            <a:ext cx="1728192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771800" y="2996952"/>
            <a:ext cx="1728192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788024" y="4941168"/>
            <a:ext cx="1656184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788024" y="5445224"/>
            <a:ext cx="1656184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Incidence can be calculated</a:t>
            </a:r>
          </a:p>
          <a:p>
            <a:r>
              <a:rPr lang="en-IN" dirty="0"/>
              <a:t>Several possible outcomes relate to exposure can be studied</a:t>
            </a:r>
          </a:p>
          <a:p>
            <a:r>
              <a:rPr lang="en-IN" dirty="0"/>
              <a:t>Provide a direct estimation of relative risk</a:t>
            </a:r>
          </a:p>
          <a:p>
            <a:r>
              <a:rPr lang="en-IN" dirty="0"/>
              <a:t>Dose response ratio can be calculated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Advantages</a:t>
            </a:r>
          </a:p>
        </p:txBody>
      </p:sp>
    </p:spTree>
    <p:extLst>
      <p:ext uri="{BB962C8B-B14F-4D97-AF65-F5344CB8AC3E}">
        <p14:creationId xmlns:p14="http://schemas.microsoft.com/office/powerpoint/2010/main" val="19772741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Involve a large no. of people, which is unsuitable for investing rare diseases</a:t>
            </a:r>
          </a:p>
          <a:p>
            <a:r>
              <a:rPr lang="en-IN" dirty="0"/>
              <a:t>Attrition</a:t>
            </a:r>
          </a:p>
          <a:p>
            <a:r>
              <a:rPr lang="en-IN" dirty="0"/>
              <a:t>Expensive</a:t>
            </a:r>
          </a:p>
          <a:p>
            <a:r>
              <a:rPr lang="en-IN" dirty="0"/>
              <a:t>Administrative problems may occur</a:t>
            </a:r>
          </a:p>
          <a:p>
            <a:r>
              <a:rPr lang="en-IN" dirty="0"/>
              <a:t>Changes may occur in diagnostic criteria's or standard method which can not be introduced later</a:t>
            </a:r>
          </a:p>
          <a:p>
            <a:r>
              <a:rPr lang="en-IN" dirty="0"/>
              <a:t>Ethical problems can </a:t>
            </a:r>
            <a:r>
              <a:rPr lang="en-IN"/>
              <a:t>be faced.</a:t>
            </a:r>
            <a:endParaRPr lang="en-IN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Disadvantages</a:t>
            </a:r>
          </a:p>
        </p:txBody>
      </p:sp>
    </p:spTree>
    <p:extLst>
      <p:ext uri="{BB962C8B-B14F-4D97-AF65-F5344CB8AC3E}">
        <p14:creationId xmlns:p14="http://schemas.microsoft.com/office/powerpoint/2010/main" val="26442554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dirty="0"/>
          </a:p>
          <a:p>
            <a:pPr algn="ctr">
              <a:buNone/>
            </a:pPr>
            <a:endParaRPr lang="en-US" sz="4800" dirty="0"/>
          </a:p>
          <a:p>
            <a:pPr algn="ctr">
              <a:buNone/>
            </a:pPr>
            <a:r>
              <a:rPr lang="en-US" sz="4800" dirty="0"/>
              <a:t>Thank you</a:t>
            </a:r>
            <a:endParaRPr lang="en-IN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Often called as, “Retrospective Study”</a:t>
            </a:r>
          </a:p>
          <a:p>
            <a:r>
              <a:rPr lang="en-US" sz="2800" dirty="0"/>
              <a:t>First approach to test the casual hypothesis.</a:t>
            </a:r>
          </a:p>
          <a:p>
            <a:r>
              <a:rPr lang="en-US" sz="2800" dirty="0"/>
              <a:t>Has three distinct features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/>
              <a:t>Exposure and outcome have occurred before study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/>
              <a:t>Study proceeds backward from effect to cause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/>
              <a:t>It uses control or comparison groups to support or refute an inference.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control study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4080"/>
          <a:ext cx="8291265" cy="269708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63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3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3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938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Suspected or risk factors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Cases</a:t>
                      </a:r>
                    </a:p>
                    <a:p>
                      <a:pPr algn="ctr"/>
                      <a:r>
                        <a:rPr lang="en-US" sz="2400" dirty="0"/>
                        <a:t>(Disease present)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Control </a:t>
                      </a:r>
                    </a:p>
                    <a:p>
                      <a:pPr algn="ctr"/>
                      <a:r>
                        <a:rPr lang="en-US" sz="2400" dirty="0"/>
                        <a:t>(Disease absent)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85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Present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85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Absent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of the case control study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</a:t>
            </a:r>
            <a:r>
              <a:rPr/>
              <a:t>teps in case control study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There are two specification</a:t>
            </a:r>
          </a:p>
          <a:p>
            <a:pPr lvl="1"/>
            <a:r>
              <a:rPr lang="en-US" sz="3200" dirty="0"/>
              <a:t>Diagnostic criteria</a:t>
            </a:r>
          </a:p>
          <a:p>
            <a:pPr lvl="1"/>
            <a:r>
              <a:rPr lang="en-US" sz="3200" dirty="0"/>
              <a:t>Eligibility criteria</a:t>
            </a:r>
          </a:p>
          <a:p>
            <a:endParaRPr lang="en-US" sz="3200" dirty="0"/>
          </a:p>
          <a:p>
            <a:r>
              <a:rPr lang="en-US" sz="3200" dirty="0"/>
              <a:t>Sources of Cases</a:t>
            </a:r>
          </a:p>
          <a:p>
            <a:pPr lvl="1"/>
            <a:r>
              <a:rPr lang="en-US" sz="3200" dirty="0"/>
              <a:t>Hospitals</a:t>
            </a:r>
          </a:p>
          <a:p>
            <a:pPr lvl="1"/>
            <a:r>
              <a:rPr lang="en-US" sz="3200" dirty="0"/>
              <a:t>General population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of Cases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be as similar to the cases as possible</a:t>
            </a:r>
          </a:p>
          <a:p>
            <a:endParaRPr lang="en-US" dirty="0"/>
          </a:p>
          <a:p>
            <a:r>
              <a:rPr lang="en-US" dirty="0"/>
              <a:t>Sources of controls</a:t>
            </a:r>
          </a:p>
          <a:p>
            <a:pPr lvl="1"/>
            <a:r>
              <a:rPr lang="en-US" dirty="0"/>
              <a:t>Hospital controls</a:t>
            </a:r>
          </a:p>
          <a:p>
            <a:pPr lvl="1"/>
            <a:r>
              <a:rPr lang="en-US" dirty="0"/>
              <a:t>Relatives</a:t>
            </a:r>
          </a:p>
          <a:p>
            <a:pPr lvl="1"/>
            <a:r>
              <a:rPr lang="en-US" dirty="0"/>
              <a:t>Neighborhood controls</a:t>
            </a:r>
          </a:p>
          <a:p>
            <a:pPr lvl="1"/>
            <a:r>
              <a:rPr lang="en-US" dirty="0"/>
              <a:t>General population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of Controls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895</TotalTime>
  <Words>1500</Words>
  <Application>Microsoft Office PowerPoint</Application>
  <PresentationFormat>On-screen Show (4:3)</PresentationFormat>
  <Paragraphs>344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Calibri</vt:lpstr>
      <vt:lpstr>Constantia</vt:lpstr>
      <vt:lpstr>Wingdings</vt:lpstr>
      <vt:lpstr>Wingdings 2</vt:lpstr>
      <vt:lpstr>Paper</vt:lpstr>
      <vt:lpstr>Analytical Study Design</vt:lpstr>
      <vt:lpstr>PowerPoint Presentation</vt:lpstr>
      <vt:lpstr>PowerPoint Presentation</vt:lpstr>
      <vt:lpstr>PowerPoint Presentation</vt:lpstr>
      <vt:lpstr>Case control study</vt:lpstr>
      <vt:lpstr>Framework of the case control study</vt:lpstr>
      <vt:lpstr>Steps in case control study</vt:lpstr>
      <vt:lpstr>Selection of Cases</vt:lpstr>
      <vt:lpstr>Selection of Controls</vt:lpstr>
      <vt:lpstr>Case control study</vt:lpstr>
      <vt:lpstr>How many cases? controls?</vt:lpstr>
      <vt:lpstr>Case control studies</vt:lpstr>
      <vt:lpstr>Case control study</vt:lpstr>
      <vt:lpstr>When I do, I learn….! Let us start Learning</vt:lpstr>
      <vt:lpstr>Result </vt:lpstr>
      <vt:lpstr>Estimation of risk</vt:lpstr>
      <vt:lpstr>Result </vt:lpstr>
      <vt:lpstr>Advantages</vt:lpstr>
      <vt:lpstr>Disadvantage</vt:lpstr>
      <vt:lpstr>Case control study – A recap</vt:lpstr>
      <vt:lpstr>PowerPoint Presentation</vt:lpstr>
      <vt:lpstr>Cohort study </vt:lpstr>
      <vt:lpstr>Indication for cohort study</vt:lpstr>
      <vt:lpstr>Design and study of cohort study</vt:lpstr>
      <vt:lpstr>Framework of Cohort study</vt:lpstr>
      <vt:lpstr>Following considerations should be taken into mind while assembling cohorts</vt:lpstr>
      <vt:lpstr>PowerPoint Presentation</vt:lpstr>
      <vt:lpstr>PowerPoint Presentation</vt:lpstr>
      <vt:lpstr>PowerPoint Presentation</vt:lpstr>
      <vt:lpstr>PowerPoint Presentation</vt:lpstr>
      <vt:lpstr>Cohort study</vt:lpstr>
      <vt:lpstr>Cohort study </vt:lpstr>
      <vt:lpstr>Cohort study </vt:lpstr>
      <vt:lpstr>Cohort study </vt:lpstr>
      <vt:lpstr>PowerPoint Presentation</vt:lpstr>
      <vt:lpstr>Result </vt:lpstr>
      <vt:lpstr>Results </vt:lpstr>
      <vt:lpstr>Recap </vt:lpstr>
      <vt:lpstr>Remember </vt:lpstr>
      <vt:lpstr>Advantages</vt:lpstr>
      <vt:lpstr>Disadvantages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Study Design</dc:title>
  <dc:creator>Kadtane</dc:creator>
  <cp:lastModifiedBy>IJAHS</cp:lastModifiedBy>
  <cp:revision>49</cp:revision>
  <dcterms:created xsi:type="dcterms:W3CDTF">2012-09-20T03:38:04Z</dcterms:created>
  <dcterms:modified xsi:type="dcterms:W3CDTF">2017-02-02T07:17:06Z</dcterms:modified>
</cp:coreProperties>
</file>