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0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660D-DD0A-42AF-8378-057793E78729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E289-7689-4FF9-9C2D-0D5D44FED8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660D-DD0A-42AF-8378-057793E78729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E289-7689-4FF9-9C2D-0D5D44FED8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660D-DD0A-42AF-8378-057793E78729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E289-7689-4FF9-9C2D-0D5D44FED8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660D-DD0A-42AF-8378-057793E78729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E289-7689-4FF9-9C2D-0D5D44FED8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660D-DD0A-42AF-8378-057793E78729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E289-7689-4FF9-9C2D-0D5D44FED8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660D-DD0A-42AF-8378-057793E78729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E289-7689-4FF9-9C2D-0D5D44FED8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660D-DD0A-42AF-8378-057793E78729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E289-7689-4FF9-9C2D-0D5D44FED8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660D-DD0A-42AF-8378-057793E78729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E289-7689-4FF9-9C2D-0D5D44FED8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660D-DD0A-42AF-8378-057793E78729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E289-7689-4FF9-9C2D-0D5D44FED8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660D-DD0A-42AF-8378-057793E78729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E289-7689-4FF9-9C2D-0D5D44FED8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660D-DD0A-42AF-8378-057793E78729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E289-7689-4FF9-9C2D-0D5D44FED8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660D-DD0A-42AF-8378-057793E78729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E289-7689-4FF9-9C2D-0D5D44FED8B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057400"/>
            <a:ext cx="8153400" cy="1371600"/>
          </a:xfrm>
          <a:ln>
            <a:solidFill>
              <a:srgbClr val="80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i="1" dirty="0" smtClean="0">
                <a:solidFill>
                  <a:schemeClr val="tx1"/>
                </a:solidFill>
                <a:latin typeface="Bookman Old Style" pitchFamily="18" charset="0"/>
              </a:rPr>
              <a:t>BACTERIAL INFECTION OF ORAL CAVITY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Pyogenic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granuloma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8613" y="1371600"/>
            <a:ext cx="8281987" cy="4916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Clinical features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Frequently found on gingiva, lips, tongue , buccal mucosa and other areas.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Elevated, pedunculated, or sessile mass with smooth, lobulated or warty surface.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surface is commonly ulcerated, showing tendency for hemorrhage.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Deep red or reddish purple depending on the Vascularity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Soft in consistency.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Figure 5-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9863"/>
            <a:ext cx="7315200" cy="67040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33400"/>
            <a:ext cx="7467600" cy="5940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Histopathologic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features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Overlying epithelium thin and atrophic, may be hyperplastic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Large number of endothelium lined spaces, proliferation of fibroblasts and budding endothelial cells.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Moderate inflammatory cell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infilterate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scan0055"/>
          <p:cNvPicPr>
            <a:picLocks noChangeAspect="1" noChangeArrowheads="1"/>
          </p:cNvPicPr>
          <p:nvPr/>
        </p:nvPicPr>
        <p:blipFill>
          <a:blip r:embed="rId2" cstate="print"/>
          <a:srcRect l="9909" t="28967" r="61133"/>
          <a:stretch>
            <a:fillRect/>
          </a:stretch>
        </p:blipFill>
        <p:spPr bwMode="auto">
          <a:xfrm>
            <a:off x="0" y="-304800"/>
            <a:ext cx="67818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143372" y="1785926"/>
            <a:ext cx="307183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15207" y="1657167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 number of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endothelium lined spaces,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71868" y="5286388"/>
            <a:ext cx="321471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29454" y="5143513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Proliferation of fibroblasts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714876" y="857232"/>
            <a:ext cx="250033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308620" y="642918"/>
            <a:ext cx="1621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proliferation of inflammatory cells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ts val="2800"/>
              <a:buFont typeface="Arial" charset="0"/>
              <a:buChar char="–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etiology, clinical features,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histopathological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features of scarlet fever</a:t>
            </a:r>
          </a:p>
          <a:p>
            <a:pPr eaLnBrk="1" hangingPunct="1">
              <a:buClr>
                <a:schemeClr val="tx1"/>
              </a:buClr>
              <a:buSzPts val="2800"/>
              <a:buFont typeface="Arial" charset="0"/>
              <a:buChar char="–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etiology, clinical features,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histopathological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features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Noma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tx1"/>
              </a:buClr>
              <a:buSzPts val="2800"/>
              <a:buFont typeface="Arial" charset="0"/>
              <a:buChar char="–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etiology, clinical features,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histopathological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features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Pyogenic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granuloma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BIBLIOGRAPHY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625"/>
          </a:xfrm>
        </p:spPr>
        <p:txBody>
          <a:bodyPr>
            <a:normAutofit lnSpcReduction="10000"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Text Book of  Microbiology Ananthanarayan R 7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Edition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Text book of oral pathology Shafer's, 5 &amp; 6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edition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Color Atlas of Oral Diseases Cawson, R.  2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edition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Oral  and Maxillofacial Pathology Neville, Brad W.  2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Lucas’s Pathology Of Tumor’s of the Oral Tissues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Cawson, R. A., Bennie, W. H 5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edition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 eaLnBrk="1" hangingPunct="1"/>
            <a:endParaRPr lang="en-US" smtClean="0"/>
          </a:p>
          <a:p>
            <a:pPr algn="ctr" eaLnBrk="1" hangingPunct="1"/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7200" b="1" smtClean="0"/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cs typeface="Times New Roman" pitchFamily="18" charset="0"/>
              </a:rPr>
              <a:t>LEARNING OBJECTIVES </a:t>
            </a:r>
            <a:endParaRPr lang="en-US" sz="2000" b="1">
              <a:cs typeface="Times New Roman" pitchFamily="18" charset="0"/>
            </a:endParaRPr>
          </a:p>
        </p:txBody>
      </p:sp>
      <p:sp>
        <p:nvSpPr>
          <p:cNvPr id="9219" name="Rectangle 5"/>
          <p:cNvSpPr>
            <a:spLocks/>
          </p:cNvSpPr>
          <p:nvPr/>
        </p:nvSpPr>
        <p:spPr bwMode="auto">
          <a:xfrm>
            <a:off x="0" y="1676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At  the end of the lecture student should be able to describe the</a:t>
            </a:r>
          </a:p>
          <a:p>
            <a:pPr>
              <a:buClr>
                <a:schemeClr val="tx1"/>
              </a:buClr>
              <a:buSzPts val="2800"/>
            </a:pPr>
            <a:endParaRPr lang="en-US" sz="2800" dirty="0">
              <a:cs typeface="Times New Roman" pitchFamily="18" charset="0"/>
            </a:endParaRPr>
          </a:p>
          <a:p>
            <a:pPr>
              <a:buClr>
                <a:schemeClr val="tx1"/>
              </a:buClr>
              <a:buSzPts val="2800"/>
              <a:buFont typeface="Arial" charset="0"/>
              <a:buChar char="–"/>
            </a:pPr>
            <a:r>
              <a:rPr lang="en-US" sz="2800" dirty="0">
                <a:cs typeface="Times New Roman" pitchFamily="18" charset="0"/>
              </a:rPr>
              <a:t> etiology, clinical features, </a:t>
            </a:r>
            <a:r>
              <a:rPr lang="en-US" sz="2800" dirty="0" err="1">
                <a:cs typeface="Times New Roman" pitchFamily="18" charset="0"/>
              </a:rPr>
              <a:t>histopathological</a:t>
            </a:r>
            <a:r>
              <a:rPr lang="en-US" sz="2800" dirty="0">
                <a:cs typeface="Times New Roman" pitchFamily="18" charset="0"/>
              </a:rPr>
              <a:t> features of </a:t>
            </a:r>
            <a:r>
              <a:rPr lang="en-US" sz="2800" dirty="0" smtClean="0">
                <a:cs typeface="Times New Roman" pitchFamily="18" charset="0"/>
              </a:rPr>
              <a:t>Scarlet fever</a:t>
            </a:r>
            <a:endParaRPr lang="en-US" sz="2800" dirty="0">
              <a:cs typeface="Times New Roman" pitchFamily="18" charset="0"/>
            </a:endParaRPr>
          </a:p>
          <a:p>
            <a:pPr>
              <a:buClr>
                <a:schemeClr val="tx1"/>
              </a:buClr>
              <a:buSzPts val="2800"/>
              <a:buFont typeface="Arial" charset="0"/>
              <a:buChar char="–"/>
            </a:pPr>
            <a:r>
              <a:rPr lang="en-US" sz="2800" dirty="0" smtClean="0">
                <a:cs typeface="Times New Roman" pitchFamily="18" charset="0"/>
              </a:rPr>
              <a:t>etiology</a:t>
            </a:r>
            <a:r>
              <a:rPr lang="en-US" sz="2800" dirty="0">
                <a:cs typeface="Times New Roman" pitchFamily="18" charset="0"/>
              </a:rPr>
              <a:t>, clinical features, </a:t>
            </a:r>
            <a:r>
              <a:rPr lang="en-US" sz="2800" dirty="0" err="1">
                <a:cs typeface="Times New Roman" pitchFamily="18" charset="0"/>
              </a:rPr>
              <a:t>histopathological</a:t>
            </a:r>
            <a:r>
              <a:rPr lang="en-US" sz="2800" dirty="0">
                <a:cs typeface="Times New Roman" pitchFamily="18" charset="0"/>
              </a:rPr>
              <a:t> features of </a:t>
            </a:r>
            <a:r>
              <a:rPr lang="en-US" sz="2800" dirty="0" err="1">
                <a:cs typeface="Times New Roman" pitchFamily="18" charset="0"/>
              </a:rPr>
              <a:t>Noma</a:t>
            </a:r>
            <a:endParaRPr lang="en-US" sz="2800" dirty="0">
              <a:cs typeface="Times New Roman" pitchFamily="18" charset="0"/>
            </a:endParaRPr>
          </a:p>
          <a:p>
            <a:pPr>
              <a:buClr>
                <a:schemeClr val="tx1"/>
              </a:buClr>
              <a:buSzPts val="2800"/>
              <a:buFont typeface="Arial" charset="0"/>
              <a:buChar char="–"/>
            </a:pPr>
            <a:r>
              <a:rPr lang="en-US" sz="2800" dirty="0">
                <a:cs typeface="Times New Roman" pitchFamily="18" charset="0"/>
              </a:rPr>
              <a:t>etiology, clinical features, </a:t>
            </a:r>
            <a:r>
              <a:rPr lang="en-US" sz="2800" dirty="0" err="1">
                <a:cs typeface="Times New Roman" pitchFamily="18" charset="0"/>
              </a:rPr>
              <a:t>histopathological</a:t>
            </a:r>
            <a:r>
              <a:rPr lang="en-US" sz="2800" dirty="0">
                <a:cs typeface="Times New Roman" pitchFamily="18" charset="0"/>
              </a:rPr>
              <a:t> features of </a:t>
            </a:r>
            <a:r>
              <a:rPr lang="en-US" sz="2800" dirty="0" err="1">
                <a:cs typeface="Times New Roman" pitchFamily="18" charset="0"/>
              </a:rPr>
              <a:t>Pyogenic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granuloma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990099"/>
                </a:solidFill>
                <a:latin typeface="Times New Roman" pitchFamily="18" charset="0"/>
              </a:rPr>
              <a:t>Scarlet fever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8613" y="1941513"/>
            <a:ext cx="8208962" cy="4916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3300"/>
              </a:buClr>
            </a:pPr>
            <a:r>
              <a:rPr lang="en-US" sz="2800" smtClean="0">
                <a:latin typeface="Times New Roman" pitchFamily="18" charset="0"/>
              </a:rPr>
              <a:t>Occurs predominantly in children during winter months.</a:t>
            </a:r>
          </a:p>
          <a:p>
            <a:pPr eaLnBrk="1" hangingPunct="1">
              <a:lnSpc>
                <a:spcPct val="90000"/>
              </a:lnSpc>
              <a:buClr>
                <a:srgbClr val="CC3300"/>
              </a:buClr>
            </a:pPr>
            <a:r>
              <a:rPr lang="en-US" sz="2800" smtClean="0">
                <a:latin typeface="Times New Roman" pitchFamily="18" charset="0"/>
              </a:rPr>
              <a:t>Caused by </a:t>
            </a:r>
            <a:r>
              <a:rPr lang="en-US" sz="2800" u="sng" smtClean="0">
                <a:solidFill>
                  <a:srgbClr val="990000"/>
                </a:solidFill>
                <a:latin typeface="Times New Roman" pitchFamily="18" charset="0"/>
                <a:cs typeface="Arial" charset="0"/>
              </a:rPr>
              <a:t>β-hemolytic streptococci.</a:t>
            </a:r>
          </a:p>
          <a:p>
            <a:pPr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endParaRPr lang="en-US" sz="2800" u="sng" smtClean="0">
              <a:solidFill>
                <a:srgbClr val="99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en-US" sz="2800" u="sng" smtClean="0">
                <a:solidFill>
                  <a:schemeClr val="accent2"/>
                </a:solidFill>
                <a:latin typeface="Times New Roman" pitchFamily="18" charset="0"/>
              </a:rPr>
              <a:t>Clinical features</a:t>
            </a:r>
          </a:p>
          <a:p>
            <a:pPr eaLnBrk="1" hangingPunct="1">
              <a:lnSpc>
                <a:spcPct val="90000"/>
              </a:lnSpc>
              <a:buClr>
                <a:srgbClr val="CC3300"/>
              </a:buClr>
            </a:pPr>
            <a:r>
              <a:rPr lang="en-US" sz="2800" smtClean="0">
                <a:latin typeface="Times New Roman" pitchFamily="18" charset="0"/>
              </a:rPr>
              <a:t>Incubation period 3-5 days </a:t>
            </a:r>
          </a:p>
          <a:p>
            <a:pPr eaLnBrk="1" hangingPunct="1">
              <a:lnSpc>
                <a:spcPct val="90000"/>
              </a:lnSpc>
              <a:buClr>
                <a:srgbClr val="CC3300"/>
              </a:buClr>
            </a:pPr>
            <a:r>
              <a:rPr lang="en-US" sz="2800" smtClean="0">
                <a:latin typeface="Times New Roman" pitchFamily="18" charset="0"/>
              </a:rPr>
              <a:t>Sever pharyngitis, tonsillitis, headache, fever, chills, vomiting</a:t>
            </a:r>
          </a:p>
          <a:p>
            <a:pPr eaLnBrk="1" hangingPunct="1">
              <a:lnSpc>
                <a:spcPct val="90000"/>
              </a:lnSpc>
              <a:buClr>
                <a:srgbClr val="CC3300"/>
              </a:buClr>
            </a:pPr>
            <a:r>
              <a:rPr lang="en-US" sz="2800" smtClean="0">
                <a:latin typeface="Times New Roman" pitchFamily="18" charset="0"/>
              </a:rPr>
              <a:t>Enlargement of cervical lymphnodes.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en-US" sz="2800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Clinical features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CC3300"/>
              </a:buClr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or 3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day –characteristic, diffuse bright red scarlet skin rash.</a:t>
            </a:r>
          </a:p>
          <a:p>
            <a:pPr eaLnBrk="1" hangingPunct="1">
              <a:buClr>
                <a:srgbClr val="CC3300"/>
              </a:buClr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Rash prominent in skin folds, &amp; produced due to toxic injury to the vascular endothelium producing dilation of blood vessels &amp; hyperemia. </a:t>
            </a:r>
          </a:p>
          <a:p>
            <a:pPr eaLnBrk="1" hangingPunct="1">
              <a:buClr>
                <a:srgbClr val="CC3300"/>
              </a:buClr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0" y="1600200"/>
            <a:ext cx="434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u="sng" smtClean="0">
                <a:solidFill>
                  <a:schemeClr val="accent2"/>
                </a:solidFill>
                <a:latin typeface="Times New Roman" pitchFamily="18" charset="0"/>
              </a:rPr>
              <a:t>Oral manifestations</a:t>
            </a: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</a:rPr>
              <a:t>-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Palatal mucosa congested, throat fiery red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Strawberry tongue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Raspberry tongue</a:t>
            </a:r>
          </a:p>
        </p:txBody>
      </p:sp>
      <p:pic>
        <p:nvPicPr>
          <p:cNvPr id="13315" name="Picture 4" descr="scan0064"/>
          <p:cNvPicPr>
            <a:picLocks noChangeAspect="1" noChangeArrowheads="1"/>
          </p:cNvPicPr>
          <p:nvPr/>
        </p:nvPicPr>
        <p:blipFill>
          <a:blip r:embed="rId2" cstate="print"/>
          <a:srcRect l="9395" t="24049" r="22911" b="14066"/>
          <a:stretch>
            <a:fillRect/>
          </a:stretch>
        </p:blipFill>
        <p:spPr bwMode="auto">
          <a:xfrm>
            <a:off x="304800" y="1219200"/>
            <a:ext cx="46529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9"/>
          <p:cNvSpPr>
            <a:spLocks noChangeArrowheads="1"/>
          </p:cNvSpPr>
          <p:nvPr/>
        </p:nvSpPr>
        <p:spPr bwMode="auto">
          <a:xfrm>
            <a:off x="762000" y="1371600"/>
            <a:ext cx="754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u="sng">
                <a:latin typeface="Times New Roman" pitchFamily="18" charset="0"/>
              </a:rPr>
              <a:t>Complications-</a:t>
            </a:r>
          </a:p>
          <a:p>
            <a:endParaRPr lang="en-US" sz="2800" u="sng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</a:rPr>
              <a:t>Peritonsillar abscess, rhinits, sinusitis, otitis media,mastoiditis, pneumonia, rheumatic fever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NOMA (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cancrum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oris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8613" y="1941513"/>
            <a:ext cx="8208962" cy="4916487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Rapidly spreading gangrene of oral and facial tissues that usually occurs in debilitated or nutritionally deficient patients.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Clinical features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Begins as small ulcer of gingival mucosa which rapidly spreads to involve the surrounding tissues of jaws,lips and cheeks by gangrenous necrosis.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can0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3"/>
            <a:ext cx="9144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Initial site is usually one of stagnation around a fixed bridge or crown.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Overlying skin becomes inflamed, edematous and necrotic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 line of demarcation develops between healthy and dead tissue and large masses of tissue slough out leaving jaw exposed.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Occasionally tongue may be involved.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449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BACTERIAL INFECTION OF ORAL CAVITY</vt:lpstr>
      <vt:lpstr>Slide 2</vt:lpstr>
      <vt:lpstr>Scarlet fever</vt:lpstr>
      <vt:lpstr>Slide 4</vt:lpstr>
      <vt:lpstr>Slide 5</vt:lpstr>
      <vt:lpstr>Slide 6</vt:lpstr>
      <vt:lpstr>NOMA ( cancrum oris)</vt:lpstr>
      <vt:lpstr>Slide 8</vt:lpstr>
      <vt:lpstr>Slide 9</vt:lpstr>
      <vt:lpstr>Pyogenic granuloma</vt:lpstr>
      <vt:lpstr>Slide 11</vt:lpstr>
      <vt:lpstr>Slide 12</vt:lpstr>
      <vt:lpstr>Slide 13</vt:lpstr>
      <vt:lpstr>SUMMARY</vt:lpstr>
      <vt:lpstr>BIBLIOGRAPHY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INFECTION OF ORAL CAVITY</dc:title>
  <dc:creator>SONY</dc:creator>
  <cp:lastModifiedBy>HOD</cp:lastModifiedBy>
  <cp:revision>3</cp:revision>
  <dcterms:created xsi:type="dcterms:W3CDTF">2012-04-30T08:20:18Z</dcterms:created>
  <dcterms:modified xsi:type="dcterms:W3CDTF">2018-02-05T06:07:16Z</dcterms:modified>
</cp:coreProperties>
</file>