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02"/>
  </p:notesMasterIdLst>
  <p:sldIdLst>
    <p:sldId id="256" r:id="rId2"/>
    <p:sldId id="258" r:id="rId3"/>
    <p:sldId id="259" r:id="rId4"/>
    <p:sldId id="260" r:id="rId5"/>
    <p:sldId id="261" r:id="rId6"/>
    <p:sldId id="262" r:id="rId7"/>
    <p:sldId id="263" r:id="rId8"/>
    <p:sldId id="264" r:id="rId9"/>
    <p:sldId id="265" r:id="rId10"/>
    <p:sldId id="266" r:id="rId11"/>
    <p:sldId id="289" r:id="rId12"/>
    <p:sldId id="290" r:id="rId13"/>
    <p:sldId id="291" r:id="rId14"/>
    <p:sldId id="267" r:id="rId15"/>
    <p:sldId id="268" r:id="rId16"/>
    <p:sldId id="269" r:id="rId17"/>
    <p:sldId id="270" r:id="rId18"/>
    <p:sldId id="271" r:id="rId19"/>
    <p:sldId id="272" r:id="rId20"/>
    <p:sldId id="275" r:id="rId21"/>
    <p:sldId id="274" r:id="rId22"/>
    <p:sldId id="276" r:id="rId23"/>
    <p:sldId id="277" r:id="rId24"/>
    <p:sldId id="279" r:id="rId25"/>
    <p:sldId id="280" r:id="rId26"/>
    <p:sldId id="281" r:id="rId27"/>
    <p:sldId id="292" r:id="rId28"/>
    <p:sldId id="293" r:id="rId29"/>
    <p:sldId id="294" r:id="rId30"/>
    <p:sldId id="295" r:id="rId31"/>
    <p:sldId id="282" r:id="rId32"/>
    <p:sldId id="283" r:id="rId33"/>
    <p:sldId id="284" r:id="rId34"/>
    <p:sldId id="285" r:id="rId35"/>
    <p:sldId id="286" r:id="rId36"/>
    <p:sldId id="296" r:id="rId37"/>
    <p:sldId id="297" r:id="rId38"/>
    <p:sldId id="298" r:id="rId39"/>
    <p:sldId id="299" r:id="rId40"/>
    <p:sldId id="300" r:id="rId41"/>
    <p:sldId id="301" r:id="rId42"/>
    <p:sldId id="302" r:id="rId43"/>
    <p:sldId id="303" r:id="rId44"/>
    <p:sldId id="304" r:id="rId45"/>
    <p:sldId id="395" r:id="rId46"/>
    <p:sldId id="396" r:id="rId47"/>
    <p:sldId id="397" r:id="rId48"/>
    <p:sldId id="398" r:id="rId49"/>
    <p:sldId id="399" r:id="rId50"/>
    <p:sldId id="400" r:id="rId51"/>
    <p:sldId id="394" r:id="rId52"/>
    <p:sldId id="308" r:id="rId53"/>
    <p:sldId id="309" r:id="rId54"/>
    <p:sldId id="310" r:id="rId55"/>
    <p:sldId id="332" r:id="rId56"/>
    <p:sldId id="311" r:id="rId57"/>
    <p:sldId id="323" r:id="rId58"/>
    <p:sldId id="318" r:id="rId59"/>
    <p:sldId id="319" r:id="rId60"/>
    <p:sldId id="321" r:id="rId61"/>
    <p:sldId id="322" r:id="rId62"/>
    <p:sldId id="401" r:id="rId63"/>
    <p:sldId id="402" r:id="rId64"/>
    <p:sldId id="324" r:id="rId65"/>
    <p:sldId id="325" r:id="rId66"/>
    <p:sldId id="326" r:id="rId67"/>
    <p:sldId id="327" r:id="rId68"/>
    <p:sldId id="330" r:id="rId69"/>
    <p:sldId id="403" r:id="rId70"/>
    <p:sldId id="333" r:id="rId71"/>
    <p:sldId id="331" r:id="rId72"/>
    <p:sldId id="336" r:id="rId73"/>
    <p:sldId id="337" r:id="rId74"/>
    <p:sldId id="338" r:id="rId75"/>
    <p:sldId id="339" r:id="rId76"/>
    <p:sldId id="340" r:id="rId77"/>
    <p:sldId id="341" r:id="rId78"/>
    <p:sldId id="342" r:id="rId79"/>
    <p:sldId id="359" r:id="rId80"/>
    <p:sldId id="360" r:id="rId81"/>
    <p:sldId id="361" r:id="rId82"/>
    <p:sldId id="362" r:id="rId83"/>
    <p:sldId id="369" r:id="rId84"/>
    <p:sldId id="404" r:id="rId85"/>
    <p:sldId id="405" r:id="rId86"/>
    <p:sldId id="406" r:id="rId87"/>
    <p:sldId id="407" r:id="rId88"/>
    <p:sldId id="376" r:id="rId89"/>
    <p:sldId id="377" r:id="rId90"/>
    <p:sldId id="378" r:id="rId91"/>
    <p:sldId id="379" r:id="rId92"/>
    <p:sldId id="380" r:id="rId93"/>
    <p:sldId id="381" r:id="rId94"/>
    <p:sldId id="382" r:id="rId95"/>
    <p:sldId id="383" r:id="rId96"/>
    <p:sldId id="384" r:id="rId97"/>
    <p:sldId id="385" r:id="rId98"/>
    <p:sldId id="386" r:id="rId99"/>
    <p:sldId id="387" r:id="rId100"/>
    <p:sldId id="388"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FEFB"/>
    <a:srgbClr val="94A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3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1C543A-987C-4E89-93E8-08ABD1AD3E71}" type="doc">
      <dgm:prSet loTypeId="urn:microsoft.com/office/officeart/2005/8/layout/orgChart1" loCatId="hierarchy" qsTypeId="urn:microsoft.com/office/officeart/2005/8/quickstyle/simple3" qsCatId="simple" csTypeId="urn:microsoft.com/office/officeart/2005/8/colors/accent1_2" csCatId="accent1" phldr="1"/>
      <dgm:spPr/>
    </dgm:pt>
    <dgm:pt modelId="{4880F3CE-29E9-4918-9D19-8C0357C69D7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a:ln/>
              <a:effectLst/>
              <a:latin typeface="Times New Roman" panose="02020603050405020304" pitchFamily="18" charset="0"/>
            </a:rPr>
            <a:t>Data</a:t>
          </a:r>
        </a:p>
      </dgm:t>
    </dgm:pt>
    <dgm:pt modelId="{3C2FDAA4-EB54-447E-9535-A7F53F97B32F}" type="parTrans" cxnId="{BA1ABD16-9AB0-4578-BCA3-1E73B8194D8B}">
      <dgm:prSet/>
      <dgm:spPr/>
      <dgm:t>
        <a:bodyPr/>
        <a:lstStyle/>
        <a:p>
          <a:endParaRPr lang="en-US"/>
        </a:p>
      </dgm:t>
    </dgm:pt>
    <dgm:pt modelId="{5D0CA60B-7B91-4263-A3DD-08905D0D8743}" type="sibTrans" cxnId="{BA1ABD16-9AB0-4578-BCA3-1E73B8194D8B}">
      <dgm:prSet/>
      <dgm:spPr/>
      <dgm:t>
        <a:bodyPr/>
        <a:lstStyle/>
        <a:p>
          <a:endParaRPr lang="en-US"/>
        </a:p>
      </dgm:t>
    </dgm:pt>
    <dgm:pt modelId="{6C0ED049-F366-4F37-BA59-C9365207102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effectLst/>
              <a:latin typeface="Times New Roman" panose="02020603050405020304" pitchFamily="18" charset="0"/>
            </a:rPr>
            <a:t>Qualitative data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err="1">
              <a:ln/>
              <a:effectLst/>
              <a:latin typeface="Times New Roman" panose="02020603050405020304" pitchFamily="18" charset="0"/>
            </a:rPr>
            <a:t>Eg</a:t>
          </a:r>
          <a:r>
            <a:rPr kumimoji="0" lang="en-US" b="0" i="0" u="none" strike="noStrike" cap="none" normalizeH="0" baseline="0" dirty="0">
              <a:ln/>
              <a:effectLst/>
              <a:latin typeface="Times New Roman" panose="02020603050405020304" pitchFamily="18" charset="0"/>
            </a:rPr>
            <a:t>: sex, malocclusions</a:t>
          </a:r>
          <a:endParaRPr kumimoji="0" lang="en-US" b="1" i="0" u="none" strike="noStrike" cap="none" normalizeH="0" baseline="0" dirty="0">
            <a:ln/>
            <a:effectLst/>
            <a:latin typeface="Times New Roman" panose="02020603050405020304" pitchFamily="18" charset="0"/>
          </a:endParaRPr>
        </a:p>
      </dgm:t>
    </dgm:pt>
    <dgm:pt modelId="{F8BB0E6F-109E-4687-AC66-756D82CFC8E9}" type="parTrans" cxnId="{D7CF6AF5-5279-41C6-8082-6EE1DB10B3C6}">
      <dgm:prSet/>
      <dgm:spPr/>
      <dgm:t>
        <a:bodyPr/>
        <a:lstStyle/>
        <a:p>
          <a:endParaRPr lang="en-US"/>
        </a:p>
      </dgm:t>
    </dgm:pt>
    <dgm:pt modelId="{12D66312-42CB-4F54-A762-9DE629F651CE}" type="sibTrans" cxnId="{D7CF6AF5-5279-41C6-8082-6EE1DB10B3C6}">
      <dgm:prSet/>
      <dgm:spPr/>
      <dgm:t>
        <a:bodyPr/>
        <a:lstStyle/>
        <a:p>
          <a:endParaRPr lang="en-US"/>
        </a:p>
      </dgm:t>
    </dgm:pt>
    <dgm:pt modelId="{988E98C4-0595-4536-BB36-FFA32942F54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a:ln/>
              <a:effectLst/>
              <a:latin typeface="Times New Roman" panose="02020603050405020304" pitchFamily="18" charset="0"/>
            </a:rPr>
            <a:t>Quantitative data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a:ln/>
              <a:effectLst/>
              <a:latin typeface="Times New Roman" panose="02020603050405020304" pitchFamily="18" charset="0"/>
            </a:rPr>
            <a:t>Eg :arch length, width</a:t>
          </a:r>
        </a:p>
      </dgm:t>
    </dgm:pt>
    <dgm:pt modelId="{C6F95EC9-A51B-4A60-A7BC-385940167C8E}" type="parTrans" cxnId="{351906E4-FA62-45B6-AAA1-1CEDAAF067EC}">
      <dgm:prSet/>
      <dgm:spPr/>
      <dgm:t>
        <a:bodyPr/>
        <a:lstStyle/>
        <a:p>
          <a:endParaRPr lang="en-US"/>
        </a:p>
      </dgm:t>
    </dgm:pt>
    <dgm:pt modelId="{14F2D540-741E-4D46-8066-3D6CB470967B}" type="sibTrans" cxnId="{351906E4-FA62-45B6-AAA1-1CEDAAF067EC}">
      <dgm:prSet/>
      <dgm:spPr/>
      <dgm:t>
        <a:bodyPr/>
        <a:lstStyle/>
        <a:p>
          <a:endParaRPr lang="en-US"/>
        </a:p>
      </dgm:t>
    </dgm:pt>
    <dgm:pt modelId="{907DEB87-557B-49D7-B4BC-9C4B582F561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a:ln/>
              <a:effectLst/>
              <a:latin typeface="Times New Roman" panose="02020603050405020304" pitchFamily="18" charset="0"/>
            </a:rPr>
            <a:t>Discrete: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a:ln/>
              <a:effectLst/>
              <a:latin typeface="Times New Roman" panose="02020603050405020304" pitchFamily="18" charset="0"/>
            </a:rPr>
            <a:t> fixed values</a:t>
          </a:r>
        </a:p>
      </dgm:t>
    </dgm:pt>
    <dgm:pt modelId="{2ABFF129-EDDE-476D-9D03-E735451F1B82}" type="parTrans" cxnId="{B5E7EE05-5359-42A1-8252-9C60F2BDC57F}">
      <dgm:prSet/>
      <dgm:spPr/>
      <dgm:t>
        <a:bodyPr/>
        <a:lstStyle/>
        <a:p>
          <a:endParaRPr lang="en-US"/>
        </a:p>
      </dgm:t>
    </dgm:pt>
    <dgm:pt modelId="{594EC6EA-41D3-4904-B2C1-8D623A9E3329}" type="sibTrans" cxnId="{B5E7EE05-5359-42A1-8252-9C60F2BDC57F}">
      <dgm:prSet/>
      <dgm:spPr/>
      <dgm:t>
        <a:bodyPr/>
        <a:lstStyle/>
        <a:p>
          <a:endParaRPr lang="en-US"/>
        </a:p>
      </dgm:t>
    </dgm:pt>
    <dgm:pt modelId="{95D6CDC1-638F-477C-994C-B957AB5EA05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a:ln/>
              <a:effectLst/>
              <a:latin typeface="Times New Roman" panose="02020603050405020304" pitchFamily="18" charset="0"/>
            </a:rPr>
            <a:t>Continuous: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a:ln/>
              <a:effectLst/>
              <a:latin typeface="Times New Roman" panose="02020603050405020304" pitchFamily="18" charset="0"/>
            </a:rPr>
            <a:t> value in range</a:t>
          </a:r>
        </a:p>
      </dgm:t>
    </dgm:pt>
    <dgm:pt modelId="{7ACDA660-212E-45EA-A04C-3272E9540186}" type="parTrans" cxnId="{5FA37B05-5477-41F7-B601-F7B4DBFF0591}">
      <dgm:prSet/>
      <dgm:spPr/>
      <dgm:t>
        <a:bodyPr/>
        <a:lstStyle/>
        <a:p>
          <a:endParaRPr lang="en-US"/>
        </a:p>
      </dgm:t>
    </dgm:pt>
    <dgm:pt modelId="{FF09D4E5-6A5A-4582-8945-A2F7A830A01B}" type="sibTrans" cxnId="{5FA37B05-5477-41F7-B601-F7B4DBFF0591}">
      <dgm:prSet/>
      <dgm:spPr/>
      <dgm:t>
        <a:bodyPr/>
        <a:lstStyle/>
        <a:p>
          <a:endParaRPr lang="en-US"/>
        </a:p>
      </dgm:t>
    </dgm:pt>
    <dgm:pt modelId="{E166A982-CC0D-441D-BB74-D4DBBC233444}" type="pres">
      <dgm:prSet presAssocID="{4E1C543A-987C-4E89-93E8-08ABD1AD3E71}" presName="hierChild1" presStyleCnt="0">
        <dgm:presLayoutVars>
          <dgm:orgChart val="1"/>
          <dgm:chPref val="1"/>
          <dgm:dir/>
          <dgm:animOne val="branch"/>
          <dgm:animLvl val="lvl"/>
          <dgm:resizeHandles/>
        </dgm:presLayoutVars>
      </dgm:prSet>
      <dgm:spPr/>
    </dgm:pt>
    <dgm:pt modelId="{979C3CB9-37C5-4438-823B-651F493E28ED}" type="pres">
      <dgm:prSet presAssocID="{4880F3CE-29E9-4918-9D19-8C0357C69D78}" presName="hierRoot1" presStyleCnt="0">
        <dgm:presLayoutVars>
          <dgm:hierBranch/>
        </dgm:presLayoutVars>
      </dgm:prSet>
      <dgm:spPr/>
    </dgm:pt>
    <dgm:pt modelId="{07F6B47B-4934-4513-8DE9-FFF9922DAA95}" type="pres">
      <dgm:prSet presAssocID="{4880F3CE-29E9-4918-9D19-8C0357C69D78}" presName="rootComposite1" presStyleCnt="0"/>
      <dgm:spPr/>
    </dgm:pt>
    <dgm:pt modelId="{CABB039D-D1CD-49B3-A189-8E5DC36601F9}" type="pres">
      <dgm:prSet presAssocID="{4880F3CE-29E9-4918-9D19-8C0357C69D78}" presName="rootText1" presStyleLbl="node0" presStyleIdx="0" presStyleCnt="1">
        <dgm:presLayoutVars>
          <dgm:chPref val="3"/>
        </dgm:presLayoutVars>
      </dgm:prSet>
      <dgm:spPr/>
    </dgm:pt>
    <dgm:pt modelId="{3AB0A03A-BAB8-4004-8602-A7F2CFEF309A}" type="pres">
      <dgm:prSet presAssocID="{4880F3CE-29E9-4918-9D19-8C0357C69D78}" presName="rootConnector1" presStyleLbl="node1" presStyleIdx="0" presStyleCnt="0"/>
      <dgm:spPr/>
    </dgm:pt>
    <dgm:pt modelId="{C82230C9-224C-49D6-A499-19EEFA7D1D41}" type="pres">
      <dgm:prSet presAssocID="{4880F3CE-29E9-4918-9D19-8C0357C69D78}" presName="hierChild2" presStyleCnt="0"/>
      <dgm:spPr/>
    </dgm:pt>
    <dgm:pt modelId="{9A1983F8-C27A-4E6F-B501-263217D88DCE}" type="pres">
      <dgm:prSet presAssocID="{F8BB0E6F-109E-4687-AC66-756D82CFC8E9}" presName="Name35" presStyleLbl="parChTrans1D2" presStyleIdx="0" presStyleCnt="2"/>
      <dgm:spPr/>
    </dgm:pt>
    <dgm:pt modelId="{3B4EE462-EB01-49E4-B5B6-362C271934C4}" type="pres">
      <dgm:prSet presAssocID="{6C0ED049-F366-4F37-BA59-C9365207102D}" presName="hierRoot2" presStyleCnt="0">
        <dgm:presLayoutVars>
          <dgm:hierBranch/>
        </dgm:presLayoutVars>
      </dgm:prSet>
      <dgm:spPr/>
    </dgm:pt>
    <dgm:pt modelId="{F7E16FB8-BB51-4DFD-AABC-3D48C81ED336}" type="pres">
      <dgm:prSet presAssocID="{6C0ED049-F366-4F37-BA59-C9365207102D}" presName="rootComposite" presStyleCnt="0"/>
      <dgm:spPr/>
    </dgm:pt>
    <dgm:pt modelId="{F2D1286B-0D2A-414B-ABCE-FBAD2502E374}" type="pres">
      <dgm:prSet presAssocID="{6C0ED049-F366-4F37-BA59-C9365207102D}" presName="rootText" presStyleLbl="node2" presStyleIdx="0" presStyleCnt="2">
        <dgm:presLayoutVars>
          <dgm:chPref val="3"/>
        </dgm:presLayoutVars>
      </dgm:prSet>
      <dgm:spPr/>
    </dgm:pt>
    <dgm:pt modelId="{03FA47ED-9CA3-46C3-BFA2-1D69F6BDCF9A}" type="pres">
      <dgm:prSet presAssocID="{6C0ED049-F366-4F37-BA59-C9365207102D}" presName="rootConnector" presStyleLbl="node2" presStyleIdx="0" presStyleCnt="2"/>
      <dgm:spPr/>
    </dgm:pt>
    <dgm:pt modelId="{72D22772-25A2-412C-BE9E-E0B4835B326D}" type="pres">
      <dgm:prSet presAssocID="{6C0ED049-F366-4F37-BA59-C9365207102D}" presName="hierChild4" presStyleCnt="0"/>
      <dgm:spPr/>
    </dgm:pt>
    <dgm:pt modelId="{780EA157-E774-4314-A035-27A360316F8D}" type="pres">
      <dgm:prSet presAssocID="{6C0ED049-F366-4F37-BA59-C9365207102D}" presName="hierChild5" presStyleCnt="0"/>
      <dgm:spPr/>
    </dgm:pt>
    <dgm:pt modelId="{96788931-6FCC-4DB1-B303-8BF7293DFFE7}" type="pres">
      <dgm:prSet presAssocID="{C6F95EC9-A51B-4A60-A7BC-385940167C8E}" presName="Name35" presStyleLbl="parChTrans1D2" presStyleIdx="1" presStyleCnt="2"/>
      <dgm:spPr/>
    </dgm:pt>
    <dgm:pt modelId="{CB2535C2-ABAE-44E9-B02A-B0A3850FFADC}" type="pres">
      <dgm:prSet presAssocID="{988E98C4-0595-4536-BB36-FFA32942F54A}" presName="hierRoot2" presStyleCnt="0">
        <dgm:presLayoutVars>
          <dgm:hierBranch/>
        </dgm:presLayoutVars>
      </dgm:prSet>
      <dgm:spPr/>
    </dgm:pt>
    <dgm:pt modelId="{DC5CF49F-3DDA-4DF7-B9CB-6B3AC30CC02A}" type="pres">
      <dgm:prSet presAssocID="{988E98C4-0595-4536-BB36-FFA32942F54A}" presName="rootComposite" presStyleCnt="0"/>
      <dgm:spPr/>
    </dgm:pt>
    <dgm:pt modelId="{9225B274-1FE9-43F4-AA75-4BB1DCFC515B}" type="pres">
      <dgm:prSet presAssocID="{988E98C4-0595-4536-BB36-FFA32942F54A}" presName="rootText" presStyleLbl="node2" presStyleIdx="1" presStyleCnt="2">
        <dgm:presLayoutVars>
          <dgm:chPref val="3"/>
        </dgm:presLayoutVars>
      </dgm:prSet>
      <dgm:spPr/>
    </dgm:pt>
    <dgm:pt modelId="{B1763AA9-35C4-4DE9-8029-34D398BEA58E}" type="pres">
      <dgm:prSet presAssocID="{988E98C4-0595-4536-BB36-FFA32942F54A}" presName="rootConnector" presStyleLbl="node2" presStyleIdx="1" presStyleCnt="2"/>
      <dgm:spPr/>
    </dgm:pt>
    <dgm:pt modelId="{46B931F1-2CF9-41D0-92CF-787DF2745100}" type="pres">
      <dgm:prSet presAssocID="{988E98C4-0595-4536-BB36-FFA32942F54A}" presName="hierChild4" presStyleCnt="0"/>
      <dgm:spPr/>
    </dgm:pt>
    <dgm:pt modelId="{89021D9A-93F2-433D-8847-918F5DB216B3}" type="pres">
      <dgm:prSet presAssocID="{2ABFF129-EDDE-476D-9D03-E735451F1B82}" presName="Name35" presStyleLbl="parChTrans1D3" presStyleIdx="0" presStyleCnt="2"/>
      <dgm:spPr/>
    </dgm:pt>
    <dgm:pt modelId="{D5A44DA1-C08F-44FC-8D1D-5241178C23B6}" type="pres">
      <dgm:prSet presAssocID="{907DEB87-557B-49D7-B4BC-9C4B582F5613}" presName="hierRoot2" presStyleCnt="0">
        <dgm:presLayoutVars>
          <dgm:hierBranch val="r"/>
        </dgm:presLayoutVars>
      </dgm:prSet>
      <dgm:spPr/>
    </dgm:pt>
    <dgm:pt modelId="{F3334A50-9638-4D47-8704-BEECA4A6E1E9}" type="pres">
      <dgm:prSet presAssocID="{907DEB87-557B-49D7-B4BC-9C4B582F5613}" presName="rootComposite" presStyleCnt="0"/>
      <dgm:spPr/>
    </dgm:pt>
    <dgm:pt modelId="{48386E60-F2EE-4A93-A726-F543D460F687}" type="pres">
      <dgm:prSet presAssocID="{907DEB87-557B-49D7-B4BC-9C4B582F5613}" presName="rootText" presStyleLbl="node3" presStyleIdx="0" presStyleCnt="2">
        <dgm:presLayoutVars>
          <dgm:chPref val="3"/>
        </dgm:presLayoutVars>
      </dgm:prSet>
      <dgm:spPr/>
    </dgm:pt>
    <dgm:pt modelId="{E86F1EF1-8580-4890-B0F6-B53DF544C951}" type="pres">
      <dgm:prSet presAssocID="{907DEB87-557B-49D7-B4BC-9C4B582F5613}" presName="rootConnector" presStyleLbl="node3" presStyleIdx="0" presStyleCnt="2"/>
      <dgm:spPr/>
    </dgm:pt>
    <dgm:pt modelId="{86930749-E98A-44F8-852E-C85C71FB677C}" type="pres">
      <dgm:prSet presAssocID="{907DEB87-557B-49D7-B4BC-9C4B582F5613}" presName="hierChild4" presStyleCnt="0"/>
      <dgm:spPr/>
    </dgm:pt>
    <dgm:pt modelId="{690B375C-2A5A-48F6-8FF4-1E1CB26DF5D4}" type="pres">
      <dgm:prSet presAssocID="{907DEB87-557B-49D7-B4BC-9C4B582F5613}" presName="hierChild5" presStyleCnt="0"/>
      <dgm:spPr/>
    </dgm:pt>
    <dgm:pt modelId="{48A60481-2867-46B3-96E1-D2B4E3C53DEF}" type="pres">
      <dgm:prSet presAssocID="{7ACDA660-212E-45EA-A04C-3272E9540186}" presName="Name35" presStyleLbl="parChTrans1D3" presStyleIdx="1" presStyleCnt="2"/>
      <dgm:spPr/>
    </dgm:pt>
    <dgm:pt modelId="{E6C2F039-8FCF-4749-B702-B5E1B7044C92}" type="pres">
      <dgm:prSet presAssocID="{95D6CDC1-638F-477C-994C-B957AB5EA059}" presName="hierRoot2" presStyleCnt="0">
        <dgm:presLayoutVars>
          <dgm:hierBranch val="r"/>
        </dgm:presLayoutVars>
      </dgm:prSet>
      <dgm:spPr/>
    </dgm:pt>
    <dgm:pt modelId="{3B5D70DB-5E3B-474F-83BE-05F507411C02}" type="pres">
      <dgm:prSet presAssocID="{95D6CDC1-638F-477C-994C-B957AB5EA059}" presName="rootComposite" presStyleCnt="0"/>
      <dgm:spPr/>
    </dgm:pt>
    <dgm:pt modelId="{D71A8599-161A-4221-B661-D2F064DF0954}" type="pres">
      <dgm:prSet presAssocID="{95D6CDC1-638F-477C-994C-B957AB5EA059}" presName="rootText" presStyleLbl="node3" presStyleIdx="1" presStyleCnt="2">
        <dgm:presLayoutVars>
          <dgm:chPref val="3"/>
        </dgm:presLayoutVars>
      </dgm:prSet>
      <dgm:spPr/>
    </dgm:pt>
    <dgm:pt modelId="{2C7C0D88-9FC4-48B2-9969-E861C9545B5D}" type="pres">
      <dgm:prSet presAssocID="{95D6CDC1-638F-477C-994C-B957AB5EA059}" presName="rootConnector" presStyleLbl="node3" presStyleIdx="1" presStyleCnt="2"/>
      <dgm:spPr/>
    </dgm:pt>
    <dgm:pt modelId="{8A0B097D-D607-4084-A8C2-3C65A4BC24D2}" type="pres">
      <dgm:prSet presAssocID="{95D6CDC1-638F-477C-994C-B957AB5EA059}" presName="hierChild4" presStyleCnt="0"/>
      <dgm:spPr/>
    </dgm:pt>
    <dgm:pt modelId="{AAFBA640-BC26-46BB-B970-1AF873FACC97}" type="pres">
      <dgm:prSet presAssocID="{95D6CDC1-638F-477C-994C-B957AB5EA059}" presName="hierChild5" presStyleCnt="0"/>
      <dgm:spPr/>
    </dgm:pt>
    <dgm:pt modelId="{C0A98799-EBB0-4DBA-A693-39908F505571}" type="pres">
      <dgm:prSet presAssocID="{988E98C4-0595-4536-BB36-FFA32942F54A}" presName="hierChild5" presStyleCnt="0"/>
      <dgm:spPr/>
    </dgm:pt>
    <dgm:pt modelId="{85530367-B35F-4C88-8F24-F50A8660A1D3}" type="pres">
      <dgm:prSet presAssocID="{4880F3CE-29E9-4918-9D19-8C0357C69D78}" presName="hierChild3" presStyleCnt="0"/>
      <dgm:spPr/>
    </dgm:pt>
  </dgm:ptLst>
  <dgm:cxnLst>
    <dgm:cxn modelId="{D7CF6AF5-5279-41C6-8082-6EE1DB10B3C6}" srcId="{4880F3CE-29E9-4918-9D19-8C0357C69D78}" destId="{6C0ED049-F366-4F37-BA59-C9365207102D}" srcOrd="0" destOrd="0" parTransId="{F8BB0E6F-109E-4687-AC66-756D82CFC8E9}" sibTransId="{12D66312-42CB-4F54-A762-9DE629F651CE}"/>
    <dgm:cxn modelId="{5E72B655-9DD1-450E-BD0A-5E23D58EE17A}" type="presOf" srcId="{F8BB0E6F-109E-4687-AC66-756D82CFC8E9}" destId="{9A1983F8-C27A-4E6F-B501-263217D88DCE}" srcOrd="0" destOrd="0" presId="urn:microsoft.com/office/officeart/2005/8/layout/orgChart1"/>
    <dgm:cxn modelId="{8945A2DD-8E3F-4D98-82E4-C1A743192E1D}" type="presOf" srcId="{988E98C4-0595-4536-BB36-FFA32942F54A}" destId="{9225B274-1FE9-43F4-AA75-4BB1DCFC515B}" srcOrd="0" destOrd="0" presId="urn:microsoft.com/office/officeart/2005/8/layout/orgChart1"/>
    <dgm:cxn modelId="{5FA37B05-5477-41F7-B601-F7B4DBFF0591}" srcId="{988E98C4-0595-4536-BB36-FFA32942F54A}" destId="{95D6CDC1-638F-477C-994C-B957AB5EA059}" srcOrd="1" destOrd="0" parTransId="{7ACDA660-212E-45EA-A04C-3272E9540186}" sibTransId="{FF09D4E5-6A5A-4582-8945-A2F7A830A01B}"/>
    <dgm:cxn modelId="{351906E4-FA62-45B6-AAA1-1CEDAAF067EC}" srcId="{4880F3CE-29E9-4918-9D19-8C0357C69D78}" destId="{988E98C4-0595-4536-BB36-FFA32942F54A}" srcOrd="1" destOrd="0" parTransId="{C6F95EC9-A51B-4A60-A7BC-385940167C8E}" sibTransId="{14F2D540-741E-4D46-8066-3D6CB470967B}"/>
    <dgm:cxn modelId="{21284B0D-6A4F-4598-84D3-F06ED86BB4ED}" type="presOf" srcId="{907DEB87-557B-49D7-B4BC-9C4B582F5613}" destId="{48386E60-F2EE-4A93-A726-F543D460F687}" srcOrd="0" destOrd="0" presId="urn:microsoft.com/office/officeart/2005/8/layout/orgChart1"/>
    <dgm:cxn modelId="{8F5310A6-C05A-41F0-9761-B25A633A3FEB}" type="presOf" srcId="{6C0ED049-F366-4F37-BA59-C9365207102D}" destId="{F2D1286B-0D2A-414B-ABCE-FBAD2502E374}" srcOrd="0" destOrd="0" presId="urn:microsoft.com/office/officeart/2005/8/layout/orgChart1"/>
    <dgm:cxn modelId="{9A928FC9-3371-4AF0-B2D4-D2F1465BAB97}" type="presOf" srcId="{4880F3CE-29E9-4918-9D19-8C0357C69D78}" destId="{3AB0A03A-BAB8-4004-8602-A7F2CFEF309A}" srcOrd="1" destOrd="0" presId="urn:microsoft.com/office/officeart/2005/8/layout/orgChart1"/>
    <dgm:cxn modelId="{FC13859D-500E-42F4-83B3-6011CFF4CFFE}" type="presOf" srcId="{95D6CDC1-638F-477C-994C-B957AB5EA059}" destId="{D71A8599-161A-4221-B661-D2F064DF0954}" srcOrd="0" destOrd="0" presId="urn:microsoft.com/office/officeart/2005/8/layout/orgChart1"/>
    <dgm:cxn modelId="{CD9E5EEE-0AEE-4541-989B-D2F1F9E5F4A8}" type="presOf" srcId="{95D6CDC1-638F-477C-994C-B957AB5EA059}" destId="{2C7C0D88-9FC4-48B2-9969-E861C9545B5D}" srcOrd="1" destOrd="0" presId="urn:microsoft.com/office/officeart/2005/8/layout/orgChart1"/>
    <dgm:cxn modelId="{91758A68-AFC6-4F2F-9ADB-C76A9F2E5B79}" type="presOf" srcId="{907DEB87-557B-49D7-B4BC-9C4B582F5613}" destId="{E86F1EF1-8580-4890-B0F6-B53DF544C951}" srcOrd="1" destOrd="0" presId="urn:microsoft.com/office/officeart/2005/8/layout/orgChart1"/>
    <dgm:cxn modelId="{9A98156B-A86D-4E9B-B905-007261116681}" type="presOf" srcId="{6C0ED049-F366-4F37-BA59-C9365207102D}" destId="{03FA47ED-9CA3-46C3-BFA2-1D69F6BDCF9A}" srcOrd="1" destOrd="0" presId="urn:microsoft.com/office/officeart/2005/8/layout/orgChart1"/>
    <dgm:cxn modelId="{79E5FD34-4042-4A4F-9C6D-14BB50F22123}" type="presOf" srcId="{C6F95EC9-A51B-4A60-A7BC-385940167C8E}" destId="{96788931-6FCC-4DB1-B303-8BF7293DFFE7}" srcOrd="0" destOrd="0" presId="urn:microsoft.com/office/officeart/2005/8/layout/orgChart1"/>
    <dgm:cxn modelId="{97E78587-99A7-4E63-8D63-3A01F908A9B4}" type="presOf" srcId="{4E1C543A-987C-4E89-93E8-08ABD1AD3E71}" destId="{E166A982-CC0D-441D-BB74-D4DBBC233444}" srcOrd="0" destOrd="0" presId="urn:microsoft.com/office/officeart/2005/8/layout/orgChart1"/>
    <dgm:cxn modelId="{5117BE61-B2C5-4CC9-A0FB-D2E892884688}" type="presOf" srcId="{7ACDA660-212E-45EA-A04C-3272E9540186}" destId="{48A60481-2867-46B3-96E1-D2B4E3C53DEF}" srcOrd="0" destOrd="0" presId="urn:microsoft.com/office/officeart/2005/8/layout/orgChart1"/>
    <dgm:cxn modelId="{0220B817-1333-4CBA-96C2-B070DEE69A3E}" type="presOf" srcId="{988E98C4-0595-4536-BB36-FFA32942F54A}" destId="{B1763AA9-35C4-4DE9-8029-34D398BEA58E}" srcOrd="1" destOrd="0" presId="urn:microsoft.com/office/officeart/2005/8/layout/orgChart1"/>
    <dgm:cxn modelId="{729AC34C-8983-4187-88A9-75391E6FEF8D}" type="presOf" srcId="{2ABFF129-EDDE-476D-9D03-E735451F1B82}" destId="{89021D9A-93F2-433D-8847-918F5DB216B3}" srcOrd="0" destOrd="0" presId="urn:microsoft.com/office/officeart/2005/8/layout/orgChart1"/>
    <dgm:cxn modelId="{BA1ABD16-9AB0-4578-BCA3-1E73B8194D8B}" srcId="{4E1C543A-987C-4E89-93E8-08ABD1AD3E71}" destId="{4880F3CE-29E9-4918-9D19-8C0357C69D78}" srcOrd="0" destOrd="0" parTransId="{3C2FDAA4-EB54-447E-9535-A7F53F97B32F}" sibTransId="{5D0CA60B-7B91-4263-A3DD-08905D0D8743}"/>
    <dgm:cxn modelId="{B5E7EE05-5359-42A1-8252-9C60F2BDC57F}" srcId="{988E98C4-0595-4536-BB36-FFA32942F54A}" destId="{907DEB87-557B-49D7-B4BC-9C4B582F5613}" srcOrd="0" destOrd="0" parTransId="{2ABFF129-EDDE-476D-9D03-E735451F1B82}" sibTransId="{594EC6EA-41D3-4904-B2C1-8D623A9E3329}"/>
    <dgm:cxn modelId="{0FD5E972-7B40-4016-9CB7-DE47E3B3B94F}" type="presOf" srcId="{4880F3CE-29E9-4918-9D19-8C0357C69D78}" destId="{CABB039D-D1CD-49B3-A189-8E5DC36601F9}" srcOrd="0" destOrd="0" presId="urn:microsoft.com/office/officeart/2005/8/layout/orgChart1"/>
    <dgm:cxn modelId="{9BE74D8B-BC0B-4551-AA27-2873344E322C}" type="presParOf" srcId="{E166A982-CC0D-441D-BB74-D4DBBC233444}" destId="{979C3CB9-37C5-4438-823B-651F493E28ED}" srcOrd="0" destOrd="0" presId="urn:microsoft.com/office/officeart/2005/8/layout/orgChart1"/>
    <dgm:cxn modelId="{23C5D11D-F562-4AF1-A055-D35F376AA3F5}" type="presParOf" srcId="{979C3CB9-37C5-4438-823B-651F493E28ED}" destId="{07F6B47B-4934-4513-8DE9-FFF9922DAA95}" srcOrd="0" destOrd="0" presId="urn:microsoft.com/office/officeart/2005/8/layout/orgChart1"/>
    <dgm:cxn modelId="{514CD60F-BF27-48BB-A964-AC17179C79DC}" type="presParOf" srcId="{07F6B47B-4934-4513-8DE9-FFF9922DAA95}" destId="{CABB039D-D1CD-49B3-A189-8E5DC36601F9}" srcOrd="0" destOrd="0" presId="urn:microsoft.com/office/officeart/2005/8/layout/orgChart1"/>
    <dgm:cxn modelId="{3FC02E06-4FA5-4C73-9ACE-88A30E6AC642}" type="presParOf" srcId="{07F6B47B-4934-4513-8DE9-FFF9922DAA95}" destId="{3AB0A03A-BAB8-4004-8602-A7F2CFEF309A}" srcOrd="1" destOrd="0" presId="urn:microsoft.com/office/officeart/2005/8/layout/orgChart1"/>
    <dgm:cxn modelId="{5513983E-C5D6-4FF7-9799-7B843019F641}" type="presParOf" srcId="{979C3CB9-37C5-4438-823B-651F493E28ED}" destId="{C82230C9-224C-49D6-A499-19EEFA7D1D41}" srcOrd="1" destOrd="0" presId="urn:microsoft.com/office/officeart/2005/8/layout/orgChart1"/>
    <dgm:cxn modelId="{81737D46-CBD3-4A3C-A580-47897FA92042}" type="presParOf" srcId="{C82230C9-224C-49D6-A499-19EEFA7D1D41}" destId="{9A1983F8-C27A-4E6F-B501-263217D88DCE}" srcOrd="0" destOrd="0" presId="urn:microsoft.com/office/officeart/2005/8/layout/orgChart1"/>
    <dgm:cxn modelId="{4EF8C575-9E12-438C-A8FA-13C9993E8582}" type="presParOf" srcId="{C82230C9-224C-49D6-A499-19EEFA7D1D41}" destId="{3B4EE462-EB01-49E4-B5B6-362C271934C4}" srcOrd="1" destOrd="0" presId="urn:microsoft.com/office/officeart/2005/8/layout/orgChart1"/>
    <dgm:cxn modelId="{BDF53FC6-9094-47B8-8224-6492D3C7EC2F}" type="presParOf" srcId="{3B4EE462-EB01-49E4-B5B6-362C271934C4}" destId="{F7E16FB8-BB51-4DFD-AABC-3D48C81ED336}" srcOrd="0" destOrd="0" presId="urn:microsoft.com/office/officeart/2005/8/layout/orgChart1"/>
    <dgm:cxn modelId="{F655134C-F9AD-48B4-9C84-0D3813F305E8}" type="presParOf" srcId="{F7E16FB8-BB51-4DFD-AABC-3D48C81ED336}" destId="{F2D1286B-0D2A-414B-ABCE-FBAD2502E374}" srcOrd="0" destOrd="0" presId="urn:microsoft.com/office/officeart/2005/8/layout/orgChart1"/>
    <dgm:cxn modelId="{A07833E0-0B26-4AC7-B1B3-33D1B57486FD}" type="presParOf" srcId="{F7E16FB8-BB51-4DFD-AABC-3D48C81ED336}" destId="{03FA47ED-9CA3-46C3-BFA2-1D69F6BDCF9A}" srcOrd="1" destOrd="0" presId="urn:microsoft.com/office/officeart/2005/8/layout/orgChart1"/>
    <dgm:cxn modelId="{22FD1216-305A-4880-9DC2-656A9A1EFB71}" type="presParOf" srcId="{3B4EE462-EB01-49E4-B5B6-362C271934C4}" destId="{72D22772-25A2-412C-BE9E-E0B4835B326D}" srcOrd="1" destOrd="0" presId="urn:microsoft.com/office/officeart/2005/8/layout/orgChart1"/>
    <dgm:cxn modelId="{B4AC146E-311B-4413-ABDF-01CF3757E597}" type="presParOf" srcId="{3B4EE462-EB01-49E4-B5B6-362C271934C4}" destId="{780EA157-E774-4314-A035-27A360316F8D}" srcOrd="2" destOrd="0" presId="urn:microsoft.com/office/officeart/2005/8/layout/orgChart1"/>
    <dgm:cxn modelId="{7BBE9916-13AD-4C8B-B2A3-0621D3D92E72}" type="presParOf" srcId="{C82230C9-224C-49D6-A499-19EEFA7D1D41}" destId="{96788931-6FCC-4DB1-B303-8BF7293DFFE7}" srcOrd="2" destOrd="0" presId="urn:microsoft.com/office/officeart/2005/8/layout/orgChart1"/>
    <dgm:cxn modelId="{84B8E040-5D46-4841-9BC3-86B6C71BE906}" type="presParOf" srcId="{C82230C9-224C-49D6-A499-19EEFA7D1D41}" destId="{CB2535C2-ABAE-44E9-B02A-B0A3850FFADC}" srcOrd="3" destOrd="0" presId="urn:microsoft.com/office/officeart/2005/8/layout/orgChart1"/>
    <dgm:cxn modelId="{862654A0-77FC-4345-B0DB-3830D0EAF864}" type="presParOf" srcId="{CB2535C2-ABAE-44E9-B02A-B0A3850FFADC}" destId="{DC5CF49F-3DDA-4DF7-B9CB-6B3AC30CC02A}" srcOrd="0" destOrd="0" presId="urn:microsoft.com/office/officeart/2005/8/layout/orgChart1"/>
    <dgm:cxn modelId="{1027513D-940A-404B-9619-B3B726F12518}" type="presParOf" srcId="{DC5CF49F-3DDA-4DF7-B9CB-6B3AC30CC02A}" destId="{9225B274-1FE9-43F4-AA75-4BB1DCFC515B}" srcOrd="0" destOrd="0" presId="urn:microsoft.com/office/officeart/2005/8/layout/orgChart1"/>
    <dgm:cxn modelId="{347FBD7D-B351-417A-B02A-95543A1CFE97}" type="presParOf" srcId="{DC5CF49F-3DDA-4DF7-B9CB-6B3AC30CC02A}" destId="{B1763AA9-35C4-4DE9-8029-34D398BEA58E}" srcOrd="1" destOrd="0" presId="urn:microsoft.com/office/officeart/2005/8/layout/orgChart1"/>
    <dgm:cxn modelId="{1BED0529-168A-4AB3-ABB7-0D6AE28B4818}" type="presParOf" srcId="{CB2535C2-ABAE-44E9-B02A-B0A3850FFADC}" destId="{46B931F1-2CF9-41D0-92CF-787DF2745100}" srcOrd="1" destOrd="0" presId="urn:microsoft.com/office/officeart/2005/8/layout/orgChart1"/>
    <dgm:cxn modelId="{23F5169B-5D14-49DF-B37C-F929F66F625F}" type="presParOf" srcId="{46B931F1-2CF9-41D0-92CF-787DF2745100}" destId="{89021D9A-93F2-433D-8847-918F5DB216B3}" srcOrd="0" destOrd="0" presId="urn:microsoft.com/office/officeart/2005/8/layout/orgChart1"/>
    <dgm:cxn modelId="{BC141A85-92FB-4CBB-8449-F79E43DF4BF9}" type="presParOf" srcId="{46B931F1-2CF9-41D0-92CF-787DF2745100}" destId="{D5A44DA1-C08F-44FC-8D1D-5241178C23B6}" srcOrd="1" destOrd="0" presId="urn:microsoft.com/office/officeart/2005/8/layout/orgChart1"/>
    <dgm:cxn modelId="{3CE6AF77-6C7E-4F7C-B87E-E1DFFE5BE64A}" type="presParOf" srcId="{D5A44DA1-C08F-44FC-8D1D-5241178C23B6}" destId="{F3334A50-9638-4D47-8704-BEECA4A6E1E9}" srcOrd="0" destOrd="0" presId="urn:microsoft.com/office/officeart/2005/8/layout/orgChart1"/>
    <dgm:cxn modelId="{047AC872-8AF3-4C9B-912D-86C560F006F7}" type="presParOf" srcId="{F3334A50-9638-4D47-8704-BEECA4A6E1E9}" destId="{48386E60-F2EE-4A93-A726-F543D460F687}" srcOrd="0" destOrd="0" presId="urn:microsoft.com/office/officeart/2005/8/layout/orgChart1"/>
    <dgm:cxn modelId="{AECF979C-94AC-4A7F-A8C0-717CCE2ECE82}" type="presParOf" srcId="{F3334A50-9638-4D47-8704-BEECA4A6E1E9}" destId="{E86F1EF1-8580-4890-B0F6-B53DF544C951}" srcOrd="1" destOrd="0" presId="urn:microsoft.com/office/officeart/2005/8/layout/orgChart1"/>
    <dgm:cxn modelId="{F4FD78F9-60A0-4794-975A-70EF22CBD8D7}" type="presParOf" srcId="{D5A44DA1-C08F-44FC-8D1D-5241178C23B6}" destId="{86930749-E98A-44F8-852E-C85C71FB677C}" srcOrd="1" destOrd="0" presId="urn:microsoft.com/office/officeart/2005/8/layout/orgChart1"/>
    <dgm:cxn modelId="{199F725D-75B4-4016-B2C1-268D7275E46F}" type="presParOf" srcId="{D5A44DA1-C08F-44FC-8D1D-5241178C23B6}" destId="{690B375C-2A5A-48F6-8FF4-1E1CB26DF5D4}" srcOrd="2" destOrd="0" presId="urn:microsoft.com/office/officeart/2005/8/layout/orgChart1"/>
    <dgm:cxn modelId="{E8800BE0-BEA3-4433-9B39-5A8092A04017}" type="presParOf" srcId="{46B931F1-2CF9-41D0-92CF-787DF2745100}" destId="{48A60481-2867-46B3-96E1-D2B4E3C53DEF}" srcOrd="2" destOrd="0" presId="urn:microsoft.com/office/officeart/2005/8/layout/orgChart1"/>
    <dgm:cxn modelId="{D54AC900-FF65-4DC6-9042-2CFE6E12A72D}" type="presParOf" srcId="{46B931F1-2CF9-41D0-92CF-787DF2745100}" destId="{E6C2F039-8FCF-4749-B702-B5E1B7044C92}" srcOrd="3" destOrd="0" presId="urn:microsoft.com/office/officeart/2005/8/layout/orgChart1"/>
    <dgm:cxn modelId="{21D23CAF-18D6-4B5C-A0C8-E29080DD7966}" type="presParOf" srcId="{E6C2F039-8FCF-4749-B702-B5E1B7044C92}" destId="{3B5D70DB-5E3B-474F-83BE-05F507411C02}" srcOrd="0" destOrd="0" presId="urn:microsoft.com/office/officeart/2005/8/layout/orgChart1"/>
    <dgm:cxn modelId="{28370097-52EC-4804-8BF8-92151858AC4D}" type="presParOf" srcId="{3B5D70DB-5E3B-474F-83BE-05F507411C02}" destId="{D71A8599-161A-4221-B661-D2F064DF0954}" srcOrd="0" destOrd="0" presId="urn:microsoft.com/office/officeart/2005/8/layout/orgChart1"/>
    <dgm:cxn modelId="{2B1C944A-C121-480A-972B-DBCDC7D70A0E}" type="presParOf" srcId="{3B5D70DB-5E3B-474F-83BE-05F507411C02}" destId="{2C7C0D88-9FC4-48B2-9969-E861C9545B5D}" srcOrd="1" destOrd="0" presId="urn:microsoft.com/office/officeart/2005/8/layout/orgChart1"/>
    <dgm:cxn modelId="{A188C471-8073-4F68-A53F-478DA6EA6D6C}" type="presParOf" srcId="{E6C2F039-8FCF-4749-B702-B5E1B7044C92}" destId="{8A0B097D-D607-4084-A8C2-3C65A4BC24D2}" srcOrd="1" destOrd="0" presId="urn:microsoft.com/office/officeart/2005/8/layout/orgChart1"/>
    <dgm:cxn modelId="{65FEF51F-DBA0-4E80-80DD-9227F8641A22}" type="presParOf" srcId="{E6C2F039-8FCF-4749-B702-B5E1B7044C92}" destId="{AAFBA640-BC26-46BB-B970-1AF873FACC97}" srcOrd="2" destOrd="0" presId="urn:microsoft.com/office/officeart/2005/8/layout/orgChart1"/>
    <dgm:cxn modelId="{E12C6D0C-8F6D-4DFD-919B-FF208CA4FF15}" type="presParOf" srcId="{CB2535C2-ABAE-44E9-B02A-B0A3850FFADC}" destId="{C0A98799-EBB0-4DBA-A693-39908F505571}" srcOrd="2" destOrd="0" presId="urn:microsoft.com/office/officeart/2005/8/layout/orgChart1"/>
    <dgm:cxn modelId="{4EE4D9EC-BFAC-44A3-82B5-A488D6898B35}" type="presParOf" srcId="{979C3CB9-37C5-4438-823B-651F493E28ED}" destId="{85530367-B35F-4C88-8F24-F50A8660A1D3}"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F753FB-BB3D-4A8C-9430-DA5A147BC22B}" type="doc">
      <dgm:prSet loTypeId="urn:microsoft.com/office/officeart/2005/8/layout/orgChart1" loCatId="hierarchy" qsTypeId="urn:microsoft.com/office/officeart/2005/8/quickstyle/3d4" qsCatId="3D" csTypeId="urn:microsoft.com/office/officeart/2005/8/colors/accent5_4" csCatId="accent5" phldr="1"/>
      <dgm:spPr/>
    </dgm:pt>
    <dgm:pt modelId="{5037E987-27E7-40B3-9F49-EF3AF99EACA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a:ln/>
              <a:effectLst/>
              <a:latin typeface="Times New Roman" panose="02020603050405020304" pitchFamily="18" charset="0"/>
            </a:rPr>
            <a:t>Sources of data</a:t>
          </a:r>
        </a:p>
      </dgm:t>
    </dgm:pt>
    <dgm:pt modelId="{D9E4FF53-9E7C-4071-B44F-BB8BEBED36CF}" type="parTrans" cxnId="{A66F8754-C4B2-4845-879B-53CE7FCCA160}">
      <dgm:prSet/>
      <dgm:spPr/>
      <dgm:t>
        <a:bodyPr/>
        <a:lstStyle/>
        <a:p>
          <a:endParaRPr lang="en-US"/>
        </a:p>
      </dgm:t>
    </dgm:pt>
    <dgm:pt modelId="{369ADA9F-E63D-4721-90AF-C4C1F07C20AE}" type="sibTrans" cxnId="{A66F8754-C4B2-4845-879B-53CE7FCCA160}">
      <dgm:prSet/>
      <dgm:spPr/>
      <dgm:t>
        <a:bodyPr/>
        <a:lstStyle/>
        <a:p>
          <a:endParaRPr lang="en-US"/>
        </a:p>
      </dgm:t>
    </dgm:pt>
    <dgm:pt modelId="{AA2186D4-C03A-4356-90F5-72480DE69DB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a:ln/>
              <a:effectLst/>
              <a:latin typeface="Times New Roman" panose="02020603050405020304" pitchFamily="18" charset="0"/>
            </a:rPr>
            <a:t>primary</a:t>
          </a:r>
        </a:p>
      </dgm:t>
    </dgm:pt>
    <dgm:pt modelId="{31E986ED-1377-44FE-8E53-EA3247C5EC40}" type="parTrans" cxnId="{71F08BFF-7D06-408E-8196-F09C94EC1FF2}">
      <dgm:prSet/>
      <dgm:spPr/>
      <dgm:t>
        <a:bodyPr/>
        <a:lstStyle/>
        <a:p>
          <a:endParaRPr lang="en-US"/>
        </a:p>
      </dgm:t>
    </dgm:pt>
    <dgm:pt modelId="{B08ACEF3-561B-4BCD-95CE-B2E54E637940}" type="sibTrans" cxnId="{71F08BFF-7D06-408E-8196-F09C94EC1FF2}">
      <dgm:prSet/>
      <dgm:spPr/>
      <dgm:t>
        <a:bodyPr/>
        <a:lstStyle/>
        <a:p>
          <a:endParaRPr lang="en-US"/>
        </a:p>
      </dgm:t>
    </dgm:pt>
    <dgm:pt modelId="{9436440C-AF4B-4F69-A76B-553678C8913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effectLst/>
              <a:latin typeface="Times New Roman" panose="02020603050405020304" pitchFamily="18" charset="0"/>
            </a:rPr>
            <a:t>Direct personal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effectLst/>
              <a:latin typeface="Times New Roman" panose="02020603050405020304" pitchFamily="18" charset="0"/>
            </a:rPr>
            <a:t> interview</a:t>
          </a:r>
        </a:p>
      </dgm:t>
    </dgm:pt>
    <dgm:pt modelId="{94C3F43A-ADF5-49C9-B0AF-8622A78C5105}" type="parTrans" cxnId="{382E5F21-A460-47B3-BADB-57D0DB07673D}">
      <dgm:prSet/>
      <dgm:spPr/>
      <dgm:t>
        <a:bodyPr/>
        <a:lstStyle/>
        <a:p>
          <a:endParaRPr lang="en-US"/>
        </a:p>
      </dgm:t>
    </dgm:pt>
    <dgm:pt modelId="{3ACEB3F9-F8B0-4311-A95D-90C9D94756E2}" type="sibTrans" cxnId="{382E5F21-A460-47B3-BADB-57D0DB07673D}">
      <dgm:prSet/>
      <dgm:spPr/>
      <dgm:t>
        <a:bodyPr/>
        <a:lstStyle/>
        <a:p>
          <a:endParaRPr lang="en-US"/>
        </a:p>
      </dgm:t>
    </dgm:pt>
    <dgm:pt modelId="{B6572FDC-AF1D-493C-8879-19A54964B24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a:ln/>
              <a:effectLst/>
              <a:latin typeface="Times New Roman" panose="02020603050405020304" pitchFamily="18" charset="0"/>
            </a:rPr>
            <a:t>Oral health</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a:ln/>
              <a:effectLst/>
              <a:latin typeface="Times New Roman" panose="02020603050405020304" pitchFamily="18" charset="0"/>
            </a:rPr>
            <a:t> examination </a:t>
          </a:r>
        </a:p>
      </dgm:t>
    </dgm:pt>
    <dgm:pt modelId="{E28F5898-5F99-44FE-BFB9-AB11BF6A3160}" type="parTrans" cxnId="{29E629A7-D0D8-4BC3-AF51-791ADFD5A860}">
      <dgm:prSet/>
      <dgm:spPr/>
      <dgm:t>
        <a:bodyPr/>
        <a:lstStyle/>
        <a:p>
          <a:endParaRPr lang="en-US"/>
        </a:p>
      </dgm:t>
    </dgm:pt>
    <dgm:pt modelId="{175A108B-69BD-4202-9E54-B561BAB96208}" type="sibTrans" cxnId="{29E629A7-D0D8-4BC3-AF51-791ADFD5A860}">
      <dgm:prSet/>
      <dgm:spPr/>
      <dgm:t>
        <a:bodyPr/>
        <a:lstStyle/>
        <a:p>
          <a:endParaRPr lang="en-US"/>
        </a:p>
      </dgm:t>
    </dgm:pt>
    <dgm:pt modelId="{E3A2811A-B66B-449E-A603-D26E5B18DCD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a:ln/>
              <a:effectLst/>
              <a:latin typeface="Times New Roman" panose="02020603050405020304" pitchFamily="18" charset="0"/>
            </a:rPr>
            <a:t>Questionnaire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a:ln/>
              <a:effectLst/>
              <a:latin typeface="Times New Roman" panose="02020603050405020304" pitchFamily="18" charset="0"/>
            </a:rPr>
            <a:t> method</a:t>
          </a:r>
        </a:p>
      </dgm:t>
    </dgm:pt>
    <dgm:pt modelId="{0C64C3FB-34AA-4E70-9746-79D2A917CAA8}" type="parTrans" cxnId="{C26EA0F6-5441-4023-8936-EC7F08C228DB}">
      <dgm:prSet/>
      <dgm:spPr/>
      <dgm:t>
        <a:bodyPr/>
        <a:lstStyle/>
        <a:p>
          <a:endParaRPr lang="en-US"/>
        </a:p>
      </dgm:t>
    </dgm:pt>
    <dgm:pt modelId="{B3BC4DC3-BDDC-451D-8D8D-E0E468217F08}" type="sibTrans" cxnId="{C26EA0F6-5441-4023-8936-EC7F08C228DB}">
      <dgm:prSet/>
      <dgm:spPr/>
      <dgm:t>
        <a:bodyPr/>
        <a:lstStyle/>
        <a:p>
          <a:endParaRPr lang="en-US"/>
        </a:p>
      </dgm:t>
    </dgm:pt>
    <dgm:pt modelId="{4031F4A1-E54E-49C7-8AE2-F23602FB7E6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a:ln/>
              <a:effectLst/>
              <a:latin typeface="Times New Roman" panose="02020603050405020304" pitchFamily="18" charset="0"/>
            </a:rPr>
            <a:t>Secondary</a:t>
          </a:r>
        </a:p>
      </dgm:t>
    </dgm:pt>
    <dgm:pt modelId="{40E44CED-9BBA-4D9C-93EC-30F768E138B5}" type="parTrans" cxnId="{F26E23FA-86EB-431E-87B0-3F2CA3C73D12}">
      <dgm:prSet/>
      <dgm:spPr/>
      <dgm:t>
        <a:bodyPr/>
        <a:lstStyle/>
        <a:p>
          <a:endParaRPr lang="en-US"/>
        </a:p>
      </dgm:t>
    </dgm:pt>
    <dgm:pt modelId="{961661AA-817F-4533-9BD9-3D70A4DA9820}" type="sibTrans" cxnId="{F26E23FA-86EB-431E-87B0-3F2CA3C73D12}">
      <dgm:prSet/>
      <dgm:spPr/>
      <dgm:t>
        <a:bodyPr/>
        <a:lstStyle/>
        <a:p>
          <a:endParaRPr lang="en-US"/>
        </a:p>
      </dgm:t>
    </dgm:pt>
    <dgm:pt modelId="{8DF6B204-F382-46E9-9B5F-525BB205FE4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a:ln/>
              <a:effectLst/>
              <a:latin typeface="Times New Roman" panose="02020603050405020304" pitchFamily="18" charset="0"/>
            </a:rPr>
            <a:t>Surveys </a:t>
          </a:r>
        </a:p>
      </dgm:t>
    </dgm:pt>
    <dgm:pt modelId="{55B1D06B-516D-4DF2-9C2F-C28617FE3841}" type="parTrans" cxnId="{F01E9D50-BA3F-4EEB-8340-DCA753644B90}">
      <dgm:prSet/>
      <dgm:spPr/>
      <dgm:t>
        <a:bodyPr/>
        <a:lstStyle/>
        <a:p>
          <a:endParaRPr lang="en-US"/>
        </a:p>
      </dgm:t>
    </dgm:pt>
    <dgm:pt modelId="{3400D57B-7B4E-4742-92F2-CBCBF292F3CF}" type="sibTrans" cxnId="{F01E9D50-BA3F-4EEB-8340-DCA753644B90}">
      <dgm:prSet/>
      <dgm:spPr/>
      <dgm:t>
        <a:bodyPr/>
        <a:lstStyle/>
        <a:p>
          <a:endParaRPr lang="en-US"/>
        </a:p>
      </dgm:t>
    </dgm:pt>
    <dgm:pt modelId="{42B1EE02-A334-43BB-86DB-E1C4EA61F3F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a:ln/>
              <a:effectLst/>
              <a:latin typeface="Times New Roman" panose="02020603050405020304" pitchFamily="18" charset="0"/>
            </a:rPr>
            <a:t>Experiments </a:t>
          </a:r>
        </a:p>
      </dgm:t>
    </dgm:pt>
    <dgm:pt modelId="{095169A6-5CE0-474D-BFE8-195E7A462FC1}" type="parTrans" cxnId="{D4348BA4-FB73-4140-966D-7DC935DB71BD}">
      <dgm:prSet/>
      <dgm:spPr/>
      <dgm:t>
        <a:bodyPr/>
        <a:lstStyle/>
        <a:p>
          <a:endParaRPr lang="en-US"/>
        </a:p>
      </dgm:t>
    </dgm:pt>
    <dgm:pt modelId="{DC94E080-7260-4CFE-825F-120AD99F7BB4}" type="sibTrans" cxnId="{D4348BA4-FB73-4140-966D-7DC935DB71BD}">
      <dgm:prSet/>
      <dgm:spPr/>
      <dgm:t>
        <a:bodyPr/>
        <a:lstStyle/>
        <a:p>
          <a:endParaRPr lang="en-US"/>
        </a:p>
      </dgm:t>
    </dgm:pt>
    <dgm:pt modelId="{E0BB94E6-9830-466C-9B98-AEA619229CC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effectLst/>
              <a:latin typeface="Times New Roman" panose="02020603050405020304" pitchFamily="18" charset="0"/>
            </a:rPr>
            <a:t>Records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effectLst/>
              <a:latin typeface="Times New Roman" panose="02020603050405020304" pitchFamily="18" charset="0"/>
            </a:rPr>
            <a:t> in OPD</a:t>
          </a:r>
        </a:p>
      </dgm:t>
    </dgm:pt>
    <dgm:pt modelId="{5742B5B8-872B-44FD-ACE3-CC5FAC2CD951}" type="parTrans" cxnId="{6C18F049-B9F4-4E56-97F4-59805F12725F}">
      <dgm:prSet/>
      <dgm:spPr/>
      <dgm:t>
        <a:bodyPr/>
        <a:lstStyle/>
        <a:p>
          <a:endParaRPr lang="en-US"/>
        </a:p>
      </dgm:t>
    </dgm:pt>
    <dgm:pt modelId="{B6462F89-B1A6-4C91-A1B8-44F177EFADDD}" type="sibTrans" cxnId="{6C18F049-B9F4-4E56-97F4-59805F12725F}">
      <dgm:prSet/>
      <dgm:spPr/>
      <dgm:t>
        <a:bodyPr/>
        <a:lstStyle/>
        <a:p>
          <a:endParaRPr lang="en-US"/>
        </a:p>
      </dgm:t>
    </dgm:pt>
    <dgm:pt modelId="{19F86E92-7621-43B1-82A3-BC7538298907}" type="pres">
      <dgm:prSet presAssocID="{53F753FB-BB3D-4A8C-9430-DA5A147BC22B}" presName="hierChild1" presStyleCnt="0">
        <dgm:presLayoutVars>
          <dgm:orgChart val="1"/>
          <dgm:chPref val="1"/>
          <dgm:dir/>
          <dgm:animOne val="branch"/>
          <dgm:animLvl val="lvl"/>
          <dgm:resizeHandles/>
        </dgm:presLayoutVars>
      </dgm:prSet>
      <dgm:spPr/>
    </dgm:pt>
    <dgm:pt modelId="{48FBA2C1-174C-42DD-B5AC-275DAC4DDE36}" type="pres">
      <dgm:prSet presAssocID="{5037E987-27E7-40B3-9F49-EF3AF99EACAA}" presName="hierRoot1" presStyleCnt="0">
        <dgm:presLayoutVars>
          <dgm:hierBranch/>
        </dgm:presLayoutVars>
      </dgm:prSet>
      <dgm:spPr/>
    </dgm:pt>
    <dgm:pt modelId="{DB695E75-FBE3-4FA5-9536-C5E23E0EAC8A}" type="pres">
      <dgm:prSet presAssocID="{5037E987-27E7-40B3-9F49-EF3AF99EACAA}" presName="rootComposite1" presStyleCnt="0"/>
      <dgm:spPr/>
    </dgm:pt>
    <dgm:pt modelId="{D58BF145-E43B-49B2-8544-45C32653336D}" type="pres">
      <dgm:prSet presAssocID="{5037E987-27E7-40B3-9F49-EF3AF99EACAA}" presName="rootText1" presStyleLbl="node0" presStyleIdx="0" presStyleCnt="1">
        <dgm:presLayoutVars>
          <dgm:chPref val="3"/>
        </dgm:presLayoutVars>
      </dgm:prSet>
      <dgm:spPr/>
    </dgm:pt>
    <dgm:pt modelId="{8333F56F-12BB-4716-BF0F-A5CBA07FAD02}" type="pres">
      <dgm:prSet presAssocID="{5037E987-27E7-40B3-9F49-EF3AF99EACAA}" presName="rootConnector1" presStyleLbl="node1" presStyleIdx="0" presStyleCnt="0"/>
      <dgm:spPr/>
    </dgm:pt>
    <dgm:pt modelId="{32B83C72-00D5-490D-890B-7053DCCFB1BD}" type="pres">
      <dgm:prSet presAssocID="{5037E987-27E7-40B3-9F49-EF3AF99EACAA}" presName="hierChild2" presStyleCnt="0"/>
      <dgm:spPr/>
    </dgm:pt>
    <dgm:pt modelId="{B21A244B-10AF-4F13-9FE4-31D692CB046A}" type="pres">
      <dgm:prSet presAssocID="{31E986ED-1377-44FE-8E53-EA3247C5EC40}" presName="Name35" presStyleLbl="parChTrans1D2" presStyleIdx="0" presStyleCnt="5"/>
      <dgm:spPr/>
    </dgm:pt>
    <dgm:pt modelId="{E42FA83C-875B-4F61-AEFC-360BEA2D669F}" type="pres">
      <dgm:prSet presAssocID="{AA2186D4-C03A-4356-90F5-72480DE69DB0}" presName="hierRoot2" presStyleCnt="0">
        <dgm:presLayoutVars>
          <dgm:hierBranch val="r"/>
        </dgm:presLayoutVars>
      </dgm:prSet>
      <dgm:spPr/>
    </dgm:pt>
    <dgm:pt modelId="{7A0961DC-3D1D-4A1C-8378-08034B8A9A45}" type="pres">
      <dgm:prSet presAssocID="{AA2186D4-C03A-4356-90F5-72480DE69DB0}" presName="rootComposite" presStyleCnt="0"/>
      <dgm:spPr/>
    </dgm:pt>
    <dgm:pt modelId="{F802AC8A-0BCB-4EF2-B184-948513C411E2}" type="pres">
      <dgm:prSet presAssocID="{AA2186D4-C03A-4356-90F5-72480DE69DB0}" presName="rootText" presStyleLbl="node2" presStyleIdx="0" presStyleCnt="5">
        <dgm:presLayoutVars>
          <dgm:chPref val="3"/>
        </dgm:presLayoutVars>
      </dgm:prSet>
      <dgm:spPr/>
    </dgm:pt>
    <dgm:pt modelId="{9629F6DA-C65F-4311-A7DF-943452AF2D54}" type="pres">
      <dgm:prSet presAssocID="{AA2186D4-C03A-4356-90F5-72480DE69DB0}" presName="rootConnector" presStyleLbl="node2" presStyleIdx="0" presStyleCnt="5"/>
      <dgm:spPr/>
    </dgm:pt>
    <dgm:pt modelId="{3D217642-41B8-4911-9ECC-C9155DBA74EF}" type="pres">
      <dgm:prSet presAssocID="{AA2186D4-C03A-4356-90F5-72480DE69DB0}" presName="hierChild4" presStyleCnt="0"/>
      <dgm:spPr/>
    </dgm:pt>
    <dgm:pt modelId="{82835BF4-4389-40BE-B893-BDF7E45D6707}" type="pres">
      <dgm:prSet presAssocID="{94C3F43A-ADF5-49C9-B0AF-8622A78C5105}" presName="Name50" presStyleLbl="parChTrans1D3" presStyleIdx="0" presStyleCnt="3"/>
      <dgm:spPr/>
    </dgm:pt>
    <dgm:pt modelId="{3AD1FD3C-69D8-4206-89A6-F29B43AC7334}" type="pres">
      <dgm:prSet presAssocID="{9436440C-AF4B-4F69-A76B-553678C89139}" presName="hierRoot2" presStyleCnt="0">
        <dgm:presLayoutVars>
          <dgm:hierBranch val="r"/>
        </dgm:presLayoutVars>
      </dgm:prSet>
      <dgm:spPr/>
    </dgm:pt>
    <dgm:pt modelId="{D24FCD5D-2A2A-402A-9DB0-B18A0FFA9133}" type="pres">
      <dgm:prSet presAssocID="{9436440C-AF4B-4F69-A76B-553678C89139}" presName="rootComposite" presStyleCnt="0"/>
      <dgm:spPr/>
    </dgm:pt>
    <dgm:pt modelId="{959CA02A-2EDF-4099-B576-B34E91ADDEF0}" type="pres">
      <dgm:prSet presAssocID="{9436440C-AF4B-4F69-A76B-553678C89139}" presName="rootText" presStyleLbl="node3" presStyleIdx="0" presStyleCnt="3">
        <dgm:presLayoutVars>
          <dgm:chPref val="3"/>
        </dgm:presLayoutVars>
      </dgm:prSet>
      <dgm:spPr/>
    </dgm:pt>
    <dgm:pt modelId="{D548DC16-2F7C-41C6-A6F1-B75541D29F3B}" type="pres">
      <dgm:prSet presAssocID="{9436440C-AF4B-4F69-A76B-553678C89139}" presName="rootConnector" presStyleLbl="node3" presStyleIdx="0" presStyleCnt="3"/>
      <dgm:spPr/>
    </dgm:pt>
    <dgm:pt modelId="{37F75807-75D3-4E18-BEA9-B831A3390BBA}" type="pres">
      <dgm:prSet presAssocID="{9436440C-AF4B-4F69-A76B-553678C89139}" presName="hierChild4" presStyleCnt="0"/>
      <dgm:spPr/>
    </dgm:pt>
    <dgm:pt modelId="{0F11FFF7-78C8-4A13-A1DF-F85057029CB2}" type="pres">
      <dgm:prSet presAssocID="{9436440C-AF4B-4F69-A76B-553678C89139}" presName="hierChild5" presStyleCnt="0"/>
      <dgm:spPr/>
    </dgm:pt>
    <dgm:pt modelId="{93121529-ADA7-44AA-8630-0DEE8CA09C6B}" type="pres">
      <dgm:prSet presAssocID="{E28F5898-5F99-44FE-BFB9-AB11BF6A3160}" presName="Name50" presStyleLbl="parChTrans1D3" presStyleIdx="1" presStyleCnt="3"/>
      <dgm:spPr/>
    </dgm:pt>
    <dgm:pt modelId="{F7075A47-2A95-40AA-B66B-960C680EAD24}" type="pres">
      <dgm:prSet presAssocID="{B6572FDC-AF1D-493C-8879-19A54964B24B}" presName="hierRoot2" presStyleCnt="0">
        <dgm:presLayoutVars>
          <dgm:hierBranch val="r"/>
        </dgm:presLayoutVars>
      </dgm:prSet>
      <dgm:spPr/>
    </dgm:pt>
    <dgm:pt modelId="{CBEAA41C-FAFA-47CB-9AEB-2E1062907B22}" type="pres">
      <dgm:prSet presAssocID="{B6572FDC-AF1D-493C-8879-19A54964B24B}" presName="rootComposite" presStyleCnt="0"/>
      <dgm:spPr/>
    </dgm:pt>
    <dgm:pt modelId="{C536AC6B-EEDD-4AFE-A348-EDF3F71540F1}" type="pres">
      <dgm:prSet presAssocID="{B6572FDC-AF1D-493C-8879-19A54964B24B}" presName="rootText" presStyleLbl="node3" presStyleIdx="1" presStyleCnt="3">
        <dgm:presLayoutVars>
          <dgm:chPref val="3"/>
        </dgm:presLayoutVars>
      </dgm:prSet>
      <dgm:spPr/>
    </dgm:pt>
    <dgm:pt modelId="{18E9999A-25D9-4233-AE7D-F2253BD5087B}" type="pres">
      <dgm:prSet presAssocID="{B6572FDC-AF1D-493C-8879-19A54964B24B}" presName="rootConnector" presStyleLbl="node3" presStyleIdx="1" presStyleCnt="3"/>
      <dgm:spPr/>
    </dgm:pt>
    <dgm:pt modelId="{41402631-CC00-42AF-BA99-F7B3B2718556}" type="pres">
      <dgm:prSet presAssocID="{B6572FDC-AF1D-493C-8879-19A54964B24B}" presName="hierChild4" presStyleCnt="0"/>
      <dgm:spPr/>
    </dgm:pt>
    <dgm:pt modelId="{C7025DAE-558C-4071-B289-A4AEB286B0B4}" type="pres">
      <dgm:prSet presAssocID="{B6572FDC-AF1D-493C-8879-19A54964B24B}" presName="hierChild5" presStyleCnt="0"/>
      <dgm:spPr/>
    </dgm:pt>
    <dgm:pt modelId="{B582BE41-F828-429F-A32A-819C82986E59}" type="pres">
      <dgm:prSet presAssocID="{0C64C3FB-34AA-4E70-9746-79D2A917CAA8}" presName="Name50" presStyleLbl="parChTrans1D3" presStyleIdx="2" presStyleCnt="3"/>
      <dgm:spPr/>
    </dgm:pt>
    <dgm:pt modelId="{8839195F-FBC1-468B-8F35-9BFFE7AB0F4A}" type="pres">
      <dgm:prSet presAssocID="{E3A2811A-B66B-449E-A603-D26E5B18DCDB}" presName="hierRoot2" presStyleCnt="0">
        <dgm:presLayoutVars>
          <dgm:hierBranch val="r"/>
        </dgm:presLayoutVars>
      </dgm:prSet>
      <dgm:spPr/>
    </dgm:pt>
    <dgm:pt modelId="{461A0B95-D9D1-4A63-92CA-6CCF35B1740A}" type="pres">
      <dgm:prSet presAssocID="{E3A2811A-B66B-449E-A603-D26E5B18DCDB}" presName="rootComposite" presStyleCnt="0"/>
      <dgm:spPr/>
    </dgm:pt>
    <dgm:pt modelId="{ECBB4CA5-30FC-4DD6-B0A3-4414AA5C2C85}" type="pres">
      <dgm:prSet presAssocID="{E3A2811A-B66B-449E-A603-D26E5B18DCDB}" presName="rootText" presStyleLbl="node3" presStyleIdx="2" presStyleCnt="3">
        <dgm:presLayoutVars>
          <dgm:chPref val="3"/>
        </dgm:presLayoutVars>
      </dgm:prSet>
      <dgm:spPr/>
    </dgm:pt>
    <dgm:pt modelId="{A47AA613-0E7E-4F29-ADC3-EE0BB44BB765}" type="pres">
      <dgm:prSet presAssocID="{E3A2811A-B66B-449E-A603-D26E5B18DCDB}" presName="rootConnector" presStyleLbl="node3" presStyleIdx="2" presStyleCnt="3"/>
      <dgm:spPr/>
    </dgm:pt>
    <dgm:pt modelId="{5E17D92A-07D1-4606-B1AC-26D315D69C44}" type="pres">
      <dgm:prSet presAssocID="{E3A2811A-B66B-449E-A603-D26E5B18DCDB}" presName="hierChild4" presStyleCnt="0"/>
      <dgm:spPr/>
    </dgm:pt>
    <dgm:pt modelId="{0F0C9A9B-2ED2-4C3F-B21C-340CFBBF9537}" type="pres">
      <dgm:prSet presAssocID="{E3A2811A-B66B-449E-A603-D26E5B18DCDB}" presName="hierChild5" presStyleCnt="0"/>
      <dgm:spPr/>
    </dgm:pt>
    <dgm:pt modelId="{E64D47F5-C96D-4257-8D61-A1EFD5694536}" type="pres">
      <dgm:prSet presAssocID="{AA2186D4-C03A-4356-90F5-72480DE69DB0}" presName="hierChild5" presStyleCnt="0"/>
      <dgm:spPr/>
    </dgm:pt>
    <dgm:pt modelId="{FEC91BA1-8DA5-4AE0-8C80-E40F9AB61F61}" type="pres">
      <dgm:prSet presAssocID="{40E44CED-9BBA-4D9C-93EC-30F768E138B5}" presName="Name35" presStyleLbl="parChTrans1D2" presStyleIdx="1" presStyleCnt="5"/>
      <dgm:spPr/>
    </dgm:pt>
    <dgm:pt modelId="{145150F7-7585-4297-B5C3-6AB50664BEE0}" type="pres">
      <dgm:prSet presAssocID="{4031F4A1-E54E-49C7-8AE2-F23602FB7E64}" presName="hierRoot2" presStyleCnt="0">
        <dgm:presLayoutVars>
          <dgm:hierBranch/>
        </dgm:presLayoutVars>
      </dgm:prSet>
      <dgm:spPr/>
    </dgm:pt>
    <dgm:pt modelId="{C026CC32-A218-46D9-B222-C6B591E2CDB6}" type="pres">
      <dgm:prSet presAssocID="{4031F4A1-E54E-49C7-8AE2-F23602FB7E64}" presName="rootComposite" presStyleCnt="0"/>
      <dgm:spPr/>
    </dgm:pt>
    <dgm:pt modelId="{958DFFD5-4634-441D-9533-9B398A997F14}" type="pres">
      <dgm:prSet presAssocID="{4031F4A1-E54E-49C7-8AE2-F23602FB7E64}" presName="rootText" presStyleLbl="node2" presStyleIdx="1" presStyleCnt="5">
        <dgm:presLayoutVars>
          <dgm:chPref val="3"/>
        </dgm:presLayoutVars>
      </dgm:prSet>
      <dgm:spPr/>
    </dgm:pt>
    <dgm:pt modelId="{0C486D19-32B0-43EC-A675-4E1400C9E960}" type="pres">
      <dgm:prSet presAssocID="{4031F4A1-E54E-49C7-8AE2-F23602FB7E64}" presName="rootConnector" presStyleLbl="node2" presStyleIdx="1" presStyleCnt="5"/>
      <dgm:spPr/>
    </dgm:pt>
    <dgm:pt modelId="{5FE4A00E-B78C-477A-A3CA-95A30987AAC2}" type="pres">
      <dgm:prSet presAssocID="{4031F4A1-E54E-49C7-8AE2-F23602FB7E64}" presName="hierChild4" presStyleCnt="0"/>
      <dgm:spPr/>
    </dgm:pt>
    <dgm:pt modelId="{B10DEB54-FADA-4033-9EB6-EC8E2E6A58C9}" type="pres">
      <dgm:prSet presAssocID="{4031F4A1-E54E-49C7-8AE2-F23602FB7E64}" presName="hierChild5" presStyleCnt="0"/>
      <dgm:spPr/>
    </dgm:pt>
    <dgm:pt modelId="{6E9E9DC9-4D29-481A-B0EF-F60B51A1914A}" type="pres">
      <dgm:prSet presAssocID="{55B1D06B-516D-4DF2-9C2F-C28617FE3841}" presName="Name35" presStyleLbl="parChTrans1D2" presStyleIdx="2" presStyleCnt="5"/>
      <dgm:spPr/>
    </dgm:pt>
    <dgm:pt modelId="{4600C2AA-7E75-4046-B051-6E3301D818FF}" type="pres">
      <dgm:prSet presAssocID="{8DF6B204-F382-46E9-9B5F-525BB205FE4E}" presName="hierRoot2" presStyleCnt="0">
        <dgm:presLayoutVars>
          <dgm:hierBranch/>
        </dgm:presLayoutVars>
      </dgm:prSet>
      <dgm:spPr/>
    </dgm:pt>
    <dgm:pt modelId="{D1428103-6FD4-4499-AF80-0F495C550156}" type="pres">
      <dgm:prSet presAssocID="{8DF6B204-F382-46E9-9B5F-525BB205FE4E}" presName="rootComposite" presStyleCnt="0"/>
      <dgm:spPr/>
    </dgm:pt>
    <dgm:pt modelId="{B1B684E1-A7F7-43E4-A21D-7BCEB6E479E9}" type="pres">
      <dgm:prSet presAssocID="{8DF6B204-F382-46E9-9B5F-525BB205FE4E}" presName="rootText" presStyleLbl="node2" presStyleIdx="2" presStyleCnt="5">
        <dgm:presLayoutVars>
          <dgm:chPref val="3"/>
        </dgm:presLayoutVars>
      </dgm:prSet>
      <dgm:spPr/>
    </dgm:pt>
    <dgm:pt modelId="{B758940E-548D-45C5-B962-01B7C8598730}" type="pres">
      <dgm:prSet presAssocID="{8DF6B204-F382-46E9-9B5F-525BB205FE4E}" presName="rootConnector" presStyleLbl="node2" presStyleIdx="2" presStyleCnt="5"/>
      <dgm:spPr/>
    </dgm:pt>
    <dgm:pt modelId="{279F2F55-EEB5-4E21-A31C-AB7E9F12FBD2}" type="pres">
      <dgm:prSet presAssocID="{8DF6B204-F382-46E9-9B5F-525BB205FE4E}" presName="hierChild4" presStyleCnt="0"/>
      <dgm:spPr/>
    </dgm:pt>
    <dgm:pt modelId="{E68C1306-9045-47FE-AE57-55BA70A25AAA}" type="pres">
      <dgm:prSet presAssocID="{8DF6B204-F382-46E9-9B5F-525BB205FE4E}" presName="hierChild5" presStyleCnt="0"/>
      <dgm:spPr/>
    </dgm:pt>
    <dgm:pt modelId="{414FBC68-0903-49C0-BEC5-57867BDA6EE9}" type="pres">
      <dgm:prSet presAssocID="{095169A6-5CE0-474D-BFE8-195E7A462FC1}" presName="Name35" presStyleLbl="parChTrans1D2" presStyleIdx="3" presStyleCnt="5"/>
      <dgm:spPr/>
    </dgm:pt>
    <dgm:pt modelId="{6596481C-AD76-447B-BE86-0CB1F3AE81F8}" type="pres">
      <dgm:prSet presAssocID="{42B1EE02-A334-43BB-86DB-E1C4EA61F3FA}" presName="hierRoot2" presStyleCnt="0">
        <dgm:presLayoutVars>
          <dgm:hierBranch/>
        </dgm:presLayoutVars>
      </dgm:prSet>
      <dgm:spPr/>
    </dgm:pt>
    <dgm:pt modelId="{B5EB5D3C-45C8-4F66-91BA-4D745999313F}" type="pres">
      <dgm:prSet presAssocID="{42B1EE02-A334-43BB-86DB-E1C4EA61F3FA}" presName="rootComposite" presStyleCnt="0"/>
      <dgm:spPr/>
    </dgm:pt>
    <dgm:pt modelId="{1B54B65D-B066-4DE7-B0AF-BAFDBB14889C}" type="pres">
      <dgm:prSet presAssocID="{42B1EE02-A334-43BB-86DB-E1C4EA61F3FA}" presName="rootText" presStyleLbl="node2" presStyleIdx="3" presStyleCnt="5">
        <dgm:presLayoutVars>
          <dgm:chPref val="3"/>
        </dgm:presLayoutVars>
      </dgm:prSet>
      <dgm:spPr/>
    </dgm:pt>
    <dgm:pt modelId="{FF33ED0C-89DD-4FFE-B702-0976A6F4A8D7}" type="pres">
      <dgm:prSet presAssocID="{42B1EE02-A334-43BB-86DB-E1C4EA61F3FA}" presName="rootConnector" presStyleLbl="node2" presStyleIdx="3" presStyleCnt="5"/>
      <dgm:spPr/>
    </dgm:pt>
    <dgm:pt modelId="{7D79618C-D02D-4245-9776-5E502919BF53}" type="pres">
      <dgm:prSet presAssocID="{42B1EE02-A334-43BB-86DB-E1C4EA61F3FA}" presName="hierChild4" presStyleCnt="0"/>
      <dgm:spPr/>
    </dgm:pt>
    <dgm:pt modelId="{9B09B3ED-A3F3-449D-8F27-9BB1A6B5E9C5}" type="pres">
      <dgm:prSet presAssocID="{42B1EE02-A334-43BB-86DB-E1C4EA61F3FA}" presName="hierChild5" presStyleCnt="0"/>
      <dgm:spPr/>
    </dgm:pt>
    <dgm:pt modelId="{790E024F-D83A-4CA7-967C-23841B215B49}" type="pres">
      <dgm:prSet presAssocID="{5742B5B8-872B-44FD-ACE3-CC5FAC2CD951}" presName="Name35" presStyleLbl="parChTrans1D2" presStyleIdx="4" presStyleCnt="5"/>
      <dgm:spPr/>
    </dgm:pt>
    <dgm:pt modelId="{467329E7-8CC6-48E6-8B85-E46D81D2C08C}" type="pres">
      <dgm:prSet presAssocID="{E0BB94E6-9830-466C-9B98-AEA619229CC4}" presName="hierRoot2" presStyleCnt="0">
        <dgm:presLayoutVars>
          <dgm:hierBranch/>
        </dgm:presLayoutVars>
      </dgm:prSet>
      <dgm:spPr/>
    </dgm:pt>
    <dgm:pt modelId="{BB6D08C3-E9F5-422A-942A-F5738161A875}" type="pres">
      <dgm:prSet presAssocID="{E0BB94E6-9830-466C-9B98-AEA619229CC4}" presName="rootComposite" presStyleCnt="0"/>
      <dgm:spPr/>
    </dgm:pt>
    <dgm:pt modelId="{B16821FA-C55A-4159-A4E8-0425B1730E68}" type="pres">
      <dgm:prSet presAssocID="{E0BB94E6-9830-466C-9B98-AEA619229CC4}" presName="rootText" presStyleLbl="node2" presStyleIdx="4" presStyleCnt="5">
        <dgm:presLayoutVars>
          <dgm:chPref val="3"/>
        </dgm:presLayoutVars>
      </dgm:prSet>
      <dgm:spPr/>
    </dgm:pt>
    <dgm:pt modelId="{CC5AA309-3011-4D3A-B907-618E715133C4}" type="pres">
      <dgm:prSet presAssocID="{E0BB94E6-9830-466C-9B98-AEA619229CC4}" presName="rootConnector" presStyleLbl="node2" presStyleIdx="4" presStyleCnt="5"/>
      <dgm:spPr/>
    </dgm:pt>
    <dgm:pt modelId="{2B6891B1-15ED-421F-B943-01E9E1CCE8E0}" type="pres">
      <dgm:prSet presAssocID="{E0BB94E6-9830-466C-9B98-AEA619229CC4}" presName="hierChild4" presStyleCnt="0"/>
      <dgm:spPr/>
    </dgm:pt>
    <dgm:pt modelId="{EE644755-C5FF-4495-BFA7-DAC0845231CA}" type="pres">
      <dgm:prSet presAssocID="{E0BB94E6-9830-466C-9B98-AEA619229CC4}" presName="hierChild5" presStyleCnt="0"/>
      <dgm:spPr/>
    </dgm:pt>
    <dgm:pt modelId="{9BE1046F-2152-4596-BFA8-C0FDACF22C4C}" type="pres">
      <dgm:prSet presAssocID="{5037E987-27E7-40B3-9F49-EF3AF99EACAA}" presName="hierChild3" presStyleCnt="0"/>
      <dgm:spPr/>
    </dgm:pt>
  </dgm:ptLst>
  <dgm:cxnLst>
    <dgm:cxn modelId="{F26E23FA-86EB-431E-87B0-3F2CA3C73D12}" srcId="{5037E987-27E7-40B3-9F49-EF3AF99EACAA}" destId="{4031F4A1-E54E-49C7-8AE2-F23602FB7E64}" srcOrd="1" destOrd="0" parTransId="{40E44CED-9BBA-4D9C-93EC-30F768E138B5}" sibTransId="{961661AA-817F-4533-9BD9-3D70A4DA9820}"/>
    <dgm:cxn modelId="{C9A7FE69-25DB-4D91-B9AB-741EA2392964}" type="presOf" srcId="{9436440C-AF4B-4F69-A76B-553678C89139}" destId="{D548DC16-2F7C-41C6-A6F1-B75541D29F3B}" srcOrd="1" destOrd="0" presId="urn:microsoft.com/office/officeart/2005/8/layout/orgChart1"/>
    <dgm:cxn modelId="{C26EA0F6-5441-4023-8936-EC7F08C228DB}" srcId="{AA2186D4-C03A-4356-90F5-72480DE69DB0}" destId="{E3A2811A-B66B-449E-A603-D26E5B18DCDB}" srcOrd="2" destOrd="0" parTransId="{0C64C3FB-34AA-4E70-9746-79D2A917CAA8}" sibTransId="{B3BC4DC3-BDDC-451D-8D8D-E0E468217F08}"/>
    <dgm:cxn modelId="{01F1EBBF-F1A1-4DFC-9342-BE86EDB7CB43}" type="presOf" srcId="{8DF6B204-F382-46E9-9B5F-525BB205FE4E}" destId="{B1B684E1-A7F7-43E4-A21D-7BCEB6E479E9}" srcOrd="0" destOrd="0" presId="urn:microsoft.com/office/officeart/2005/8/layout/orgChart1"/>
    <dgm:cxn modelId="{D4348BA4-FB73-4140-966D-7DC935DB71BD}" srcId="{5037E987-27E7-40B3-9F49-EF3AF99EACAA}" destId="{42B1EE02-A334-43BB-86DB-E1C4EA61F3FA}" srcOrd="3" destOrd="0" parTransId="{095169A6-5CE0-474D-BFE8-195E7A462FC1}" sibTransId="{DC94E080-7260-4CFE-825F-120AD99F7BB4}"/>
    <dgm:cxn modelId="{9FCF7AED-141B-4627-99FA-EF0E273A0F4F}" type="presOf" srcId="{E0BB94E6-9830-466C-9B98-AEA619229CC4}" destId="{B16821FA-C55A-4159-A4E8-0425B1730E68}" srcOrd="0" destOrd="0" presId="urn:microsoft.com/office/officeart/2005/8/layout/orgChart1"/>
    <dgm:cxn modelId="{FC64ECE1-8663-44C3-88D9-6594183776F0}" type="presOf" srcId="{AA2186D4-C03A-4356-90F5-72480DE69DB0}" destId="{F802AC8A-0BCB-4EF2-B184-948513C411E2}" srcOrd="0" destOrd="0" presId="urn:microsoft.com/office/officeart/2005/8/layout/orgChart1"/>
    <dgm:cxn modelId="{B6228FE4-C634-4F15-8ECB-B40CEA891B0F}" type="presOf" srcId="{53F753FB-BB3D-4A8C-9430-DA5A147BC22B}" destId="{19F86E92-7621-43B1-82A3-BC7538298907}" srcOrd="0" destOrd="0" presId="urn:microsoft.com/office/officeart/2005/8/layout/orgChart1"/>
    <dgm:cxn modelId="{BC90001A-929B-442E-A4CD-EA2301759A7A}" type="presOf" srcId="{9436440C-AF4B-4F69-A76B-553678C89139}" destId="{959CA02A-2EDF-4099-B576-B34E91ADDEF0}" srcOrd="0" destOrd="0" presId="urn:microsoft.com/office/officeart/2005/8/layout/orgChart1"/>
    <dgm:cxn modelId="{0FADC66A-BE66-4F0D-950D-BB01B6686537}" type="presOf" srcId="{B6572FDC-AF1D-493C-8879-19A54964B24B}" destId="{18E9999A-25D9-4233-AE7D-F2253BD5087B}" srcOrd="1" destOrd="0" presId="urn:microsoft.com/office/officeart/2005/8/layout/orgChart1"/>
    <dgm:cxn modelId="{5675074E-BBB6-4BB8-ACF0-4B919ACEF6CC}" type="presOf" srcId="{5037E987-27E7-40B3-9F49-EF3AF99EACAA}" destId="{D58BF145-E43B-49B2-8544-45C32653336D}" srcOrd="0" destOrd="0" presId="urn:microsoft.com/office/officeart/2005/8/layout/orgChart1"/>
    <dgm:cxn modelId="{36C993F3-0A1C-45BE-8B6A-587670BAA6DC}" type="presOf" srcId="{31E986ED-1377-44FE-8E53-EA3247C5EC40}" destId="{B21A244B-10AF-4F13-9FE4-31D692CB046A}" srcOrd="0" destOrd="0" presId="urn:microsoft.com/office/officeart/2005/8/layout/orgChart1"/>
    <dgm:cxn modelId="{79B4CAE0-150C-43B4-8218-C0EB40B2D90A}" type="presOf" srcId="{5037E987-27E7-40B3-9F49-EF3AF99EACAA}" destId="{8333F56F-12BB-4716-BF0F-A5CBA07FAD02}" srcOrd="1" destOrd="0" presId="urn:microsoft.com/office/officeart/2005/8/layout/orgChart1"/>
    <dgm:cxn modelId="{ED53CA46-1B6A-4DB3-9641-3372DDB2B184}" type="presOf" srcId="{42B1EE02-A334-43BB-86DB-E1C4EA61F3FA}" destId="{FF33ED0C-89DD-4FFE-B702-0976A6F4A8D7}" srcOrd="1" destOrd="0" presId="urn:microsoft.com/office/officeart/2005/8/layout/orgChart1"/>
    <dgm:cxn modelId="{606D7113-A248-447A-AA6F-BAC3A134F0FB}" type="presOf" srcId="{AA2186D4-C03A-4356-90F5-72480DE69DB0}" destId="{9629F6DA-C65F-4311-A7DF-943452AF2D54}" srcOrd="1" destOrd="0" presId="urn:microsoft.com/office/officeart/2005/8/layout/orgChart1"/>
    <dgm:cxn modelId="{469327BC-DEAB-4456-9FB3-E0B0FE8681D4}" type="presOf" srcId="{E3A2811A-B66B-449E-A603-D26E5B18DCDB}" destId="{ECBB4CA5-30FC-4DD6-B0A3-4414AA5C2C85}" srcOrd="0" destOrd="0" presId="urn:microsoft.com/office/officeart/2005/8/layout/orgChart1"/>
    <dgm:cxn modelId="{71F08BFF-7D06-408E-8196-F09C94EC1FF2}" srcId="{5037E987-27E7-40B3-9F49-EF3AF99EACAA}" destId="{AA2186D4-C03A-4356-90F5-72480DE69DB0}" srcOrd="0" destOrd="0" parTransId="{31E986ED-1377-44FE-8E53-EA3247C5EC40}" sibTransId="{B08ACEF3-561B-4BCD-95CE-B2E54E637940}"/>
    <dgm:cxn modelId="{1C91E978-1F78-4E48-B4A8-CA655C23298B}" type="presOf" srcId="{55B1D06B-516D-4DF2-9C2F-C28617FE3841}" destId="{6E9E9DC9-4D29-481A-B0EF-F60B51A1914A}" srcOrd="0" destOrd="0" presId="urn:microsoft.com/office/officeart/2005/8/layout/orgChart1"/>
    <dgm:cxn modelId="{29E629A7-D0D8-4BC3-AF51-791ADFD5A860}" srcId="{AA2186D4-C03A-4356-90F5-72480DE69DB0}" destId="{B6572FDC-AF1D-493C-8879-19A54964B24B}" srcOrd="1" destOrd="0" parTransId="{E28F5898-5F99-44FE-BFB9-AB11BF6A3160}" sibTransId="{175A108B-69BD-4202-9E54-B561BAB96208}"/>
    <dgm:cxn modelId="{C69A9565-8EAA-4427-9021-B571D478961E}" type="presOf" srcId="{E3A2811A-B66B-449E-A603-D26E5B18DCDB}" destId="{A47AA613-0E7E-4F29-ADC3-EE0BB44BB765}" srcOrd="1" destOrd="0" presId="urn:microsoft.com/office/officeart/2005/8/layout/orgChart1"/>
    <dgm:cxn modelId="{BA66D1C9-9D8D-4852-AD4A-AB7DC227C8DF}" type="presOf" srcId="{40E44CED-9BBA-4D9C-93EC-30F768E138B5}" destId="{FEC91BA1-8DA5-4AE0-8C80-E40F9AB61F61}" srcOrd="0" destOrd="0" presId="urn:microsoft.com/office/officeart/2005/8/layout/orgChart1"/>
    <dgm:cxn modelId="{A66F8754-C4B2-4845-879B-53CE7FCCA160}" srcId="{53F753FB-BB3D-4A8C-9430-DA5A147BC22B}" destId="{5037E987-27E7-40B3-9F49-EF3AF99EACAA}" srcOrd="0" destOrd="0" parTransId="{D9E4FF53-9E7C-4071-B44F-BB8BEBED36CF}" sibTransId="{369ADA9F-E63D-4721-90AF-C4C1F07C20AE}"/>
    <dgm:cxn modelId="{382E5F21-A460-47B3-BADB-57D0DB07673D}" srcId="{AA2186D4-C03A-4356-90F5-72480DE69DB0}" destId="{9436440C-AF4B-4F69-A76B-553678C89139}" srcOrd="0" destOrd="0" parTransId="{94C3F43A-ADF5-49C9-B0AF-8622A78C5105}" sibTransId="{3ACEB3F9-F8B0-4311-A95D-90C9D94756E2}"/>
    <dgm:cxn modelId="{3AD584E7-4D4D-4AE5-9E6F-BF8BE232111C}" type="presOf" srcId="{94C3F43A-ADF5-49C9-B0AF-8622A78C5105}" destId="{82835BF4-4389-40BE-B893-BDF7E45D6707}" srcOrd="0" destOrd="0" presId="urn:microsoft.com/office/officeart/2005/8/layout/orgChart1"/>
    <dgm:cxn modelId="{B0351313-0D9D-4906-80E9-62F7A2318CAB}" type="presOf" srcId="{E0BB94E6-9830-466C-9B98-AEA619229CC4}" destId="{CC5AA309-3011-4D3A-B907-618E715133C4}" srcOrd="1" destOrd="0" presId="urn:microsoft.com/office/officeart/2005/8/layout/orgChart1"/>
    <dgm:cxn modelId="{8FFE3733-DD84-46C0-A2A0-20B98AAB198F}" type="presOf" srcId="{5742B5B8-872B-44FD-ACE3-CC5FAC2CD951}" destId="{790E024F-D83A-4CA7-967C-23841B215B49}" srcOrd="0" destOrd="0" presId="urn:microsoft.com/office/officeart/2005/8/layout/orgChart1"/>
    <dgm:cxn modelId="{2D29F49C-7589-4083-B956-FF19D3B1CCF7}" type="presOf" srcId="{8DF6B204-F382-46E9-9B5F-525BB205FE4E}" destId="{B758940E-548D-45C5-B962-01B7C8598730}" srcOrd="1" destOrd="0" presId="urn:microsoft.com/office/officeart/2005/8/layout/orgChart1"/>
    <dgm:cxn modelId="{3C98AB49-E17B-457E-AF82-C63AC01A71CD}" type="presOf" srcId="{095169A6-5CE0-474D-BFE8-195E7A462FC1}" destId="{414FBC68-0903-49C0-BEC5-57867BDA6EE9}" srcOrd="0" destOrd="0" presId="urn:microsoft.com/office/officeart/2005/8/layout/orgChart1"/>
    <dgm:cxn modelId="{91D82E35-ADB0-477B-B9F5-6DE97D074D0D}" type="presOf" srcId="{E28F5898-5F99-44FE-BFB9-AB11BF6A3160}" destId="{93121529-ADA7-44AA-8630-0DEE8CA09C6B}" srcOrd="0" destOrd="0" presId="urn:microsoft.com/office/officeart/2005/8/layout/orgChart1"/>
    <dgm:cxn modelId="{F01E9D50-BA3F-4EEB-8340-DCA753644B90}" srcId="{5037E987-27E7-40B3-9F49-EF3AF99EACAA}" destId="{8DF6B204-F382-46E9-9B5F-525BB205FE4E}" srcOrd="2" destOrd="0" parTransId="{55B1D06B-516D-4DF2-9C2F-C28617FE3841}" sibTransId="{3400D57B-7B4E-4742-92F2-CBCBF292F3CF}"/>
    <dgm:cxn modelId="{6C18F049-B9F4-4E56-97F4-59805F12725F}" srcId="{5037E987-27E7-40B3-9F49-EF3AF99EACAA}" destId="{E0BB94E6-9830-466C-9B98-AEA619229CC4}" srcOrd="4" destOrd="0" parTransId="{5742B5B8-872B-44FD-ACE3-CC5FAC2CD951}" sibTransId="{B6462F89-B1A6-4C91-A1B8-44F177EFADDD}"/>
    <dgm:cxn modelId="{D2C248BA-1838-4710-91BD-ECD88305DB4A}" type="presOf" srcId="{4031F4A1-E54E-49C7-8AE2-F23602FB7E64}" destId="{958DFFD5-4634-441D-9533-9B398A997F14}" srcOrd="0" destOrd="0" presId="urn:microsoft.com/office/officeart/2005/8/layout/orgChart1"/>
    <dgm:cxn modelId="{F7897819-AE12-4814-81DB-33FFFF5BD2C9}" type="presOf" srcId="{0C64C3FB-34AA-4E70-9746-79D2A917CAA8}" destId="{B582BE41-F828-429F-A32A-819C82986E59}" srcOrd="0" destOrd="0" presId="urn:microsoft.com/office/officeart/2005/8/layout/orgChart1"/>
    <dgm:cxn modelId="{EF417240-5A91-4082-823F-47FDCEBF33F3}" type="presOf" srcId="{42B1EE02-A334-43BB-86DB-E1C4EA61F3FA}" destId="{1B54B65D-B066-4DE7-B0AF-BAFDBB14889C}" srcOrd="0" destOrd="0" presId="urn:microsoft.com/office/officeart/2005/8/layout/orgChart1"/>
    <dgm:cxn modelId="{76221577-F973-4E05-854B-52108EC47FB0}" type="presOf" srcId="{B6572FDC-AF1D-493C-8879-19A54964B24B}" destId="{C536AC6B-EEDD-4AFE-A348-EDF3F71540F1}" srcOrd="0" destOrd="0" presId="urn:microsoft.com/office/officeart/2005/8/layout/orgChart1"/>
    <dgm:cxn modelId="{2DEE55AA-1C90-4E6E-96B2-4E3E3D75A582}" type="presOf" srcId="{4031F4A1-E54E-49C7-8AE2-F23602FB7E64}" destId="{0C486D19-32B0-43EC-A675-4E1400C9E960}" srcOrd="1" destOrd="0" presId="urn:microsoft.com/office/officeart/2005/8/layout/orgChart1"/>
    <dgm:cxn modelId="{F337EA21-F3C6-4657-9413-D26227578604}" type="presParOf" srcId="{19F86E92-7621-43B1-82A3-BC7538298907}" destId="{48FBA2C1-174C-42DD-B5AC-275DAC4DDE36}" srcOrd="0" destOrd="0" presId="urn:microsoft.com/office/officeart/2005/8/layout/orgChart1"/>
    <dgm:cxn modelId="{90AA9204-378D-4FEC-A89B-8C1F31FA0E66}" type="presParOf" srcId="{48FBA2C1-174C-42DD-B5AC-275DAC4DDE36}" destId="{DB695E75-FBE3-4FA5-9536-C5E23E0EAC8A}" srcOrd="0" destOrd="0" presId="urn:microsoft.com/office/officeart/2005/8/layout/orgChart1"/>
    <dgm:cxn modelId="{A5F4DE44-7BBB-4256-9D86-05377FE1582C}" type="presParOf" srcId="{DB695E75-FBE3-4FA5-9536-C5E23E0EAC8A}" destId="{D58BF145-E43B-49B2-8544-45C32653336D}" srcOrd="0" destOrd="0" presId="urn:microsoft.com/office/officeart/2005/8/layout/orgChart1"/>
    <dgm:cxn modelId="{2C0D8372-4B7E-48B6-8A60-8335F235E42D}" type="presParOf" srcId="{DB695E75-FBE3-4FA5-9536-C5E23E0EAC8A}" destId="{8333F56F-12BB-4716-BF0F-A5CBA07FAD02}" srcOrd="1" destOrd="0" presId="urn:microsoft.com/office/officeart/2005/8/layout/orgChart1"/>
    <dgm:cxn modelId="{4DDA34AE-10E6-4747-BF60-759ABCFCF654}" type="presParOf" srcId="{48FBA2C1-174C-42DD-B5AC-275DAC4DDE36}" destId="{32B83C72-00D5-490D-890B-7053DCCFB1BD}" srcOrd="1" destOrd="0" presId="urn:microsoft.com/office/officeart/2005/8/layout/orgChart1"/>
    <dgm:cxn modelId="{2CF8D876-4DE0-40E8-8793-51B0DF89364D}" type="presParOf" srcId="{32B83C72-00D5-490D-890B-7053DCCFB1BD}" destId="{B21A244B-10AF-4F13-9FE4-31D692CB046A}" srcOrd="0" destOrd="0" presId="urn:microsoft.com/office/officeart/2005/8/layout/orgChart1"/>
    <dgm:cxn modelId="{C3DB4238-413B-479F-BE8A-689AFF331F9D}" type="presParOf" srcId="{32B83C72-00D5-490D-890B-7053DCCFB1BD}" destId="{E42FA83C-875B-4F61-AEFC-360BEA2D669F}" srcOrd="1" destOrd="0" presId="urn:microsoft.com/office/officeart/2005/8/layout/orgChart1"/>
    <dgm:cxn modelId="{2BAD4587-E56A-4D5C-B11C-A76A8243A2B0}" type="presParOf" srcId="{E42FA83C-875B-4F61-AEFC-360BEA2D669F}" destId="{7A0961DC-3D1D-4A1C-8378-08034B8A9A45}" srcOrd="0" destOrd="0" presId="urn:microsoft.com/office/officeart/2005/8/layout/orgChart1"/>
    <dgm:cxn modelId="{2087AF58-69C2-4E1E-A7C9-B2DCD71AC9B5}" type="presParOf" srcId="{7A0961DC-3D1D-4A1C-8378-08034B8A9A45}" destId="{F802AC8A-0BCB-4EF2-B184-948513C411E2}" srcOrd="0" destOrd="0" presId="urn:microsoft.com/office/officeart/2005/8/layout/orgChart1"/>
    <dgm:cxn modelId="{F0108538-83DB-4210-AC14-9AF32792BA6F}" type="presParOf" srcId="{7A0961DC-3D1D-4A1C-8378-08034B8A9A45}" destId="{9629F6DA-C65F-4311-A7DF-943452AF2D54}" srcOrd="1" destOrd="0" presId="urn:microsoft.com/office/officeart/2005/8/layout/orgChart1"/>
    <dgm:cxn modelId="{09CC53DD-DFFF-4B8B-89EA-F4AF446A9011}" type="presParOf" srcId="{E42FA83C-875B-4F61-AEFC-360BEA2D669F}" destId="{3D217642-41B8-4911-9ECC-C9155DBA74EF}" srcOrd="1" destOrd="0" presId="urn:microsoft.com/office/officeart/2005/8/layout/orgChart1"/>
    <dgm:cxn modelId="{CE618603-6BBB-4ECA-A5EB-14A5ECD74DD3}" type="presParOf" srcId="{3D217642-41B8-4911-9ECC-C9155DBA74EF}" destId="{82835BF4-4389-40BE-B893-BDF7E45D6707}" srcOrd="0" destOrd="0" presId="urn:microsoft.com/office/officeart/2005/8/layout/orgChart1"/>
    <dgm:cxn modelId="{97149174-3BE8-4892-912E-DA98029086DB}" type="presParOf" srcId="{3D217642-41B8-4911-9ECC-C9155DBA74EF}" destId="{3AD1FD3C-69D8-4206-89A6-F29B43AC7334}" srcOrd="1" destOrd="0" presId="urn:microsoft.com/office/officeart/2005/8/layout/orgChart1"/>
    <dgm:cxn modelId="{A503611F-1530-4CC6-B7D7-B5A4D76DE110}" type="presParOf" srcId="{3AD1FD3C-69D8-4206-89A6-F29B43AC7334}" destId="{D24FCD5D-2A2A-402A-9DB0-B18A0FFA9133}" srcOrd="0" destOrd="0" presId="urn:microsoft.com/office/officeart/2005/8/layout/orgChart1"/>
    <dgm:cxn modelId="{33B9D659-A658-45F0-A331-B8A2A1995553}" type="presParOf" srcId="{D24FCD5D-2A2A-402A-9DB0-B18A0FFA9133}" destId="{959CA02A-2EDF-4099-B576-B34E91ADDEF0}" srcOrd="0" destOrd="0" presId="urn:microsoft.com/office/officeart/2005/8/layout/orgChart1"/>
    <dgm:cxn modelId="{56FCBA3B-11A4-4277-8C56-A50AB725D543}" type="presParOf" srcId="{D24FCD5D-2A2A-402A-9DB0-B18A0FFA9133}" destId="{D548DC16-2F7C-41C6-A6F1-B75541D29F3B}" srcOrd="1" destOrd="0" presId="urn:microsoft.com/office/officeart/2005/8/layout/orgChart1"/>
    <dgm:cxn modelId="{6E39625B-39DD-4357-ABDD-D4D7F8F093C2}" type="presParOf" srcId="{3AD1FD3C-69D8-4206-89A6-F29B43AC7334}" destId="{37F75807-75D3-4E18-BEA9-B831A3390BBA}" srcOrd="1" destOrd="0" presId="urn:microsoft.com/office/officeart/2005/8/layout/orgChart1"/>
    <dgm:cxn modelId="{1ADA331D-1044-4455-AC49-6491BA9D98F9}" type="presParOf" srcId="{3AD1FD3C-69D8-4206-89A6-F29B43AC7334}" destId="{0F11FFF7-78C8-4A13-A1DF-F85057029CB2}" srcOrd="2" destOrd="0" presId="urn:microsoft.com/office/officeart/2005/8/layout/orgChart1"/>
    <dgm:cxn modelId="{B7E123AF-776C-4A26-9A9B-F15F6DAA7D1B}" type="presParOf" srcId="{3D217642-41B8-4911-9ECC-C9155DBA74EF}" destId="{93121529-ADA7-44AA-8630-0DEE8CA09C6B}" srcOrd="2" destOrd="0" presId="urn:microsoft.com/office/officeart/2005/8/layout/orgChart1"/>
    <dgm:cxn modelId="{8847CC2A-B450-4983-BB17-DDD87BD75161}" type="presParOf" srcId="{3D217642-41B8-4911-9ECC-C9155DBA74EF}" destId="{F7075A47-2A95-40AA-B66B-960C680EAD24}" srcOrd="3" destOrd="0" presId="urn:microsoft.com/office/officeart/2005/8/layout/orgChart1"/>
    <dgm:cxn modelId="{CA26F464-7ADC-4996-9E2C-BF43552E7044}" type="presParOf" srcId="{F7075A47-2A95-40AA-B66B-960C680EAD24}" destId="{CBEAA41C-FAFA-47CB-9AEB-2E1062907B22}" srcOrd="0" destOrd="0" presId="urn:microsoft.com/office/officeart/2005/8/layout/orgChart1"/>
    <dgm:cxn modelId="{EC05030A-82FD-405B-9B9A-B3FBFCF294F2}" type="presParOf" srcId="{CBEAA41C-FAFA-47CB-9AEB-2E1062907B22}" destId="{C536AC6B-EEDD-4AFE-A348-EDF3F71540F1}" srcOrd="0" destOrd="0" presId="urn:microsoft.com/office/officeart/2005/8/layout/orgChart1"/>
    <dgm:cxn modelId="{4B50C676-C798-487A-B5BA-E4D51CD50A56}" type="presParOf" srcId="{CBEAA41C-FAFA-47CB-9AEB-2E1062907B22}" destId="{18E9999A-25D9-4233-AE7D-F2253BD5087B}" srcOrd="1" destOrd="0" presId="urn:microsoft.com/office/officeart/2005/8/layout/orgChart1"/>
    <dgm:cxn modelId="{5AEFC8C9-E958-454E-8611-3AE95E1C35D1}" type="presParOf" srcId="{F7075A47-2A95-40AA-B66B-960C680EAD24}" destId="{41402631-CC00-42AF-BA99-F7B3B2718556}" srcOrd="1" destOrd="0" presId="urn:microsoft.com/office/officeart/2005/8/layout/orgChart1"/>
    <dgm:cxn modelId="{49B9530A-8E4F-4C06-8986-85D43A1AFE35}" type="presParOf" srcId="{F7075A47-2A95-40AA-B66B-960C680EAD24}" destId="{C7025DAE-558C-4071-B289-A4AEB286B0B4}" srcOrd="2" destOrd="0" presId="urn:microsoft.com/office/officeart/2005/8/layout/orgChart1"/>
    <dgm:cxn modelId="{40B5D0D0-F420-4BD9-A4B9-4CD6685B15B1}" type="presParOf" srcId="{3D217642-41B8-4911-9ECC-C9155DBA74EF}" destId="{B582BE41-F828-429F-A32A-819C82986E59}" srcOrd="4" destOrd="0" presId="urn:microsoft.com/office/officeart/2005/8/layout/orgChart1"/>
    <dgm:cxn modelId="{272E5D45-69FD-4ED8-A0EB-435251EAC9CF}" type="presParOf" srcId="{3D217642-41B8-4911-9ECC-C9155DBA74EF}" destId="{8839195F-FBC1-468B-8F35-9BFFE7AB0F4A}" srcOrd="5" destOrd="0" presId="urn:microsoft.com/office/officeart/2005/8/layout/orgChart1"/>
    <dgm:cxn modelId="{50AD7BE6-E38A-44C4-A86C-EA3B87EFB5DE}" type="presParOf" srcId="{8839195F-FBC1-468B-8F35-9BFFE7AB0F4A}" destId="{461A0B95-D9D1-4A63-92CA-6CCF35B1740A}" srcOrd="0" destOrd="0" presId="urn:microsoft.com/office/officeart/2005/8/layout/orgChart1"/>
    <dgm:cxn modelId="{C0016C5C-DD3E-4F4D-8ACF-28CC13A03039}" type="presParOf" srcId="{461A0B95-D9D1-4A63-92CA-6CCF35B1740A}" destId="{ECBB4CA5-30FC-4DD6-B0A3-4414AA5C2C85}" srcOrd="0" destOrd="0" presId="urn:microsoft.com/office/officeart/2005/8/layout/orgChart1"/>
    <dgm:cxn modelId="{D0D1A399-EC83-4033-ABE0-CBA417E279CD}" type="presParOf" srcId="{461A0B95-D9D1-4A63-92CA-6CCF35B1740A}" destId="{A47AA613-0E7E-4F29-ADC3-EE0BB44BB765}" srcOrd="1" destOrd="0" presId="urn:microsoft.com/office/officeart/2005/8/layout/orgChart1"/>
    <dgm:cxn modelId="{6A3087B3-5E9C-40D1-891D-7C4574429311}" type="presParOf" srcId="{8839195F-FBC1-468B-8F35-9BFFE7AB0F4A}" destId="{5E17D92A-07D1-4606-B1AC-26D315D69C44}" srcOrd="1" destOrd="0" presId="urn:microsoft.com/office/officeart/2005/8/layout/orgChart1"/>
    <dgm:cxn modelId="{5AE3109B-9373-44A8-8B47-489954F820E4}" type="presParOf" srcId="{8839195F-FBC1-468B-8F35-9BFFE7AB0F4A}" destId="{0F0C9A9B-2ED2-4C3F-B21C-340CFBBF9537}" srcOrd="2" destOrd="0" presId="urn:microsoft.com/office/officeart/2005/8/layout/orgChart1"/>
    <dgm:cxn modelId="{7D0A3CD1-793E-4FAB-A782-F5F52D225393}" type="presParOf" srcId="{E42FA83C-875B-4F61-AEFC-360BEA2D669F}" destId="{E64D47F5-C96D-4257-8D61-A1EFD5694536}" srcOrd="2" destOrd="0" presId="urn:microsoft.com/office/officeart/2005/8/layout/orgChart1"/>
    <dgm:cxn modelId="{CBD4FB12-E716-40DB-999A-777087436554}" type="presParOf" srcId="{32B83C72-00D5-490D-890B-7053DCCFB1BD}" destId="{FEC91BA1-8DA5-4AE0-8C80-E40F9AB61F61}" srcOrd="2" destOrd="0" presId="urn:microsoft.com/office/officeart/2005/8/layout/orgChart1"/>
    <dgm:cxn modelId="{5DCCEA87-BDCB-4F3D-9610-934AE3916C0B}" type="presParOf" srcId="{32B83C72-00D5-490D-890B-7053DCCFB1BD}" destId="{145150F7-7585-4297-B5C3-6AB50664BEE0}" srcOrd="3" destOrd="0" presId="urn:microsoft.com/office/officeart/2005/8/layout/orgChart1"/>
    <dgm:cxn modelId="{371FB53D-D654-44C6-95CC-35055609BB39}" type="presParOf" srcId="{145150F7-7585-4297-B5C3-6AB50664BEE0}" destId="{C026CC32-A218-46D9-B222-C6B591E2CDB6}" srcOrd="0" destOrd="0" presId="urn:microsoft.com/office/officeart/2005/8/layout/orgChart1"/>
    <dgm:cxn modelId="{4C6779F2-5E50-4A60-8B6A-852FB39314A4}" type="presParOf" srcId="{C026CC32-A218-46D9-B222-C6B591E2CDB6}" destId="{958DFFD5-4634-441D-9533-9B398A997F14}" srcOrd="0" destOrd="0" presId="urn:microsoft.com/office/officeart/2005/8/layout/orgChart1"/>
    <dgm:cxn modelId="{837627E0-76B3-4151-883F-BB6E1565B26C}" type="presParOf" srcId="{C026CC32-A218-46D9-B222-C6B591E2CDB6}" destId="{0C486D19-32B0-43EC-A675-4E1400C9E960}" srcOrd="1" destOrd="0" presId="urn:microsoft.com/office/officeart/2005/8/layout/orgChart1"/>
    <dgm:cxn modelId="{299BAD29-FF0F-410B-A878-AA92F063AC4A}" type="presParOf" srcId="{145150F7-7585-4297-B5C3-6AB50664BEE0}" destId="{5FE4A00E-B78C-477A-A3CA-95A30987AAC2}" srcOrd="1" destOrd="0" presId="urn:microsoft.com/office/officeart/2005/8/layout/orgChart1"/>
    <dgm:cxn modelId="{F8902F4A-6FC0-46EE-819A-CD25BC5967B7}" type="presParOf" srcId="{145150F7-7585-4297-B5C3-6AB50664BEE0}" destId="{B10DEB54-FADA-4033-9EB6-EC8E2E6A58C9}" srcOrd="2" destOrd="0" presId="urn:microsoft.com/office/officeart/2005/8/layout/orgChart1"/>
    <dgm:cxn modelId="{2DD2A1B2-F27F-4BDC-861D-6FE059EE9CB9}" type="presParOf" srcId="{32B83C72-00D5-490D-890B-7053DCCFB1BD}" destId="{6E9E9DC9-4D29-481A-B0EF-F60B51A1914A}" srcOrd="4" destOrd="0" presId="urn:microsoft.com/office/officeart/2005/8/layout/orgChart1"/>
    <dgm:cxn modelId="{116A4306-5C22-4AA2-A15A-F55720CB3460}" type="presParOf" srcId="{32B83C72-00D5-490D-890B-7053DCCFB1BD}" destId="{4600C2AA-7E75-4046-B051-6E3301D818FF}" srcOrd="5" destOrd="0" presId="urn:microsoft.com/office/officeart/2005/8/layout/orgChart1"/>
    <dgm:cxn modelId="{5F09207A-E398-47BC-95FB-054829BE7107}" type="presParOf" srcId="{4600C2AA-7E75-4046-B051-6E3301D818FF}" destId="{D1428103-6FD4-4499-AF80-0F495C550156}" srcOrd="0" destOrd="0" presId="urn:microsoft.com/office/officeart/2005/8/layout/orgChart1"/>
    <dgm:cxn modelId="{6CA9D4BE-0E47-474C-A1EF-C820FF3AFC18}" type="presParOf" srcId="{D1428103-6FD4-4499-AF80-0F495C550156}" destId="{B1B684E1-A7F7-43E4-A21D-7BCEB6E479E9}" srcOrd="0" destOrd="0" presId="urn:microsoft.com/office/officeart/2005/8/layout/orgChart1"/>
    <dgm:cxn modelId="{3E5FFC54-52E7-49F7-8D7D-3B534803FD94}" type="presParOf" srcId="{D1428103-6FD4-4499-AF80-0F495C550156}" destId="{B758940E-548D-45C5-B962-01B7C8598730}" srcOrd="1" destOrd="0" presId="urn:microsoft.com/office/officeart/2005/8/layout/orgChart1"/>
    <dgm:cxn modelId="{13D7089A-7769-4645-8DD3-726E83C9F242}" type="presParOf" srcId="{4600C2AA-7E75-4046-B051-6E3301D818FF}" destId="{279F2F55-EEB5-4E21-A31C-AB7E9F12FBD2}" srcOrd="1" destOrd="0" presId="urn:microsoft.com/office/officeart/2005/8/layout/orgChart1"/>
    <dgm:cxn modelId="{63891497-999F-4E5E-9639-DB167F62D70B}" type="presParOf" srcId="{4600C2AA-7E75-4046-B051-6E3301D818FF}" destId="{E68C1306-9045-47FE-AE57-55BA70A25AAA}" srcOrd="2" destOrd="0" presId="urn:microsoft.com/office/officeart/2005/8/layout/orgChart1"/>
    <dgm:cxn modelId="{3CFED9B9-2209-47DC-93D6-260C82DE2987}" type="presParOf" srcId="{32B83C72-00D5-490D-890B-7053DCCFB1BD}" destId="{414FBC68-0903-49C0-BEC5-57867BDA6EE9}" srcOrd="6" destOrd="0" presId="urn:microsoft.com/office/officeart/2005/8/layout/orgChart1"/>
    <dgm:cxn modelId="{33115CAB-8835-4ED9-8BB3-300914712989}" type="presParOf" srcId="{32B83C72-00D5-490D-890B-7053DCCFB1BD}" destId="{6596481C-AD76-447B-BE86-0CB1F3AE81F8}" srcOrd="7" destOrd="0" presId="urn:microsoft.com/office/officeart/2005/8/layout/orgChart1"/>
    <dgm:cxn modelId="{B9953DBD-5A4E-4824-8DA6-A54028F32FA1}" type="presParOf" srcId="{6596481C-AD76-447B-BE86-0CB1F3AE81F8}" destId="{B5EB5D3C-45C8-4F66-91BA-4D745999313F}" srcOrd="0" destOrd="0" presId="urn:microsoft.com/office/officeart/2005/8/layout/orgChart1"/>
    <dgm:cxn modelId="{7C161AF6-2774-4E9A-9991-FE65CA435DBA}" type="presParOf" srcId="{B5EB5D3C-45C8-4F66-91BA-4D745999313F}" destId="{1B54B65D-B066-4DE7-B0AF-BAFDBB14889C}" srcOrd="0" destOrd="0" presId="urn:microsoft.com/office/officeart/2005/8/layout/orgChart1"/>
    <dgm:cxn modelId="{4ABECA34-C33B-42D2-8A7F-8F9D1B643017}" type="presParOf" srcId="{B5EB5D3C-45C8-4F66-91BA-4D745999313F}" destId="{FF33ED0C-89DD-4FFE-B702-0976A6F4A8D7}" srcOrd="1" destOrd="0" presId="urn:microsoft.com/office/officeart/2005/8/layout/orgChart1"/>
    <dgm:cxn modelId="{BC1DB11F-8305-49EA-A621-5AD4DA0324F2}" type="presParOf" srcId="{6596481C-AD76-447B-BE86-0CB1F3AE81F8}" destId="{7D79618C-D02D-4245-9776-5E502919BF53}" srcOrd="1" destOrd="0" presId="urn:microsoft.com/office/officeart/2005/8/layout/orgChart1"/>
    <dgm:cxn modelId="{14DA6480-CD4B-430D-9AF9-DFD7D4DA2B14}" type="presParOf" srcId="{6596481C-AD76-447B-BE86-0CB1F3AE81F8}" destId="{9B09B3ED-A3F3-449D-8F27-9BB1A6B5E9C5}" srcOrd="2" destOrd="0" presId="urn:microsoft.com/office/officeart/2005/8/layout/orgChart1"/>
    <dgm:cxn modelId="{E9D6885E-8941-4D7D-96F1-F6E30D6572FE}" type="presParOf" srcId="{32B83C72-00D5-490D-890B-7053DCCFB1BD}" destId="{790E024F-D83A-4CA7-967C-23841B215B49}" srcOrd="8" destOrd="0" presId="urn:microsoft.com/office/officeart/2005/8/layout/orgChart1"/>
    <dgm:cxn modelId="{E5B9F6C9-E2C8-4460-B439-869ECC935D96}" type="presParOf" srcId="{32B83C72-00D5-490D-890B-7053DCCFB1BD}" destId="{467329E7-8CC6-48E6-8B85-E46D81D2C08C}" srcOrd="9" destOrd="0" presId="urn:microsoft.com/office/officeart/2005/8/layout/orgChart1"/>
    <dgm:cxn modelId="{8E2462AD-4A71-4509-A7F5-4AEF48CDD0FB}" type="presParOf" srcId="{467329E7-8CC6-48E6-8B85-E46D81D2C08C}" destId="{BB6D08C3-E9F5-422A-942A-F5738161A875}" srcOrd="0" destOrd="0" presId="urn:microsoft.com/office/officeart/2005/8/layout/orgChart1"/>
    <dgm:cxn modelId="{69DA2AC6-A117-4A88-840C-58EEF2F4E519}" type="presParOf" srcId="{BB6D08C3-E9F5-422A-942A-F5738161A875}" destId="{B16821FA-C55A-4159-A4E8-0425B1730E68}" srcOrd="0" destOrd="0" presId="urn:microsoft.com/office/officeart/2005/8/layout/orgChart1"/>
    <dgm:cxn modelId="{EACDDE70-77DA-4F07-BFD6-C507EFC4B912}" type="presParOf" srcId="{BB6D08C3-E9F5-422A-942A-F5738161A875}" destId="{CC5AA309-3011-4D3A-B907-618E715133C4}" srcOrd="1" destOrd="0" presId="urn:microsoft.com/office/officeart/2005/8/layout/orgChart1"/>
    <dgm:cxn modelId="{2CCE705D-06E3-45A5-830F-4BE504298299}" type="presParOf" srcId="{467329E7-8CC6-48E6-8B85-E46D81D2C08C}" destId="{2B6891B1-15ED-421F-B943-01E9E1CCE8E0}" srcOrd="1" destOrd="0" presId="urn:microsoft.com/office/officeart/2005/8/layout/orgChart1"/>
    <dgm:cxn modelId="{45625B69-7A99-4323-80A7-80F9C8F163C4}" type="presParOf" srcId="{467329E7-8CC6-48E6-8B85-E46D81D2C08C}" destId="{EE644755-C5FF-4495-BFA7-DAC0845231CA}" srcOrd="2" destOrd="0" presId="urn:microsoft.com/office/officeart/2005/8/layout/orgChart1"/>
    <dgm:cxn modelId="{734C1F7D-A3B7-4F5B-A7A0-E9177E6A3FF7}" type="presParOf" srcId="{48FBA2C1-174C-42DD-B5AC-275DAC4DDE36}" destId="{9BE1046F-2152-4596-BFA8-C0FDACF22C4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A60481-2867-46B3-96E1-D2B4E3C53DEF}">
      <dsp:nvSpPr>
        <dsp:cNvPr id="0" name=""/>
        <dsp:cNvSpPr/>
      </dsp:nvSpPr>
      <dsp:spPr>
        <a:xfrm>
          <a:off x="4368938" y="2637706"/>
          <a:ext cx="1317901" cy="457453"/>
        </a:xfrm>
        <a:custGeom>
          <a:avLst/>
          <a:gdLst/>
          <a:ahLst/>
          <a:cxnLst/>
          <a:rect l="0" t="0" r="0" b="0"/>
          <a:pathLst>
            <a:path>
              <a:moveTo>
                <a:pt x="0" y="0"/>
              </a:moveTo>
              <a:lnTo>
                <a:pt x="0" y="228726"/>
              </a:lnTo>
              <a:lnTo>
                <a:pt x="1317901" y="228726"/>
              </a:lnTo>
              <a:lnTo>
                <a:pt x="1317901" y="457453"/>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021D9A-93F2-433D-8847-918F5DB216B3}">
      <dsp:nvSpPr>
        <dsp:cNvPr id="0" name=""/>
        <dsp:cNvSpPr/>
      </dsp:nvSpPr>
      <dsp:spPr>
        <a:xfrm>
          <a:off x="3051036" y="2637706"/>
          <a:ext cx="1317901" cy="457453"/>
        </a:xfrm>
        <a:custGeom>
          <a:avLst/>
          <a:gdLst/>
          <a:ahLst/>
          <a:cxnLst/>
          <a:rect l="0" t="0" r="0" b="0"/>
          <a:pathLst>
            <a:path>
              <a:moveTo>
                <a:pt x="1317901" y="0"/>
              </a:moveTo>
              <a:lnTo>
                <a:pt x="1317901" y="228726"/>
              </a:lnTo>
              <a:lnTo>
                <a:pt x="0" y="228726"/>
              </a:lnTo>
              <a:lnTo>
                <a:pt x="0" y="457453"/>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788931-6FCC-4DB1-B303-8BF7293DFFE7}">
      <dsp:nvSpPr>
        <dsp:cNvPr id="0" name=""/>
        <dsp:cNvSpPr/>
      </dsp:nvSpPr>
      <dsp:spPr>
        <a:xfrm>
          <a:off x="3051036" y="1091078"/>
          <a:ext cx="1317901" cy="457453"/>
        </a:xfrm>
        <a:custGeom>
          <a:avLst/>
          <a:gdLst/>
          <a:ahLst/>
          <a:cxnLst/>
          <a:rect l="0" t="0" r="0" b="0"/>
          <a:pathLst>
            <a:path>
              <a:moveTo>
                <a:pt x="0" y="0"/>
              </a:moveTo>
              <a:lnTo>
                <a:pt x="0" y="228726"/>
              </a:lnTo>
              <a:lnTo>
                <a:pt x="1317901" y="228726"/>
              </a:lnTo>
              <a:lnTo>
                <a:pt x="1317901" y="457453"/>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1983F8-C27A-4E6F-B501-263217D88DCE}">
      <dsp:nvSpPr>
        <dsp:cNvPr id="0" name=""/>
        <dsp:cNvSpPr/>
      </dsp:nvSpPr>
      <dsp:spPr>
        <a:xfrm>
          <a:off x="1733135" y="1091078"/>
          <a:ext cx="1317901" cy="457453"/>
        </a:xfrm>
        <a:custGeom>
          <a:avLst/>
          <a:gdLst/>
          <a:ahLst/>
          <a:cxnLst/>
          <a:rect l="0" t="0" r="0" b="0"/>
          <a:pathLst>
            <a:path>
              <a:moveTo>
                <a:pt x="1317901" y="0"/>
              </a:moveTo>
              <a:lnTo>
                <a:pt x="1317901" y="228726"/>
              </a:lnTo>
              <a:lnTo>
                <a:pt x="0" y="228726"/>
              </a:lnTo>
              <a:lnTo>
                <a:pt x="0" y="457453"/>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BB039D-D1CD-49B3-A189-8E5DC36601F9}">
      <dsp:nvSpPr>
        <dsp:cNvPr id="0" name=""/>
        <dsp:cNvSpPr/>
      </dsp:nvSpPr>
      <dsp:spPr>
        <a:xfrm>
          <a:off x="1961861" y="1903"/>
          <a:ext cx="2178349" cy="1089174"/>
        </a:xfrm>
        <a:prstGeom prst="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a:ln/>
              <a:effectLst/>
              <a:latin typeface="Times New Roman" panose="02020603050405020304" pitchFamily="18" charset="0"/>
            </a:rPr>
            <a:t>Data</a:t>
          </a:r>
        </a:p>
      </dsp:txBody>
      <dsp:txXfrm>
        <a:off x="1961861" y="1903"/>
        <a:ext cx="2178349" cy="1089174"/>
      </dsp:txXfrm>
    </dsp:sp>
    <dsp:sp modelId="{F2D1286B-0D2A-414B-ABCE-FBAD2502E374}">
      <dsp:nvSpPr>
        <dsp:cNvPr id="0" name=""/>
        <dsp:cNvSpPr/>
      </dsp:nvSpPr>
      <dsp:spPr>
        <a:xfrm>
          <a:off x="643960" y="1548531"/>
          <a:ext cx="2178349" cy="1089174"/>
        </a:xfrm>
        <a:prstGeom prst="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kern="1200" cap="none" normalizeH="0" baseline="0" dirty="0">
              <a:ln/>
              <a:effectLst/>
              <a:latin typeface="Times New Roman" panose="02020603050405020304" pitchFamily="18" charset="0"/>
            </a:rPr>
            <a:t>Qualitative data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kern="1200" cap="none" normalizeH="0" baseline="0" dirty="0" err="1">
              <a:ln/>
              <a:effectLst/>
              <a:latin typeface="Times New Roman" panose="02020603050405020304" pitchFamily="18" charset="0"/>
            </a:rPr>
            <a:t>Eg</a:t>
          </a:r>
          <a:r>
            <a:rPr kumimoji="0" lang="en-US" sz="2400" b="0" i="0" u="none" strike="noStrike" kern="1200" cap="none" normalizeH="0" baseline="0" dirty="0">
              <a:ln/>
              <a:effectLst/>
              <a:latin typeface="Times New Roman" panose="02020603050405020304" pitchFamily="18" charset="0"/>
            </a:rPr>
            <a:t>: sex, malocclusions</a:t>
          </a:r>
          <a:endParaRPr kumimoji="0" lang="en-US" sz="2400" b="1" i="0" u="none" strike="noStrike" kern="1200" cap="none" normalizeH="0" baseline="0" dirty="0">
            <a:ln/>
            <a:effectLst/>
            <a:latin typeface="Times New Roman" panose="02020603050405020304" pitchFamily="18" charset="0"/>
          </a:endParaRPr>
        </a:p>
      </dsp:txBody>
      <dsp:txXfrm>
        <a:off x="643960" y="1548531"/>
        <a:ext cx="2178349" cy="1089174"/>
      </dsp:txXfrm>
    </dsp:sp>
    <dsp:sp modelId="{9225B274-1FE9-43F4-AA75-4BB1DCFC515B}">
      <dsp:nvSpPr>
        <dsp:cNvPr id="0" name=""/>
        <dsp:cNvSpPr/>
      </dsp:nvSpPr>
      <dsp:spPr>
        <a:xfrm>
          <a:off x="3279763" y="1548531"/>
          <a:ext cx="2178349" cy="1089174"/>
        </a:xfrm>
        <a:prstGeom prst="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kern="1200" cap="none" normalizeH="0" baseline="0">
              <a:ln/>
              <a:effectLst/>
              <a:latin typeface="Times New Roman" panose="02020603050405020304" pitchFamily="18" charset="0"/>
            </a:rPr>
            <a:t>Quantitative data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kern="1200" cap="none" normalizeH="0" baseline="0">
              <a:ln/>
              <a:effectLst/>
              <a:latin typeface="Times New Roman" panose="02020603050405020304" pitchFamily="18" charset="0"/>
            </a:rPr>
            <a:t>Eg :arch length, width</a:t>
          </a:r>
        </a:p>
      </dsp:txBody>
      <dsp:txXfrm>
        <a:off x="3279763" y="1548531"/>
        <a:ext cx="2178349" cy="1089174"/>
      </dsp:txXfrm>
    </dsp:sp>
    <dsp:sp modelId="{48386E60-F2EE-4A93-A726-F543D460F687}">
      <dsp:nvSpPr>
        <dsp:cNvPr id="0" name=""/>
        <dsp:cNvSpPr/>
      </dsp:nvSpPr>
      <dsp:spPr>
        <a:xfrm>
          <a:off x="1961861" y="3095159"/>
          <a:ext cx="2178349" cy="1089174"/>
        </a:xfrm>
        <a:prstGeom prst="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kern="1200" cap="none" normalizeH="0" baseline="0">
              <a:ln/>
              <a:effectLst/>
              <a:latin typeface="Times New Roman" panose="02020603050405020304" pitchFamily="18" charset="0"/>
            </a:rPr>
            <a:t>Discrete: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kern="1200" cap="none" normalizeH="0" baseline="0">
              <a:ln/>
              <a:effectLst/>
              <a:latin typeface="Times New Roman" panose="02020603050405020304" pitchFamily="18" charset="0"/>
            </a:rPr>
            <a:t> fixed values</a:t>
          </a:r>
        </a:p>
      </dsp:txBody>
      <dsp:txXfrm>
        <a:off x="1961861" y="3095159"/>
        <a:ext cx="2178349" cy="1089174"/>
      </dsp:txXfrm>
    </dsp:sp>
    <dsp:sp modelId="{D71A8599-161A-4221-B661-D2F064DF0954}">
      <dsp:nvSpPr>
        <dsp:cNvPr id="0" name=""/>
        <dsp:cNvSpPr/>
      </dsp:nvSpPr>
      <dsp:spPr>
        <a:xfrm>
          <a:off x="4597664" y="3095159"/>
          <a:ext cx="2178349" cy="1089174"/>
        </a:xfrm>
        <a:prstGeom prst="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kern="1200" cap="none" normalizeH="0" baseline="0">
              <a:ln/>
              <a:effectLst/>
              <a:latin typeface="Times New Roman" panose="02020603050405020304" pitchFamily="18" charset="0"/>
            </a:rPr>
            <a:t>Continuous: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kern="1200" cap="none" normalizeH="0" baseline="0">
              <a:ln/>
              <a:effectLst/>
              <a:latin typeface="Times New Roman" panose="02020603050405020304" pitchFamily="18" charset="0"/>
            </a:rPr>
            <a:t> value in range</a:t>
          </a:r>
        </a:p>
      </dsp:txBody>
      <dsp:txXfrm>
        <a:off x="4597664" y="3095159"/>
        <a:ext cx="2178349" cy="10891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0E024F-D83A-4CA7-967C-23841B215B49}">
      <dsp:nvSpPr>
        <dsp:cNvPr id="0" name=""/>
        <dsp:cNvSpPr/>
      </dsp:nvSpPr>
      <dsp:spPr>
        <a:xfrm>
          <a:off x="4572000" y="1178281"/>
          <a:ext cx="3788475" cy="328752"/>
        </a:xfrm>
        <a:custGeom>
          <a:avLst/>
          <a:gdLst/>
          <a:ahLst/>
          <a:cxnLst/>
          <a:rect l="0" t="0" r="0" b="0"/>
          <a:pathLst>
            <a:path>
              <a:moveTo>
                <a:pt x="0" y="0"/>
              </a:moveTo>
              <a:lnTo>
                <a:pt x="0" y="164376"/>
              </a:lnTo>
              <a:lnTo>
                <a:pt x="3788475" y="164376"/>
              </a:lnTo>
              <a:lnTo>
                <a:pt x="3788475" y="328752"/>
              </a:lnTo>
            </a:path>
          </a:pathLst>
        </a:custGeom>
        <a:noFill/>
        <a:ln w="19050" cap="rnd" cmpd="sng" algn="ctr">
          <a:solidFill>
            <a:schemeClr val="accent5">
              <a:tint val="9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414FBC68-0903-49C0-BEC5-57867BDA6EE9}">
      <dsp:nvSpPr>
        <dsp:cNvPr id="0" name=""/>
        <dsp:cNvSpPr/>
      </dsp:nvSpPr>
      <dsp:spPr>
        <a:xfrm>
          <a:off x="4572000" y="1178281"/>
          <a:ext cx="1894237" cy="328752"/>
        </a:xfrm>
        <a:custGeom>
          <a:avLst/>
          <a:gdLst/>
          <a:ahLst/>
          <a:cxnLst/>
          <a:rect l="0" t="0" r="0" b="0"/>
          <a:pathLst>
            <a:path>
              <a:moveTo>
                <a:pt x="0" y="0"/>
              </a:moveTo>
              <a:lnTo>
                <a:pt x="0" y="164376"/>
              </a:lnTo>
              <a:lnTo>
                <a:pt x="1894237" y="164376"/>
              </a:lnTo>
              <a:lnTo>
                <a:pt x="1894237" y="328752"/>
              </a:lnTo>
            </a:path>
          </a:pathLst>
        </a:custGeom>
        <a:noFill/>
        <a:ln w="19050" cap="rnd" cmpd="sng" algn="ctr">
          <a:solidFill>
            <a:schemeClr val="accent5">
              <a:tint val="9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6E9E9DC9-4D29-481A-B0EF-F60B51A1914A}">
      <dsp:nvSpPr>
        <dsp:cNvPr id="0" name=""/>
        <dsp:cNvSpPr/>
      </dsp:nvSpPr>
      <dsp:spPr>
        <a:xfrm>
          <a:off x="4526280" y="1178281"/>
          <a:ext cx="91440" cy="328752"/>
        </a:xfrm>
        <a:custGeom>
          <a:avLst/>
          <a:gdLst/>
          <a:ahLst/>
          <a:cxnLst/>
          <a:rect l="0" t="0" r="0" b="0"/>
          <a:pathLst>
            <a:path>
              <a:moveTo>
                <a:pt x="45720" y="0"/>
              </a:moveTo>
              <a:lnTo>
                <a:pt x="45720" y="328752"/>
              </a:lnTo>
            </a:path>
          </a:pathLst>
        </a:custGeom>
        <a:noFill/>
        <a:ln w="19050" cap="rnd" cmpd="sng" algn="ctr">
          <a:solidFill>
            <a:schemeClr val="accent5">
              <a:tint val="9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FEC91BA1-8DA5-4AE0-8C80-E40F9AB61F61}">
      <dsp:nvSpPr>
        <dsp:cNvPr id="0" name=""/>
        <dsp:cNvSpPr/>
      </dsp:nvSpPr>
      <dsp:spPr>
        <a:xfrm>
          <a:off x="2677762" y="1178281"/>
          <a:ext cx="1894237" cy="328752"/>
        </a:xfrm>
        <a:custGeom>
          <a:avLst/>
          <a:gdLst/>
          <a:ahLst/>
          <a:cxnLst/>
          <a:rect l="0" t="0" r="0" b="0"/>
          <a:pathLst>
            <a:path>
              <a:moveTo>
                <a:pt x="1894237" y="0"/>
              </a:moveTo>
              <a:lnTo>
                <a:pt x="1894237" y="164376"/>
              </a:lnTo>
              <a:lnTo>
                <a:pt x="0" y="164376"/>
              </a:lnTo>
              <a:lnTo>
                <a:pt x="0" y="328752"/>
              </a:lnTo>
            </a:path>
          </a:pathLst>
        </a:custGeom>
        <a:noFill/>
        <a:ln w="19050" cap="rnd" cmpd="sng" algn="ctr">
          <a:solidFill>
            <a:schemeClr val="accent5">
              <a:tint val="9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B582BE41-F828-429F-A32A-819C82986E59}">
      <dsp:nvSpPr>
        <dsp:cNvPr id="0" name=""/>
        <dsp:cNvSpPr/>
      </dsp:nvSpPr>
      <dsp:spPr>
        <a:xfrm>
          <a:off x="157329" y="2289776"/>
          <a:ext cx="234822" cy="2943113"/>
        </a:xfrm>
        <a:custGeom>
          <a:avLst/>
          <a:gdLst/>
          <a:ahLst/>
          <a:cxnLst/>
          <a:rect l="0" t="0" r="0" b="0"/>
          <a:pathLst>
            <a:path>
              <a:moveTo>
                <a:pt x="0" y="0"/>
              </a:moveTo>
              <a:lnTo>
                <a:pt x="0" y="2943113"/>
              </a:lnTo>
              <a:lnTo>
                <a:pt x="234822" y="2943113"/>
              </a:lnTo>
            </a:path>
          </a:pathLst>
        </a:custGeom>
        <a:noFill/>
        <a:ln w="19050" cap="rnd" cmpd="sng" algn="ctr">
          <a:solidFill>
            <a:schemeClr val="accent5">
              <a:tint val="7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93121529-ADA7-44AA-8630-0DEE8CA09C6B}">
      <dsp:nvSpPr>
        <dsp:cNvPr id="0" name=""/>
        <dsp:cNvSpPr/>
      </dsp:nvSpPr>
      <dsp:spPr>
        <a:xfrm>
          <a:off x="157329" y="2289776"/>
          <a:ext cx="234822" cy="1831618"/>
        </a:xfrm>
        <a:custGeom>
          <a:avLst/>
          <a:gdLst/>
          <a:ahLst/>
          <a:cxnLst/>
          <a:rect l="0" t="0" r="0" b="0"/>
          <a:pathLst>
            <a:path>
              <a:moveTo>
                <a:pt x="0" y="0"/>
              </a:moveTo>
              <a:lnTo>
                <a:pt x="0" y="1831618"/>
              </a:lnTo>
              <a:lnTo>
                <a:pt x="234822" y="1831618"/>
              </a:lnTo>
            </a:path>
          </a:pathLst>
        </a:custGeom>
        <a:noFill/>
        <a:ln w="19050" cap="rnd" cmpd="sng" algn="ctr">
          <a:solidFill>
            <a:schemeClr val="accent5">
              <a:tint val="7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82835BF4-4389-40BE-B893-BDF7E45D6707}">
      <dsp:nvSpPr>
        <dsp:cNvPr id="0" name=""/>
        <dsp:cNvSpPr/>
      </dsp:nvSpPr>
      <dsp:spPr>
        <a:xfrm>
          <a:off x="157329" y="2289776"/>
          <a:ext cx="234822" cy="720123"/>
        </a:xfrm>
        <a:custGeom>
          <a:avLst/>
          <a:gdLst/>
          <a:ahLst/>
          <a:cxnLst/>
          <a:rect l="0" t="0" r="0" b="0"/>
          <a:pathLst>
            <a:path>
              <a:moveTo>
                <a:pt x="0" y="0"/>
              </a:moveTo>
              <a:lnTo>
                <a:pt x="0" y="720123"/>
              </a:lnTo>
              <a:lnTo>
                <a:pt x="234822" y="720123"/>
              </a:lnTo>
            </a:path>
          </a:pathLst>
        </a:custGeom>
        <a:noFill/>
        <a:ln w="19050" cap="rnd" cmpd="sng" algn="ctr">
          <a:solidFill>
            <a:schemeClr val="accent5">
              <a:tint val="7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B21A244B-10AF-4F13-9FE4-31D692CB046A}">
      <dsp:nvSpPr>
        <dsp:cNvPr id="0" name=""/>
        <dsp:cNvSpPr/>
      </dsp:nvSpPr>
      <dsp:spPr>
        <a:xfrm>
          <a:off x="783524" y="1178281"/>
          <a:ext cx="3788475" cy="328752"/>
        </a:xfrm>
        <a:custGeom>
          <a:avLst/>
          <a:gdLst/>
          <a:ahLst/>
          <a:cxnLst/>
          <a:rect l="0" t="0" r="0" b="0"/>
          <a:pathLst>
            <a:path>
              <a:moveTo>
                <a:pt x="3788475" y="0"/>
              </a:moveTo>
              <a:lnTo>
                <a:pt x="3788475" y="164376"/>
              </a:lnTo>
              <a:lnTo>
                <a:pt x="0" y="164376"/>
              </a:lnTo>
              <a:lnTo>
                <a:pt x="0" y="328752"/>
              </a:lnTo>
            </a:path>
          </a:pathLst>
        </a:custGeom>
        <a:noFill/>
        <a:ln w="19050" cap="rnd" cmpd="sng" algn="ctr">
          <a:solidFill>
            <a:schemeClr val="accent5">
              <a:tint val="9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D58BF145-E43B-49B2-8544-45C32653336D}">
      <dsp:nvSpPr>
        <dsp:cNvPr id="0" name=""/>
        <dsp:cNvSpPr/>
      </dsp:nvSpPr>
      <dsp:spPr>
        <a:xfrm>
          <a:off x="3789257" y="395538"/>
          <a:ext cx="1565485" cy="782742"/>
        </a:xfrm>
        <a:prstGeom prst="rect">
          <a:avLst/>
        </a:prstGeom>
        <a:solidFill>
          <a:schemeClr val="accent5">
            <a:shade val="6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0" u="none" strike="noStrike" kern="1200" cap="none" normalizeH="0" baseline="0">
              <a:ln/>
              <a:effectLst/>
              <a:latin typeface="Times New Roman" panose="02020603050405020304" pitchFamily="18" charset="0"/>
            </a:rPr>
            <a:t>Sources of data</a:t>
          </a:r>
        </a:p>
      </dsp:txBody>
      <dsp:txXfrm>
        <a:off x="3789257" y="395538"/>
        <a:ext cx="1565485" cy="782742"/>
      </dsp:txXfrm>
    </dsp:sp>
    <dsp:sp modelId="{F802AC8A-0BCB-4EF2-B184-948513C411E2}">
      <dsp:nvSpPr>
        <dsp:cNvPr id="0" name=""/>
        <dsp:cNvSpPr/>
      </dsp:nvSpPr>
      <dsp:spPr>
        <a:xfrm>
          <a:off x="781" y="1507033"/>
          <a:ext cx="1565485" cy="782742"/>
        </a:xfrm>
        <a:prstGeom prst="rect">
          <a:avLst/>
        </a:prstGeom>
        <a:solidFill>
          <a:schemeClr val="accent5">
            <a:shade val="8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0" u="none" strike="noStrike" kern="1200" cap="none" normalizeH="0" baseline="0">
              <a:ln/>
              <a:effectLst/>
              <a:latin typeface="Times New Roman" panose="02020603050405020304" pitchFamily="18" charset="0"/>
            </a:rPr>
            <a:t>primary</a:t>
          </a:r>
        </a:p>
      </dsp:txBody>
      <dsp:txXfrm>
        <a:off x="781" y="1507033"/>
        <a:ext cx="1565485" cy="782742"/>
      </dsp:txXfrm>
    </dsp:sp>
    <dsp:sp modelId="{959CA02A-2EDF-4099-B576-B34E91ADDEF0}">
      <dsp:nvSpPr>
        <dsp:cNvPr id="0" name=""/>
        <dsp:cNvSpPr/>
      </dsp:nvSpPr>
      <dsp:spPr>
        <a:xfrm>
          <a:off x="392152" y="2618528"/>
          <a:ext cx="1565485" cy="782742"/>
        </a:xfrm>
        <a:prstGeom prst="rect">
          <a:avLst/>
        </a:prstGeom>
        <a:solidFill>
          <a:schemeClr val="accent5">
            <a:tint val="99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0" i="0" u="none" strike="noStrike" kern="1200" cap="none" normalizeH="0" baseline="0" dirty="0">
              <a:ln/>
              <a:effectLst/>
              <a:latin typeface="Times New Roman" panose="02020603050405020304" pitchFamily="18" charset="0"/>
            </a:rPr>
            <a:t>Direct personal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0" i="0" u="none" strike="noStrike" kern="1200" cap="none" normalizeH="0" baseline="0" dirty="0">
              <a:ln/>
              <a:effectLst/>
              <a:latin typeface="Times New Roman" panose="02020603050405020304" pitchFamily="18" charset="0"/>
            </a:rPr>
            <a:t> interview</a:t>
          </a:r>
        </a:p>
      </dsp:txBody>
      <dsp:txXfrm>
        <a:off x="392152" y="2618528"/>
        <a:ext cx="1565485" cy="782742"/>
      </dsp:txXfrm>
    </dsp:sp>
    <dsp:sp modelId="{C536AC6B-EEDD-4AFE-A348-EDF3F71540F1}">
      <dsp:nvSpPr>
        <dsp:cNvPr id="0" name=""/>
        <dsp:cNvSpPr/>
      </dsp:nvSpPr>
      <dsp:spPr>
        <a:xfrm>
          <a:off x="392152" y="3730023"/>
          <a:ext cx="1565485" cy="782742"/>
        </a:xfrm>
        <a:prstGeom prst="rect">
          <a:avLst/>
        </a:prstGeom>
        <a:solidFill>
          <a:schemeClr val="accent5">
            <a:tint val="99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0" i="0" u="none" strike="noStrike" kern="1200" cap="none" normalizeH="0" baseline="0">
              <a:ln/>
              <a:effectLst/>
              <a:latin typeface="Times New Roman" panose="02020603050405020304" pitchFamily="18" charset="0"/>
            </a:rPr>
            <a:t>Oral health</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0" i="0" u="none" strike="noStrike" kern="1200" cap="none" normalizeH="0" baseline="0">
              <a:ln/>
              <a:effectLst/>
              <a:latin typeface="Times New Roman" panose="02020603050405020304" pitchFamily="18" charset="0"/>
            </a:rPr>
            <a:t> examination </a:t>
          </a:r>
        </a:p>
      </dsp:txBody>
      <dsp:txXfrm>
        <a:off x="392152" y="3730023"/>
        <a:ext cx="1565485" cy="782742"/>
      </dsp:txXfrm>
    </dsp:sp>
    <dsp:sp modelId="{ECBB4CA5-30FC-4DD6-B0A3-4414AA5C2C85}">
      <dsp:nvSpPr>
        <dsp:cNvPr id="0" name=""/>
        <dsp:cNvSpPr/>
      </dsp:nvSpPr>
      <dsp:spPr>
        <a:xfrm>
          <a:off x="392152" y="4841518"/>
          <a:ext cx="1565485" cy="782742"/>
        </a:xfrm>
        <a:prstGeom prst="rect">
          <a:avLst/>
        </a:prstGeom>
        <a:solidFill>
          <a:schemeClr val="accent5">
            <a:tint val="99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0" i="0" u="none" strike="noStrike" kern="1200" cap="none" normalizeH="0" baseline="0">
              <a:ln/>
              <a:effectLst/>
              <a:latin typeface="Times New Roman" panose="02020603050405020304" pitchFamily="18" charset="0"/>
            </a:rPr>
            <a:t>Questionnaire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0" i="0" u="none" strike="noStrike" kern="1200" cap="none" normalizeH="0" baseline="0">
              <a:ln/>
              <a:effectLst/>
              <a:latin typeface="Times New Roman" panose="02020603050405020304" pitchFamily="18" charset="0"/>
            </a:rPr>
            <a:t> method</a:t>
          </a:r>
        </a:p>
      </dsp:txBody>
      <dsp:txXfrm>
        <a:off x="392152" y="4841518"/>
        <a:ext cx="1565485" cy="782742"/>
      </dsp:txXfrm>
    </dsp:sp>
    <dsp:sp modelId="{958DFFD5-4634-441D-9533-9B398A997F14}">
      <dsp:nvSpPr>
        <dsp:cNvPr id="0" name=""/>
        <dsp:cNvSpPr/>
      </dsp:nvSpPr>
      <dsp:spPr>
        <a:xfrm>
          <a:off x="1895019" y="1507033"/>
          <a:ext cx="1565485" cy="782742"/>
        </a:xfrm>
        <a:prstGeom prst="rect">
          <a:avLst/>
        </a:prstGeom>
        <a:solidFill>
          <a:schemeClr val="accent5">
            <a:shade val="8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0" u="none" strike="noStrike" kern="1200" cap="none" normalizeH="0" baseline="0">
              <a:ln/>
              <a:effectLst/>
              <a:latin typeface="Times New Roman" panose="02020603050405020304" pitchFamily="18" charset="0"/>
            </a:rPr>
            <a:t>Secondary</a:t>
          </a:r>
        </a:p>
      </dsp:txBody>
      <dsp:txXfrm>
        <a:off x="1895019" y="1507033"/>
        <a:ext cx="1565485" cy="782742"/>
      </dsp:txXfrm>
    </dsp:sp>
    <dsp:sp modelId="{B1B684E1-A7F7-43E4-A21D-7BCEB6E479E9}">
      <dsp:nvSpPr>
        <dsp:cNvPr id="0" name=""/>
        <dsp:cNvSpPr/>
      </dsp:nvSpPr>
      <dsp:spPr>
        <a:xfrm>
          <a:off x="3789257" y="1507033"/>
          <a:ext cx="1565485" cy="782742"/>
        </a:xfrm>
        <a:prstGeom prst="rect">
          <a:avLst/>
        </a:prstGeom>
        <a:solidFill>
          <a:schemeClr val="accent5">
            <a:shade val="8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0" i="0" u="none" strike="noStrike" kern="1200" cap="none" normalizeH="0" baseline="0">
              <a:ln/>
              <a:effectLst/>
              <a:latin typeface="Times New Roman" panose="02020603050405020304" pitchFamily="18" charset="0"/>
            </a:rPr>
            <a:t>Surveys </a:t>
          </a:r>
        </a:p>
      </dsp:txBody>
      <dsp:txXfrm>
        <a:off x="3789257" y="1507033"/>
        <a:ext cx="1565485" cy="782742"/>
      </dsp:txXfrm>
    </dsp:sp>
    <dsp:sp modelId="{1B54B65D-B066-4DE7-B0AF-BAFDBB14889C}">
      <dsp:nvSpPr>
        <dsp:cNvPr id="0" name=""/>
        <dsp:cNvSpPr/>
      </dsp:nvSpPr>
      <dsp:spPr>
        <a:xfrm>
          <a:off x="5683494" y="1507033"/>
          <a:ext cx="1565485" cy="782742"/>
        </a:xfrm>
        <a:prstGeom prst="rect">
          <a:avLst/>
        </a:prstGeom>
        <a:solidFill>
          <a:schemeClr val="accent5">
            <a:shade val="8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0" i="0" u="none" strike="noStrike" kern="1200" cap="none" normalizeH="0" baseline="0">
              <a:ln/>
              <a:effectLst/>
              <a:latin typeface="Times New Roman" panose="02020603050405020304" pitchFamily="18" charset="0"/>
            </a:rPr>
            <a:t>Experiments </a:t>
          </a:r>
        </a:p>
      </dsp:txBody>
      <dsp:txXfrm>
        <a:off x="5683494" y="1507033"/>
        <a:ext cx="1565485" cy="782742"/>
      </dsp:txXfrm>
    </dsp:sp>
    <dsp:sp modelId="{B16821FA-C55A-4159-A4E8-0425B1730E68}">
      <dsp:nvSpPr>
        <dsp:cNvPr id="0" name=""/>
        <dsp:cNvSpPr/>
      </dsp:nvSpPr>
      <dsp:spPr>
        <a:xfrm>
          <a:off x="7577732" y="1507033"/>
          <a:ext cx="1565485" cy="782742"/>
        </a:xfrm>
        <a:prstGeom prst="rect">
          <a:avLst/>
        </a:prstGeom>
        <a:solidFill>
          <a:schemeClr val="accent5">
            <a:shade val="8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0" i="0" u="none" strike="noStrike" kern="1200" cap="none" normalizeH="0" baseline="0" dirty="0">
              <a:ln/>
              <a:effectLst/>
              <a:latin typeface="Times New Roman" panose="02020603050405020304" pitchFamily="18" charset="0"/>
            </a:rPr>
            <a:t>Records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0" i="0" u="none" strike="noStrike" kern="1200" cap="none" normalizeH="0" baseline="0" dirty="0">
              <a:ln/>
              <a:effectLst/>
              <a:latin typeface="Times New Roman" panose="02020603050405020304" pitchFamily="18" charset="0"/>
            </a:rPr>
            <a:t> in OPD</a:t>
          </a:r>
        </a:p>
      </dsp:txBody>
      <dsp:txXfrm>
        <a:off x="7577732" y="1507033"/>
        <a:ext cx="1565485" cy="78274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5" Type="http://schemas.openxmlformats.org/officeDocument/2006/relationships/image" Target="../media/image39.wmf"/><Relationship Id="rId4" Type="http://schemas.openxmlformats.org/officeDocument/2006/relationships/image" Target="../media/image38.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2.wmf"/><Relationship Id="rId7" Type="http://schemas.openxmlformats.org/officeDocument/2006/relationships/image" Target="../media/image46.wmf"/><Relationship Id="rId2" Type="http://schemas.openxmlformats.org/officeDocument/2006/relationships/image" Target="../media/image41.wmf"/><Relationship Id="rId1" Type="http://schemas.openxmlformats.org/officeDocument/2006/relationships/image" Target="../media/image40.wmf"/><Relationship Id="rId6" Type="http://schemas.openxmlformats.org/officeDocument/2006/relationships/image" Target="../media/image45.wmf"/><Relationship Id="rId5" Type="http://schemas.openxmlformats.org/officeDocument/2006/relationships/image" Target="../media/image44.wmf"/><Relationship Id="rId4" Type="http://schemas.openxmlformats.org/officeDocument/2006/relationships/image" Target="../media/image43.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5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2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7CB857-8991-400C-B24C-F81566045B01}" type="datetimeFigureOut">
              <a:rPr lang="en-US" smtClean="0"/>
              <a:t>9/22/2017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4D706D-FF19-40D3-9319-9443DBD67496}" type="slidenum">
              <a:rPr lang="en-US" smtClean="0"/>
              <a:t>‹#›</a:t>
            </a:fld>
            <a:endParaRPr lang="en-US"/>
          </a:p>
        </p:txBody>
      </p:sp>
    </p:spTree>
    <p:extLst>
      <p:ext uri="{BB962C8B-B14F-4D97-AF65-F5344CB8AC3E}">
        <p14:creationId xmlns:p14="http://schemas.microsoft.com/office/powerpoint/2010/main" val="805140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1</a:t>
            </a:fld>
            <a:endParaRPr lang="en-US"/>
          </a:p>
        </p:txBody>
      </p:sp>
    </p:spTree>
    <p:extLst>
      <p:ext uri="{BB962C8B-B14F-4D97-AF65-F5344CB8AC3E}">
        <p14:creationId xmlns:p14="http://schemas.microsoft.com/office/powerpoint/2010/main" val="3495514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10</a:t>
            </a:fld>
            <a:endParaRPr lang="en-US"/>
          </a:p>
        </p:txBody>
      </p:sp>
    </p:spTree>
    <p:extLst>
      <p:ext uri="{BB962C8B-B14F-4D97-AF65-F5344CB8AC3E}">
        <p14:creationId xmlns:p14="http://schemas.microsoft.com/office/powerpoint/2010/main" val="217466974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100</a:t>
            </a:fld>
            <a:endParaRPr lang="en-US"/>
          </a:p>
        </p:txBody>
      </p:sp>
    </p:spTree>
    <p:extLst>
      <p:ext uri="{BB962C8B-B14F-4D97-AF65-F5344CB8AC3E}">
        <p14:creationId xmlns:p14="http://schemas.microsoft.com/office/powerpoint/2010/main" val="2307676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11</a:t>
            </a:fld>
            <a:endParaRPr lang="en-US"/>
          </a:p>
        </p:txBody>
      </p:sp>
    </p:spTree>
    <p:extLst>
      <p:ext uri="{BB962C8B-B14F-4D97-AF65-F5344CB8AC3E}">
        <p14:creationId xmlns:p14="http://schemas.microsoft.com/office/powerpoint/2010/main" val="2460210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12</a:t>
            </a:fld>
            <a:endParaRPr lang="en-US"/>
          </a:p>
        </p:txBody>
      </p:sp>
    </p:spTree>
    <p:extLst>
      <p:ext uri="{BB962C8B-B14F-4D97-AF65-F5344CB8AC3E}">
        <p14:creationId xmlns:p14="http://schemas.microsoft.com/office/powerpoint/2010/main" val="512869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13</a:t>
            </a:fld>
            <a:endParaRPr lang="en-US"/>
          </a:p>
        </p:txBody>
      </p:sp>
    </p:spTree>
    <p:extLst>
      <p:ext uri="{BB962C8B-B14F-4D97-AF65-F5344CB8AC3E}">
        <p14:creationId xmlns:p14="http://schemas.microsoft.com/office/powerpoint/2010/main" val="1686049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735AD0-B2E2-4A43-A0A2-158BE776C7C2}" type="slidenum">
              <a:rPr lang="en-US"/>
              <a:pPr/>
              <a:t>14</a:t>
            </a:fld>
            <a:endParaRPr lang="en-US"/>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p:txBody>
          <a:bodyPr/>
          <a:lstStyle/>
          <a:p>
            <a:r>
              <a:rPr lang="en-US">
                <a:solidFill>
                  <a:srgbClr val="800080"/>
                </a:solidFill>
              </a:rPr>
              <a:t>following basic rules are to be followed:</a:t>
            </a:r>
          </a:p>
        </p:txBody>
      </p:sp>
    </p:spTree>
    <p:extLst>
      <p:ext uri="{BB962C8B-B14F-4D97-AF65-F5344CB8AC3E}">
        <p14:creationId xmlns:p14="http://schemas.microsoft.com/office/powerpoint/2010/main" val="1894351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15</a:t>
            </a:fld>
            <a:endParaRPr lang="en-US"/>
          </a:p>
        </p:txBody>
      </p:sp>
    </p:spTree>
    <p:extLst>
      <p:ext uri="{BB962C8B-B14F-4D97-AF65-F5344CB8AC3E}">
        <p14:creationId xmlns:p14="http://schemas.microsoft.com/office/powerpoint/2010/main" val="34621738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16</a:t>
            </a:fld>
            <a:endParaRPr lang="en-US"/>
          </a:p>
        </p:txBody>
      </p:sp>
    </p:spTree>
    <p:extLst>
      <p:ext uri="{BB962C8B-B14F-4D97-AF65-F5344CB8AC3E}">
        <p14:creationId xmlns:p14="http://schemas.microsoft.com/office/powerpoint/2010/main" val="25702592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17</a:t>
            </a:fld>
            <a:endParaRPr lang="en-US"/>
          </a:p>
        </p:txBody>
      </p:sp>
    </p:spTree>
    <p:extLst>
      <p:ext uri="{BB962C8B-B14F-4D97-AF65-F5344CB8AC3E}">
        <p14:creationId xmlns:p14="http://schemas.microsoft.com/office/powerpoint/2010/main" val="29190630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18</a:t>
            </a:fld>
            <a:endParaRPr lang="en-US"/>
          </a:p>
        </p:txBody>
      </p:sp>
    </p:spTree>
    <p:extLst>
      <p:ext uri="{BB962C8B-B14F-4D97-AF65-F5344CB8AC3E}">
        <p14:creationId xmlns:p14="http://schemas.microsoft.com/office/powerpoint/2010/main" val="22261646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19</a:t>
            </a:fld>
            <a:endParaRPr lang="en-US"/>
          </a:p>
        </p:txBody>
      </p:sp>
    </p:spTree>
    <p:extLst>
      <p:ext uri="{BB962C8B-B14F-4D97-AF65-F5344CB8AC3E}">
        <p14:creationId xmlns:p14="http://schemas.microsoft.com/office/powerpoint/2010/main" val="4072474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2</a:t>
            </a:fld>
            <a:endParaRPr lang="en-US"/>
          </a:p>
        </p:txBody>
      </p:sp>
    </p:spTree>
    <p:extLst>
      <p:ext uri="{BB962C8B-B14F-4D97-AF65-F5344CB8AC3E}">
        <p14:creationId xmlns:p14="http://schemas.microsoft.com/office/powerpoint/2010/main" val="27759048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20</a:t>
            </a:fld>
            <a:endParaRPr lang="en-US"/>
          </a:p>
        </p:txBody>
      </p:sp>
    </p:spTree>
    <p:extLst>
      <p:ext uri="{BB962C8B-B14F-4D97-AF65-F5344CB8AC3E}">
        <p14:creationId xmlns:p14="http://schemas.microsoft.com/office/powerpoint/2010/main" val="18552800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21</a:t>
            </a:fld>
            <a:endParaRPr lang="en-US"/>
          </a:p>
        </p:txBody>
      </p:sp>
    </p:spTree>
    <p:extLst>
      <p:ext uri="{BB962C8B-B14F-4D97-AF65-F5344CB8AC3E}">
        <p14:creationId xmlns:p14="http://schemas.microsoft.com/office/powerpoint/2010/main" val="977855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22</a:t>
            </a:fld>
            <a:endParaRPr lang="en-US"/>
          </a:p>
        </p:txBody>
      </p:sp>
    </p:spTree>
    <p:extLst>
      <p:ext uri="{BB962C8B-B14F-4D97-AF65-F5344CB8AC3E}">
        <p14:creationId xmlns:p14="http://schemas.microsoft.com/office/powerpoint/2010/main" val="5482787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23</a:t>
            </a:fld>
            <a:endParaRPr lang="en-US"/>
          </a:p>
        </p:txBody>
      </p:sp>
    </p:spTree>
    <p:extLst>
      <p:ext uri="{BB962C8B-B14F-4D97-AF65-F5344CB8AC3E}">
        <p14:creationId xmlns:p14="http://schemas.microsoft.com/office/powerpoint/2010/main" val="12341380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24</a:t>
            </a:fld>
            <a:endParaRPr lang="en-US"/>
          </a:p>
        </p:txBody>
      </p:sp>
    </p:spTree>
    <p:extLst>
      <p:ext uri="{BB962C8B-B14F-4D97-AF65-F5344CB8AC3E}">
        <p14:creationId xmlns:p14="http://schemas.microsoft.com/office/powerpoint/2010/main" val="12600647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25</a:t>
            </a:fld>
            <a:endParaRPr lang="en-US"/>
          </a:p>
        </p:txBody>
      </p:sp>
    </p:spTree>
    <p:extLst>
      <p:ext uri="{BB962C8B-B14F-4D97-AF65-F5344CB8AC3E}">
        <p14:creationId xmlns:p14="http://schemas.microsoft.com/office/powerpoint/2010/main" val="41999349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26</a:t>
            </a:fld>
            <a:endParaRPr lang="en-US"/>
          </a:p>
        </p:txBody>
      </p:sp>
    </p:spTree>
    <p:extLst>
      <p:ext uri="{BB962C8B-B14F-4D97-AF65-F5344CB8AC3E}">
        <p14:creationId xmlns:p14="http://schemas.microsoft.com/office/powerpoint/2010/main" val="33946755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27</a:t>
            </a:fld>
            <a:endParaRPr lang="en-US"/>
          </a:p>
        </p:txBody>
      </p:sp>
    </p:spTree>
    <p:extLst>
      <p:ext uri="{BB962C8B-B14F-4D97-AF65-F5344CB8AC3E}">
        <p14:creationId xmlns:p14="http://schemas.microsoft.com/office/powerpoint/2010/main" val="36662300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28</a:t>
            </a:fld>
            <a:endParaRPr lang="en-US"/>
          </a:p>
        </p:txBody>
      </p:sp>
    </p:spTree>
    <p:extLst>
      <p:ext uri="{BB962C8B-B14F-4D97-AF65-F5344CB8AC3E}">
        <p14:creationId xmlns:p14="http://schemas.microsoft.com/office/powerpoint/2010/main" val="27205916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29</a:t>
            </a:fld>
            <a:endParaRPr lang="en-US"/>
          </a:p>
        </p:txBody>
      </p:sp>
    </p:spTree>
    <p:extLst>
      <p:ext uri="{BB962C8B-B14F-4D97-AF65-F5344CB8AC3E}">
        <p14:creationId xmlns:p14="http://schemas.microsoft.com/office/powerpoint/2010/main" val="3070051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3</a:t>
            </a:fld>
            <a:endParaRPr lang="en-US"/>
          </a:p>
        </p:txBody>
      </p:sp>
    </p:spTree>
    <p:extLst>
      <p:ext uri="{BB962C8B-B14F-4D97-AF65-F5344CB8AC3E}">
        <p14:creationId xmlns:p14="http://schemas.microsoft.com/office/powerpoint/2010/main" val="23682447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30</a:t>
            </a:fld>
            <a:endParaRPr lang="en-US"/>
          </a:p>
        </p:txBody>
      </p:sp>
    </p:spTree>
    <p:extLst>
      <p:ext uri="{BB962C8B-B14F-4D97-AF65-F5344CB8AC3E}">
        <p14:creationId xmlns:p14="http://schemas.microsoft.com/office/powerpoint/2010/main" val="37998596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C2512A-178E-4643-AE97-3070FF825611}" type="slidenum">
              <a:rPr lang="en-US"/>
              <a:pPr/>
              <a:t>31</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r>
              <a:rPr lang="en-US" dirty="0"/>
              <a:t>For overall comparison of the distributions, the entire mass of data may be summarized using a single value. This single estimate of a series of data that summarizes the data is known as the parameter and one such parameter is the measure of central tendency</a:t>
            </a:r>
          </a:p>
        </p:txBody>
      </p:sp>
    </p:spTree>
    <p:extLst>
      <p:ext uri="{BB962C8B-B14F-4D97-AF65-F5344CB8AC3E}">
        <p14:creationId xmlns:p14="http://schemas.microsoft.com/office/powerpoint/2010/main" val="28665528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32</a:t>
            </a:fld>
            <a:endParaRPr lang="en-US"/>
          </a:p>
        </p:txBody>
      </p:sp>
    </p:spTree>
    <p:extLst>
      <p:ext uri="{BB962C8B-B14F-4D97-AF65-F5344CB8AC3E}">
        <p14:creationId xmlns:p14="http://schemas.microsoft.com/office/powerpoint/2010/main" val="42542185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33</a:t>
            </a:fld>
            <a:endParaRPr lang="en-US"/>
          </a:p>
        </p:txBody>
      </p:sp>
    </p:spTree>
    <p:extLst>
      <p:ext uri="{BB962C8B-B14F-4D97-AF65-F5344CB8AC3E}">
        <p14:creationId xmlns:p14="http://schemas.microsoft.com/office/powerpoint/2010/main" val="24972322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34</a:t>
            </a:fld>
            <a:endParaRPr lang="en-US"/>
          </a:p>
        </p:txBody>
      </p:sp>
    </p:spTree>
    <p:extLst>
      <p:ext uri="{BB962C8B-B14F-4D97-AF65-F5344CB8AC3E}">
        <p14:creationId xmlns:p14="http://schemas.microsoft.com/office/powerpoint/2010/main" val="30623359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DF3A9F-CCFA-4E3A-9FBA-3701342E301F}" type="slidenum">
              <a:rPr lang="en-US"/>
              <a:pPr/>
              <a:t>35</a:t>
            </a:fld>
            <a:endParaRPr lang="en-US"/>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r>
              <a:rPr lang="en-US"/>
              <a:t>When the numbers of observations are many, the above method will be tedious and hence frequency distribution tables are formed and the mean is calculated from the table.</a:t>
            </a:r>
          </a:p>
          <a:p>
            <a:r>
              <a:rPr lang="en-US"/>
              <a:t>In a frequency distribution the class interval may be a single value of the variable or a group of values of the variable. The calculation of the mean for the two methods of grouping is given below:</a:t>
            </a:r>
          </a:p>
        </p:txBody>
      </p:sp>
    </p:spTree>
    <p:extLst>
      <p:ext uri="{BB962C8B-B14F-4D97-AF65-F5344CB8AC3E}">
        <p14:creationId xmlns:p14="http://schemas.microsoft.com/office/powerpoint/2010/main" val="7549111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36</a:t>
            </a:fld>
            <a:endParaRPr lang="en-US"/>
          </a:p>
        </p:txBody>
      </p:sp>
    </p:spTree>
    <p:extLst>
      <p:ext uri="{BB962C8B-B14F-4D97-AF65-F5344CB8AC3E}">
        <p14:creationId xmlns:p14="http://schemas.microsoft.com/office/powerpoint/2010/main" val="22643286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37</a:t>
            </a:fld>
            <a:endParaRPr lang="en-US"/>
          </a:p>
        </p:txBody>
      </p:sp>
    </p:spTree>
    <p:extLst>
      <p:ext uri="{BB962C8B-B14F-4D97-AF65-F5344CB8AC3E}">
        <p14:creationId xmlns:p14="http://schemas.microsoft.com/office/powerpoint/2010/main" val="13804009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38</a:t>
            </a:fld>
            <a:endParaRPr lang="en-US"/>
          </a:p>
        </p:txBody>
      </p:sp>
    </p:spTree>
    <p:extLst>
      <p:ext uri="{BB962C8B-B14F-4D97-AF65-F5344CB8AC3E}">
        <p14:creationId xmlns:p14="http://schemas.microsoft.com/office/powerpoint/2010/main" val="17717410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39</a:t>
            </a:fld>
            <a:endParaRPr lang="en-US"/>
          </a:p>
        </p:txBody>
      </p:sp>
    </p:spTree>
    <p:extLst>
      <p:ext uri="{BB962C8B-B14F-4D97-AF65-F5344CB8AC3E}">
        <p14:creationId xmlns:p14="http://schemas.microsoft.com/office/powerpoint/2010/main" val="499865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4</a:t>
            </a:fld>
            <a:endParaRPr lang="en-US"/>
          </a:p>
        </p:txBody>
      </p:sp>
    </p:spTree>
    <p:extLst>
      <p:ext uri="{BB962C8B-B14F-4D97-AF65-F5344CB8AC3E}">
        <p14:creationId xmlns:p14="http://schemas.microsoft.com/office/powerpoint/2010/main" val="35084968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40</a:t>
            </a:fld>
            <a:endParaRPr lang="en-US"/>
          </a:p>
        </p:txBody>
      </p:sp>
    </p:spTree>
    <p:extLst>
      <p:ext uri="{BB962C8B-B14F-4D97-AF65-F5344CB8AC3E}">
        <p14:creationId xmlns:p14="http://schemas.microsoft.com/office/powerpoint/2010/main" val="28535177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41</a:t>
            </a:fld>
            <a:endParaRPr lang="en-US"/>
          </a:p>
        </p:txBody>
      </p:sp>
    </p:spTree>
    <p:extLst>
      <p:ext uri="{BB962C8B-B14F-4D97-AF65-F5344CB8AC3E}">
        <p14:creationId xmlns:p14="http://schemas.microsoft.com/office/powerpoint/2010/main" val="34705137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42</a:t>
            </a:fld>
            <a:endParaRPr lang="en-US"/>
          </a:p>
        </p:txBody>
      </p:sp>
    </p:spTree>
    <p:extLst>
      <p:ext uri="{BB962C8B-B14F-4D97-AF65-F5344CB8AC3E}">
        <p14:creationId xmlns:p14="http://schemas.microsoft.com/office/powerpoint/2010/main" val="17938209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43</a:t>
            </a:fld>
            <a:endParaRPr lang="en-US"/>
          </a:p>
        </p:txBody>
      </p:sp>
    </p:spTree>
    <p:extLst>
      <p:ext uri="{BB962C8B-B14F-4D97-AF65-F5344CB8AC3E}">
        <p14:creationId xmlns:p14="http://schemas.microsoft.com/office/powerpoint/2010/main" val="2786276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44</a:t>
            </a:fld>
            <a:endParaRPr lang="en-US"/>
          </a:p>
        </p:txBody>
      </p:sp>
    </p:spTree>
    <p:extLst>
      <p:ext uri="{BB962C8B-B14F-4D97-AF65-F5344CB8AC3E}">
        <p14:creationId xmlns:p14="http://schemas.microsoft.com/office/powerpoint/2010/main" val="12317240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45</a:t>
            </a:fld>
            <a:endParaRPr lang="en-US"/>
          </a:p>
        </p:txBody>
      </p:sp>
    </p:spTree>
    <p:extLst>
      <p:ext uri="{BB962C8B-B14F-4D97-AF65-F5344CB8AC3E}">
        <p14:creationId xmlns:p14="http://schemas.microsoft.com/office/powerpoint/2010/main" val="20832046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46</a:t>
            </a:fld>
            <a:endParaRPr lang="en-US"/>
          </a:p>
        </p:txBody>
      </p:sp>
    </p:spTree>
    <p:extLst>
      <p:ext uri="{BB962C8B-B14F-4D97-AF65-F5344CB8AC3E}">
        <p14:creationId xmlns:p14="http://schemas.microsoft.com/office/powerpoint/2010/main" val="2018108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47</a:t>
            </a:fld>
            <a:endParaRPr lang="en-US"/>
          </a:p>
        </p:txBody>
      </p:sp>
    </p:spTree>
    <p:extLst>
      <p:ext uri="{BB962C8B-B14F-4D97-AF65-F5344CB8AC3E}">
        <p14:creationId xmlns:p14="http://schemas.microsoft.com/office/powerpoint/2010/main" val="4506348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48</a:t>
            </a:fld>
            <a:endParaRPr lang="en-US"/>
          </a:p>
        </p:txBody>
      </p:sp>
    </p:spTree>
    <p:extLst>
      <p:ext uri="{BB962C8B-B14F-4D97-AF65-F5344CB8AC3E}">
        <p14:creationId xmlns:p14="http://schemas.microsoft.com/office/powerpoint/2010/main" val="31339358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49</a:t>
            </a:fld>
            <a:endParaRPr lang="en-US"/>
          </a:p>
        </p:txBody>
      </p:sp>
    </p:spTree>
    <p:extLst>
      <p:ext uri="{BB962C8B-B14F-4D97-AF65-F5344CB8AC3E}">
        <p14:creationId xmlns:p14="http://schemas.microsoft.com/office/powerpoint/2010/main" val="120494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5</a:t>
            </a:fld>
            <a:endParaRPr lang="en-US"/>
          </a:p>
        </p:txBody>
      </p:sp>
    </p:spTree>
    <p:extLst>
      <p:ext uri="{BB962C8B-B14F-4D97-AF65-F5344CB8AC3E}">
        <p14:creationId xmlns:p14="http://schemas.microsoft.com/office/powerpoint/2010/main" val="7678165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50</a:t>
            </a:fld>
            <a:endParaRPr lang="en-US"/>
          </a:p>
        </p:txBody>
      </p:sp>
    </p:spTree>
    <p:extLst>
      <p:ext uri="{BB962C8B-B14F-4D97-AF65-F5344CB8AC3E}">
        <p14:creationId xmlns:p14="http://schemas.microsoft.com/office/powerpoint/2010/main" val="40542449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51</a:t>
            </a:fld>
            <a:endParaRPr lang="en-US"/>
          </a:p>
        </p:txBody>
      </p:sp>
    </p:spTree>
    <p:extLst>
      <p:ext uri="{BB962C8B-B14F-4D97-AF65-F5344CB8AC3E}">
        <p14:creationId xmlns:p14="http://schemas.microsoft.com/office/powerpoint/2010/main" val="30704164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52</a:t>
            </a:fld>
            <a:endParaRPr lang="en-US"/>
          </a:p>
        </p:txBody>
      </p:sp>
    </p:spTree>
    <p:extLst>
      <p:ext uri="{BB962C8B-B14F-4D97-AF65-F5344CB8AC3E}">
        <p14:creationId xmlns:p14="http://schemas.microsoft.com/office/powerpoint/2010/main" val="37601854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53</a:t>
            </a:fld>
            <a:endParaRPr lang="en-US"/>
          </a:p>
        </p:txBody>
      </p:sp>
    </p:spTree>
    <p:extLst>
      <p:ext uri="{BB962C8B-B14F-4D97-AF65-F5344CB8AC3E}">
        <p14:creationId xmlns:p14="http://schemas.microsoft.com/office/powerpoint/2010/main" val="49315648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54</a:t>
            </a:fld>
            <a:endParaRPr lang="en-US"/>
          </a:p>
        </p:txBody>
      </p:sp>
    </p:spTree>
    <p:extLst>
      <p:ext uri="{BB962C8B-B14F-4D97-AF65-F5344CB8AC3E}">
        <p14:creationId xmlns:p14="http://schemas.microsoft.com/office/powerpoint/2010/main" val="264354353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55</a:t>
            </a:fld>
            <a:endParaRPr lang="en-US"/>
          </a:p>
        </p:txBody>
      </p:sp>
    </p:spTree>
    <p:extLst>
      <p:ext uri="{BB962C8B-B14F-4D97-AF65-F5344CB8AC3E}">
        <p14:creationId xmlns:p14="http://schemas.microsoft.com/office/powerpoint/2010/main" val="5183726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56</a:t>
            </a:fld>
            <a:endParaRPr lang="en-US"/>
          </a:p>
        </p:txBody>
      </p:sp>
    </p:spTree>
    <p:extLst>
      <p:ext uri="{BB962C8B-B14F-4D97-AF65-F5344CB8AC3E}">
        <p14:creationId xmlns:p14="http://schemas.microsoft.com/office/powerpoint/2010/main" val="226431932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57</a:t>
            </a:fld>
            <a:endParaRPr lang="en-US"/>
          </a:p>
        </p:txBody>
      </p:sp>
    </p:spTree>
    <p:extLst>
      <p:ext uri="{BB962C8B-B14F-4D97-AF65-F5344CB8AC3E}">
        <p14:creationId xmlns:p14="http://schemas.microsoft.com/office/powerpoint/2010/main" val="12384135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58</a:t>
            </a:fld>
            <a:endParaRPr lang="en-US"/>
          </a:p>
        </p:txBody>
      </p:sp>
    </p:spTree>
    <p:extLst>
      <p:ext uri="{BB962C8B-B14F-4D97-AF65-F5344CB8AC3E}">
        <p14:creationId xmlns:p14="http://schemas.microsoft.com/office/powerpoint/2010/main" val="61604321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59</a:t>
            </a:fld>
            <a:endParaRPr lang="en-US"/>
          </a:p>
        </p:txBody>
      </p:sp>
    </p:spTree>
    <p:extLst>
      <p:ext uri="{BB962C8B-B14F-4D97-AF65-F5344CB8AC3E}">
        <p14:creationId xmlns:p14="http://schemas.microsoft.com/office/powerpoint/2010/main" val="596432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Qualitative data: when the data is collected on the basis of attributes (characteristics)</a:t>
            </a:r>
          </a:p>
          <a:p>
            <a:r>
              <a:rPr lang="en-US" dirty="0"/>
              <a:t>Quantitative: when the data is collected through measurement</a:t>
            </a:r>
          </a:p>
        </p:txBody>
      </p:sp>
      <p:sp>
        <p:nvSpPr>
          <p:cNvPr id="4" name="Slide Number Placeholder 3"/>
          <p:cNvSpPr>
            <a:spLocks noGrp="1"/>
          </p:cNvSpPr>
          <p:nvPr>
            <p:ph type="sldNum" sz="quarter" idx="10"/>
          </p:nvPr>
        </p:nvSpPr>
        <p:spPr/>
        <p:txBody>
          <a:bodyPr/>
          <a:lstStyle/>
          <a:p>
            <a:fld id="{D04D706D-FF19-40D3-9319-9443DBD67496}" type="slidenum">
              <a:rPr lang="en-US" smtClean="0"/>
              <a:t>6</a:t>
            </a:fld>
            <a:endParaRPr lang="en-US"/>
          </a:p>
        </p:txBody>
      </p:sp>
    </p:spTree>
    <p:extLst>
      <p:ext uri="{BB962C8B-B14F-4D97-AF65-F5344CB8AC3E}">
        <p14:creationId xmlns:p14="http://schemas.microsoft.com/office/powerpoint/2010/main" val="337704648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60</a:t>
            </a:fld>
            <a:endParaRPr lang="en-US"/>
          </a:p>
        </p:txBody>
      </p:sp>
    </p:spTree>
    <p:extLst>
      <p:ext uri="{BB962C8B-B14F-4D97-AF65-F5344CB8AC3E}">
        <p14:creationId xmlns:p14="http://schemas.microsoft.com/office/powerpoint/2010/main" val="73290586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61</a:t>
            </a:fld>
            <a:endParaRPr lang="en-US"/>
          </a:p>
        </p:txBody>
      </p:sp>
    </p:spTree>
    <p:extLst>
      <p:ext uri="{BB962C8B-B14F-4D97-AF65-F5344CB8AC3E}">
        <p14:creationId xmlns:p14="http://schemas.microsoft.com/office/powerpoint/2010/main" val="414649497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62</a:t>
            </a:fld>
            <a:endParaRPr lang="en-US"/>
          </a:p>
        </p:txBody>
      </p:sp>
    </p:spTree>
    <p:extLst>
      <p:ext uri="{BB962C8B-B14F-4D97-AF65-F5344CB8AC3E}">
        <p14:creationId xmlns:p14="http://schemas.microsoft.com/office/powerpoint/2010/main" val="167184095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63</a:t>
            </a:fld>
            <a:endParaRPr lang="en-US"/>
          </a:p>
        </p:txBody>
      </p:sp>
    </p:spTree>
    <p:extLst>
      <p:ext uri="{BB962C8B-B14F-4D97-AF65-F5344CB8AC3E}">
        <p14:creationId xmlns:p14="http://schemas.microsoft.com/office/powerpoint/2010/main" val="311103215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64</a:t>
            </a:fld>
            <a:endParaRPr lang="en-US"/>
          </a:p>
        </p:txBody>
      </p:sp>
    </p:spTree>
    <p:extLst>
      <p:ext uri="{BB962C8B-B14F-4D97-AF65-F5344CB8AC3E}">
        <p14:creationId xmlns:p14="http://schemas.microsoft.com/office/powerpoint/2010/main" val="138035620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65</a:t>
            </a:fld>
            <a:endParaRPr lang="en-US"/>
          </a:p>
        </p:txBody>
      </p:sp>
    </p:spTree>
    <p:extLst>
      <p:ext uri="{BB962C8B-B14F-4D97-AF65-F5344CB8AC3E}">
        <p14:creationId xmlns:p14="http://schemas.microsoft.com/office/powerpoint/2010/main" val="206096691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66</a:t>
            </a:fld>
            <a:endParaRPr lang="en-US"/>
          </a:p>
        </p:txBody>
      </p:sp>
    </p:spTree>
    <p:extLst>
      <p:ext uri="{BB962C8B-B14F-4D97-AF65-F5344CB8AC3E}">
        <p14:creationId xmlns:p14="http://schemas.microsoft.com/office/powerpoint/2010/main" val="115379267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67</a:t>
            </a:fld>
            <a:endParaRPr lang="en-US"/>
          </a:p>
        </p:txBody>
      </p:sp>
    </p:spTree>
    <p:extLst>
      <p:ext uri="{BB962C8B-B14F-4D97-AF65-F5344CB8AC3E}">
        <p14:creationId xmlns:p14="http://schemas.microsoft.com/office/powerpoint/2010/main" val="154354697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68</a:t>
            </a:fld>
            <a:endParaRPr lang="en-US"/>
          </a:p>
        </p:txBody>
      </p:sp>
    </p:spTree>
    <p:extLst>
      <p:ext uri="{BB962C8B-B14F-4D97-AF65-F5344CB8AC3E}">
        <p14:creationId xmlns:p14="http://schemas.microsoft.com/office/powerpoint/2010/main" val="71194849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69</a:t>
            </a:fld>
            <a:endParaRPr lang="en-US"/>
          </a:p>
        </p:txBody>
      </p:sp>
    </p:spTree>
    <p:extLst>
      <p:ext uri="{BB962C8B-B14F-4D97-AF65-F5344CB8AC3E}">
        <p14:creationId xmlns:p14="http://schemas.microsoft.com/office/powerpoint/2010/main" val="943723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7</a:t>
            </a:fld>
            <a:endParaRPr lang="en-US"/>
          </a:p>
        </p:txBody>
      </p:sp>
    </p:spTree>
    <p:extLst>
      <p:ext uri="{BB962C8B-B14F-4D97-AF65-F5344CB8AC3E}">
        <p14:creationId xmlns:p14="http://schemas.microsoft.com/office/powerpoint/2010/main" val="401904632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70</a:t>
            </a:fld>
            <a:endParaRPr lang="en-US"/>
          </a:p>
        </p:txBody>
      </p:sp>
    </p:spTree>
    <p:extLst>
      <p:ext uri="{BB962C8B-B14F-4D97-AF65-F5344CB8AC3E}">
        <p14:creationId xmlns:p14="http://schemas.microsoft.com/office/powerpoint/2010/main" val="73608929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71</a:t>
            </a:fld>
            <a:endParaRPr lang="en-US"/>
          </a:p>
        </p:txBody>
      </p:sp>
    </p:spTree>
    <p:extLst>
      <p:ext uri="{BB962C8B-B14F-4D97-AF65-F5344CB8AC3E}">
        <p14:creationId xmlns:p14="http://schemas.microsoft.com/office/powerpoint/2010/main" val="6048003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72</a:t>
            </a:fld>
            <a:endParaRPr lang="en-US"/>
          </a:p>
        </p:txBody>
      </p:sp>
    </p:spTree>
    <p:extLst>
      <p:ext uri="{BB962C8B-B14F-4D97-AF65-F5344CB8AC3E}">
        <p14:creationId xmlns:p14="http://schemas.microsoft.com/office/powerpoint/2010/main" val="156512822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73</a:t>
            </a:fld>
            <a:endParaRPr lang="en-US"/>
          </a:p>
        </p:txBody>
      </p:sp>
    </p:spTree>
    <p:extLst>
      <p:ext uri="{BB962C8B-B14F-4D97-AF65-F5344CB8AC3E}">
        <p14:creationId xmlns:p14="http://schemas.microsoft.com/office/powerpoint/2010/main" val="356743487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74</a:t>
            </a:fld>
            <a:endParaRPr lang="en-US"/>
          </a:p>
        </p:txBody>
      </p:sp>
    </p:spTree>
    <p:extLst>
      <p:ext uri="{BB962C8B-B14F-4D97-AF65-F5344CB8AC3E}">
        <p14:creationId xmlns:p14="http://schemas.microsoft.com/office/powerpoint/2010/main" val="265470997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75</a:t>
            </a:fld>
            <a:endParaRPr lang="en-US"/>
          </a:p>
        </p:txBody>
      </p:sp>
    </p:spTree>
    <p:extLst>
      <p:ext uri="{BB962C8B-B14F-4D97-AF65-F5344CB8AC3E}">
        <p14:creationId xmlns:p14="http://schemas.microsoft.com/office/powerpoint/2010/main" val="256680459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76</a:t>
            </a:fld>
            <a:endParaRPr lang="en-US"/>
          </a:p>
        </p:txBody>
      </p:sp>
    </p:spTree>
    <p:extLst>
      <p:ext uri="{BB962C8B-B14F-4D97-AF65-F5344CB8AC3E}">
        <p14:creationId xmlns:p14="http://schemas.microsoft.com/office/powerpoint/2010/main" val="55944044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77</a:t>
            </a:fld>
            <a:endParaRPr lang="en-US"/>
          </a:p>
        </p:txBody>
      </p:sp>
    </p:spTree>
    <p:extLst>
      <p:ext uri="{BB962C8B-B14F-4D97-AF65-F5344CB8AC3E}">
        <p14:creationId xmlns:p14="http://schemas.microsoft.com/office/powerpoint/2010/main" val="335176611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78</a:t>
            </a:fld>
            <a:endParaRPr lang="en-US"/>
          </a:p>
        </p:txBody>
      </p:sp>
    </p:spTree>
    <p:extLst>
      <p:ext uri="{BB962C8B-B14F-4D97-AF65-F5344CB8AC3E}">
        <p14:creationId xmlns:p14="http://schemas.microsoft.com/office/powerpoint/2010/main" val="97474322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79</a:t>
            </a:fld>
            <a:endParaRPr lang="en-US"/>
          </a:p>
        </p:txBody>
      </p:sp>
    </p:spTree>
    <p:extLst>
      <p:ext uri="{BB962C8B-B14F-4D97-AF65-F5344CB8AC3E}">
        <p14:creationId xmlns:p14="http://schemas.microsoft.com/office/powerpoint/2010/main" val="3026482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DC74D1-6D7B-4B47-BD2F-F4354F59B830}" type="slidenum">
              <a:rPr lang="en-US"/>
              <a:pPr/>
              <a:t>8</a:t>
            </a:fld>
            <a:endParaRPr 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r>
              <a:rPr lang="en-US" dirty="0"/>
              <a:t>Data collected and compiled from experimental work, surveys, registers or records are raw data. These are unsorted and are not much helpful for understanding the underlying trends or its meaning, so these are to be sorted &amp; classified in to characteristic groups or classes like, according to age, sex, social class, number of DMFT, etc.</a:t>
            </a:r>
          </a:p>
        </p:txBody>
      </p:sp>
    </p:spTree>
    <p:extLst>
      <p:ext uri="{BB962C8B-B14F-4D97-AF65-F5344CB8AC3E}">
        <p14:creationId xmlns:p14="http://schemas.microsoft.com/office/powerpoint/2010/main" val="315514393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80</a:t>
            </a:fld>
            <a:endParaRPr lang="en-US"/>
          </a:p>
        </p:txBody>
      </p:sp>
    </p:spTree>
    <p:extLst>
      <p:ext uri="{BB962C8B-B14F-4D97-AF65-F5344CB8AC3E}">
        <p14:creationId xmlns:p14="http://schemas.microsoft.com/office/powerpoint/2010/main" val="233918426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81</a:t>
            </a:fld>
            <a:endParaRPr lang="en-US"/>
          </a:p>
        </p:txBody>
      </p:sp>
    </p:spTree>
    <p:extLst>
      <p:ext uri="{BB962C8B-B14F-4D97-AF65-F5344CB8AC3E}">
        <p14:creationId xmlns:p14="http://schemas.microsoft.com/office/powerpoint/2010/main" val="364140446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82</a:t>
            </a:fld>
            <a:endParaRPr lang="en-US"/>
          </a:p>
        </p:txBody>
      </p:sp>
    </p:spTree>
    <p:extLst>
      <p:ext uri="{BB962C8B-B14F-4D97-AF65-F5344CB8AC3E}">
        <p14:creationId xmlns:p14="http://schemas.microsoft.com/office/powerpoint/2010/main" val="422373502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83</a:t>
            </a:fld>
            <a:endParaRPr lang="en-US"/>
          </a:p>
        </p:txBody>
      </p:sp>
    </p:spTree>
    <p:extLst>
      <p:ext uri="{BB962C8B-B14F-4D97-AF65-F5344CB8AC3E}">
        <p14:creationId xmlns:p14="http://schemas.microsoft.com/office/powerpoint/2010/main" val="2883375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84</a:t>
            </a:fld>
            <a:endParaRPr lang="en-US"/>
          </a:p>
        </p:txBody>
      </p:sp>
    </p:spTree>
    <p:extLst>
      <p:ext uri="{BB962C8B-B14F-4D97-AF65-F5344CB8AC3E}">
        <p14:creationId xmlns:p14="http://schemas.microsoft.com/office/powerpoint/2010/main" val="84623173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85</a:t>
            </a:fld>
            <a:endParaRPr lang="en-US"/>
          </a:p>
        </p:txBody>
      </p:sp>
    </p:spTree>
    <p:extLst>
      <p:ext uri="{BB962C8B-B14F-4D97-AF65-F5344CB8AC3E}">
        <p14:creationId xmlns:p14="http://schemas.microsoft.com/office/powerpoint/2010/main" val="8478067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86</a:t>
            </a:fld>
            <a:endParaRPr lang="en-US"/>
          </a:p>
        </p:txBody>
      </p:sp>
    </p:spTree>
    <p:extLst>
      <p:ext uri="{BB962C8B-B14F-4D97-AF65-F5344CB8AC3E}">
        <p14:creationId xmlns:p14="http://schemas.microsoft.com/office/powerpoint/2010/main" val="315314825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87</a:t>
            </a:fld>
            <a:endParaRPr lang="en-US"/>
          </a:p>
        </p:txBody>
      </p:sp>
    </p:spTree>
    <p:extLst>
      <p:ext uri="{BB962C8B-B14F-4D97-AF65-F5344CB8AC3E}">
        <p14:creationId xmlns:p14="http://schemas.microsoft.com/office/powerpoint/2010/main" val="181963659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88</a:t>
            </a:fld>
            <a:endParaRPr lang="en-US"/>
          </a:p>
        </p:txBody>
      </p:sp>
    </p:spTree>
    <p:extLst>
      <p:ext uri="{BB962C8B-B14F-4D97-AF65-F5344CB8AC3E}">
        <p14:creationId xmlns:p14="http://schemas.microsoft.com/office/powerpoint/2010/main" val="285268918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89</a:t>
            </a:fld>
            <a:endParaRPr lang="en-US"/>
          </a:p>
        </p:txBody>
      </p:sp>
    </p:spTree>
    <p:extLst>
      <p:ext uri="{BB962C8B-B14F-4D97-AF65-F5344CB8AC3E}">
        <p14:creationId xmlns:p14="http://schemas.microsoft.com/office/powerpoint/2010/main" val="184776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9</a:t>
            </a:fld>
            <a:endParaRPr lang="en-US"/>
          </a:p>
        </p:txBody>
      </p:sp>
    </p:spTree>
    <p:extLst>
      <p:ext uri="{BB962C8B-B14F-4D97-AF65-F5344CB8AC3E}">
        <p14:creationId xmlns:p14="http://schemas.microsoft.com/office/powerpoint/2010/main" val="61176466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90</a:t>
            </a:fld>
            <a:endParaRPr lang="en-US"/>
          </a:p>
        </p:txBody>
      </p:sp>
    </p:spTree>
    <p:extLst>
      <p:ext uri="{BB962C8B-B14F-4D97-AF65-F5344CB8AC3E}">
        <p14:creationId xmlns:p14="http://schemas.microsoft.com/office/powerpoint/2010/main" val="120028484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91</a:t>
            </a:fld>
            <a:endParaRPr lang="en-US"/>
          </a:p>
        </p:txBody>
      </p:sp>
    </p:spTree>
    <p:extLst>
      <p:ext uri="{BB962C8B-B14F-4D97-AF65-F5344CB8AC3E}">
        <p14:creationId xmlns:p14="http://schemas.microsoft.com/office/powerpoint/2010/main" val="191145299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92</a:t>
            </a:fld>
            <a:endParaRPr lang="en-US"/>
          </a:p>
        </p:txBody>
      </p:sp>
    </p:spTree>
    <p:extLst>
      <p:ext uri="{BB962C8B-B14F-4D97-AF65-F5344CB8AC3E}">
        <p14:creationId xmlns:p14="http://schemas.microsoft.com/office/powerpoint/2010/main" val="364635922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93</a:t>
            </a:fld>
            <a:endParaRPr lang="en-US"/>
          </a:p>
        </p:txBody>
      </p:sp>
    </p:spTree>
    <p:extLst>
      <p:ext uri="{BB962C8B-B14F-4D97-AF65-F5344CB8AC3E}">
        <p14:creationId xmlns:p14="http://schemas.microsoft.com/office/powerpoint/2010/main" val="220527855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94</a:t>
            </a:fld>
            <a:endParaRPr lang="en-US"/>
          </a:p>
        </p:txBody>
      </p:sp>
    </p:spTree>
    <p:extLst>
      <p:ext uri="{BB962C8B-B14F-4D97-AF65-F5344CB8AC3E}">
        <p14:creationId xmlns:p14="http://schemas.microsoft.com/office/powerpoint/2010/main" val="8905344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95</a:t>
            </a:fld>
            <a:endParaRPr lang="en-US"/>
          </a:p>
        </p:txBody>
      </p:sp>
    </p:spTree>
    <p:extLst>
      <p:ext uri="{BB962C8B-B14F-4D97-AF65-F5344CB8AC3E}">
        <p14:creationId xmlns:p14="http://schemas.microsoft.com/office/powerpoint/2010/main" val="367140724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96</a:t>
            </a:fld>
            <a:endParaRPr lang="en-US"/>
          </a:p>
        </p:txBody>
      </p:sp>
    </p:spTree>
    <p:extLst>
      <p:ext uri="{BB962C8B-B14F-4D97-AF65-F5344CB8AC3E}">
        <p14:creationId xmlns:p14="http://schemas.microsoft.com/office/powerpoint/2010/main" val="344375668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97</a:t>
            </a:fld>
            <a:endParaRPr lang="en-US"/>
          </a:p>
        </p:txBody>
      </p:sp>
    </p:spTree>
    <p:extLst>
      <p:ext uri="{BB962C8B-B14F-4D97-AF65-F5344CB8AC3E}">
        <p14:creationId xmlns:p14="http://schemas.microsoft.com/office/powerpoint/2010/main" val="232511358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98</a:t>
            </a:fld>
            <a:endParaRPr lang="en-US"/>
          </a:p>
        </p:txBody>
      </p:sp>
    </p:spTree>
    <p:extLst>
      <p:ext uri="{BB962C8B-B14F-4D97-AF65-F5344CB8AC3E}">
        <p14:creationId xmlns:p14="http://schemas.microsoft.com/office/powerpoint/2010/main" val="123279497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04D706D-FF19-40D3-9319-9443DBD67496}" type="slidenum">
              <a:rPr lang="en-US" smtClean="0"/>
              <a:t>99</a:t>
            </a:fld>
            <a:endParaRPr lang="en-US"/>
          </a:p>
        </p:txBody>
      </p:sp>
    </p:spTree>
    <p:extLst>
      <p:ext uri="{BB962C8B-B14F-4D97-AF65-F5344CB8AC3E}">
        <p14:creationId xmlns:p14="http://schemas.microsoft.com/office/powerpoint/2010/main" val="2218275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E4AF13-22DF-4432-997B-74EDBDFB8EA1}" type="datetimeFigureOut">
              <a:rPr lang="en-US" smtClean="0"/>
              <a:t>9/22/2017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6B3D37-0A2B-4BFE-8EB7-57F3D7FF5D53}" type="slidenum">
              <a:rPr lang="en-US" smtClean="0"/>
              <a:t>‹#›</a:t>
            </a:fld>
            <a:endParaRPr lang="en-US"/>
          </a:p>
        </p:txBody>
      </p:sp>
    </p:spTree>
    <p:extLst>
      <p:ext uri="{BB962C8B-B14F-4D97-AF65-F5344CB8AC3E}">
        <p14:creationId xmlns:p14="http://schemas.microsoft.com/office/powerpoint/2010/main" val="208465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E4AF13-22DF-4432-997B-74EDBDFB8EA1}" type="datetimeFigureOut">
              <a:rPr lang="en-US" smtClean="0"/>
              <a:t>9/22/2017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6B3D37-0A2B-4BFE-8EB7-57F3D7FF5D53}" type="slidenum">
              <a:rPr lang="en-US" smtClean="0"/>
              <a:t>‹#›</a:t>
            </a:fld>
            <a:endParaRPr lang="en-US"/>
          </a:p>
        </p:txBody>
      </p:sp>
    </p:spTree>
    <p:extLst>
      <p:ext uri="{BB962C8B-B14F-4D97-AF65-F5344CB8AC3E}">
        <p14:creationId xmlns:p14="http://schemas.microsoft.com/office/powerpoint/2010/main" val="3938509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7E4AF13-22DF-4432-997B-74EDBDFB8EA1}" type="datetimeFigureOut">
              <a:rPr lang="en-US" smtClean="0"/>
              <a:t>9/22/2017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6B3D37-0A2B-4BFE-8EB7-57F3D7FF5D53}" type="slidenum">
              <a:rPr lang="en-US" smtClean="0"/>
              <a:t>‹#›</a:t>
            </a:fld>
            <a:endParaRPr lang="en-US"/>
          </a:p>
        </p:txBody>
      </p:sp>
    </p:spTree>
    <p:extLst>
      <p:ext uri="{BB962C8B-B14F-4D97-AF65-F5344CB8AC3E}">
        <p14:creationId xmlns:p14="http://schemas.microsoft.com/office/powerpoint/2010/main" val="7333753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7E4AF13-22DF-4432-997B-74EDBDFB8EA1}" type="datetimeFigureOut">
              <a:rPr lang="en-US" smtClean="0"/>
              <a:t>9/22/2017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6B3D37-0A2B-4BFE-8EB7-57F3D7FF5D53}"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213783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E4AF13-22DF-4432-997B-74EDBDFB8EA1}" type="datetimeFigureOut">
              <a:rPr lang="en-US" smtClean="0"/>
              <a:t>9/22/2017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6B3D37-0A2B-4BFE-8EB7-57F3D7FF5D53}" type="slidenum">
              <a:rPr lang="en-US" smtClean="0"/>
              <a:t>‹#›</a:t>
            </a:fld>
            <a:endParaRPr lang="en-US"/>
          </a:p>
        </p:txBody>
      </p:sp>
    </p:spTree>
    <p:extLst>
      <p:ext uri="{BB962C8B-B14F-4D97-AF65-F5344CB8AC3E}">
        <p14:creationId xmlns:p14="http://schemas.microsoft.com/office/powerpoint/2010/main" val="22560867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7E4AF13-22DF-4432-997B-74EDBDFB8EA1}" type="datetimeFigureOut">
              <a:rPr lang="en-US" smtClean="0"/>
              <a:t>9/22/2017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6B3D37-0A2B-4BFE-8EB7-57F3D7FF5D53}" type="slidenum">
              <a:rPr lang="en-US" smtClean="0"/>
              <a:t>‹#›</a:t>
            </a:fld>
            <a:endParaRPr lang="en-US"/>
          </a:p>
        </p:txBody>
      </p:sp>
    </p:spTree>
    <p:extLst>
      <p:ext uri="{BB962C8B-B14F-4D97-AF65-F5344CB8AC3E}">
        <p14:creationId xmlns:p14="http://schemas.microsoft.com/office/powerpoint/2010/main" val="1613727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7E4AF13-22DF-4432-997B-74EDBDFB8EA1}" type="datetimeFigureOut">
              <a:rPr lang="en-US" smtClean="0"/>
              <a:t>9/22/2017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6B3D37-0A2B-4BFE-8EB7-57F3D7FF5D53}" type="slidenum">
              <a:rPr lang="en-US" smtClean="0"/>
              <a:t>‹#›</a:t>
            </a:fld>
            <a:endParaRPr lang="en-US"/>
          </a:p>
        </p:txBody>
      </p:sp>
    </p:spTree>
    <p:extLst>
      <p:ext uri="{BB962C8B-B14F-4D97-AF65-F5344CB8AC3E}">
        <p14:creationId xmlns:p14="http://schemas.microsoft.com/office/powerpoint/2010/main" val="36792820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E4AF13-22DF-4432-997B-74EDBDFB8EA1}" type="datetimeFigureOut">
              <a:rPr lang="en-US" smtClean="0"/>
              <a:t>9/22/2017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6B3D37-0A2B-4BFE-8EB7-57F3D7FF5D53}" type="slidenum">
              <a:rPr lang="en-US" smtClean="0"/>
              <a:t>‹#›</a:t>
            </a:fld>
            <a:endParaRPr lang="en-US"/>
          </a:p>
        </p:txBody>
      </p:sp>
    </p:spTree>
    <p:extLst>
      <p:ext uri="{BB962C8B-B14F-4D97-AF65-F5344CB8AC3E}">
        <p14:creationId xmlns:p14="http://schemas.microsoft.com/office/powerpoint/2010/main" val="1599208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E4AF13-22DF-4432-997B-74EDBDFB8EA1}" type="datetimeFigureOut">
              <a:rPr lang="en-US" smtClean="0"/>
              <a:t>9/22/2017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6B3D37-0A2B-4BFE-8EB7-57F3D7FF5D53}" type="slidenum">
              <a:rPr lang="en-US" smtClean="0"/>
              <a:t>‹#›</a:t>
            </a:fld>
            <a:endParaRPr lang="en-US"/>
          </a:p>
        </p:txBody>
      </p:sp>
    </p:spTree>
    <p:extLst>
      <p:ext uri="{BB962C8B-B14F-4D97-AF65-F5344CB8AC3E}">
        <p14:creationId xmlns:p14="http://schemas.microsoft.com/office/powerpoint/2010/main" val="10372207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0" y="0"/>
            <a:ext cx="11176000" cy="838200"/>
          </a:xfrm>
        </p:spPr>
        <p:txBody>
          <a:bodyPr/>
          <a:lstStyle/>
          <a:p>
            <a:r>
              <a:rPr lang="en-US"/>
              <a:t>Click to edit Master title style</a:t>
            </a:r>
          </a:p>
        </p:txBody>
      </p:sp>
      <p:sp>
        <p:nvSpPr>
          <p:cNvPr id="3" name="Text Placeholder 2"/>
          <p:cNvSpPr>
            <a:spLocks noGrp="1"/>
          </p:cNvSpPr>
          <p:nvPr>
            <p:ph type="body" sz="half" idx="1"/>
          </p:nvPr>
        </p:nvSpPr>
        <p:spPr>
          <a:xfrm>
            <a:off x="1117600" y="838200"/>
            <a:ext cx="5435600" cy="601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756400" y="838200"/>
            <a:ext cx="5435600" cy="601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10972800" y="0"/>
            <a:ext cx="1219200" cy="457200"/>
          </a:xfrm>
        </p:spPr>
        <p:txBody>
          <a:bodyPr/>
          <a:lstStyle>
            <a:lvl1pPr>
              <a:defRPr/>
            </a:lvl1pPr>
          </a:lstStyle>
          <a:p>
            <a:fld id="{7FCE2F33-8321-4E99-979E-6EC645FD7D67}" type="slidenum">
              <a:rPr lang="en-US"/>
              <a:pPr/>
              <a:t>‹#›</a:t>
            </a:fld>
            <a:endParaRPr lang="en-US"/>
          </a:p>
        </p:txBody>
      </p:sp>
    </p:spTree>
    <p:extLst>
      <p:ext uri="{BB962C8B-B14F-4D97-AF65-F5344CB8AC3E}">
        <p14:creationId xmlns:p14="http://schemas.microsoft.com/office/powerpoint/2010/main" val="3797966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016000" y="0"/>
            <a:ext cx="11176000" cy="838200"/>
          </a:xfrm>
        </p:spPr>
        <p:txBody>
          <a:bodyPr/>
          <a:lstStyle/>
          <a:p>
            <a:r>
              <a:rPr lang="en-US"/>
              <a:t>Click to edit Master title style</a:t>
            </a:r>
          </a:p>
        </p:txBody>
      </p:sp>
      <p:sp>
        <p:nvSpPr>
          <p:cNvPr id="3" name="SmartArt Placeholder 2"/>
          <p:cNvSpPr>
            <a:spLocks noGrp="1"/>
          </p:cNvSpPr>
          <p:nvPr>
            <p:ph type="dgm" idx="1"/>
          </p:nvPr>
        </p:nvSpPr>
        <p:spPr>
          <a:xfrm>
            <a:off x="1117600" y="838200"/>
            <a:ext cx="11074400" cy="6019800"/>
          </a:xfrm>
        </p:spPr>
        <p:txBody>
          <a:bodyPr/>
          <a:lstStyle/>
          <a:p>
            <a:endParaRPr lang="en-US"/>
          </a:p>
        </p:txBody>
      </p:sp>
      <p:sp>
        <p:nvSpPr>
          <p:cNvPr id="4" name="Slide Number Placeholder 3"/>
          <p:cNvSpPr>
            <a:spLocks noGrp="1"/>
          </p:cNvSpPr>
          <p:nvPr>
            <p:ph type="sldNum" sz="quarter" idx="10"/>
          </p:nvPr>
        </p:nvSpPr>
        <p:spPr>
          <a:xfrm>
            <a:off x="10972800" y="0"/>
            <a:ext cx="1219200" cy="457200"/>
          </a:xfrm>
        </p:spPr>
        <p:txBody>
          <a:bodyPr/>
          <a:lstStyle>
            <a:lvl1pPr>
              <a:defRPr/>
            </a:lvl1pPr>
          </a:lstStyle>
          <a:p>
            <a:fld id="{B7B8C5FB-0508-4F0C-9F4C-EBBFCA22BE49}" type="slidenum">
              <a:rPr lang="en-US"/>
              <a:pPr/>
              <a:t>‹#›</a:t>
            </a:fld>
            <a:endParaRPr lang="en-US"/>
          </a:p>
        </p:txBody>
      </p:sp>
    </p:spTree>
    <p:extLst>
      <p:ext uri="{BB962C8B-B14F-4D97-AF65-F5344CB8AC3E}">
        <p14:creationId xmlns:p14="http://schemas.microsoft.com/office/powerpoint/2010/main" val="2069838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F7E4AF13-22DF-4432-997B-74EDBDFB8EA1}" type="datetimeFigureOut">
              <a:rPr lang="en-US" smtClean="0"/>
              <a:t>9/22/2017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6B3D37-0A2B-4BFE-8EB7-57F3D7FF5D53}" type="slidenum">
              <a:rPr lang="en-US" smtClean="0"/>
              <a:t>‹#›</a:t>
            </a:fld>
            <a:endParaRPr lang="en-US"/>
          </a:p>
        </p:txBody>
      </p:sp>
    </p:spTree>
    <p:extLst>
      <p:ext uri="{BB962C8B-B14F-4D97-AF65-F5344CB8AC3E}">
        <p14:creationId xmlns:p14="http://schemas.microsoft.com/office/powerpoint/2010/main" val="197570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E4AF13-22DF-4432-997B-74EDBDFB8EA1}" type="datetimeFigureOut">
              <a:rPr lang="en-US" smtClean="0"/>
              <a:t>9/22/2017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6B3D37-0A2B-4BFE-8EB7-57F3D7FF5D53}" type="slidenum">
              <a:rPr lang="en-US" smtClean="0"/>
              <a:t>‹#›</a:t>
            </a:fld>
            <a:endParaRPr lang="en-US"/>
          </a:p>
        </p:txBody>
      </p:sp>
    </p:spTree>
    <p:extLst>
      <p:ext uri="{BB962C8B-B14F-4D97-AF65-F5344CB8AC3E}">
        <p14:creationId xmlns:p14="http://schemas.microsoft.com/office/powerpoint/2010/main" val="3538923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7E4AF13-22DF-4432-997B-74EDBDFB8EA1}" type="datetimeFigureOut">
              <a:rPr lang="en-US" smtClean="0"/>
              <a:t>9/22/2017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6B3D37-0A2B-4BFE-8EB7-57F3D7FF5D53}" type="slidenum">
              <a:rPr lang="en-US" smtClean="0"/>
              <a:t>‹#›</a:t>
            </a:fld>
            <a:endParaRPr lang="en-US"/>
          </a:p>
        </p:txBody>
      </p:sp>
    </p:spTree>
    <p:extLst>
      <p:ext uri="{BB962C8B-B14F-4D97-AF65-F5344CB8AC3E}">
        <p14:creationId xmlns:p14="http://schemas.microsoft.com/office/powerpoint/2010/main" val="1176034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7E4AF13-22DF-4432-997B-74EDBDFB8EA1}" type="datetimeFigureOut">
              <a:rPr lang="en-US" smtClean="0"/>
              <a:t>9/22/2017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6B3D37-0A2B-4BFE-8EB7-57F3D7FF5D53}" type="slidenum">
              <a:rPr lang="en-US" smtClean="0"/>
              <a:t>‹#›</a:t>
            </a:fld>
            <a:endParaRPr lang="en-US"/>
          </a:p>
        </p:txBody>
      </p:sp>
    </p:spTree>
    <p:extLst>
      <p:ext uri="{BB962C8B-B14F-4D97-AF65-F5344CB8AC3E}">
        <p14:creationId xmlns:p14="http://schemas.microsoft.com/office/powerpoint/2010/main" val="1565473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F7E4AF13-22DF-4432-997B-74EDBDFB8EA1}" type="datetimeFigureOut">
              <a:rPr lang="en-US" smtClean="0"/>
              <a:t>9/22/2017</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C26B3D37-0A2B-4BFE-8EB7-57F3D7FF5D53}" type="slidenum">
              <a:rPr lang="en-US" smtClean="0"/>
              <a:t>‹#›</a:t>
            </a:fld>
            <a:endParaRPr lang="en-US"/>
          </a:p>
        </p:txBody>
      </p:sp>
    </p:spTree>
    <p:extLst>
      <p:ext uri="{BB962C8B-B14F-4D97-AF65-F5344CB8AC3E}">
        <p14:creationId xmlns:p14="http://schemas.microsoft.com/office/powerpoint/2010/main" val="216381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7E4AF13-22DF-4432-997B-74EDBDFB8EA1}" type="datetimeFigureOut">
              <a:rPr lang="en-US" smtClean="0"/>
              <a:t>9/22/2017</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C26B3D37-0A2B-4BFE-8EB7-57F3D7FF5D53}" type="slidenum">
              <a:rPr lang="en-US" smtClean="0"/>
              <a:t>‹#›</a:t>
            </a:fld>
            <a:endParaRPr lang="en-US"/>
          </a:p>
        </p:txBody>
      </p:sp>
    </p:spTree>
    <p:extLst>
      <p:ext uri="{BB962C8B-B14F-4D97-AF65-F5344CB8AC3E}">
        <p14:creationId xmlns:p14="http://schemas.microsoft.com/office/powerpoint/2010/main" val="573681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F7E4AF13-22DF-4432-997B-74EDBDFB8EA1}" type="datetimeFigureOut">
              <a:rPr lang="en-US" smtClean="0"/>
              <a:t>9/22/2017</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C26B3D37-0A2B-4BFE-8EB7-57F3D7FF5D53}" type="slidenum">
              <a:rPr lang="en-US" smtClean="0"/>
              <a:t>‹#›</a:t>
            </a:fld>
            <a:endParaRPr lang="en-US"/>
          </a:p>
        </p:txBody>
      </p:sp>
    </p:spTree>
    <p:extLst>
      <p:ext uri="{BB962C8B-B14F-4D97-AF65-F5344CB8AC3E}">
        <p14:creationId xmlns:p14="http://schemas.microsoft.com/office/powerpoint/2010/main" val="3116848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E4AF13-22DF-4432-997B-74EDBDFB8EA1}" type="datetimeFigureOut">
              <a:rPr lang="en-US" smtClean="0"/>
              <a:t>9/22/2017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6B3D37-0A2B-4BFE-8EB7-57F3D7FF5D53}" type="slidenum">
              <a:rPr lang="en-US" smtClean="0"/>
              <a:t>‹#›</a:t>
            </a:fld>
            <a:endParaRPr lang="en-US"/>
          </a:p>
        </p:txBody>
      </p:sp>
    </p:spTree>
    <p:extLst>
      <p:ext uri="{BB962C8B-B14F-4D97-AF65-F5344CB8AC3E}">
        <p14:creationId xmlns:p14="http://schemas.microsoft.com/office/powerpoint/2010/main" val="967549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7E4AF13-22DF-4432-997B-74EDBDFB8EA1}" type="datetimeFigureOut">
              <a:rPr lang="en-US" smtClean="0"/>
              <a:t>9/22/2017</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26B3D37-0A2B-4BFE-8EB7-57F3D7FF5D53}" type="slidenum">
              <a:rPr lang="en-US" smtClean="0"/>
              <a:t>‹#›</a:t>
            </a:fld>
            <a:endParaRPr lang="en-US"/>
          </a:p>
        </p:txBody>
      </p:sp>
    </p:spTree>
    <p:extLst>
      <p:ext uri="{BB962C8B-B14F-4D97-AF65-F5344CB8AC3E}">
        <p14:creationId xmlns:p14="http://schemas.microsoft.com/office/powerpoint/2010/main" val="558416121"/>
      </p:ext>
    </p:extLst>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16.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5.emf"/><Relationship Id="rId4" Type="http://schemas.openxmlformats.org/officeDocument/2006/relationships/oleObject" Target="../embeddings/oleObject2.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7.wmf"/><Relationship Id="rId4" Type="http://schemas.openxmlformats.org/officeDocument/2006/relationships/oleObject" Target="../embeddings/oleObject4.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40.xml"/><Relationship Id="rId7"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18.png"/><Relationship Id="rId10" Type="http://schemas.openxmlformats.org/officeDocument/2006/relationships/oleObject" Target="../embeddings/oleObject10.bin"/><Relationship Id="rId4" Type="http://schemas.openxmlformats.org/officeDocument/2006/relationships/oleObject" Target="../embeddings/oleObject5.bin"/><Relationship Id="rId9" Type="http://schemas.openxmlformats.org/officeDocument/2006/relationships/oleObject" Target="../embeddings/oleObject9.bin"/></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41.xml"/><Relationship Id="rId7"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2.bin"/><Relationship Id="rId5" Type="http://schemas.openxmlformats.org/officeDocument/2006/relationships/image" Target="../media/image18.png"/><Relationship Id="rId10" Type="http://schemas.openxmlformats.org/officeDocument/2006/relationships/oleObject" Target="../embeddings/oleObject16.bin"/><Relationship Id="rId4" Type="http://schemas.openxmlformats.org/officeDocument/2006/relationships/oleObject" Target="../embeddings/oleObject11.bin"/><Relationship Id="rId9" Type="http://schemas.openxmlformats.org/officeDocument/2006/relationships/oleObject" Target="../embeddings/oleObject15.bin"/></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42.xml"/><Relationship Id="rId7"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8.bin"/><Relationship Id="rId5" Type="http://schemas.openxmlformats.org/officeDocument/2006/relationships/image" Target="../media/image18.png"/><Relationship Id="rId10" Type="http://schemas.openxmlformats.org/officeDocument/2006/relationships/oleObject" Target="../embeddings/oleObject22.bin"/><Relationship Id="rId4" Type="http://schemas.openxmlformats.org/officeDocument/2006/relationships/oleObject" Target="../embeddings/oleObject17.bin"/><Relationship Id="rId9" Type="http://schemas.openxmlformats.org/officeDocument/2006/relationships/oleObject" Target="../embeddings/oleObject21.bin"/></Relationships>
</file>

<file path=ppt/slides/_rels/slide43.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8.xml"/><Relationship Id="rId1" Type="http://schemas.openxmlformats.org/officeDocument/2006/relationships/vmlDrawing" Target="../drawings/vmlDrawing7.vml"/><Relationship Id="rId6" Type="http://schemas.openxmlformats.org/officeDocument/2006/relationships/image" Target="../media/image21.png"/><Relationship Id="rId5" Type="http://schemas.openxmlformats.org/officeDocument/2006/relationships/image" Target="../media/image20.wmf"/><Relationship Id="rId4" Type="http://schemas.openxmlformats.org/officeDocument/2006/relationships/oleObject" Target="../embeddings/oleObject23.bin"/></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7" Type="http://schemas.openxmlformats.org/officeDocument/2006/relationships/image" Target="../media/image28.e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5.bin"/><Relationship Id="rId5" Type="http://schemas.openxmlformats.org/officeDocument/2006/relationships/image" Target="../media/image27.emf"/><Relationship Id="rId4" Type="http://schemas.openxmlformats.org/officeDocument/2006/relationships/oleObject" Target="../embeddings/oleObject24.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7" Type="http://schemas.openxmlformats.org/officeDocument/2006/relationships/image" Target="../media/image30.e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27.bin"/><Relationship Id="rId5" Type="http://schemas.openxmlformats.org/officeDocument/2006/relationships/image" Target="../media/image29.emf"/><Relationship Id="rId4" Type="http://schemas.openxmlformats.org/officeDocument/2006/relationships/oleObject" Target="../embeddings/oleObject26.bin"/></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31.wmf"/><Relationship Id="rId4" Type="http://schemas.openxmlformats.org/officeDocument/2006/relationships/oleObject" Target="../embeddings/oleObject28.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32.wmf"/><Relationship Id="rId4" Type="http://schemas.openxmlformats.org/officeDocument/2006/relationships/oleObject" Target="../embeddings/oleObject29.bin"/></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8.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8" Type="http://schemas.openxmlformats.org/officeDocument/2006/relationships/oleObject" Target="../embeddings/oleObject32.bin"/><Relationship Id="rId13" Type="http://schemas.openxmlformats.org/officeDocument/2006/relationships/image" Target="../media/image39.wmf"/><Relationship Id="rId3" Type="http://schemas.openxmlformats.org/officeDocument/2006/relationships/notesSlide" Target="../notesSlides/notesSlide60.xml"/><Relationship Id="rId7" Type="http://schemas.openxmlformats.org/officeDocument/2006/relationships/image" Target="../media/image36.wmf"/><Relationship Id="rId12"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31.bin"/><Relationship Id="rId11" Type="http://schemas.openxmlformats.org/officeDocument/2006/relationships/image" Target="../media/image38.wmf"/><Relationship Id="rId5" Type="http://schemas.openxmlformats.org/officeDocument/2006/relationships/image" Target="../media/image35.wmf"/><Relationship Id="rId10" Type="http://schemas.openxmlformats.org/officeDocument/2006/relationships/oleObject" Target="../embeddings/oleObject33.bin"/><Relationship Id="rId4" Type="http://schemas.openxmlformats.org/officeDocument/2006/relationships/oleObject" Target="../embeddings/oleObject30.bin"/><Relationship Id="rId9" Type="http://schemas.openxmlformats.org/officeDocument/2006/relationships/image" Target="../media/image37.wmf"/></Relationships>
</file>

<file path=ppt/slides/_rels/slide61.xml.rels><?xml version="1.0" encoding="UTF-8" standalone="yes"?>
<Relationships xmlns="http://schemas.openxmlformats.org/package/2006/relationships"><Relationship Id="rId8" Type="http://schemas.openxmlformats.org/officeDocument/2006/relationships/oleObject" Target="../embeddings/oleObject37.bin"/><Relationship Id="rId13" Type="http://schemas.openxmlformats.org/officeDocument/2006/relationships/image" Target="../media/image44.wmf"/><Relationship Id="rId3" Type="http://schemas.openxmlformats.org/officeDocument/2006/relationships/notesSlide" Target="../notesSlides/notesSlide61.xml"/><Relationship Id="rId7" Type="http://schemas.openxmlformats.org/officeDocument/2006/relationships/image" Target="../media/image41.wmf"/><Relationship Id="rId12" Type="http://schemas.openxmlformats.org/officeDocument/2006/relationships/oleObject" Target="../embeddings/oleObject39.bin"/><Relationship Id="rId17" Type="http://schemas.openxmlformats.org/officeDocument/2006/relationships/image" Target="../media/image46.wmf"/><Relationship Id="rId2" Type="http://schemas.openxmlformats.org/officeDocument/2006/relationships/slideLayout" Target="../slideLayouts/slideLayout7.xml"/><Relationship Id="rId16" Type="http://schemas.openxmlformats.org/officeDocument/2006/relationships/oleObject" Target="../embeddings/oleObject41.bin"/><Relationship Id="rId1" Type="http://schemas.openxmlformats.org/officeDocument/2006/relationships/vmlDrawing" Target="../drawings/vmlDrawing13.vml"/><Relationship Id="rId6" Type="http://schemas.openxmlformats.org/officeDocument/2006/relationships/oleObject" Target="../embeddings/oleObject36.bin"/><Relationship Id="rId11" Type="http://schemas.openxmlformats.org/officeDocument/2006/relationships/image" Target="../media/image43.wmf"/><Relationship Id="rId5" Type="http://schemas.openxmlformats.org/officeDocument/2006/relationships/image" Target="../media/image40.wmf"/><Relationship Id="rId15" Type="http://schemas.openxmlformats.org/officeDocument/2006/relationships/image" Target="../media/image45.wmf"/><Relationship Id="rId10" Type="http://schemas.openxmlformats.org/officeDocument/2006/relationships/oleObject" Target="../embeddings/oleObject38.bin"/><Relationship Id="rId4" Type="http://schemas.openxmlformats.org/officeDocument/2006/relationships/oleObject" Target="../embeddings/oleObject35.bin"/><Relationship Id="rId9" Type="http://schemas.openxmlformats.org/officeDocument/2006/relationships/image" Target="../media/image42.wmf"/><Relationship Id="rId14" Type="http://schemas.openxmlformats.org/officeDocument/2006/relationships/oleObject" Target="../embeddings/oleObject40.bin"/></Relationships>
</file>

<file path=ppt/slides/_rels/slide62.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49.gif"/><Relationship Id="rId4" Type="http://schemas.openxmlformats.org/officeDocument/2006/relationships/image" Target="../media/image48.gif"/></Relationships>
</file>

<file path=ppt/slides/_rels/slide6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7" Type="http://schemas.openxmlformats.org/officeDocument/2006/relationships/image" Target="../media/image52.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43.bin"/><Relationship Id="rId5" Type="http://schemas.openxmlformats.org/officeDocument/2006/relationships/image" Target="../media/image51.wmf"/><Relationship Id="rId4" Type="http://schemas.openxmlformats.org/officeDocument/2006/relationships/oleObject" Target="../embeddings/oleObject42.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53.wmf"/><Relationship Id="rId4" Type="http://schemas.openxmlformats.org/officeDocument/2006/relationships/oleObject" Target="../embeddings/oleObject44.bin"/></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0.xml.rels><?xml version="1.0" encoding="UTF-8" standalone="yes"?>
<Relationships xmlns="http://schemas.openxmlformats.org/package/2006/relationships"><Relationship Id="rId8" Type="http://schemas.openxmlformats.org/officeDocument/2006/relationships/oleObject" Target="../embeddings/oleObject47.bin"/><Relationship Id="rId3" Type="http://schemas.openxmlformats.org/officeDocument/2006/relationships/notesSlide" Target="../notesSlides/notesSlide70.xml"/><Relationship Id="rId7" Type="http://schemas.openxmlformats.org/officeDocument/2006/relationships/image" Target="../media/image57.w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46.bin"/><Relationship Id="rId5" Type="http://schemas.openxmlformats.org/officeDocument/2006/relationships/image" Target="../media/image56.wmf"/><Relationship Id="rId4" Type="http://schemas.openxmlformats.org/officeDocument/2006/relationships/oleObject" Target="../embeddings/oleObject45.bin"/><Relationship Id="rId9" Type="http://schemas.openxmlformats.org/officeDocument/2006/relationships/image" Target="../media/image58.wmf"/></Relationships>
</file>

<file path=ppt/slides/_rels/slide7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1.xml"/><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8.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438400" y="1371600"/>
            <a:ext cx="7924800" cy="2971800"/>
          </a:xfrm>
        </p:spPr>
        <p:txBody>
          <a:bodyPr anchor="ctr"/>
          <a:lstStyle/>
          <a:p>
            <a:r>
              <a:rPr lang="en-US" sz="6000" dirty="0"/>
              <a:t>BIOSTATISTICS</a:t>
            </a:r>
          </a:p>
        </p:txBody>
      </p:sp>
      <p:sp>
        <p:nvSpPr>
          <p:cNvPr id="4" name="Slide Number Placeholder 3"/>
          <p:cNvSpPr>
            <a:spLocks noGrp="1"/>
          </p:cNvSpPr>
          <p:nvPr>
            <p:ph type="sldNum" sz="quarter" idx="12"/>
          </p:nvPr>
        </p:nvSpPr>
        <p:spPr/>
        <p:txBody>
          <a:bodyPr/>
          <a:lstStyle/>
          <a:p>
            <a:fld id="{07E807DC-E880-46B4-9D47-647446C99DFA}" type="slidenum">
              <a:rPr lang="en-US"/>
              <a:pPr/>
              <a:t>1</a:t>
            </a:fld>
            <a:endParaRPr lang="en-US"/>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5374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Grp="1" noChangeArrowheads="1"/>
          </p:cNvSpPr>
          <p:nvPr>
            <p:ph idx="1"/>
          </p:nvPr>
        </p:nvSpPr>
        <p:spPr>
          <a:xfrm>
            <a:off x="904874" y="295729"/>
            <a:ext cx="9447665" cy="6172200"/>
          </a:xfrm>
        </p:spPr>
        <p:txBody>
          <a:bodyPr>
            <a:normAutofit/>
          </a:bodyPr>
          <a:lstStyle/>
          <a:p>
            <a:pPr>
              <a:buFont typeface="Wingdings" panose="05000000000000000000" pitchFamily="2" charset="2"/>
              <a:buNone/>
            </a:pPr>
            <a:r>
              <a:rPr lang="en-US" sz="2000" b="1" i="1" dirty="0">
                <a:solidFill>
                  <a:srgbClr val="CC3399"/>
                </a:solidFill>
              </a:rPr>
              <a:t>Variable: </a:t>
            </a:r>
            <a:r>
              <a:rPr lang="en-US" b="1" i="1" dirty="0">
                <a:solidFill>
                  <a:schemeClr val="tx1"/>
                </a:solidFill>
              </a:rPr>
              <a:t>a name denoting a condition , occurrence or effect that can assume different values</a:t>
            </a:r>
            <a:r>
              <a:rPr lang="en-US" b="1" i="1" dirty="0">
                <a:solidFill>
                  <a:srgbClr val="CC3399"/>
                </a:solidFill>
              </a:rPr>
              <a:t> </a:t>
            </a:r>
            <a:endParaRPr lang="en-US" dirty="0">
              <a:solidFill>
                <a:srgbClr val="CC3399"/>
              </a:solidFill>
            </a:endParaRPr>
          </a:p>
          <a:p>
            <a:pPr>
              <a:buFont typeface="Wingdings" panose="05000000000000000000" pitchFamily="2" charset="2"/>
              <a:buNone/>
            </a:pPr>
            <a:r>
              <a:rPr lang="en-US" dirty="0"/>
              <a:t>Divided: subgroups ,classes.</a:t>
            </a:r>
          </a:p>
          <a:p>
            <a:r>
              <a:rPr lang="en-US" dirty="0"/>
              <a:t> have  lowest and highest values </a:t>
            </a:r>
          </a:p>
          <a:p>
            <a:pPr marL="0" indent="0">
              <a:buNone/>
            </a:pPr>
            <a:endParaRPr lang="en-US" b="1" i="1" dirty="0"/>
          </a:p>
          <a:p>
            <a:pPr marL="0" indent="0">
              <a:buNone/>
            </a:pPr>
            <a:r>
              <a:rPr lang="en-US" b="1" i="1" dirty="0"/>
              <a:t>Class interval :</a:t>
            </a:r>
            <a:r>
              <a:rPr lang="en-US" dirty="0"/>
              <a:t> difference between the upper and lower limit of a class </a:t>
            </a:r>
          </a:p>
          <a:p>
            <a:r>
              <a:rPr lang="en-US" dirty="0" err="1"/>
              <a:t>Eg</a:t>
            </a:r>
            <a:r>
              <a:rPr lang="en-US" dirty="0"/>
              <a:t>: in the class 5 -14, </a:t>
            </a:r>
          </a:p>
          <a:p>
            <a:r>
              <a:rPr lang="en-US" dirty="0"/>
              <a:t>5 - lower limit and 14 - upper limit. </a:t>
            </a:r>
          </a:p>
          <a:p>
            <a:r>
              <a:rPr lang="en-US" dirty="0"/>
              <a:t>class interval = 14 - 5 =9.</a:t>
            </a:r>
          </a:p>
          <a:p>
            <a:endParaRPr lang="en-US" dirty="0"/>
          </a:p>
          <a:p>
            <a:pPr>
              <a:buFont typeface="Wingdings" panose="05000000000000000000" pitchFamily="2" charset="2"/>
              <a:buNone/>
            </a:pPr>
            <a:r>
              <a:rPr lang="en-US" b="1" i="1" dirty="0"/>
              <a:t>Frequency</a:t>
            </a:r>
            <a:r>
              <a:rPr lang="en-US" dirty="0"/>
              <a:t>: </a:t>
            </a:r>
            <a:r>
              <a:rPr lang="en-US" b="1" i="1" dirty="0">
                <a:solidFill>
                  <a:srgbClr val="FFFF00"/>
                </a:solidFill>
              </a:rPr>
              <a:t>is the number of units belonging to each group of the variable</a:t>
            </a:r>
            <a:r>
              <a:rPr lang="en-US" b="1" i="1" dirty="0"/>
              <a:t>.</a:t>
            </a:r>
          </a:p>
          <a:p>
            <a:pPr marL="0" indent="0">
              <a:buNone/>
            </a:pPr>
            <a:r>
              <a:rPr lang="en-US" b="1" i="1" dirty="0"/>
              <a:t>Frequency distribution table:</a:t>
            </a:r>
            <a:r>
              <a:rPr lang="en-US" dirty="0"/>
              <a:t> </a:t>
            </a:r>
            <a:r>
              <a:rPr lang="en-US" b="1" i="1" dirty="0">
                <a:solidFill>
                  <a:srgbClr val="FFFF00"/>
                </a:solidFill>
              </a:rPr>
              <a:t>way of presenting data in the tables</a:t>
            </a:r>
          </a:p>
        </p:txBody>
      </p:sp>
      <p:sp>
        <p:nvSpPr>
          <p:cNvPr id="3" name="Slide Number Placeholder 3"/>
          <p:cNvSpPr>
            <a:spLocks noGrp="1"/>
          </p:cNvSpPr>
          <p:nvPr>
            <p:ph type="sldNum" sz="quarter" idx="12"/>
          </p:nvPr>
        </p:nvSpPr>
        <p:spPr/>
        <p:txBody>
          <a:bodyPr/>
          <a:lstStyle/>
          <a:p>
            <a:fld id="{0BEC96F2-9A58-4898-8B6F-A2101B58D590}" type="slidenum">
              <a:rPr lang="en-US"/>
              <a:pPr/>
              <a:t>10</a:t>
            </a:fld>
            <a:endParaRPr lang="en-US"/>
          </a:p>
        </p:txBody>
      </p:sp>
    </p:spTree>
    <p:extLst>
      <p:ext uri="{BB962C8B-B14F-4D97-AF65-F5344CB8AC3E}">
        <p14:creationId xmlns:p14="http://schemas.microsoft.com/office/powerpoint/2010/main" val="35186018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Effect transition="in" filter="blinds(horizontal)">
                                      <p:cBhvr>
                                        <p:cTn id="7" dur="500"/>
                                        <p:tgtEl>
                                          <p:spTgt spid="9216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92163">
                                            <p:txEl>
                                              <p:pRg st="1" end="1"/>
                                            </p:txEl>
                                          </p:spTgt>
                                        </p:tgtEl>
                                        <p:attrNameLst>
                                          <p:attrName>style.visibility</p:attrName>
                                        </p:attrNameLst>
                                      </p:cBhvr>
                                      <p:to>
                                        <p:strVal val="visible"/>
                                      </p:to>
                                    </p:set>
                                    <p:animEffect transition="in" filter="blinds(horizontal)">
                                      <p:cBhvr>
                                        <p:cTn id="10" dur="500"/>
                                        <p:tgtEl>
                                          <p:spTgt spid="9216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92163">
                                            <p:txEl>
                                              <p:pRg st="2" end="2"/>
                                            </p:txEl>
                                          </p:spTgt>
                                        </p:tgtEl>
                                        <p:attrNameLst>
                                          <p:attrName>style.visibility</p:attrName>
                                        </p:attrNameLst>
                                      </p:cBhvr>
                                      <p:to>
                                        <p:strVal val="visible"/>
                                      </p:to>
                                    </p:set>
                                    <p:animEffect transition="in" filter="blinds(horizontal)">
                                      <p:cBhvr>
                                        <p:cTn id="13" dur="500"/>
                                        <p:tgtEl>
                                          <p:spTgt spid="9216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92163">
                                            <p:txEl>
                                              <p:pRg st="4" end="4"/>
                                            </p:txEl>
                                          </p:spTgt>
                                        </p:tgtEl>
                                        <p:attrNameLst>
                                          <p:attrName>style.visibility</p:attrName>
                                        </p:attrNameLst>
                                      </p:cBhvr>
                                      <p:to>
                                        <p:strVal val="visible"/>
                                      </p:to>
                                    </p:set>
                                    <p:animEffect transition="in" filter="blinds(horizontal)">
                                      <p:cBhvr>
                                        <p:cTn id="16" dur="500"/>
                                        <p:tgtEl>
                                          <p:spTgt spid="92163">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92163">
                                            <p:txEl>
                                              <p:pRg st="5" end="5"/>
                                            </p:txEl>
                                          </p:spTgt>
                                        </p:tgtEl>
                                        <p:attrNameLst>
                                          <p:attrName>style.visibility</p:attrName>
                                        </p:attrNameLst>
                                      </p:cBhvr>
                                      <p:to>
                                        <p:strVal val="visible"/>
                                      </p:to>
                                    </p:set>
                                    <p:animEffect transition="in" filter="blinds(horizontal)">
                                      <p:cBhvr>
                                        <p:cTn id="19" dur="500"/>
                                        <p:tgtEl>
                                          <p:spTgt spid="92163">
                                            <p:txEl>
                                              <p:pRg st="5" end="5"/>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92163">
                                            <p:txEl>
                                              <p:pRg st="6" end="6"/>
                                            </p:txEl>
                                          </p:spTgt>
                                        </p:tgtEl>
                                        <p:attrNameLst>
                                          <p:attrName>style.visibility</p:attrName>
                                        </p:attrNameLst>
                                      </p:cBhvr>
                                      <p:to>
                                        <p:strVal val="visible"/>
                                      </p:to>
                                    </p:set>
                                    <p:animEffect transition="in" filter="blinds(horizontal)">
                                      <p:cBhvr>
                                        <p:cTn id="22" dur="500"/>
                                        <p:tgtEl>
                                          <p:spTgt spid="92163">
                                            <p:txEl>
                                              <p:pRg st="6" end="6"/>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92163">
                                            <p:txEl>
                                              <p:pRg st="7" end="7"/>
                                            </p:txEl>
                                          </p:spTgt>
                                        </p:tgtEl>
                                        <p:attrNameLst>
                                          <p:attrName>style.visibility</p:attrName>
                                        </p:attrNameLst>
                                      </p:cBhvr>
                                      <p:to>
                                        <p:strVal val="visible"/>
                                      </p:to>
                                    </p:set>
                                    <p:animEffect transition="in" filter="blinds(horizontal)">
                                      <p:cBhvr>
                                        <p:cTn id="25" dur="500"/>
                                        <p:tgtEl>
                                          <p:spTgt spid="92163">
                                            <p:txEl>
                                              <p:pRg st="7" end="7"/>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92163">
                                            <p:txEl>
                                              <p:pRg st="9" end="9"/>
                                            </p:txEl>
                                          </p:spTgt>
                                        </p:tgtEl>
                                        <p:attrNameLst>
                                          <p:attrName>style.visibility</p:attrName>
                                        </p:attrNameLst>
                                      </p:cBhvr>
                                      <p:to>
                                        <p:strVal val="visible"/>
                                      </p:to>
                                    </p:set>
                                    <p:animEffect transition="in" filter="blinds(horizontal)">
                                      <p:cBhvr>
                                        <p:cTn id="30" dur="500"/>
                                        <p:tgtEl>
                                          <p:spTgt spid="92163">
                                            <p:txEl>
                                              <p:pRg st="9" end="9"/>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92163">
                                            <p:txEl>
                                              <p:pRg st="10" end="10"/>
                                            </p:txEl>
                                          </p:spTgt>
                                        </p:tgtEl>
                                        <p:attrNameLst>
                                          <p:attrName>style.visibility</p:attrName>
                                        </p:attrNameLst>
                                      </p:cBhvr>
                                      <p:to>
                                        <p:strVal val="visible"/>
                                      </p:to>
                                    </p:set>
                                    <p:animEffect transition="in" filter="blinds(horizontal)">
                                      <p:cBhvr>
                                        <p:cTn id="33" dur="500"/>
                                        <p:tgtEl>
                                          <p:spTgt spid="9216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A4A5BF43-E9B6-4C50-9E61-EFC151DFCC3B}" type="slidenum">
              <a:rPr lang="en-US"/>
              <a:pPr/>
              <a:t>100</a:t>
            </a:fld>
            <a:endParaRPr lang="en-US"/>
          </a:p>
        </p:txBody>
      </p:sp>
      <p:sp>
        <p:nvSpPr>
          <p:cNvPr id="199682" name="Rectangle 2"/>
          <p:cNvSpPr>
            <a:spLocks noGrp="1" noChangeArrowheads="1"/>
          </p:cNvSpPr>
          <p:nvPr>
            <p:ph type="title"/>
          </p:nvPr>
        </p:nvSpPr>
        <p:spPr/>
        <p:txBody>
          <a:bodyPr/>
          <a:lstStyle/>
          <a:p>
            <a:r>
              <a:rPr lang="en-US" b="1">
                <a:solidFill>
                  <a:srgbClr val="FF0000"/>
                </a:solidFill>
              </a:rPr>
              <a:t>Chi square test</a:t>
            </a:r>
          </a:p>
        </p:txBody>
      </p:sp>
      <p:sp>
        <p:nvSpPr>
          <p:cNvPr id="199683" name="Rectangle 3"/>
          <p:cNvSpPr>
            <a:spLocks noGrp="1" noChangeArrowheads="1"/>
          </p:cNvSpPr>
          <p:nvPr>
            <p:ph type="body" idx="1"/>
          </p:nvPr>
        </p:nvSpPr>
        <p:spPr/>
        <p:txBody>
          <a:bodyPr>
            <a:normAutofit/>
          </a:bodyPr>
          <a:lstStyle/>
          <a:p>
            <a:pPr marL="0" indent="0" algn="just">
              <a:buNone/>
            </a:pPr>
            <a:r>
              <a:rPr lang="en-US" sz="2800" dirty="0">
                <a:solidFill>
                  <a:srgbClr val="00B0F0"/>
                </a:solidFill>
              </a:rPr>
              <a:t>Find the p value</a:t>
            </a:r>
          </a:p>
          <a:p>
            <a:pPr algn="just"/>
            <a:r>
              <a:rPr lang="en-US" sz="2800" dirty="0"/>
              <a:t>On referring to Chi square table with one degree of freedom the p value was more than 0.05. </a:t>
            </a:r>
          </a:p>
          <a:p>
            <a:pPr algn="just"/>
            <a:r>
              <a:rPr lang="en-US" sz="2800" dirty="0"/>
              <a:t>Hence the difference is not statistically significant and the null hypothesis of no difference between vaccines is accepted.</a:t>
            </a:r>
          </a:p>
        </p:txBody>
      </p:sp>
    </p:spTree>
    <p:extLst>
      <p:ext uri="{BB962C8B-B14F-4D97-AF65-F5344CB8AC3E}">
        <p14:creationId xmlns:p14="http://schemas.microsoft.com/office/powerpoint/2010/main" val="1905074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Table</a:t>
            </a:r>
          </a:p>
        </p:txBody>
      </p:sp>
      <p:sp>
        <p:nvSpPr>
          <p:cNvPr id="3" name="Content Placeholder 2"/>
          <p:cNvSpPr>
            <a:spLocks noGrp="1"/>
          </p:cNvSpPr>
          <p:nvPr>
            <p:ph idx="1"/>
          </p:nvPr>
        </p:nvSpPr>
        <p:spPr/>
        <p:txBody>
          <a:bodyPr>
            <a:normAutofit/>
          </a:bodyPr>
          <a:lstStyle/>
          <a:p>
            <a:r>
              <a:rPr lang="en-US" sz="2800" dirty="0"/>
              <a:t>Master Table</a:t>
            </a:r>
          </a:p>
          <a:p>
            <a:r>
              <a:rPr lang="en-US" sz="2800" dirty="0"/>
              <a:t>Simple Table</a:t>
            </a:r>
          </a:p>
          <a:p>
            <a:r>
              <a:rPr lang="en-US" sz="2800" dirty="0"/>
              <a:t>Frequency Table</a:t>
            </a:r>
          </a:p>
          <a:p>
            <a:endParaRPr lang="en-US" sz="2800" dirty="0"/>
          </a:p>
        </p:txBody>
      </p:sp>
    </p:spTree>
    <p:extLst>
      <p:ext uri="{BB962C8B-B14F-4D97-AF65-F5344CB8AC3E}">
        <p14:creationId xmlns:p14="http://schemas.microsoft.com/office/powerpoint/2010/main" val="2811111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Master Table</a:t>
            </a:r>
            <a:br>
              <a:rPr lang="en-US" sz="4400"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9286434"/>
              </p:ext>
            </p:extLst>
          </p:nvPr>
        </p:nvGraphicFramePr>
        <p:xfrm>
          <a:off x="1103313" y="2052638"/>
          <a:ext cx="8947152" cy="1752600"/>
        </p:xfrm>
        <a:graphic>
          <a:graphicData uri="http://schemas.openxmlformats.org/drawingml/2006/table">
            <a:tbl>
              <a:tblPr firstRow="1" bandRow="1">
                <a:tableStyleId>{5C22544A-7EE6-4342-B048-85BDC9FD1C3A}</a:tableStyleId>
              </a:tblPr>
              <a:tblGrid>
                <a:gridCol w="1118394">
                  <a:extLst>
                    <a:ext uri="{9D8B030D-6E8A-4147-A177-3AD203B41FA5}">
                      <a16:colId xmlns:a16="http://schemas.microsoft.com/office/drawing/2014/main" val="20000"/>
                    </a:ext>
                  </a:extLst>
                </a:gridCol>
                <a:gridCol w="1118394">
                  <a:extLst>
                    <a:ext uri="{9D8B030D-6E8A-4147-A177-3AD203B41FA5}">
                      <a16:colId xmlns:a16="http://schemas.microsoft.com/office/drawing/2014/main" val="20001"/>
                    </a:ext>
                  </a:extLst>
                </a:gridCol>
                <a:gridCol w="1118394">
                  <a:extLst>
                    <a:ext uri="{9D8B030D-6E8A-4147-A177-3AD203B41FA5}">
                      <a16:colId xmlns:a16="http://schemas.microsoft.com/office/drawing/2014/main" val="20002"/>
                    </a:ext>
                  </a:extLst>
                </a:gridCol>
                <a:gridCol w="1118394">
                  <a:extLst>
                    <a:ext uri="{9D8B030D-6E8A-4147-A177-3AD203B41FA5}">
                      <a16:colId xmlns:a16="http://schemas.microsoft.com/office/drawing/2014/main" val="20003"/>
                    </a:ext>
                  </a:extLst>
                </a:gridCol>
                <a:gridCol w="1118394">
                  <a:extLst>
                    <a:ext uri="{9D8B030D-6E8A-4147-A177-3AD203B41FA5}">
                      <a16:colId xmlns:a16="http://schemas.microsoft.com/office/drawing/2014/main" val="20004"/>
                    </a:ext>
                  </a:extLst>
                </a:gridCol>
                <a:gridCol w="1118394">
                  <a:extLst>
                    <a:ext uri="{9D8B030D-6E8A-4147-A177-3AD203B41FA5}">
                      <a16:colId xmlns:a16="http://schemas.microsoft.com/office/drawing/2014/main" val="20005"/>
                    </a:ext>
                  </a:extLst>
                </a:gridCol>
                <a:gridCol w="1118394">
                  <a:extLst>
                    <a:ext uri="{9D8B030D-6E8A-4147-A177-3AD203B41FA5}">
                      <a16:colId xmlns:a16="http://schemas.microsoft.com/office/drawing/2014/main" val="20006"/>
                    </a:ext>
                  </a:extLst>
                </a:gridCol>
                <a:gridCol w="1118394">
                  <a:extLst>
                    <a:ext uri="{9D8B030D-6E8A-4147-A177-3AD203B41FA5}">
                      <a16:colId xmlns:a16="http://schemas.microsoft.com/office/drawing/2014/main" val="20007"/>
                    </a:ext>
                  </a:extLst>
                </a:gridCol>
              </a:tblGrid>
              <a:tr h="370840">
                <a:tc>
                  <a:txBody>
                    <a:bodyPr/>
                    <a:lstStyle/>
                    <a:p>
                      <a:r>
                        <a:rPr lang="en-US" dirty="0"/>
                        <a:t>Sr. no.</a:t>
                      </a:r>
                    </a:p>
                  </a:txBody>
                  <a:tcPr/>
                </a:tc>
                <a:tc>
                  <a:txBody>
                    <a:bodyPr/>
                    <a:lstStyle/>
                    <a:p>
                      <a:r>
                        <a:rPr lang="en-US" dirty="0"/>
                        <a:t>Age </a:t>
                      </a:r>
                    </a:p>
                  </a:txBody>
                  <a:tcPr/>
                </a:tc>
                <a:tc>
                  <a:txBody>
                    <a:bodyPr/>
                    <a:lstStyle/>
                    <a:p>
                      <a:r>
                        <a:rPr lang="en-US" dirty="0"/>
                        <a:t>sex</a:t>
                      </a:r>
                    </a:p>
                  </a:txBody>
                  <a:tcPr/>
                </a:tc>
                <a:tc>
                  <a:txBody>
                    <a:bodyPr/>
                    <a:lstStyle/>
                    <a:p>
                      <a:r>
                        <a:rPr lang="en-US" dirty="0"/>
                        <a:t>education</a:t>
                      </a:r>
                    </a:p>
                  </a:txBody>
                  <a:tcPr/>
                </a:tc>
                <a:tc>
                  <a:txBody>
                    <a:bodyPr/>
                    <a:lstStyle/>
                    <a:p>
                      <a:r>
                        <a:rPr lang="en-US" dirty="0"/>
                        <a:t>d</a:t>
                      </a:r>
                    </a:p>
                  </a:txBody>
                  <a:tcPr/>
                </a:tc>
                <a:tc>
                  <a:txBody>
                    <a:bodyPr/>
                    <a:lstStyle/>
                    <a:p>
                      <a:r>
                        <a:rPr lang="en-US" dirty="0"/>
                        <a:t>m</a:t>
                      </a:r>
                    </a:p>
                  </a:txBody>
                  <a:tcPr/>
                </a:tc>
                <a:tc>
                  <a:txBody>
                    <a:bodyPr/>
                    <a:lstStyle/>
                    <a:p>
                      <a:r>
                        <a:rPr lang="en-US" dirty="0"/>
                        <a:t>f</a:t>
                      </a:r>
                    </a:p>
                  </a:txBody>
                  <a:tcPr/>
                </a:tc>
                <a:tc>
                  <a:txBody>
                    <a:bodyPr/>
                    <a:lstStyle/>
                    <a:p>
                      <a:r>
                        <a:rPr lang="en-US" dirty="0" err="1"/>
                        <a:t>dmf</a:t>
                      </a:r>
                      <a:endParaRPr lang="en-US" dirty="0"/>
                    </a:p>
                  </a:txBody>
                  <a:tcPr/>
                </a:tc>
                <a:extLst>
                  <a:ext uri="{0D108BD9-81ED-4DB2-BD59-A6C34878D82A}">
                    <a16:rowId xmlns:a16="http://schemas.microsoft.com/office/drawing/2014/main" val="10000"/>
                  </a:ext>
                </a:extLst>
              </a:tr>
              <a:tr h="370840">
                <a:tc>
                  <a:txBody>
                    <a:bodyPr/>
                    <a:lstStyle/>
                    <a:p>
                      <a:r>
                        <a:rPr lang="en-US" dirty="0"/>
                        <a:t>01</a:t>
                      </a:r>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370840">
                <a:tc>
                  <a:txBody>
                    <a:bodyPr/>
                    <a:lstStyle/>
                    <a:p>
                      <a:r>
                        <a:rPr lang="en-US" dirty="0"/>
                        <a:t>02</a:t>
                      </a:r>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370840">
                <a:tc>
                  <a:txBody>
                    <a:bodyPr/>
                    <a:lstStyle/>
                    <a:p>
                      <a:r>
                        <a:rPr lang="en-US" dirty="0"/>
                        <a:t>03</a:t>
                      </a:r>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77850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Table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8510332"/>
              </p:ext>
            </p:extLst>
          </p:nvPr>
        </p:nvGraphicFramePr>
        <p:xfrm>
          <a:off x="1103313" y="2052638"/>
          <a:ext cx="8947150" cy="1854200"/>
        </p:xfrm>
        <a:graphic>
          <a:graphicData uri="http://schemas.openxmlformats.org/drawingml/2006/table">
            <a:tbl>
              <a:tblPr firstRow="1" bandRow="1">
                <a:tableStyleId>{5C22544A-7EE6-4342-B048-85BDC9FD1C3A}</a:tableStyleId>
              </a:tblPr>
              <a:tblGrid>
                <a:gridCol w="4473575">
                  <a:extLst>
                    <a:ext uri="{9D8B030D-6E8A-4147-A177-3AD203B41FA5}">
                      <a16:colId xmlns:a16="http://schemas.microsoft.com/office/drawing/2014/main" val="20000"/>
                    </a:ext>
                  </a:extLst>
                </a:gridCol>
                <a:gridCol w="4473575">
                  <a:extLst>
                    <a:ext uri="{9D8B030D-6E8A-4147-A177-3AD203B41FA5}">
                      <a16:colId xmlns:a16="http://schemas.microsoft.com/office/drawing/2014/main" val="20001"/>
                    </a:ext>
                  </a:extLst>
                </a:gridCol>
              </a:tblGrid>
              <a:tr h="370840">
                <a:tc>
                  <a:txBody>
                    <a:bodyPr/>
                    <a:lstStyle/>
                    <a:p>
                      <a:r>
                        <a:rPr lang="en-US" dirty="0"/>
                        <a:t>Region </a:t>
                      </a:r>
                    </a:p>
                  </a:txBody>
                  <a:tcPr/>
                </a:tc>
                <a:tc>
                  <a:txBody>
                    <a:bodyPr/>
                    <a:lstStyle/>
                    <a:p>
                      <a:r>
                        <a:rPr lang="en-US" dirty="0"/>
                        <a:t>Tobacco use</a:t>
                      </a:r>
                    </a:p>
                  </a:txBody>
                  <a:tcPr/>
                </a:tc>
                <a:extLst>
                  <a:ext uri="{0D108BD9-81ED-4DB2-BD59-A6C34878D82A}">
                    <a16:rowId xmlns:a16="http://schemas.microsoft.com/office/drawing/2014/main" val="10000"/>
                  </a:ext>
                </a:extLst>
              </a:tr>
              <a:tr h="370840">
                <a:tc>
                  <a:txBody>
                    <a:bodyPr/>
                    <a:lstStyle/>
                    <a:p>
                      <a:r>
                        <a:rPr lang="en-US" dirty="0"/>
                        <a:t>Maharashtra</a:t>
                      </a:r>
                    </a:p>
                  </a:txBody>
                  <a:tcPr/>
                </a:tc>
                <a:tc>
                  <a:txBody>
                    <a:bodyPr/>
                    <a:lstStyle/>
                    <a:p>
                      <a:r>
                        <a:rPr lang="en-US" dirty="0"/>
                        <a:t>77%</a:t>
                      </a:r>
                    </a:p>
                  </a:txBody>
                  <a:tcPr/>
                </a:tc>
                <a:extLst>
                  <a:ext uri="{0D108BD9-81ED-4DB2-BD59-A6C34878D82A}">
                    <a16:rowId xmlns:a16="http://schemas.microsoft.com/office/drawing/2014/main" val="10001"/>
                  </a:ext>
                </a:extLst>
              </a:tr>
              <a:tr h="370840">
                <a:tc>
                  <a:txBody>
                    <a:bodyPr/>
                    <a:lstStyle/>
                    <a:p>
                      <a:r>
                        <a:rPr lang="en-US" dirty="0" err="1"/>
                        <a:t>Gujrat</a:t>
                      </a:r>
                      <a:endParaRPr lang="en-US" dirty="0"/>
                    </a:p>
                  </a:txBody>
                  <a:tcPr/>
                </a:tc>
                <a:tc>
                  <a:txBody>
                    <a:bodyPr/>
                    <a:lstStyle/>
                    <a:p>
                      <a:r>
                        <a:rPr lang="en-US" dirty="0"/>
                        <a:t>65%</a:t>
                      </a:r>
                    </a:p>
                  </a:txBody>
                  <a:tcPr/>
                </a:tc>
                <a:extLst>
                  <a:ext uri="{0D108BD9-81ED-4DB2-BD59-A6C34878D82A}">
                    <a16:rowId xmlns:a16="http://schemas.microsoft.com/office/drawing/2014/main" val="10002"/>
                  </a:ext>
                </a:extLst>
              </a:tr>
              <a:tr h="370840">
                <a:tc>
                  <a:txBody>
                    <a:bodyPr/>
                    <a:lstStyle/>
                    <a:p>
                      <a:r>
                        <a:rPr lang="en-US" dirty="0" err="1"/>
                        <a:t>Andra</a:t>
                      </a:r>
                      <a:endParaRPr lang="en-US" dirty="0"/>
                    </a:p>
                  </a:txBody>
                  <a:tcPr/>
                </a:tc>
                <a:tc>
                  <a:txBody>
                    <a:bodyPr/>
                    <a:lstStyle/>
                    <a:p>
                      <a:r>
                        <a:rPr lang="en-US" dirty="0"/>
                        <a:t>79%</a:t>
                      </a:r>
                    </a:p>
                  </a:txBody>
                  <a:tcPr/>
                </a:tc>
                <a:extLst>
                  <a:ext uri="{0D108BD9-81ED-4DB2-BD59-A6C34878D82A}">
                    <a16:rowId xmlns:a16="http://schemas.microsoft.com/office/drawing/2014/main" val="10003"/>
                  </a:ext>
                </a:extLst>
              </a:tr>
              <a:tr h="370840">
                <a:tc>
                  <a:txBody>
                    <a:bodyPr/>
                    <a:lstStyle/>
                    <a:p>
                      <a:r>
                        <a:rPr lang="en-US" dirty="0"/>
                        <a:t>UP</a:t>
                      </a:r>
                    </a:p>
                  </a:txBody>
                  <a:tcPr/>
                </a:tc>
                <a:tc>
                  <a:txBody>
                    <a:bodyPr/>
                    <a:lstStyle/>
                    <a:p>
                      <a:r>
                        <a:rPr lang="en-US" dirty="0"/>
                        <a:t>84%</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75072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p:txBody>
          <a:bodyPr/>
          <a:lstStyle/>
          <a:p>
            <a:fld id="{8230167C-0160-40DD-8D51-1DA4CEEC4104}" type="slidenum">
              <a:rPr lang="en-US"/>
              <a:pPr/>
              <a:t>14</a:t>
            </a:fld>
            <a:endParaRPr lang="en-US"/>
          </a:p>
        </p:txBody>
      </p:sp>
      <p:sp>
        <p:nvSpPr>
          <p:cNvPr id="83972" name="Rectangle 4"/>
          <p:cNvSpPr>
            <a:spLocks noChangeArrowheads="1"/>
          </p:cNvSpPr>
          <p:nvPr/>
        </p:nvSpPr>
        <p:spPr bwMode="auto">
          <a:xfrm>
            <a:off x="238124" y="1063416"/>
            <a:ext cx="11382375"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Char char="•"/>
            </a:pPr>
            <a:r>
              <a:rPr lang="en-US" sz="2400" dirty="0"/>
              <a:t>Title of the table – named at the bottom</a:t>
            </a:r>
          </a:p>
          <a:p>
            <a:pPr>
              <a:buFontTx/>
              <a:buChar char="•"/>
            </a:pPr>
            <a:endParaRPr lang="en-US" sz="2400" dirty="0"/>
          </a:p>
          <a:p>
            <a:pPr>
              <a:buFontTx/>
              <a:buChar char="•"/>
            </a:pPr>
            <a:r>
              <a:rPr lang="en-US" sz="2400" dirty="0"/>
              <a:t>The no of class intervals -  between 5 and 20. no rigidity about it.</a:t>
            </a:r>
          </a:p>
          <a:p>
            <a:pPr>
              <a:buFontTx/>
              <a:buChar char="•"/>
            </a:pPr>
            <a:endParaRPr lang="en-US" sz="2400" dirty="0"/>
          </a:p>
          <a:p>
            <a:pPr>
              <a:buFontTx/>
              <a:buChar char="•"/>
            </a:pPr>
            <a:r>
              <a:rPr lang="en-US" sz="2400" dirty="0"/>
              <a:t>The class intervals - at equal width.</a:t>
            </a:r>
          </a:p>
          <a:p>
            <a:pPr>
              <a:buFontTx/>
              <a:buChar char="•"/>
            </a:pPr>
            <a:endParaRPr lang="en-US" sz="2400" dirty="0"/>
          </a:p>
          <a:p>
            <a:pPr>
              <a:buFontTx/>
              <a:buChar char="•"/>
            </a:pPr>
            <a:r>
              <a:rPr lang="en-US" sz="2400" dirty="0"/>
              <a:t>Clearly defined class limits – to avoid ambiguity. </a:t>
            </a:r>
          </a:p>
          <a:p>
            <a:r>
              <a:rPr lang="en-US" sz="2400" dirty="0"/>
              <a:t>For e.g., 0-4, 5-9, 10-14. Etc.</a:t>
            </a:r>
          </a:p>
          <a:p>
            <a:pPr>
              <a:buFontTx/>
              <a:buChar char="•"/>
            </a:pPr>
            <a:endParaRPr lang="en-US" sz="2400" dirty="0"/>
          </a:p>
          <a:p>
            <a:pPr>
              <a:buFontTx/>
              <a:buChar char="•"/>
            </a:pPr>
            <a:r>
              <a:rPr lang="en-US" sz="2400" dirty="0"/>
              <a:t>Clearly defined row and column with the headings </a:t>
            </a:r>
          </a:p>
          <a:p>
            <a:pPr>
              <a:buFontTx/>
              <a:buChar char="•"/>
            </a:pPr>
            <a:endParaRPr lang="en-US" sz="2400" dirty="0"/>
          </a:p>
          <a:p>
            <a:pPr>
              <a:buFontTx/>
              <a:buChar char="•"/>
            </a:pPr>
            <a:r>
              <a:rPr lang="en-US" sz="2400" dirty="0"/>
              <a:t>Units of measurement should be specified.</a:t>
            </a:r>
          </a:p>
          <a:p>
            <a:pPr>
              <a:buFontTx/>
              <a:buChar char="•"/>
            </a:pPr>
            <a:endParaRPr lang="en-US" sz="2400" dirty="0"/>
          </a:p>
          <a:p>
            <a:pPr>
              <a:buFontTx/>
              <a:buChar char="•"/>
            </a:pPr>
            <a:r>
              <a:rPr lang="en-US" sz="2400" dirty="0"/>
              <a:t>If the data is not original, the source of the data should be mentioned at the bottom of the table.</a:t>
            </a:r>
          </a:p>
        </p:txBody>
      </p:sp>
      <p:sp>
        <p:nvSpPr>
          <p:cNvPr id="83973" name="Text Box 5"/>
          <p:cNvSpPr txBox="1">
            <a:spLocks noChangeArrowheads="1"/>
          </p:cNvSpPr>
          <p:nvPr/>
        </p:nvSpPr>
        <p:spPr bwMode="auto">
          <a:xfrm>
            <a:off x="3286126" y="295729"/>
            <a:ext cx="50177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dirty="0">
                <a:solidFill>
                  <a:srgbClr val="FFFF00"/>
                </a:solidFill>
              </a:rPr>
              <a:t>Frequency distribution table</a:t>
            </a:r>
          </a:p>
        </p:txBody>
      </p:sp>
      <p:graphicFrame>
        <p:nvGraphicFramePr>
          <p:cNvPr id="5" name="Content Placeholder 3"/>
          <p:cNvGraphicFramePr>
            <a:graphicFrameLocks/>
          </p:cNvGraphicFramePr>
          <p:nvPr>
            <p:extLst>
              <p:ext uri="{D42A27DB-BD31-4B8C-83A1-F6EECF244321}">
                <p14:modId xmlns:p14="http://schemas.microsoft.com/office/powerpoint/2010/main" val="1118785741"/>
              </p:ext>
            </p:extLst>
          </p:nvPr>
        </p:nvGraphicFramePr>
        <p:xfrm>
          <a:off x="8756650" y="2981326"/>
          <a:ext cx="3435350" cy="2123440"/>
        </p:xfrm>
        <a:graphic>
          <a:graphicData uri="http://schemas.openxmlformats.org/drawingml/2006/table">
            <a:tbl>
              <a:tblPr firstRow="1" bandRow="1">
                <a:tableStyleId>{5C22544A-7EE6-4342-B048-85BDC9FD1C3A}</a:tableStyleId>
              </a:tblPr>
              <a:tblGrid>
                <a:gridCol w="1717675">
                  <a:extLst>
                    <a:ext uri="{9D8B030D-6E8A-4147-A177-3AD203B41FA5}">
                      <a16:colId xmlns:a16="http://schemas.microsoft.com/office/drawing/2014/main" val="20000"/>
                    </a:ext>
                  </a:extLst>
                </a:gridCol>
                <a:gridCol w="1717675">
                  <a:extLst>
                    <a:ext uri="{9D8B030D-6E8A-4147-A177-3AD203B41FA5}">
                      <a16:colId xmlns:a16="http://schemas.microsoft.com/office/drawing/2014/main" val="20001"/>
                    </a:ext>
                  </a:extLst>
                </a:gridCol>
              </a:tblGrid>
              <a:tr h="370840">
                <a:tc>
                  <a:txBody>
                    <a:bodyPr/>
                    <a:lstStyle/>
                    <a:p>
                      <a:r>
                        <a:rPr lang="en-US" dirty="0"/>
                        <a:t>Age group(</a:t>
                      </a:r>
                      <a:r>
                        <a:rPr lang="en-US" dirty="0" err="1"/>
                        <a:t>yr</a:t>
                      </a:r>
                      <a:r>
                        <a:rPr lang="en-US" dirty="0"/>
                        <a:t>)</a:t>
                      </a:r>
                    </a:p>
                  </a:txBody>
                  <a:tcPr/>
                </a:tc>
                <a:tc>
                  <a:txBody>
                    <a:bodyPr/>
                    <a:lstStyle/>
                    <a:p>
                      <a:r>
                        <a:rPr lang="en-US" dirty="0"/>
                        <a:t>frequency</a:t>
                      </a:r>
                    </a:p>
                  </a:txBody>
                  <a:tcPr/>
                </a:tc>
                <a:extLst>
                  <a:ext uri="{0D108BD9-81ED-4DB2-BD59-A6C34878D82A}">
                    <a16:rowId xmlns:a16="http://schemas.microsoft.com/office/drawing/2014/main" val="10000"/>
                  </a:ext>
                </a:extLst>
              </a:tr>
              <a:tr h="370840">
                <a:tc>
                  <a:txBody>
                    <a:bodyPr/>
                    <a:lstStyle/>
                    <a:p>
                      <a:r>
                        <a:rPr lang="en-US" dirty="0"/>
                        <a:t>11-20</a:t>
                      </a:r>
                    </a:p>
                  </a:txBody>
                  <a:tcPr/>
                </a:tc>
                <a:tc>
                  <a:txBody>
                    <a:bodyPr/>
                    <a:lstStyle/>
                    <a:p>
                      <a:r>
                        <a:rPr lang="en-US" dirty="0"/>
                        <a:t>44</a:t>
                      </a:r>
                    </a:p>
                  </a:txBody>
                  <a:tcPr/>
                </a:tc>
                <a:extLst>
                  <a:ext uri="{0D108BD9-81ED-4DB2-BD59-A6C34878D82A}">
                    <a16:rowId xmlns:a16="http://schemas.microsoft.com/office/drawing/2014/main" val="10001"/>
                  </a:ext>
                </a:extLst>
              </a:tr>
              <a:tr h="370840">
                <a:tc>
                  <a:txBody>
                    <a:bodyPr/>
                    <a:lstStyle/>
                    <a:p>
                      <a:r>
                        <a:rPr lang="en-US" dirty="0"/>
                        <a:t>21-30</a:t>
                      </a:r>
                    </a:p>
                  </a:txBody>
                  <a:tcPr/>
                </a:tc>
                <a:tc>
                  <a:txBody>
                    <a:bodyPr/>
                    <a:lstStyle/>
                    <a:p>
                      <a:r>
                        <a:rPr lang="en-US" dirty="0"/>
                        <a:t>43</a:t>
                      </a:r>
                    </a:p>
                  </a:txBody>
                  <a:tcPr/>
                </a:tc>
                <a:extLst>
                  <a:ext uri="{0D108BD9-81ED-4DB2-BD59-A6C34878D82A}">
                    <a16:rowId xmlns:a16="http://schemas.microsoft.com/office/drawing/2014/main" val="10002"/>
                  </a:ext>
                </a:extLst>
              </a:tr>
              <a:tr h="370840">
                <a:tc>
                  <a:txBody>
                    <a:bodyPr/>
                    <a:lstStyle/>
                    <a:p>
                      <a:r>
                        <a:rPr lang="en-US" dirty="0"/>
                        <a:t>31-40</a:t>
                      </a:r>
                    </a:p>
                  </a:txBody>
                  <a:tcPr/>
                </a:tc>
                <a:tc>
                  <a:txBody>
                    <a:bodyPr/>
                    <a:lstStyle/>
                    <a:p>
                      <a:r>
                        <a:rPr lang="en-US" dirty="0"/>
                        <a:t>39</a:t>
                      </a:r>
                    </a:p>
                  </a:txBody>
                  <a:tcPr/>
                </a:tc>
                <a:extLst>
                  <a:ext uri="{0D108BD9-81ED-4DB2-BD59-A6C34878D82A}">
                    <a16:rowId xmlns:a16="http://schemas.microsoft.com/office/drawing/2014/main" val="10003"/>
                  </a:ext>
                </a:extLst>
              </a:tr>
              <a:tr h="370840">
                <a:tc>
                  <a:txBody>
                    <a:bodyPr/>
                    <a:lstStyle/>
                    <a:p>
                      <a:r>
                        <a:rPr lang="en-US" dirty="0"/>
                        <a:t>41-50</a:t>
                      </a:r>
                    </a:p>
                  </a:txBody>
                  <a:tcPr/>
                </a:tc>
                <a:tc>
                  <a:txBody>
                    <a:bodyPr/>
                    <a:lstStyle/>
                    <a:p>
                      <a:r>
                        <a:rPr lang="en-US" dirty="0"/>
                        <a:t>35</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376857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3972">
                                            <p:txEl>
                                              <p:pRg st="0" end="0"/>
                                            </p:txEl>
                                          </p:spTgt>
                                        </p:tgtEl>
                                        <p:attrNameLst>
                                          <p:attrName>style.visibility</p:attrName>
                                        </p:attrNameLst>
                                      </p:cBhvr>
                                      <p:to>
                                        <p:strVal val="visible"/>
                                      </p:to>
                                    </p:set>
                                    <p:animEffect transition="in" filter="blinds(horizontal)">
                                      <p:cBhvr>
                                        <p:cTn id="7" dur="500"/>
                                        <p:tgtEl>
                                          <p:spTgt spid="8397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3972">
                                            <p:txEl>
                                              <p:pRg st="2" end="2"/>
                                            </p:txEl>
                                          </p:spTgt>
                                        </p:tgtEl>
                                        <p:attrNameLst>
                                          <p:attrName>style.visibility</p:attrName>
                                        </p:attrNameLst>
                                      </p:cBhvr>
                                      <p:to>
                                        <p:strVal val="visible"/>
                                      </p:to>
                                    </p:set>
                                    <p:animEffect transition="in" filter="blinds(horizontal)">
                                      <p:cBhvr>
                                        <p:cTn id="10" dur="500"/>
                                        <p:tgtEl>
                                          <p:spTgt spid="83972">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83972">
                                            <p:txEl>
                                              <p:pRg st="4" end="4"/>
                                            </p:txEl>
                                          </p:spTgt>
                                        </p:tgtEl>
                                        <p:attrNameLst>
                                          <p:attrName>style.visibility</p:attrName>
                                        </p:attrNameLst>
                                      </p:cBhvr>
                                      <p:to>
                                        <p:strVal val="visible"/>
                                      </p:to>
                                    </p:set>
                                    <p:animEffect transition="in" filter="blinds(horizontal)">
                                      <p:cBhvr>
                                        <p:cTn id="13" dur="500"/>
                                        <p:tgtEl>
                                          <p:spTgt spid="83972">
                                            <p:txEl>
                                              <p:pRg st="4" end="4"/>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83972">
                                            <p:txEl>
                                              <p:pRg st="6" end="6"/>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83972">
                                            <p:txEl>
                                              <p:pRg st="7" end="7"/>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83972">
                                            <p:txEl>
                                              <p:pRg st="9" end="9"/>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83972">
                                            <p:txEl>
                                              <p:pRg st="11" end="11"/>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8397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57225" y="374772"/>
            <a:ext cx="8382000" cy="609600"/>
          </a:xfrm>
        </p:spPr>
        <p:txBody>
          <a:bodyPr>
            <a:normAutofit fontScale="90000"/>
          </a:bodyPr>
          <a:lstStyle/>
          <a:p>
            <a:r>
              <a:rPr lang="en-US" b="1" dirty="0"/>
              <a:t>Diagrams:</a:t>
            </a:r>
          </a:p>
        </p:txBody>
      </p:sp>
      <p:sp>
        <p:nvSpPr>
          <p:cNvPr id="47107" name="Rectangle 3"/>
          <p:cNvSpPr>
            <a:spLocks noGrp="1" noChangeArrowheads="1"/>
          </p:cNvSpPr>
          <p:nvPr>
            <p:ph idx="1"/>
          </p:nvPr>
        </p:nvSpPr>
        <p:spPr>
          <a:xfrm>
            <a:off x="2362200" y="1219200"/>
            <a:ext cx="8001000" cy="4800600"/>
          </a:xfrm>
        </p:spPr>
        <p:txBody>
          <a:bodyPr>
            <a:normAutofit/>
          </a:bodyPr>
          <a:lstStyle/>
          <a:p>
            <a:pPr>
              <a:lnSpc>
                <a:spcPct val="150000"/>
              </a:lnSpc>
            </a:pPr>
            <a:r>
              <a:rPr lang="en-US" sz="2400" dirty="0"/>
              <a:t>Extremely useful </a:t>
            </a:r>
          </a:p>
          <a:p>
            <a:pPr>
              <a:lnSpc>
                <a:spcPct val="150000"/>
              </a:lnSpc>
            </a:pPr>
            <a:r>
              <a:rPr lang="en-US" sz="2400" dirty="0"/>
              <a:t>attractive to the eyes, </a:t>
            </a:r>
          </a:p>
          <a:p>
            <a:pPr>
              <a:lnSpc>
                <a:spcPct val="150000"/>
              </a:lnSpc>
            </a:pPr>
            <a:r>
              <a:rPr lang="en-US" sz="2400" dirty="0"/>
              <a:t>gives a bird's eye view of the entire data, </a:t>
            </a:r>
          </a:p>
          <a:p>
            <a:pPr>
              <a:lnSpc>
                <a:spcPct val="150000"/>
              </a:lnSpc>
            </a:pPr>
            <a:r>
              <a:rPr lang="en-US" sz="2400" dirty="0"/>
              <a:t>have a lasting impression </a:t>
            </a:r>
          </a:p>
          <a:p>
            <a:pPr>
              <a:lnSpc>
                <a:spcPct val="150000"/>
              </a:lnSpc>
            </a:pPr>
            <a:r>
              <a:rPr lang="en-US" sz="2400" dirty="0"/>
              <a:t>facilitate comparison of data relating to different time periods and regions.</a:t>
            </a:r>
          </a:p>
          <a:p>
            <a:pPr>
              <a:lnSpc>
                <a:spcPct val="150000"/>
              </a:lnSpc>
              <a:buFont typeface="Wingdings" panose="05000000000000000000" pitchFamily="2" charset="2"/>
              <a:buNone/>
            </a:pPr>
            <a:endParaRPr lang="en-US" sz="2400" dirty="0"/>
          </a:p>
        </p:txBody>
      </p:sp>
      <p:sp>
        <p:nvSpPr>
          <p:cNvPr id="4" name="Slide Number Placeholder 3"/>
          <p:cNvSpPr>
            <a:spLocks noGrp="1"/>
          </p:cNvSpPr>
          <p:nvPr>
            <p:ph type="sldNum" sz="quarter" idx="12"/>
          </p:nvPr>
        </p:nvSpPr>
        <p:spPr/>
        <p:txBody>
          <a:bodyPr/>
          <a:lstStyle/>
          <a:p>
            <a:fld id="{386ECF29-C69D-44F2-9CAC-1B29D7BC2430}" type="slidenum">
              <a:rPr lang="en-US"/>
              <a:pPr/>
              <a:t>15</a:t>
            </a:fld>
            <a:endParaRPr lang="en-US"/>
          </a:p>
        </p:txBody>
      </p:sp>
    </p:spTree>
    <p:extLst>
      <p:ext uri="{BB962C8B-B14F-4D97-AF65-F5344CB8AC3E}">
        <p14:creationId xmlns:p14="http://schemas.microsoft.com/office/powerpoint/2010/main" val="755150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noChangeArrowheads="1"/>
          </p:cNvSpPr>
          <p:nvPr>
            <p:ph idx="1"/>
          </p:nvPr>
        </p:nvSpPr>
        <p:spPr>
          <a:xfrm>
            <a:off x="2362200" y="0"/>
            <a:ext cx="8305800" cy="6629400"/>
          </a:xfrm>
        </p:spPr>
        <p:txBody>
          <a:bodyPr>
            <a:normAutofit/>
          </a:bodyPr>
          <a:lstStyle/>
          <a:p>
            <a:pPr algn="ctr">
              <a:lnSpc>
                <a:spcPct val="90000"/>
              </a:lnSpc>
              <a:buFont typeface="Wingdings" panose="05000000000000000000" pitchFamily="2" charset="2"/>
              <a:buNone/>
            </a:pPr>
            <a:r>
              <a:rPr lang="en-US" b="1" dirty="0"/>
              <a:t>TYPES OF DIAGRAMS:</a:t>
            </a:r>
            <a:endParaRPr lang="en-US" dirty="0"/>
          </a:p>
          <a:p>
            <a:pPr>
              <a:lnSpc>
                <a:spcPct val="150000"/>
              </a:lnSpc>
            </a:pPr>
            <a:r>
              <a:rPr lang="en-US" dirty="0"/>
              <a:t>Bar Diagram  : qualitative data. </a:t>
            </a:r>
          </a:p>
          <a:p>
            <a:pPr>
              <a:lnSpc>
                <a:spcPct val="150000"/>
              </a:lnSpc>
            </a:pPr>
            <a:r>
              <a:rPr lang="en-US" dirty="0"/>
              <a:t>Multiple Bar: qualitative data </a:t>
            </a:r>
          </a:p>
          <a:p>
            <a:pPr>
              <a:lnSpc>
                <a:spcPct val="150000"/>
              </a:lnSpc>
            </a:pPr>
            <a:r>
              <a:rPr lang="en-US" dirty="0"/>
              <a:t>Proportional Bar Diagram: qualitative data. </a:t>
            </a:r>
          </a:p>
          <a:p>
            <a:pPr>
              <a:lnSpc>
                <a:spcPct val="150000"/>
              </a:lnSpc>
            </a:pPr>
            <a:r>
              <a:rPr lang="en-US" dirty="0"/>
              <a:t>Pie Diagram: qualitative data</a:t>
            </a:r>
          </a:p>
          <a:p>
            <a:pPr>
              <a:lnSpc>
                <a:spcPct val="150000"/>
              </a:lnSpc>
            </a:pPr>
            <a:r>
              <a:rPr lang="en-US" dirty="0"/>
              <a:t>Component Bar Diagram: qualitative data</a:t>
            </a:r>
          </a:p>
          <a:p>
            <a:pPr>
              <a:lnSpc>
                <a:spcPct val="150000"/>
              </a:lnSpc>
            </a:pPr>
            <a:r>
              <a:rPr lang="en-US" dirty="0"/>
              <a:t>Line diagram: qualitative data</a:t>
            </a:r>
          </a:p>
          <a:p>
            <a:pPr>
              <a:lnSpc>
                <a:spcPct val="150000"/>
              </a:lnSpc>
            </a:pPr>
            <a:r>
              <a:rPr lang="en-US" dirty="0"/>
              <a:t>Frequency Polygon: qualitative data</a:t>
            </a:r>
          </a:p>
          <a:p>
            <a:pPr>
              <a:lnSpc>
                <a:spcPct val="150000"/>
              </a:lnSpc>
            </a:pPr>
            <a:r>
              <a:rPr lang="en-US" dirty="0"/>
              <a:t>Cartograms or Spot Map: geographical distribution of frequencies</a:t>
            </a:r>
          </a:p>
          <a:p>
            <a:pPr>
              <a:lnSpc>
                <a:spcPct val="150000"/>
              </a:lnSpc>
            </a:pPr>
            <a:r>
              <a:rPr lang="en-US" dirty="0"/>
              <a:t>Histogram: quantitative data of continuous type. </a:t>
            </a:r>
          </a:p>
        </p:txBody>
      </p:sp>
      <p:sp>
        <p:nvSpPr>
          <p:cNvPr id="3" name="Slide Number Placeholder 3"/>
          <p:cNvSpPr>
            <a:spLocks noGrp="1"/>
          </p:cNvSpPr>
          <p:nvPr>
            <p:ph type="sldNum" sz="quarter" idx="12"/>
          </p:nvPr>
        </p:nvSpPr>
        <p:spPr/>
        <p:txBody>
          <a:bodyPr/>
          <a:lstStyle/>
          <a:p>
            <a:fld id="{ED680B00-99C2-4556-AB6F-20F9B4570480}" type="slidenum">
              <a:rPr lang="en-US"/>
              <a:pPr/>
              <a:t>16</a:t>
            </a:fld>
            <a:endParaRPr lang="en-US"/>
          </a:p>
        </p:txBody>
      </p:sp>
    </p:spTree>
    <p:extLst>
      <p:ext uri="{BB962C8B-B14F-4D97-AF65-F5344CB8AC3E}">
        <p14:creationId xmlns:p14="http://schemas.microsoft.com/office/powerpoint/2010/main" val="3670392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noChangeArrowheads="1"/>
          </p:cNvSpPr>
          <p:nvPr>
            <p:ph idx="1"/>
          </p:nvPr>
        </p:nvSpPr>
        <p:spPr>
          <a:xfrm>
            <a:off x="1170440" y="679572"/>
            <a:ext cx="9182100" cy="6019800"/>
          </a:xfrm>
        </p:spPr>
        <p:txBody>
          <a:bodyPr>
            <a:normAutofit/>
          </a:bodyPr>
          <a:lstStyle/>
          <a:p>
            <a:pPr>
              <a:buFont typeface="Wingdings" panose="05000000000000000000" pitchFamily="2" charset="2"/>
              <a:buNone/>
            </a:pPr>
            <a:r>
              <a:rPr lang="en-US" sz="3200" b="1" dirty="0"/>
              <a:t>Basic rules :</a:t>
            </a:r>
            <a:endParaRPr lang="en-US" sz="2400" b="1" dirty="0"/>
          </a:p>
          <a:p>
            <a:pPr>
              <a:lnSpc>
                <a:spcPct val="150000"/>
              </a:lnSpc>
            </a:pPr>
            <a:r>
              <a:rPr lang="en-US" sz="2400" dirty="0"/>
              <a:t>self explanatory</a:t>
            </a:r>
          </a:p>
          <a:p>
            <a:pPr>
              <a:lnSpc>
                <a:spcPct val="150000"/>
              </a:lnSpc>
            </a:pPr>
            <a:r>
              <a:rPr lang="en-US" sz="2400" dirty="0"/>
              <a:t>simple and consistent with the data.</a:t>
            </a:r>
          </a:p>
          <a:p>
            <a:pPr>
              <a:lnSpc>
                <a:spcPct val="150000"/>
              </a:lnSpc>
            </a:pPr>
            <a:r>
              <a:rPr lang="en-US" sz="2400" dirty="0"/>
              <a:t>values of the variables - on horizontal or X-axis and the frequency - vertical line or Y-axis.</a:t>
            </a:r>
          </a:p>
          <a:p>
            <a:pPr>
              <a:lnSpc>
                <a:spcPct val="150000"/>
              </a:lnSpc>
            </a:pPr>
            <a:r>
              <a:rPr lang="en-US" sz="2400" dirty="0"/>
              <a:t>No too many lines on the graph, should  not look clumsy.</a:t>
            </a:r>
          </a:p>
          <a:p>
            <a:pPr>
              <a:lnSpc>
                <a:spcPct val="150000"/>
              </a:lnSpc>
            </a:pPr>
            <a:r>
              <a:rPr lang="en-US" sz="2400" dirty="0"/>
              <a:t>The scale of presentation – right hand top corner of the graph.</a:t>
            </a:r>
          </a:p>
        </p:txBody>
      </p:sp>
      <p:sp>
        <p:nvSpPr>
          <p:cNvPr id="3" name="Slide Number Placeholder 3"/>
          <p:cNvSpPr>
            <a:spLocks noGrp="1"/>
          </p:cNvSpPr>
          <p:nvPr>
            <p:ph type="sldNum" sz="quarter" idx="12"/>
          </p:nvPr>
        </p:nvSpPr>
        <p:spPr/>
        <p:txBody>
          <a:bodyPr/>
          <a:lstStyle/>
          <a:p>
            <a:fld id="{72181789-4221-4598-881F-FA51021A336D}" type="slidenum">
              <a:rPr lang="en-US"/>
              <a:pPr/>
              <a:t>17</a:t>
            </a:fld>
            <a:endParaRPr lang="en-US"/>
          </a:p>
        </p:txBody>
      </p:sp>
    </p:spTree>
    <p:extLst>
      <p:ext uri="{BB962C8B-B14F-4D97-AF65-F5344CB8AC3E}">
        <p14:creationId xmlns:p14="http://schemas.microsoft.com/office/powerpoint/2010/main" val="3597465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t>Bar Diagram</a:t>
            </a:r>
          </a:p>
        </p:txBody>
      </p:sp>
      <p:sp>
        <p:nvSpPr>
          <p:cNvPr id="48131" name="Rectangle 3"/>
          <p:cNvSpPr>
            <a:spLocks noGrp="1" noChangeArrowheads="1"/>
          </p:cNvSpPr>
          <p:nvPr>
            <p:ph type="body" sz="half" idx="1"/>
          </p:nvPr>
        </p:nvSpPr>
        <p:spPr>
          <a:xfrm>
            <a:off x="2362200" y="685800"/>
            <a:ext cx="3886200" cy="5867400"/>
          </a:xfrm>
        </p:spPr>
        <p:txBody>
          <a:bodyPr>
            <a:normAutofit/>
          </a:bodyPr>
          <a:lstStyle/>
          <a:p>
            <a:pPr>
              <a:lnSpc>
                <a:spcPct val="90000"/>
              </a:lnSpc>
            </a:pPr>
            <a:r>
              <a:rPr lang="en-US"/>
              <a:t>represent qualitative data. </a:t>
            </a:r>
          </a:p>
          <a:p>
            <a:pPr>
              <a:lnSpc>
                <a:spcPct val="90000"/>
              </a:lnSpc>
            </a:pPr>
            <a:r>
              <a:rPr lang="en-US"/>
              <a:t>only one variable. </a:t>
            </a:r>
          </a:p>
          <a:p>
            <a:pPr>
              <a:lnSpc>
                <a:spcPct val="90000"/>
              </a:lnSpc>
            </a:pPr>
            <a:r>
              <a:rPr lang="en-US"/>
              <a:t>width of the bar remains the same </a:t>
            </a:r>
          </a:p>
          <a:p>
            <a:pPr>
              <a:lnSpc>
                <a:spcPct val="90000"/>
              </a:lnSpc>
            </a:pPr>
            <a:r>
              <a:rPr lang="en-US"/>
              <a:t>the length varies according to the frequency in each category. </a:t>
            </a:r>
          </a:p>
          <a:p>
            <a:pPr>
              <a:lnSpc>
                <a:spcPct val="90000"/>
              </a:lnSpc>
            </a:pPr>
            <a:r>
              <a:rPr lang="en-US"/>
              <a:t>bars : vertical or horizontal.</a:t>
            </a:r>
          </a:p>
          <a:p>
            <a:pPr>
              <a:lnSpc>
                <a:spcPct val="90000"/>
              </a:lnSpc>
              <a:buFont typeface="Wingdings" panose="05000000000000000000" pitchFamily="2" charset="2"/>
              <a:buNone/>
            </a:pPr>
            <a:endParaRPr lang="en-US"/>
          </a:p>
          <a:p>
            <a:pPr>
              <a:lnSpc>
                <a:spcPct val="90000"/>
              </a:lnSpc>
              <a:buFont typeface="Wingdings" panose="05000000000000000000" pitchFamily="2" charset="2"/>
              <a:buNone/>
            </a:pPr>
            <a:r>
              <a:rPr lang="en-US"/>
              <a:t>Limitation : </a:t>
            </a:r>
          </a:p>
          <a:p>
            <a:pPr>
              <a:lnSpc>
                <a:spcPct val="90000"/>
              </a:lnSpc>
            </a:pPr>
            <a:r>
              <a:rPr lang="en-US"/>
              <a:t>represent only one classification </a:t>
            </a:r>
          </a:p>
          <a:p>
            <a:pPr>
              <a:lnSpc>
                <a:spcPct val="90000"/>
              </a:lnSpc>
            </a:pPr>
            <a:r>
              <a:rPr lang="en-US"/>
              <a:t>cannot be used for comparison</a:t>
            </a:r>
          </a:p>
        </p:txBody>
      </p:sp>
      <p:pic>
        <p:nvPicPr>
          <p:cNvPr id="48138" name="Picture 10" descr="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4855" t="3487" r="16045" b="64557"/>
          <a:stretch>
            <a:fillRect/>
          </a:stretch>
        </p:blipFill>
        <p:spPr>
          <a:xfrm>
            <a:off x="6248400" y="2057401"/>
            <a:ext cx="4114800" cy="2549525"/>
          </a:xfr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Slide Number Placeholder 4"/>
          <p:cNvSpPr>
            <a:spLocks noGrp="1"/>
          </p:cNvSpPr>
          <p:nvPr>
            <p:ph type="sldNum" sz="quarter" idx="10"/>
          </p:nvPr>
        </p:nvSpPr>
        <p:spPr/>
        <p:txBody>
          <a:bodyPr/>
          <a:lstStyle/>
          <a:p>
            <a:fld id="{7B7DF265-91C8-489E-A5FA-ACC0963FC4D2}" type="slidenum">
              <a:rPr lang="en-US"/>
              <a:pPr/>
              <a:t>18</a:t>
            </a:fld>
            <a:endParaRPr lang="en-US"/>
          </a:p>
        </p:txBody>
      </p:sp>
    </p:spTree>
    <p:extLst>
      <p:ext uri="{BB962C8B-B14F-4D97-AF65-F5344CB8AC3E}">
        <p14:creationId xmlns:p14="http://schemas.microsoft.com/office/powerpoint/2010/main" val="2735545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t>Multiple Bar:</a:t>
            </a:r>
            <a:r>
              <a:rPr lang="en-US" sz="5400"/>
              <a:t> </a:t>
            </a:r>
          </a:p>
        </p:txBody>
      </p:sp>
      <p:sp>
        <p:nvSpPr>
          <p:cNvPr id="94211" name="Rectangle 3"/>
          <p:cNvSpPr>
            <a:spLocks noGrp="1" noChangeArrowheads="1"/>
          </p:cNvSpPr>
          <p:nvPr>
            <p:ph type="body" sz="half" idx="1"/>
          </p:nvPr>
        </p:nvSpPr>
        <p:spPr>
          <a:xfrm>
            <a:off x="2362200" y="838200"/>
            <a:ext cx="7772400" cy="2514600"/>
          </a:xfrm>
          <a:ln/>
        </p:spPr>
        <p:txBody>
          <a:bodyPr>
            <a:normAutofit/>
          </a:bodyPr>
          <a:lstStyle/>
          <a:p>
            <a:pPr>
              <a:lnSpc>
                <a:spcPct val="80000"/>
              </a:lnSpc>
            </a:pPr>
            <a:r>
              <a:rPr lang="en-US"/>
              <a:t>compare qualitative data with respect to a single variable.</a:t>
            </a:r>
          </a:p>
          <a:p>
            <a:pPr>
              <a:lnSpc>
                <a:spcPct val="80000"/>
              </a:lnSpc>
            </a:pPr>
            <a:r>
              <a:rPr lang="en-US"/>
              <a:t>Eg: sex ­wise or with respect to time or region.</a:t>
            </a:r>
          </a:p>
          <a:p>
            <a:pPr>
              <a:lnSpc>
                <a:spcPct val="80000"/>
              </a:lnSpc>
            </a:pPr>
            <a:endParaRPr lang="en-US"/>
          </a:p>
          <a:p>
            <a:pPr>
              <a:lnSpc>
                <a:spcPct val="80000"/>
              </a:lnSpc>
            </a:pPr>
            <a:r>
              <a:rPr lang="en-US"/>
              <a:t>each category of the variable have a set of bars of the same width corresponding to the different sections without any gap in between the width and the length corresponds to the frequency.   </a:t>
            </a:r>
            <a:endParaRPr lang="en-US" b="1"/>
          </a:p>
        </p:txBody>
      </p:sp>
      <p:pic>
        <p:nvPicPr>
          <p:cNvPr id="94218" name="Picture 10" descr="1"/>
          <p:cNvPicPr>
            <a:picLocks noGrp="1" noChangeAspect="1" noChangeArrowheads="1"/>
          </p:cNvPicPr>
          <p:nvPr>
            <p:ph sz="half" idx="2"/>
          </p:nvPr>
        </p:nvPicPr>
        <p:blipFill>
          <a:blip r:embed="rId3">
            <a:lum bright="6000"/>
            <a:extLst>
              <a:ext uri="{28A0092B-C50C-407E-A947-70E740481C1C}">
                <a14:useLocalDpi xmlns:a14="http://schemas.microsoft.com/office/drawing/2010/main" val="0"/>
              </a:ext>
            </a:extLst>
          </a:blip>
          <a:srcRect l="6796" t="37975" r="9708" b="34177"/>
          <a:stretch>
            <a:fillRect/>
          </a:stretch>
        </p:blipFill>
        <p:spPr>
          <a:xfrm>
            <a:off x="4191000" y="3463925"/>
            <a:ext cx="6096000" cy="3117850"/>
          </a:xfr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Slide Number Placeholder 4"/>
          <p:cNvSpPr>
            <a:spLocks noGrp="1"/>
          </p:cNvSpPr>
          <p:nvPr>
            <p:ph type="sldNum" sz="quarter" idx="10"/>
          </p:nvPr>
        </p:nvSpPr>
        <p:spPr/>
        <p:txBody>
          <a:bodyPr/>
          <a:lstStyle/>
          <a:p>
            <a:fld id="{4BF05761-A7A2-4DFA-9087-454A3807E26E}" type="slidenum">
              <a:rPr lang="en-US"/>
              <a:pPr/>
              <a:t>19</a:t>
            </a:fld>
            <a:endParaRPr lang="en-US"/>
          </a:p>
        </p:txBody>
      </p:sp>
    </p:spTree>
    <p:extLst>
      <p:ext uri="{BB962C8B-B14F-4D97-AF65-F5344CB8AC3E}">
        <p14:creationId xmlns:p14="http://schemas.microsoft.com/office/powerpoint/2010/main" val="2731649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685800" y="457200"/>
            <a:ext cx="9982200" cy="6019800"/>
          </a:xfrm>
        </p:spPr>
        <p:txBody>
          <a:bodyPr>
            <a:noAutofit/>
          </a:bodyPr>
          <a:lstStyle/>
          <a:p>
            <a:endParaRPr lang="en-US" sz="2800" b="1" i="1" dirty="0"/>
          </a:p>
          <a:p>
            <a:pPr marL="0" indent="0">
              <a:buNone/>
            </a:pPr>
            <a:endParaRPr lang="en-US" sz="2800" b="1" i="1" dirty="0"/>
          </a:p>
          <a:p>
            <a:pPr>
              <a:buFont typeface="Wingdings" panose="05000000000000000000" pitchFamily="2" charset="2"/>
              <a:buNone/>
            </a:pPr>
            <a:endParaRPr lang="en-US" sz="2800" b="1" dirty="0"/>
          </a:p>
          <a:p>
            <a:pPr>
              <a:buFont typeface="Wingdings" panose="05000000000000000000" pitchFamily="2" charset="2"/>
              <a:buNone/>
            </a:pPr>
            <a:r>
              <a:rPr lang="en-US" sz="2800" b="1" dirty="0"/>
              <a:t> Definition: </a:t>
            </a:r>
            <a:endParaRPr lang="en-US" sz="2800" dirty="0"/>
          </a:p>
          <a:p>
            <a:pPr>
              <a:buFont typeface="Wingdings" panose="05000000000000000000" pitchFamily="2" charset="2"/>
              <a:buNone/>
            </a:pPr>
            <a:r>
              <a:rPr lang="en-US" sz="2800" dirty="0"/>
              <a:t>                </a:t>
            </a:r>
            <a:r>
              <a:rPr lang="en-US" sz="2800" b="1" i="1" dirty="0"/>
              <a:t>“It is the method of collection, organizing analyzing, tabulating &amp; interpretation of data related to living organisms &amp; human being”.</a:t>
            </a:r>
          </a:p>
          <a:p>
            <a:endParaRPr lang="en-US" sz="2800" b="1" i="1" dirty="0"/>
          </a:p>
          <a:p>
            <a:r>
              <a:rPr lang="en-US" sz="2800" b="1" dirty="0"/>
              <a:t>John </a:t>
            </a:r>
            <a:r>
              <a:rPr lang="en-US" sz="2800" b="1" dirty="0" err="1"/>
              <a:t>Graunt</a:t>
            </a:r>
            <a:r>
              <a:rPr lang="en-US" sz="2800" dirty="0"/>
              <a:t> – </a:t>
            </a:r>
            <a:r>
              <a:rPr lang="en-US" sz="2800" i="1" dirty="0"/>
              <a:t>Father of health statistics</a:t>
            </a:r>
          </a:p>
        </p:txBody>
      </p:sp>
      <p:sp>
        <p:nvSpPr>
          <p:cNvPr id="3" name="Slide Number Placeholder 3"/>
          <p:cNvSpPr>
            <a:spLocks noGrp="1"/>
          </p:cNvSpPr>
          <p:nvPr>
            <p:ph type="sldNum" sz="quarter" idx="12"/>
          </p:nvPr>
        </p:nvSpPr>
        <p:spPr/>
        <p:txBody>
          <a:bodyPr/>
          <a:lstStyle/>
          <a:p>
            <a:fld id="{3575C886-B226-4E48-8FAE-05B4720FF430}" type="slidenum">
              <a:rPr lang="en-US"/>
              <a:pPr/>
              <a:t>2</a:t>
            </a:fld>
            <a:endParaRPr lang="en-US"/>
          </a:p>
        </p:txBody>
      </p:sp>
    </p:spTree>
    <p:extLst>
      <p:ext uri="{BB962C8B-B14F-4D97-AF65-F5344CB8AC3E}">
        <p14:creationId xmlns:p14="http://schemas.microsoft.com/office/powerpoint/2010/main" val="771941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130167" y="85727"/>
            <a:ext cx="11176000" cy="838200"/>
          </a:xfrm>
        </p:spPr>
        <p:txBody>
          <a:bodyPr/>
          <a:lstStyle/>
          <a:p>
            <a:r>
              <a:rPr lang="en-US" dirty="0"/>
              <a:t>Proportional/Component Bar Diagram:</a:t>
            </a:r>
          </a:p>
        </p:txBody>
      </p:sp>
      <p:sp>
        <p:nvSpPr>
          <p:cNvPr id="97283" name="Rectangle 3"/>
          <p:cNvSpPr>
            <a:spLocks noGrp="1" noChangeArrowheads="1"/>
          </p:cNvSpPr>
          <p:nvPr>
            <p:ph type="body" sz="half" idx="1"/>
          </p:nvPr>
        </p:nvSpPr>
        <p:spPr>
          <a:xfrm>
            <a:off x="2362200" y="838200"/>
            <a:ext cx="7848600" cy="2743200"/>
          </a:xfrm>
        </p:spPr>
        <p:txBody>
          <a:bodyPr>
            <a:normAutofit/>
          </a:bodyPr>
          <a:lstStyle/>
          <a:p>
            <a:r>
              <a:rPr lang="en-US"/>
              <a:t>represent qualitative data. </a:t>
            </a:r>
          </a:p>
          <a:p>
            <a:r>
              <a:rPr lang="en-US"/>
              <a:t>both, the number of cases in major groups as well as the subgroups simultaneously</a:t>
            </a:r>
          </a:p>
          <a:p>
            <a:r>
              <a:rPr lang="en-US"/>
              <a:t>cases of the major group drawn </a:t>
            </a:r>
          </a:p>
          <a:p>
            <a:r>
              <a:rPr lang="en-US"/>
              <a:t>each rectangle is divided according to no in the subgroups. </a:t>
            </a:r>
            <a:endParaRPr lang="en-US" b="1"/>
          </a:p>
        </p:txBody>
      </p:sp>
      <p:pic>
        <p:nvPicPr>
          <p:cNvPr id="97287" name="Picture 7" descr="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10129" t="34810" r="4636" b="34178"/>
          <a:stretch>
            <a:fillRect/>
          </a:stretch>
        </p:blipFill>
        <p:spPr>
          <a:xfrm>
            <a:off x="3733800" y="3463925"/>
            <a:ext cx="5791200" cy="3125788"/>
          </a:xfr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Slide Number Placeholder 4"/>
          <p:cNvSpPr>
            <a:spLocks noGrp="1"/>
          </p:cNvSpPr>
          <p:nvPr>
            <p:ph type="sldNum" sz="quarter" idx="10"/>
          </p:nvPr>
        </p:nvSpPr>
        <p:spPr/>
        <p:txBody>
          <a:bodyPr/>
          <a:lstStyle/>
          <a:p>
            <a:fld id="{466F00C4-6AFD-4D12-8B6B-0A2DB0FE6926}" type="slidenum">
              <a:rPr lang="en-US"/>
              <a:pPr/>
              <a:t>20</a:t>
            </a:fld>
            <a:endParaRPr lang="en-US"/>
          </a:p>
        </p:txBody>
      </p:sp>
    </p:spTree>
    <p:extLst>
      <p:ext uri="{BB962C8B-B14F-4D97-AF65-F5344CB8AC3E}">
        <p14:creationId xmlns:p14="http://schemas.microsoft.com/office/powerpoint/2010/main" val="1180665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p:txBody>
          <a:bodyPr/>
          <a:lstStyle/>
          <a:p>
            <a:r>
              <a:rPr lang="en-US"/>
              <a:t> </a:t>
            </a:r>
            <a:r>
              <a:rPr lang="en-US" sz="2400"/>
              <a:t>PIE DIAGRAM</a:t>
            </a:r>
          </a:p>
        </p:txBody>
      </p:sp>
      <p:sp>
        <p:nvSpPr>
          <p:cNvPr id="299011" name="Rectangle 3"/>
          <p:cNvSpPr>
            <a:spLocks noGrp="1" noChangeArrowheads="1"/>
          </p:cNvSpPr>
          <p:nvPr>
            <p:ph type="body" sz="half" idx="1"/>
          </p:nvPr>
        </p:nvSpPr>
        <p:spPr>
          <a:xfrm>
            <a:off x="2362200" y="838200"/>
            <a:ext cx="8305800" cy="2438400"/>
          </a:xfrm>
        </p:spPr>
        <p:txBody>
          <a:bodyPr>
            <a:normAutofit/>
          </a:bodyPr>
          <a:lstStyle/>
          <a:p>
            <a:r>
              <a:rPr lang="en-US"/>
              <a:t>The frequency of the group is shown in a circle.</a:t>
            </a:r>
          </a:p>
          <a:p>
            <a:pPr>
              <a:buFont typeface="Wingdings" panose="05000000000000000000" pitchFamily="2" charset="2"/>
              <a:buNone/>
            </a:pPr>
            <a:endParaRPr lang="en-US"/>
          </a:p>
          <a:p>
            <a:r>
              <a:rPr lang="en-US"/>
              <a:t>Degree of angle denotes the frequency.</a:t>
            </a:r>
          </a:p>
          <a:p>
            <a:pPr>
              <a:buFont typeface="Wingdings" panose="05000000000000000000" pitchFamily="2" charset="2"/>
              <a:buNone/>
            </a:pPr>
            <a:endParaRPr lang="en-US"/>
          </a:p>
          <a:p>
            <a:r>
              <a:rPr lang="en-US"/>
              <a:t>Instead of comparing the length of bar , the areas of segments are compared.</a:t>
            </a:r>
          </a:p>
        </p:txBody>
      </p:sp>
      <p:graphicFrame>
        <p:nvGraphicFramePr>
          <p:cNvPr id="299012" name="Object 4"/>
          <p:cNvGraphicFramePr>
            <a:graphicFrameLocks noGrp="1" noChangeAspect="1"/>
          </p:cNvGraphicFramePr>
          <p:nvPr>
            <p:ph sz="half" idx="2"/>
          </p:nvPr>
        </p:nvGraphicFramePr>
        <p:xfrm>
          <a:off x="3722688" y="3657600"/>
          <a:ext cx="5811837" cy="2822575"/>
        </p:xfrm>
        <a:graphic>
          <a:graphicData uri="http://schemas.openxmlformats.org/presentationml/2006/ole">
            <mc:AlternateContent xmlns:mc="http://schemas.openxmlformats.org/markup-compatibility/2006">
              <mc:Choice xmlns:v="urn:schemas-microsoft-com:vml" Requires="v">
                <p:oleObj spid="_x0000_s3168" name="Chart" r:id="rId4" imgW="4629302" imgH="2247900" progId="Excel.Chart.8">
                  <p:embed/>
                </p:oleObj>
              </mc:Choice>
              <mc:Fallback>
                <p:oleObj name="Chart" r:id="rId4" imgW="4629302" imgH="2247900"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2844" t="11429" r="7547" b="7121"/>
                      <a:stretch>
                        <a:fillRect/>
                      </a:stretch>
                    </p:blipFill>
                    <p:spPr bwMode="auto">
                      <a:xfrm>
                        <a:off x="3722688" y="3657600"/>
                        <a:ext cx="5811837" cy="2822575"/>
                      </a:xfrm>
                      <a:prstGeom prst="rect">
                        <a:avLst/>
                      </a:prstGeom>
                      <a:noFill/>
                      <a:ln w="28575" cmpd="sng">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Slide Number Placeholder 4"/>
          <p:cNvSpPr>
            <a:spLocks noGrp="1"/>
          </p:cNvSpPr>
          <p:nvPr>
            <p:ph type="sldNum" sz="quarter" idx="10"/>
          </p:nvPr>
        </p:nvSpPr>
        <p:spPr/>
        <p:txBody>
          <a:bodyPr/>
          <a:lstStyle/>
          <a:p>
            <a:fld id="{57B4B98E-8BB3-4BBA-A6F9-C65F95FAEE9B}" type="slidenum">
              <a:rPr lang="en-US"/>
              <a:pPr/>
              <a:t>21</a:t>
            </a:fld>
            <a:endParaRPr lang="en-US"/>
          </a:p>
        </p:txBody>
      </p:sp>
    </p:spTree>
    <p:extLst>
      <p:ext uri="{BB962C8B-B14F-4D97-AF65-F5344CB8AC3E}">
        <p14:creationId xmlns:p14="http://schemas.microsoft.com/office/powerpoint/2010/main" val="1395349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t>Line diagram:</a:t>
            </a:r>
          </a:p>
        </p:txBody>
      </p:sp>
      <p:sp>
        <p:nvSpPr>
          <p:cNvPr id="98307" name="Rectangle 3"/>
          <p:cNvSpPr>
            <a:spLocks noGrp="1" noChangeArrowheads="1"/>
          </p:cNvSpPr>
          <p:nvPr>
            <p:ph type="body" sz="half" idx="1"/>
          </p:nvPr>
        </p:nvSpPr>
        <p:spPr>
          <a:xfrm>
            <a:off x="2362200" y="685800"/>
            <a:ext cx="7924800" cy="2286000"/>
          </a:xfrm>
        </p:spPr>
        <p:txBody>
          <a:bodyPr>
            <a:normAutofit/>
          </a:bodyPr>
          <a:lstStyle/>
          <a:p>
            <a:r>
              <a:rPr lang="en-US"/>
              <a:t>useful to study changes of values in the variable over time </a:t>
            </a:r>
          </a:p>
          <a:p>
            <a:r>
              <a:rPr lang="en-US"/>
              <a:t>simplest type </a:t>
            </a:r>
          </a:p>
          <a:p>
            <a:r>
              <a:rPr lang="en-US"/>
              <a:t>X-axis, - hours, days, weeks, months or years </a:t>
            </a:r>
          </a:p>
          <a:p>
            <a:r>
              <a:rPr lang="en-US"/>
              <a:t>Y-axis- value of any quantity pertaining to X-axis,</a:t>
            </a:r>
          </a:p>
        </p:txBody>
      </p:sp>
      <p:pic>
        <p:nvPicPr>
          <p:cNvPr id="98308" name="Picture 4" descr="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t="68355" r="6140" b="1266"/>
          <a:stretch>
            <a:fillRect/>
          </a:stretch>
        </p:blipFill>
        <p:spPr>
          <a:xfrm>
            <a:off x="1671638" y="2445476"/>
            <a:ext cx="9190376" cy="4412524"/>
          </a:xfr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Slide Number Placeholder 4"/>
          <p:cNvSpPr>
            <a:spLocks noGrp="1"/>
          </p:cNvSpPr>
          <p:nvPr>
            <p:ph type="sldNum" sz="quarter" idx="10"/>
          </p:nvPr>
        </p:nvSpPr>
        <p:spPr/>
        <p:txBody>
          <a:bodyPr/>
          <a:lstStyle/>
          <a:p>
            <a:fld id="{F13A868C-B826-48F0-9B2F-1C57EC2D1834}" type="slidenum">
              <a:rPr lang="en-US"/>
              <a:pPr/>
              <a:t>22</a:t>
            </a:fld>
            <a:endParaRPr lang="en-US"/>
          </a:p>
        </p:txBody>
      </p:sp>
    </p:spTree>
    <p:extLst>
      <p:ext uri="{BB962C8B-B14F-4D97-AF65-F5344CB8AC3E}">
        <p14:creationId xmlns:p14="http://schemas.microsoft.com/office/powerpoint/2010/main" val="1788351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
          <p:cNvPicPr>
            <a:picLocks noChangeAspect="1" noChangeArrowheads="1"/>
          </p:cNvPicPr>
          <p:nvPr/>
        </p:nvPicPr>
        <p:blipFill>
          <a:blip r:embed="rId3">
            <a:extLst>
              <a:ext uri="{28A0092B-C50C-407E-A947-70E740481C1C}">
                <a14:useLocalDpi xmlns:a14="http://schemas.microsoft.com/office/drawing/2010/main" val="0"/>
              </a:ext>
            </a:extLst>
          </a:blip>
          <a:srcRect l="4147" t="3300" r="7573" b="65822"/>
          <a:stretch>
            <a:fillRect/>
          </a:stretch>
        </p:blipFill>
        <p:spPr>
          <a:xfrm>
            <a:off x="5544220" y="3248483"/>
            <a:ext cx="6647780" cy="3609517"/>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9330" name="Rectangle 2"/>
          <p:cNvSpPr>
            <a:spLocks noGrp="1" noChangeArrowheads="1"/>
          </p:cNvSpPr>
          <p:nvPr>
            <p:ph type="title"/>
          </p:nvPr>
        </p:nvSpPr>
        <p:spPr/>
        <p:txBody>
          <a:bodyPr/>
          <a:lstStyle/>
          <a:p>
            <a:r>
              <a:rPr lang="en-US" sz="4000"/>
              <a:t>Histogram</a:t>
            </a:r>
          </a:p>
        </p:txBody>
      </p:sp>
      <p:sp>
        <p:nvSpPr>
          <p:cNvPr id="99331" name="Rectangle 3"/>
          <p:cNvSpPr>
            <a:spLocks noGrp="1" noChangeArrowheads="1"/>
          </p:cNvSpPr>
          <p:nvPr>
            <p:ph idx="1"/>
          </p:nvPr>
        </p:nvSpPr>
        <p:spPr>
          <a:xfrm>
            <a:off x="646111" y="1152983"/>
            <a:ext cx="11212514" cy="4191000"/>
          </a:xfrm>
        </p:spPr>
        <p:txBody>
          <a:bodyPr>
            <a:normAutofit/>
          </a:bodyPr>
          <a:lstStyle/>
          <a:p>
            <a:r>
              <a:rPr lang="en-US" dirty="0"/>
              <a:t>quantitative data of continuous type. </a:t>
            </a:r>
          </a:p>
          <a:p>
            <a:r>
              <a:rPr lang="en-US" dirty="0"/>
              <a:t>bar diagram without gap between the bars. </a:t>
            </a:r>
          </a:p>
          <a:p>
            <a:r>
              <a:rPr lang="en-US" dirty="0"/>
              <a:t>represents a frequency distribution. </a:t>
            </a:r>
          </a:p>
          <a:p>
            <a:r>
              <a:rPr lang="en-US" dirty="0"/>
              <a:t>X-axis: the size of an observation is marked. Starting from 0 the limit of each class interval is marked, the width corresponding to the width of the class interval in the frequency distribution. </a:t>
            </a:r>
          </a:p>
          <a:p>
            <a:r>
              <a:rPr lang="en-US" dirty="0"/>
              <a:t>Y-axis :the frequencies are marked. </a:t>
            </a:r>
            <a:endParaRPr lang="en-US" sz="1400" dirty="0"/>
          </a:p>
        </p:txBody>
      </p:sp>
      <p:sp>
        <p:nvSpPr>
          <p:cNvPr id="4" name="Slide Number Placeholder 3"/>
          <p:cNvSpPr>
            <a:spLocks noGrp="1"/>
          </p:cNvSpPr>
          <p:nvPr>
            <p:ph type="sldNum" sz="quarter" idx="12"/>
          </p:nvPr>
        </p:nvSpPr>
        <p:spPr/>
        <p:txBody>
          <a:bodyPr/>
          <a:lstStyle/>
          <a:p>
            <a:fld id="{53FA0FAF-7AF1-4F10-829E-E7FC52D682FB}" type="slidenum">
              <a:rPr lang="en-US"/>
              <a:pPr/>
              <a:t>23</a:t>
            </a:fld>
            <a:endParaRPr lang="en-US"/>
          </a:p>
        </p:txBody>
      </p:sp>
    </p:spTree>
    <p:extLst>
      <p:ext uri="{BB962C8B-B14F-4D97-AF65-F5344CB8AC3E}">
        <p14:creationId xmlns:p14="http://schemas.microsoft.com/office/powerpoint/2010/main" val="21826618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a:t>Frequency Polygon</a:t>
            </a:r>
            <a:endParaRPr lang="en-US" i="1"/>
          </a:p>
        </p:txBody>
      </p:sp>
      <p:sp>
        <p:nvSpPr>
          <p:cNvPr id="100355" name="Rectangle 3"/>
          <p:cNvSpPr>
            <a:spLocks noGrp="1" noChangeArrowheads="1"/>
          </p:cNvSpPr>
          <p:nvPr>
            <p:ph type="body" sz="half" idx="1"/>
          </p:nvPr>
        </p:nvSpPr>
        <p:spPr>
          <a:xfrm>
            <a:off x="182880" y="1111347"/>
            <a:ext cx="5486399" cy="5627077"/>
          </a:xfrm>
        </p:spPr>
        <p:txBody>
          <a:bodyPr>
            <a:noAutofit/>
          </a:bodyPr>
          <a:lstStyle/>
          <a:p>
            <a:pPr algn="just">
              <a:lnSpc>
                <a:spcPct val="80000"/>
              </a:lnSpc>
            </a:pPr>
            <a:r>
              <a:rPr lang="en-US" sz="2400" dirty="0"/>
              <a:t>frequency distribution of quantitative data</a:t>
            </a:r>
          </a:p>
          <a:p>
            <a:pPr algn="just">
              <a:lnSpc>
                <a:spcPct val="80000"/>
              </a:lnSpc>
            </a:pPr>
            <a:r>
              <a:rPr lang="en-US" sz="2400" dirty="0"/>
              <a:t>compare two or more frequency distributions.  </a:t>
            </a:r>
          </a:p>
          <a:p>
            <a:pPr algn="just">
              <a:lnSpc>
                <a:spcPct val="80000"/>
              </a:lnSpc>
            </a:pPr>
            <a:r>
              <a:rPr lang="en-US" sz="2400" dirty="0"/>
              <a:t>a point is marked over the mid-point of the class interval, corresponding to the frequency. </a:t>
            </a:r>
          </a:p>
          <a:p>
            <a:pPr algn="just">
              <a:lnSpc>
                <a:spcPct val="80000"/>
              </a:lnSpc>
            </a:pPr>
            <a:r>
              <a:rPr lang="en-US" sz="2400" dirty="0"/>
              <a:t>points are connected by straight lines. </a:t>
            </a:r>
          </a:p>
          <a:p>
            <a:pPr algn="just">
              <a:lnSpc>
                <a:spcPct val="80000"/>
              </a:lnSpc>
            </a:pPr>
            <a:r>
              <a:rPr lang="en-US" sz="2400" dirty="0"/>
              <a:t>The first point and last point are joined to the midpoint of previous and next class respectively.</a:t>
            </a:r>
          </a:p>
          <a:p>
            <a:pPr algn="just">
              <a:lnSpc>
                <a:spcPct val="80000"/>
              </a:lnSpc>
            </a:pPr>
            <a:r>
              <a:rPr lang="en-US" sz="2400" dirty="0"/>
              <a:t>To compare two or more frequency distributions, lines of different types are drawn on the same graph. </a:t>
            </a:r>
            <a:endParaRPr lang="en-US" sz="2400" b="1" dirty="0"/>
          </a:p>
        </p:txBody>
      </p:sp>
      <p:sp>
        <p:nvSpPr>
          <p:cNvPr id="5" name="Slide Number Placeholder 4"/>
          <p:cNvSpPr>
            <a:spLocks noGrp="1"/>
          </p:cNvSpPr>
          <p:nvPr>
            <p:ph type="sldNum" sz="quarter" idx="10"/>
          </p:nvPr>
        </p:nvSpPr>
        <p:spPr/>
        <p:txBody>
          <a:bodyPr/>
          <a:lstStyle/>
          <a:p>
            <a:fld id="{48B0609D-16DA-4926-BD09-135CF663FB34}" type="slidenum">
              <a:rPr lang="en-US"/>
              <a:pPr/>
              <a:t>24</a:t>
            </a:fld>
            <a:endParaRPr lang="en-US"/>
          </a:p>
        </p:txBody>
      </p:sp>
      <p:pic>
        <p:nvPicPr>
          <p:cNvPr id="3" name="Content Placeholder 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866229" y="1463669"/>
            <a:ext cx="6147580" cy="4808690"/>
          </a:xfrm>
        </p:spPr>
      </p:pic>
    </p:spTree>
    <p:extLst>
      <p:ext uri="{BB962C8B-B14F-4D97-AF65-F5344CB8AC3E}">
        <p14:creationId xmlns:p14="http://schemas.microsoft.com/office/powerpoint/2010/main" val="3865146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a:t>Cartograms or Spot Map</a:t>
            </a:r>
            <a:endParaRPr lang="en-US" i="1"/>
          </a:p>
        </p:txBody>
      </p:sp>
      <p:sp>
        <p:nvSpPr>
          <p:cNvPr id="101379" name="Rectangle 3"/>
          <p:cNvSpPr>
            <a:spLocks noGrp="1" noChangeArrowheads="1"/>
          </p:cNvSpPr>
          <p:nvPr>
            <p:ph type="body" sz="half" idx="1"/>
          </p:nvPr>
        </p:nvSpPr>
        <p:spPr>
          <a:xfrm>
            <a:off x="2362200" y="838200"/>
            <a:ext cx="8305800" cy="1219200"/>
          </a:xfrm>
        </p:spPr>
        <p:txBody>
          <a:bodyPr/>
          <a:lstStyle/>
          <a:p>
            <a:r>
              <a:rPr lang="en-US"/>
              <a:t>show geographical distribution of frequencies of a characteristic. </a:t>
            </a:r>
          </a:p>
        </p:txBody>
      </p:sp>
      <p:pic>
        <p:nvPicPr>
          <p:cNvPr id="101380" name="Picture 4" descr="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7477" t="64369" r="8411" b="1453"/>
          <a:stretch>
            <a:fillRect/>
          </a:stretch>
        </p:blipFill>
        <p:spPr>
          <a:xfrm>
            <a:off x="3124200" y="2717801"/>
            <a:ext cx="7162800" cy="3979863"/>
          </a:xfr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Slide Number Placeholder 4"/>
          <p:cNvSpPr>
            <a:spLocks noGrp="1"/>
          </p:cNvSpPr>
          <p:nvPr>
            <p:ph type="sldNum" sz="quarter" idx="10"/>
          </p:nvPr>
        </p:nvSpPr>
        <p:spPr/>
        <p:txBody>
          <a:bodyPr/>
          <a:lstStyle/>
          <a:p>
            <a:fld id="{5EC76432-0970-499F-BBAD-13FEDC94E4A5}" type="slidenum">
              <a:rPr lang="en-US"/>
              <a:pPr/>
              <a:t>25</a:t>
            </a:fld>
            <a:endParaRPr lang="en-US"/>
          </a:p>
        </p:txBody>
      </p:sp>
    </p:spTree>
    <p:extLst>
      <p:ext uri="{BB962C8B-B14F-4D97-AF65-F5344CB8AC3E}">
        <p14:creationId xmlns:p14="http://schemas.microsoft.com/office/powerpoint/2010/main" val="9985891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r>
              <a:rPr lang="en-US"/>
              <a:t>PICTOGRAM</a:t>
            </a:r>
          </a:p>
        </p:txBody>
      </p:sp>
      <p:sp>
        <p:nvSpPr>
          <p:cNvPr id="195587" name="Rectangle 3"/>
          <p:cNvSpPr>
            <a:spLocks noGrp="1" noChangeArrowheads="1"/>
          </p:cNvSpPr>
          <p:nvPr>
            <p:ph idx="1"/>
          </p:nvPr>
        </p:nvSpPr>
        <p:spPr/>
        <p:txBody>
          <a:bodyPr/>
          <a:lstStyle/>
          <a:p>
            <a:r>
              <a:rPr lang="en-US"/>
              <a:t>The pictures representing the value of items are called pictograms.</a:t>
            </a:r>
          </a:p>
          <a:p>
            <a:pPr>
              <a:buFont typeface="Wingdings" panose="05000000000000000000" pitchFamily="2" charset="2"/>
              <a:buNone/>
            </a:pPr>
            <a:endParaRPr lang="en-US"/>
          </a:p>
          <a:p>
            <a:r>
              <a:rPr lang="en-US"/>
              <a:t>It is most useful way of representing data to those people who cannot understand. </a:t>
            </a:r>
          </a:p>
        </p:txBody>
      </p:sp>
      <p:sp>
        <p:nvSpPr>
          <p:cNvPr id="4" name="Slide Number Placeholder 3"/>
          <p:cNvSpPr>
            <a:spLocks noGrp="1"/>
          </p:cNvSpPr>
          <p:nvPr>
            <p:ph type="sldNum" sz="quarter" idx="12"/>
          </p:nvPr>
        </p:nvSpPr>
        <p:spPr/>
        <p:txBody>
          <a:bodyPr/>
          <a:lstStyle/>
          <a:p>
            <a:fld id="{2E937647-1B58-443E-BAFB-0A6C08544F32}" type="slidenum">
              <a:rPr lang="en-US"/>
              <a:pPr/>
              <a:t>26</a:t>
            </a:fld>
            <a:endParaRPr lang="en-US"/>
          </a:p>
        </p:txBody>
      </p:sp>
      <p:pic>
        <p:nvPicPr>
          <p:cNvPr id="5122" name="Picture 2" descr="http://active-maths.co.uk/whiteboard/2data/pictogram_eg1.gif"/>
          <p:cNvPicPr>
            <a:picLocks noChangeAspect="1" noChangeArrowheads="1"/>
          </p:cNvPicPr>
          <p:nvPr/>
        </p:nvPicPr>
        <p:blipFill rotWithShape="1">
          <a:blip r:embed="rId3">
            <a:extLst>
              <a:ext uri="{28A0092B-C50C-407E-A947-70E740481C1C}">
                <a14:useLocalDpi xmlns:a14="http://schemas.microsoft.com/office/drawing/2010/main" val="0"/>
              </a:ext>
            </a:extLst>
          </a:blip>
          <a:srcRect b="17444"/>
          <a:stretch/>
        </p:blipFill>
        <p:spPr bwMode="auto">
          <a:xfrm>
            <a:off x="4161517" y="4150658"/>
            <a:ext cx="4478217" cy="2569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0058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Scatter Diagram</a:t>
            </a:r>
            <a:br>
              <a:rPr lang="en-US" dirty="0"/>
            </a:br>
            <a:r>
              <a:rPr lang="en-US" sz="3200" dirty="0">
                <a:latin typeface="+mn-lt"/>
              </a:rPr>
              <a:t>shows the relationship b/w two variables</a:t>
            </a:r>
          </a:p>
        </p:txBody>
      </p:sp>
      <p:pic>
        <p:nvPicPr>
          <p:cNvPr id="14" name="Content Placeholder 13"/>
          <p:cNvPicPr>
            <a:picLocks noGrp="1" noChangeAspect="1"/>
          </p:cNvPicPr>
          <p:nvPr>
            <p:ph idx="1"/>
          </p:nvPr>
        </p:nvPicPr>
        <p:blipFill>
          <a:blip r:embed="rId3"/>
          <a:stretch>
            <a:fillRect/>
          </a:stretch>
        </p:blipFill>
        <p:spPr>
          <a:xfrm>
            <a:off x="1310822" y="2017486"/>
            <a:ext cx="9202056" cy="4601028"/>
          </a:xfrm>
          <a:prstGeom prst="rect">
            <a:avLst/>
          </a:prstGeom>
        </p:spPr>
      </p:pic>
    </p:spTree>
    <p:extLst>
      <p:ext uri="{BB962C8B-B14F-4D97-AF65-F5344CB8AC3E}">
        <p14:creationId xmlns:p14="http://schemas.microsoft.com/office/powerpoint/2010/main" val="11953300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4DE04D9-5865-416F-A9FA-7F3474B243ED}" type="slidenum">
              <a:rPr lang="en-US"/>
              <a:pPr eaLnBrk="1" hangingPunct="1"/>
              <a:t>28</a:t>
            </a:fld>
            <a:endParaRPr lang="en-US"/>
          </a:p>
        </p:txBody>
      </p:sp>
      <p:sp>
        <p:nvSpPr>
          <p:cNvPr id="15363" name="Rectangle 2"/>
          <p:cNvSpPr>
            <a:spLocks noGrp="1" noChangeArrowheads="1"/>
          </p:cNvSpPr>
          <p:nvPr>
            <p:ph type="title"/>
          </p:nvPr>
        </p:nvSpPr>
        <p:spPr/>
        <p:txBody>
          <a:bodyPr/>
          <a:lstStyle/>
          <a:p>
            <a:pPr eaLnBrk="1" hangingPunct="1"/>
            <a:r>
              <a:rPr lang="en-US">
                <a:solidFill>
                  <a:srgbClr val="FF0000"/>
                </a:solidFill>
              </a:rPr>
              <a:t>Common Statistical Terms</a:t>
            </a:r>
          </a:p>
        </p:txBody>
      </p:sp>
      <p:sp>
        <p:nvSpPr>
          <p:cNvPr id="15364" name="Rectangle 3"/>
          <p:cNvSpPr>
            <a:spLocks noGrp="1" noChangeArrowheads="1"/>
          </p:cNvSpPr>
          <p:nvPr>
            <p:ph type="body" idx="1"/>
          </p:nvPr>
        </p:nvSpPr>
        <p:spPr/>
        <p:txBody>
          <a:bodyPr>
            <a:normAutofit lnSpcReduction="10000"/>
          </a:bodyPr>
          <a:lstStyle/>
          <a:p>
            <a:pPr algn="just" eaLnBrk="1" hangingPunct="1">
              <a:lnSpc>
                <a:spcPct val="90000"/>
              </a:lnSpc>
            </a:pPr>
            <a:r>
              <a:rPr lang="en-US" sz="2800" b="1" dirty="0">
                <a:solidFill>
                  <a:schemeClr val="hlink"/>
                </a:solidFill>
              </a:rPr>
              <a:t>Constant </a:t>
            </a:r>
            <a:endParaRPr lang="en-US" sz="2800" dirty="0">
              <a:solidFill>
                <a:schemeClr val="hlink"/>
              </a:solidFill>
            </a:endParaRPr>
          </a:p>
          <a:p>
            <a:pPr lvl="1" algn="just" eaLnBrk="1" hangingPunct="1">
              <a:lnSpc>
                <a:spcPct val="90000"/>
              </a:lnSpc>
            </a:pPr>
            <a:r>
              <a:rPr lang="en-US" sz="2400" dirty="0"/>
              <a:t>Quantities that do not vary e.g. in biostatistics, mean, standard deviation are considered constant for a population </a:t>
            </a:r>
            <a:endParaRPr lang="en-US" sz="2400" b="1" dirty="0"/>
          </a:p>
          <a:p>
            <a:pPr algn="just" eaLnBrk="1" hangingPunct="1">
              <a:lnSpc>
                <a:spcPct val="90000"/>
              </a:lnSpc>
            </a:pPr>
            <a:r>
              <a:rPr lang="en-US" sz="2800" b="1" dirty="0">
                <a:solidFill>
                  <a:schemeClr val="hlink"/>
                </a:solidFill>
              </a:rPr>
              <a:t>Variable </a:t>
            </a:r>
            <a:endParaRPr lang="en-US" sz="2800" dirty="0">
              <a:solidFill>
                <a:schemeClr val="hlink"/>
              </a:solidFill>
            </a:endParaRPr>
          </a:p>
          <a:p>
            <a:pPr lvl="1" algn="just" eaLnBrk="1" hangingPunct="1">
              <a:lnSpc>
                <a:spcPct val="90000"/>
              </a:lnSpc>
            </a:pPr>
            <a:r>
              <a:rPr lang="en-US" sz="2400" dirty="0"/>
              <a:t>Characteristics which takes different values for different person, place or thing such as height, weight, blood pressure </a:t>
            </a:r>
            <a:endParaRPr lang="en-US" sz="2400" b="1" dirty="0"/>
          </a:p>
          <a:p>
            <a:pPr algn="just" eaLnBrk="1" hangingPunct="1">
              <a:lnSpc>
                <a:spcPct val="90000"/>
              </a:lnSpc>
            </a:pPr>
            <a:r>
              <a:rPr lang="en-US" sz="2800" b="1" dirty="0">
                <a:solidFill>
                  <a:schemeClr val="hlink"/>
                </a:solidFill>
              </a:rPr>
              <a:t>Population </a:t>
            </a:r>
            <a:endParaRPr lang="en-US" sz="2800" dirty="0">
              <a:solidFill>
                <a:schemeClr val="hlink"/>
              </a:solidFill>
            </a:endParaRPr>
          </a:p>
          <a:p>
            <a:pPr lvl="1" algn="just" eaLnBrk="1" hangingPunct="1">
              <a:lnSpc>
                <a:spcPct val="90000"/>
              </a:lnSpc>
            </a:pPr>
            <a:r>
              <a:rPr lang="en-US" sz="2400" dirty="0"/>
              <a:t>Population includes all persons, events and objects under study. it may be finite or infinite.</a:t>
            </a:r>
          </a:p>
        </p:txBody>
      </p:sp>
    </p:spTree>
    <p:extLst>
      <p:ext uri="{BB962C8B-B14F-4D97-AF65-F5344CB8AC3E}">
        <p14:creationId xmlns:p14="http://schemas.microsoft.com/office/powerpoint/2010/main" val="4685140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0D23C8C-BF7E-4FBB-AC6F-866B1E959D45}" type="slidenum">
              <a:rPr lang="en-US"/>
              <a:pPr eaLnBrk="1" hangingPunct="1"/>
              <a:t>29</a:t>
            </a:fld>
            <a:endParaRPr lang="en-US"/>
          </a:p>
        </p:txBody>
      </p:sp>
      <p:sp>
        <p:nvSpPr>
          <p:cNvPr id="16387" name="Rectangle 2"/>
          <p:cNvSpPr>
            <a:spLocks noGrp="1" noChangeArrowheads="1"/>
          </p:cNvSpPr>
          <p:nvPr>
            <p:ph type="title"/>
          </p:nvPr>
        </p:nvSpPr>
        <p:spPr/>
        <p:txBody>
          <a:bodyPr/>
          <a:lstStyle/>
          <a:p>
            <a:pPr eaLnBrk="1" hangingPunct="1"/>
            <a:r>
              <a:rPr lang="en-US">
                <a:solidFill>
                  <a:srgbClr val="FF0000"/>
                </a:solidFill>
              </a:rPr>
              <a:t>Common Statistical Terms</a:t>
            </a:r>
          </a:p>
        </p:txBody>
      </p:sp>
      <p:sp>
        <p:nvSpPr>
          <p:cNvPr id="16388" name="Rectangle 3"/>
          <p:cNvSpPr>
            <a:spLocks noGrp="1" noChangeArrowheads="1"/>
          </p:cNvSpPr>
          <p:nvPr>
            <p:ph type="body" idx="1"/>
          </p:nvPr>
        </p:nvSpPr>
        <p:spPr/>
        <p:txBody>
          <a:bodyPr>
            <a:normAutofit/>
          </a:bodyPr>
          <a:lstStyle/>
          <a:p>
            <a:pPr algn="just" eaLnBrk="1" hangingPunct="1"/>
            <a:r>
              <a:rPr lang="en-US" sz="2800" b="1" dirty="0">
                <a:solidFill>
                  <a:schemeClr val="hlink"/>
                </a:solidFill>
              </a:rPr>
              <a:t>Sample </a:t>
            </a:r>
            <a:endParaRPr lang="en-US" sz="2800" dirty="0">
              <a:solidFill>
                <a:schemeClr val="hlink"/>
              </a:solidFill>
            </a:endParaRPr>
          </a:p>
          <a:p>
            <a:pPr lvl="1" algn="just" eaLnBrk="1" hangingPunct="1"/>
            <a:r>
              <a:rPr lang="en-US" sz="2400" dirty="0"/>
              <a:t>Defined as a part of a population generally selected so as to be representative of the population whose variables are under study </a:t>
            </a:r>
            <a:endParaRPr lang="en-US" sz="2400" b="1" dirty="0"/>
          </a:p>
          <a:p>
            <a:pPr algn="just" eaLnBrk="1" hangingPunct="1"/>
            <a:r>
              <a:rPr lang="en-US" sz="2800" b="1" dirty="0">
                <a:solidFill>
                  <a:schemeClr val="hlink"/>
                </a:solidFill>
              </a:rPr>
              <a:t>Parameter </a:t>
            </a:r>
            <a:endParaRPr lang="en-US" sz="2800" dirty="0">
              <a:solidFill>
                <a:schemeClr val="hlink"/>
              </a:solidFill>
            </a:endParaRPr>
          </a:p>
          <a:p>
            <a:pPr lvl="1" algn="just" eaLnBrk="1" hangingPunct="1"/>
            <a:r>
              <a:rPr lang="en-US" sz="2400" dirty="0"/>
              <a:t>It is a constant that describes a population e.g. in a college of 200 students there are 40% girls i.e. 80 girls. This describes the population, hence it is a parameter.</a:t>
            </a:r>
          </a:p>
        </p:txBody>
      </p:sp>
    </p:spTree>
    <p:extLst>
      <p:ext uri="{BB962C8B-B14F-4D97-AF65-F5344CB8AC3E}">
        <p14:creationId xmlns:p14="http://schemas.microsoft.com/office/powerpoint/2010/main" val="1782140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a:xfrm>
            <a:off x="2286000" y="457200"/>
            <a:ext cx="8382000" cy="838200"/>
          </a:xfrm>
        </p:spPr>
        <p:txBody>
          <a:bodyPr>
            <a:normAutofit fontScale="90000"/>
          </a:bodyPr>
          <a:lstStyle/>
          <a:p>
            <a:r>
              <a:rPr lang="en-US" sz="3200"/>
              <a:t>Bio-statistics </a:t>
            </a:r>
            <a:br>
              <a:rPr lang="en-US" sz="3200"/>
            </a:br>
            <a:r>
              <a:rPr lang="en-US" sz="3200"/>
              <a:t>(Grant John)</a:t>
            </a:r>
          </a:p>
        </p:txBody>
      </p:sp>
      <p:sp>
        <p:nvSpPr>
          <p:cNvPr id="297987" name="Rectangle 3"/>
          <p:cNvSpPr>
            <a:spLocks noGrp="1" noChangeArrowheads="1"/>
          </p:cNvSpPr>
          <p:nvPr>
            <p:ph idx="1"/>
          </p:nvPr>
        </p:nvSpPr>
        <p:spPr>
          <a:xfrm>
            <a:off x="2667000" y="1371600"/>
            <a:ext cx="7086600" cy="3657600"/>
          </a:xfrm>
        </p:spPr>
        <p:txBody>
          <a:bodyPr>
            <a:normAutofit/>
          </a:bodyPr>
          <a:lstStyle/>
          <a:p>
            <a:endParaRPr lang="en-US" sz="2400" b="1" dirty="0"/>
          </a:p>
          <a:p>
            <a:r>
              <a:rPr lang="en-US" sz="2400" b="1" dirty="0"/>
              <a:t>Application of statistics to health problems.</a:t>
            </a:r>
          </a:p>
          <a:p>
            <a:r>
              <a:rPr lang="en-US" sz="2400" b="1" dirty="0"/>
              <a:t>Different names in different fields:</a:t>
            </a:r>
          </a:p>
          <a:p>
            <a:pPr lvl="1">
              <a:buClr>
                <a:schemeClr val="tx1"/>
              </a:buClr>
              <a:buFont typeface="Wingdings" panose="05000000000000000000" pitchFamily="2" charset="2"/>
              <a:buChar char="q"/>
            </a:pPr>
            <a:r>
              <a:rPr lang="en-US" sz="2200" b="1" dirty="0"/>
              <a:t>Health statistics – public/ community health.</a:t>
            </a:r>
          </a:p>
          <a:p>
            <a:pPr lvl="1">
              <a:buClr>
                <a:schemeClr val="tx1"/>
              </a:buClr>
              <a:buFont typeface="Wingdings" panose="05000000000000000000" pitchFamily="2" charset="2"/>
              <a:buChar char="q"/>
            </a:pPr>
            <a:r>
              <a:rPr lang="en-US" sz="2200" b="1" dirty="0"/>
              <a:t>Medical statistics – medicine.</a:t>
            </a:r>
          </a:p>
          <a:p>
            <a:pPr lvl="1">
              <a:buClr>
                <a:schemeClr val="tx1"/>
              </a:buClr>
              <a:buFont typeface="Wingdings" panose="05000000000000000000" pitchFamily="2" charset="2"/>
              <a:buChar char="q"/>
            </a:pPr>
            <a:r>
              <a:rPr lang="en-US" sz="2200" b="1" dirty="0"/>
              <a:t>Vital statistics – demography.</a:t>
            </a:r>
          </a:p>
          <a:p>
            <a:pPr lvl="1">
              <a:buClr>
                <a:schemeClr val="tx1"/>
              </a:buClr>
              <a:buFont typeface="Wingdings" panose="05000000000000000000" pitchFamily="2" charset="2"/>
              <a:buChar char="q"/>
            </a:pPr>
            <a:r>
              <a:rPr lang="en-US" sz="2200" b="1" dirty="0"/>
              <a:t>Dental statistics – dentistry.</a:t>
            </a:r>
          </a:p>
          <a:p>
            <a:pPr>
              <a:buClr>
                <a:schemeClr val="tx1"/>
              </a:buClr>
              <a:buFont typeface="Wingdings" panose="05000000000000000000" pitchFamily="2" charset="2"/>
              <a:buChar char="q"/>
            </a:pPr>
            <a:endParaRPr lang="en-US" sz="2400" b="1" dirty="0"/>
          </a:p>
        </p:txBody>
      </p:sp>
      <p:sp>
        <p:nvSpPr>
          <p:cNvPr id="4" name="Slide Number Placeholder 3"/>
          <p:cNvSpPr>
            <a:spLocks noGrp="1"/>
          </p:cNvSpPr>
          <p:nvPr>
            <p:ph type="sldNum" sz="quarter" idx="12"/>
          </p:nvPr>
        </p:nvSpPr>
        <p:spPr/>
        <p:txBody>
          <a:bodyPr/>
          <a:lstStyle/>
          <a:p>
            <a:fld id="{C7BF30D4-1158-4837-ADDE-1D0AE49DE9BC}" type="slidenum">
              <a:rPr lang="en-US"/>
              <a:pPr/>
              <a:t>3</a:t>
            </a:fld>
            <a:endParaRPr lang="en-US"/>
          </a:p>
        </p:txBody>
      </p:sp>
    </p:spTree>
    <p:extLst>
      <p:ext uri="{BB962C8B-B14F-4D97-AF65-F5344CB8AC3E}">
        <p14:creationId xmlns:p14="http://schemas.microsoft.com/office/powerpoint/2010/main" val="39919235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97987">
                                            <p:txEl>
                                              <p:pRg st="1" end="1"/>
                                            </p:txEl>
                                          </p:spTgt>
                                        </p:tgtEl>
                                        <p:attrNameLst>
                                          <p:attrName>style.visibility</p:attrName>
                                        </p:attrNameLst>
                                      </p:cBhvr>
                                      <p:to>
                                        <p:strVal val="visible"/>
                                      </p:to>
                                    </p:set>
                                    <p:animEffect transition="in" filter="blinds(horizontal)">
                                      <p:cBhvr>
                                        <p:cTn id="7" dur="500"/>
                                        <p:tgtEl>
                                          <p:spTgt spid="297987">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97987">
                                            <p:txEl>
                                              <p:pRg st="2" end="2"/>
                                            </p:txEl>
                                          </p:spTgt>
                                        </p:tgtEl>
                                        <p:attrNameLst>
                                          <p:attrName>style.visibility</p:attrName>
                                        </p:attrNameLst>
                                      </p:cBhvr>
                                      <p:to>
                                        <p:strVal val="visible"/>
                                      </p:to>
                                    </p:set>
                                    <p:animEffect transition="in" filter="blinds(horizontal)">
                                      <p:cBhvr>
                                        <p:cTn id="10" dur="500"/>
                                        <p:tgtEl>
                                          <p:spTgt spid="297987">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97987">
                                            <p:txEl>
                                              <p:pRg st="3" end="3"/>
                                            </p:txEl>
                                          </p:spTgt>
                                        </p:tgtEl>
                                        <p:attrNameLst>
                                          <p:attrName>style.visibility</p:attrName>
                                        </p:attrNameLst>
                                      </p:cBhvr>
                                      <p:to>
                                        <p:strVal val="visible"/>
                                      </p:to>
                                    </p:set>
                                    <p:animEffect transition="in" filter="blinds(horizontal)">
                                      <p:cBhvr>
                                        <p:cTn id="13" dur="500"/>
                                        <p:tgtEl>
                                          <p:spTgt spid="297987">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97987">
                                            <p:txEl>
                                              <p:pRg st="4" end="4"/>
                                            </p:txEl>
                                          </p:spTgt>
                                        </p:tgtEl>
                                        <p:attrNameLst>
                                          <p:attrName>style.visibility</p:attrName>
                                        </p:attrNameLst>
                                      </p:cBhvr>
                                      <p:to>
                                        <p:strVal val="visible"/>
                                      </p:to>
                                    </p:set>
                                    <p:animEffect transition="in" filter="blinds(horizontal)">
                                      <p:cBhvr>
                                        <p:cTn id="16" dur="500"/>
                                        <p:tgtEl>
                                          <p:spTgt spid="297987">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97987">
                                            <p:txEl>
                                              <p:pRg st="5" end="5"/>
                                            </p:txEl>
                                          </p:spTgt>
                                        </p:tgtEl>
                                        <p:attrNameLst>
                                          <p:attrName>style.visibility</p:attrName>
                                        </p:attrNameLst>
                                      </p:cBhvr>
                                      <p:to>
                                        <p:strVal val="visible"/>
                                      </p:to>
                                    </p:set>
                                    <p:animEffect transition="in" filter="blinds(horizontal)">
                                      <p:cBhvr>
                                        <p:cTn id="19" dur="500"/>
                                        <p:tgtEl>
                                          <p:spTgt spid="297987">
                                            <p:txEl>
                                              <p:pRg st="5" end="5"/>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297987">
                                            <p:txEl>
                                              <p:pRg st="6" end="6"/>
                                            </p:txEl>
                                          </p:spTgt>
                                        </p:tgtEl>
                                        <p:attrNameLst>
                                          <p:attrName>style.visibility</p:attrName>
                                        </p:attrNameLst>
                                      </p:cBhvr>
                                      <p:to>
                                        <p:strVal val="visible"/>
                                      </p:to>
                                    </p:set>
                                    <p:animEffect transition="in" filter="blinds(horizontal)">
                                      <p:cBhvr>
                                        <p:cTn id="22" dur="500"/>
                                        <p:tgtEl>
                                          <p:spTgt spid="2979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7496E27-51BA-4170-8598-58F3E65FCE74}" type="slidenum">
              <a:rPr lang="en-US"/>
              <a:pPr eaLnBrk="1" hangingPunct="1"/>
              <a:t>30</a:t>
            </a:fld>
            <a:endParaRPr lang="en-US"/>
          </a:p>
        </p:txBody>
      </p:sp>
      <p:sp>
        <p:nvSpPr>
          <p:cNvPr id="17411" name="Rectangle 2"/>
          <p:cNvSpPr>
            <a:spLocks noGrp="1" noChangeArrowheads="1"/>
          </p:cNvSpPr>
          <p:nvPr>
            <p:ph type="title"/>
          </p:nvPr>
        </p:nvSpPr>
        <p:spPr/>
        <p:txBody>
          <a:bodyPr/>
          <a:lstStyle/>
          <a:p>
            <a:pPr eaLnBrk="1" hangingPunct="1"/>
            <a:r>
              <a:rPr lang="en-US">
                <a:solidFill>
                  <a:srgbClr val="FF0000"/>
                </a:solidFill>
              </a:rPr>
              <a:t>Common Statistical Terms</a:t>
            </a:r>
          </a:p>
        </p:txBody>
      </p:sp>
      <p:sp>
        <p:nvSpPr>
          <p:cNvPr id="17412" name="Rectangle 3"/>
          <p:cNvSpPr>
            <a:spLocks noGrp="1" noChangeArrowheads="1"/>
          </p:cNvSpPr>
          <p:nvPr>
            <p:ph type="body" idx="1"/>
          </p:nvPr>
        </p:nvSpPr>
        <p:spPr/>
        <p:txBody>
          <a:bodyPr>
            <a:normAutofit/>
          </a:bodyPr>
          <a:lstStyle/>
          <a:p>
            <a:pPr algn="just" eaLnBrk="1" hangingPunct="1"/>
            <a:r>
              <a:rPr lang="en-US" sz="2800" b="1" dirty="0">
                <a:solidFill>
                  <a:schemeClr val="hlink"/>
                </a:solidFill>
              </a:rPr>
              <a:t>Attribute </a:t>
            </a:r>
            <a:endParaRPr lang="en-US" sz="2800" dirty="0">
              <a:solidFill>
                <a:schemeClr val="hlink"/>
              </a:solidFill>
            </a:endParaRPr>
          </a:p>
          <a:p>
            <a:pPr lvl="1" algn="just" eaLnBrk="1" hangingPunct="1"/>
            <a:r>
              <a:rPr lang="en-US" sz="2400" dirty="0"/>
              <a:t>A characteristic based on which the population can be described into categories or class e.g. gender, caste, religion.</a:t>
            </a:r>
          </a:p>
        </p:txBody>
      </p:sp>
    </p:spTree>
    <p:extLst>
      <p:ext uri="{BB962C8B-B14F-4D97-AF65-F5344CB8AC3E}">
        <p14:creationId xmlns:p14="http://schemas.microsoft.com/office/powerpoint/2010/main" val="23453702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b="0"/>
              <a:t>Measures of central tendency:</a:t>
            </a:r>
            <a:endParaRPr lang="en-US"/>
          </a:p>
        </p:txBody>
      </p:sp>
      <p:sp>
        <p:nvSpPr>
          <p:cNvPr id="73731" name="Rectangle 3"/>
          <p:cNvSpPr>
            <a:spLocks noGrp="1" noChangeArrowheads="1"/>
          </p:cNvSpPr>
          <p:nvPr>
            <p:ph idx="1"/>
          </p:nvPr>
        </p:nvSpPr>
        <p:spPr>
          <a:xfrm>
            <a:off x="2046740" y="1524000"/>
            <a:ext cx="8305800" cy="5334000"/>
          </a:xfrm>
        </p:spPr>
        <p:txBody>
          <a:bodyPr/>
          <a:lstStyle/>
          <a:p>
            <a:pPr marL="457200" indent="-457200">
              <a:buNone/>
            </a:pPr>
            <a:r>
              <a:rPr lang="en-US" dirty="0"/>
              <a:t>Central Value around which the other values are distributed</a:t>
            </a:r>
          </a:p>
          <a:p>
            <a:pPr marL="457200" indent="-457200">
              <a:buNone/>
            </a:pPr>
            <a:endParaRPr lang="en-US" b="1" dirty="0"/>
          </a:p>
          <a:p>
            <a:pPr marL="457200" indent="-457200">
              <a:buNone/>
            </a:pPr>
            <a:r>
              <a:rPr lang="en-US" b="1" dirty="0"/>
              <a:t>Objective: </a:t>
            </a:r>
          </a:p>
          <a:p>
            <a:pPr marL="457200" indent="-457200"/>
            <a:r>
              <a:rPr lang="en-US" dirty="0"/>
              <a:t>to condense the entire mass of data</a:t>
            </a:r>
          </a:p>
          <a:p>
            <a:pPr marL="457200" indent="-457200"/>
            <a:r>
              <a:rPr lang="en-US" dirty="0"/>
              <a:t> to facilitate comparison</a:t>
            </a:r>
          </a:p>
          <a:p>
            <a:pPr marL="457200" indent="-457200">
              <a:buNone/>
            </a:pPr>
            <a:endParaRPr lang="en-US" b="1" dirty="0"/>
          </a:p>
          <a:p>
            <a:pPr marL="457200" indent="-457200">
              <a:buNone/>
            </a:pPr>
            <a:r>
              <a:rPr lang="en-US" b="1" dirty="0"/>
              <a:t>Types:</a:t>
            </a:r>
          </a:p>
          <a:p>
            <a:pPr marL="457200" indent="-457200"/>
            <a:r>
              <a:rPr lang="en-US" dirty="0"/>
              <a:t>Arithmetic mean- mathematical estimate.</a:t>
            </a:r>
          </a:p>
          <a:p>
            <a:pPr marL="457200" indent="-457200"/>
            <a:r>
              <a:rPr lang="en-US" dirty="0"/>
              <a:t>Median - positional estimate.</a:t>
            </a:r>
          </a:p>
          <a:p>
            <a:pPr marL="457200" indent="-457200"/>
            <a:r>
              <a:rPr lang="en-US" dirty="0"/>
              <a:t>Mode- based on frequency.</a:t>
            </a:r>
          </a:p>
          <a:p>
            <a:pPr marL="457200" indent="-457200"/>
            <a:endParaRPr lang="en-US" dirty="0"/>
          </a:p>
          <a:p>
            <a:pPr marL="457200" indent="-457200"/>
            <a:endParaRPr lang="en-US" dirty="0"/>
          </a:p>
        </p:txBody>
      </p:sp>
      <p:sp>
        <p:nvSpPr>
          <p:cNvPr id="4" name="Slide Number Placeholder 3"/>
          <p:cNvSpPr>
            <a:spLocks noGrp="1"/>
          </p:cNvSpPr>
          <p:nvPr>
            <p:ph type="sldNum" sz="quarter" idx="12"/>
          </p:nvPr>
        </p:nvSpPr>
        <p:spPr/>
        <p:txBody>
          <a:bodyPr/>
          <a:lstStyle/>
          <a:p>
            <a:fld id="{DCA969D4-E75D-4B64-A6B9-022B3058D999}" type="slidenum">
              <a:rPr lang="en-US"/>
              <a:pPr/>
              <a:t>31</a:t>
            </a:fld>
            <a:endParaRPr lang="en-US"/>
          </a:p>
        </p:txBody>
      </p:sp>
      <p:grpSp>
        <p:nvGrpSpPr>
          <p:cNvPr id="5" name="Group 4"/>
          <p:cNvGrpSpPr/>
          <p:nvPr/>
        </p:nvGrpSpPr>
        <p:grpSpPr>
          <a:xfrm>
            <a:off x="7046687" y="5257800"/>
            <a:ext cx="4724400" cy="1143000"/>
            <a:chOff x="1981200" y="5257800"/>
            <a:chExt cx="4724400" cy="1143000"/>
          </a:xfrm>
        </p:grpSpPr>
        <p:sp>
          <p:nvSpPr>
            <p:cNvPr id="6" name="Rectangle 8"/>
            <p:cNvSpPr>
              <a:spLocks noChangeArrowheads="1"/>
            </p:cNvSpPr>
            <p:nvPr/>
          </p:nvSpPr>
          <p:spPr bwMode="auto">
            <a:xfrm>
              <a:off x="1981200" y="5257800"/>
              <a:ext cx="4724400" cy="762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p>
          </p:txBody>
        </p:sp>
        <p:sp>
          <p:nvSpPr>
            <p:cNvPr id="7" name="Line 9"/>
            <p:cNvSpPr>
              <a:spLocks noChangeShapeType="1"/>
            </p:cNvSpPr>
            <p:nvPr/>
          </p:nvSpPr>
          <p:spPr bwMode="auto">
            <a:xfrm flipH="1">
              <a:off x="3276600" y="5334000"/>
              <a:ext cx="1066800" cy="1066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Line 10"/>
            <p:cNvSpPr>
              <a:spLocks noChangeShapeType="1"/>
            </p:cNvSpPr>
            <p:nvPr/>
          </p:nvSpPr>
          <p:spPr bwMode="auto">
            <a:xfrm>
              <a:off x="4343400" y="5334000"/>
              <a:ext cx="1066800" cy="1066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Tree>
    <p:extLst>
      <p:ext uri="{BB962C8B-B14F-4D97-AF65-F5344CB8AC3E}">
        <p14:creationId xmlns:p14="http://schemas.microsoft.com/office/powerpoint/2010/main" val="21414583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a:t>Properties of central tendency:</a:t>
            </a:r>
          </a:p>
        </p:txBody>
      </p:sp>
      <p:sp>
        <p:nvSpPr>
          <p:cNvPr id="110595" name="Rectangle 3"/>
          <p:cNvSpPr>
            <a:spLocks noGrp="1" noChangeArrowheads="1"/>
          </p:cNvSpPr>
          <p:nvPr>
            <p:ph idx="1"/>
          </p:nvPr>
        </p:nvSpPr>
        <p:spPr>
          <a:xfrm>
            <a:off x="1104293" y="1385261"/>
            <a:ext cx="8946541" cy="5218739"/>
          </a:xfrm>
        </p:spPr>
        <p:txBody>
          <a:bodyPr>
            <a:noAutofit/>
          </a:bodyPr>
          <a:lstStyle/>
          <a:p>
            <a:pPr algn="just"/>
            <a:r>
              <a:rPr lang="en-US" dirty="0"/>
              <a:t>Should be easy to understand and compute.</a:t>
            </a:r>
          </a:p>
          <a:p>
            <a:pPr algn="just"/>
            <a:endParaRPr lang="en-US" dirty="0"/>
          </a:p>
          <a:p>
            <a:pPr algn="just"/>
            <a:r>
              <a:rPr lang="en-US" dirty="0"/>
              <a:t>should be based on each and every item in the series.</a:t>
            </a:r>
          </a:p>
          <a:p>
            <a:pPr algn="just"/>
            <a:endParaRPr lang="en-US" dirty="0"/>
          </a:p>
          <a:p>
            <a:pPr algn="just"/>
            <a:r>
              <a:rPr lang="en-US" dirty="0"/>
              <a:t>should not be affected by extreme observations (either too small or too large values).</a:t>
            </a:r>
          </a:p>
          <a:p>
            <a:pPr algn="just"/>
            <a:endParaRPr lang="en-US" dirty="0"/>
          </a:p>
          <a:p>
            <a:pPr algn="just"/>
            <a:r>
              <a:rPr lang="en-US" dirty="0"/>
              <a:t>should be capable of further statistical computations.</a:t>
            </a:r>
          </a:p>
          <a:p>
            <a:pPr algn="just"/>
            <a:endParaRPr lang="en-US" dirty="0"/>
          </a:p>
          <a:p>
            <a:pPr algn="just"/>
            <a:r>
              <a:rPr lang="en-US" dirty="0"/>
              <a:t>It should have sampling stability. </a:t>
            </a:r>
            <a:r>
              <a:rPr lang="en-US" dirty="0" err="1"/>
              <a:t>i</a:t>
            </a:r>
            <a:r>
              <a:rPr lang="en-US" dirty="0"/>
              <a:t>..e, if different samples of same size, say 10 are picked up from the same population and the measure of central tendency is calculated, they should not differ from each other markedly.</a:t>
            </a:r>
          </a:p>
          <a:p>
            <a:pPr algn="just"/>
            <a:endParaRPr lang="en-US" dirty="0"/>
          </a:p>
        </p:txBody>
      </p:sp>
      <p:sp>
        <p:nvSpPr>
          <p:cNvPr id="4" name="Slide Number Placeholder 3"/>
          <p:cNvSpPr>
            <a:spLocks noGrp="1"/>
          </p:cNvSpPr>
          <p:nvPr>
            <p:ph type="sldNum" sz="quarter" idx="12"/>
          </p:nvPr>
        </p:nvSpPr>
        <p:spPr/>
        <p:txBody>
          <a:bodyPr/>
          <a:lstStyle/>
          <a:p>
            <a:fld id="{A11A9786-3C55-418D-A7FE-65E5D1C8483D}" type="slidenum">
              <a:rPr lang="en-US"/>
              <a:pPr/>
              <a:t>32</a:t>
            </a:fld>
            <a:endParaRPr lang="en-US"/>
          </a:p>
        </p:txBody>
      </p:sp>
    </p:spTree>
    <p:extLst>
      <p:ext uri="{BB962C8B-B14F-4D97-AF65-F5344CB8AC3E}">
        <p14:creationId xmlns:p14="http://schemas.microsoft.com/office/powerpoint/2010/main" val="6688100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t>Arithmetic Mean:</a:t>
            </a:r>
          </a:p>
        </p:txBody>
      </p:sp>
      <p:sp>
        <p:nvSpPr>
          <p:cNvPr id="74755" name="Rectangle 3"/>
          <p:cNvSpPr>
            <a:spLocks noGrp="1" noChangeArrowheads="1"/>
          </p:cNvSpPr>
          <p:nvPr>
            <p:ph idx="1"/>
          </p:nvPr>
        </p:nvSpPr>
        <p:spPr>
          <a:xfrm>
            <a:off x="2362200" y="1592944"/>
            <a:ext cx="8305800" cy="5105400"/>
          </a:xfrm>
        </p:spPr>
        <p:txBody>
          <a:bodyPr>
            <a:normAutofit/>
          </a:bodyPr>
          <a:lstStyle/>
          <a:p>
            <a:r>
              <a:rPr lang="en-US" dirty="0"/>
              <a:t>simplest measure of central tendency.</a:t>
            </a:r>
          </a:p>
          <a:p>
            <a:endParaRPr lang="en-US" dirty="0"/>
          </a:p>
          <a:p>
            <a:r>
              <a:rPr lang="en-US" b="1" dirty="0"/>
              <a:t>Ungrouped data</a:t>
            </a:r>
            <a:r>
              <a:rPr lang="en-US" dirty="0"/>
              <a:t>: </a:t>
            </a:r>
          </a:p>
          <a:p>
            <a:pPr>
              <a:buFont typeface="Wingdings" panose="05000000000000000000" pitchFamily="2" charset="2"/>
              <a:buNone/>
            </a:pPr>
            <a:r>
              <a:rPr lang="en-US" dirty="0"/>
              <a:t>Mean =      </a:t>
            </a:r>
            <a:r>
              <a:rPr lang="en-US" u="sng" dirty="0"/>
              <a:t>Sum of all the observations of the data</a:t>
            </a:r>
            <a:endParaRPr lang="en-US" dirty="0"/>
          </a:p>
          <a:p>
            <a:pPr>
              <a:buFont typeface="Wingdings" panose="05000000000000000000" pitchFamily="2" charset="2"/>
              <a:buNone/>
            </a:pPr>
            <a:r>
              <a:rPr lang="en-US" dirty="0"/>
              <a:t>                   Number of observations in the data</a:t>
            </a:r>
            <a:endParaRPr lang="en-US" b="1" dirty="0"/>
          </a:p>
          <a:p>
            <a:pPr>
              <a:buFont typeface="Wingdings" panose="05000000000000000000" pitchFamily="2" charset="2"/>
              <a:buNone/>
            </a:pPr>
            <a:r>
              <a:rPr lang="en-US" b="1" dirty="0"/>
              <a:t>    </a:t>
            </a:r>
          </a:p>
          <a:p>
            <a:pPr>
              <a:buFont typeface="Wingdings" panose="05000000000000000000" pitchFamily="2" charset="2"/>
              <a:buNone/>
            </a:pPr>
            <a:r>
              <a:rPr lang="en-US" b="1" dirty="0"/>
              <a:t>                    X   </a:t>
            </a:r>
            <a:r>
              <a:rPr lang="en-US" dirty="0"/>
              <a:t>=  </a:t>
            </a:r>
            <a:r>
              <a:rPr lang="en-US" u="sng" dirty="0"/>
              <a:t>Σ Xi</a:t>
            </a:r>
            <a:endParaRPr lang="en-US" dirty="0"/>
          </a:p>
          <a:p>
            <a:pPr>
              <a:buFont typeface="Wingdings" panose="05000000000000000000" pitchFamily="2" charset="2"/>
              <a:buNone/>
            </a:pPr>
            <a:r>
              <a:rPr lang="en-US" dirty="0"/>
              <a:t>                                  n</a:t>
            </a:r>
          </a:p>
          <a:p>
            <a:r>
              <a:rPr lang="en-US" dirty="0"/>
              <a:t>Σ : sigma, means the sum of. </a:t>
            </a:r>
          </a:p>
          <a:p>
            <a:r>
              <a:rPr lang="en-US" dirty="0"/>
              <a:t>Xi : is the value of each observation in the data, </a:t>
            </a:r>
          </a:p>
          <a:p>
            <a:r>
              <a:rPr lang="en-US" dirty="0"/>
              <a:t>n:  is the number of observations in the data.</a:t>
            </a:r>
          </a:p>
        </p:txBody>
      </p:sp>
      <p:sp>
        <p:nvSpPr>
          <p:cNvPr id="4" name="Slide Number Placeholder 3"/>
          <p:cNvSpPr>
            <a:spLocks noGrp="1"/>
          </p:cNvSpPr>
          <p:nvPr>
            <p:ph type="sldNum" sz="quarter" idx="12"/>
          </p:nvPr>
        </p:nvSpPr>
        <p:spPr/>
        <p:txBody>
          <a:bodyPr/>
          <a:lstStyle/>
          <a:p>
            <a:fld id="{C33D419A-92A3-4781-BF31-4D339C28A5B9}" type="slidenum">
              <a:rPr lang="en-US"/>
              <a:pPr/>
              <a:t>33</a:t>
            </a:fld>
            <a:endParaRPr lang="en-US"/>
          </a:p>
        </p:txBody>
      </p:sp>
    </p:spTree>
    <p:extLst>
      <p:ext uri="{BB962C8B-B14F-4D97-AF65-F5344CB8AC3E}">
        <p14:creationId xmlns:p14="http://schemas.microsoft.com/office/powerpoint/2010/main" val="20733496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3"/>
          <p:cNvSpPr>
            <a:spLocks noGrp="1" noChangeArrowheads="1"/>
          </p:cNvSpPr>
          <p:nvPr>
            <p:ph type="body" sz="half" idx="1"/>
          </p:nvPr>
        </p:nvSpPr>
        <p:spPr>
          <a:xfrm>
            <a:off x="2362200" y="304800"/>
            <a:ext cx="4076700" cy="6019800"/>
          </a:xfrm>
        </p:spPr>
        <p:txBody>
          <a:bodyPr>
            <a:normAutofit/>
          </a:bodyPr>
          <a:lstStyle/>
          <a:p>
            <a:pPr marL="457200" indent="-457200">
              <a:buFont typeface="Wingdings" panose="05000000000000000000" pitchFamily="2" charset="2"/>
              <a:buAutoNum type="arabicPeriod"/>
            </a:pPr>
            <a:r>
              <a:rPr lang="en-US" b="1" i="1"/>
              <a:t>Grouped data with range for class interval:</a:t>
            </a:r>
            <a:r>
              <a:rPr lang="en-US"/>
              <a:t> </a:t>
            </a:r>
          </a:p>
          <a:p>
            <a:pPr marL="457200" indent="-457200">
              <a:buNone/>
            </a:pPr>
            <a:r>
              <a:rPr lang="en-US"/>
              <a:t>frequencies in a class interval are equally distributed on either side of the mid point of the class interval. </a:t>
            </a:r>
          </a:p>
          <a:p>
            <a:pPr marL="457200" indent="-457200">
              <a:buNone/>
            </a:pPr>
            <a:endParaRPr lang="en-US"/>
          </a:p>
          <a:p>
            <a:pPr marL="457200" indent="-457200">
              <a:buNone/>
            </a:pPr>
            <a:r>
              <a:rPr lang="en-US"/>
              <a:t>The formula :</a:t>
            </a:r>
          </a:p>
          <a:p>
            <a:pPr marL="457200" indent="-457200">
              <a:buNone/>
            </a:pPr>
            <a:r>
              <a:rPr lang="en-US" b="1"/>
              <a:t>     X   </a:t>
            </a:r>
            <a:r>
              <a:rPr lang="en-US"/>
              <a:t>=   </a:t>
            </a:r>
            <a:r>
              <a:rPr lang="en-US" u="sng"/>
              <a:t>Σ X</a:t>
            </a:r>
            <a:r>
              <a:rPr lang="en-US" u="sng" baseline="-25000"/>
              <a:t>i</a:t>
            </a:r>
            <a:r>
              <a:rPr lang="en-US" u="sng"/>
              <a:t>f</a:t>
            </a:r>
            <a:r>
              <a:rPr lang="en-US" u="sng" baseline="-25000"/>
              <a:t>i</a:t>
            </a:r>
          </a:p>
          <a:p>
            <a:pPr marL="457200" indent="-457200">
              <a:buNone/>
            </a:pPr>
            <a:r>
              <a:rPr lang="en-US"/>
              <a:t>                 Σ f</a:t>
            </a:r>
            <a:r>
              <a:rPr lang="en-US" baseline="-25000"/>
              <a:t>i</a:t>
            </a:r>
          </a:p>
          <a:p>
            <a:pPr marL="457200" indent="-457200">
              <a:buNone/>
            </a:pPr>
            <a:r>
              <a:rPr lang="en-US"/>
              <a:t>Where, </a:t>
            </a:r>
          </a:p>
          <a:p>
            <a:pPr marL="457200" indent="-457200"/>
            <a:r>
              <a:rPr lang="en-US"/>
              <a:t>X</a:t>
            </a:r>
            <a:r>
              <a:rPr lang="en-US" baseline="-25000"/>
              <a:t>i</a:t>
            </a:r>
            <a:r>
              <a:rPr lang="en-US"/>
              <a:t> : midpoint of the class interval, mean</a:t>
            </a:r>
            <a:endParaRPr lang="en-US" u="sng"/>
          </a:p>
          <a:p>
            <a:pPr marL="457200" indent="-457200"/>
            <a:r>
              <a:rPr lang="en-US"/>
              <a:t> f</a:t>
            </a:r>
            <a:r>
              <a:rPr lang="en-US" baseline="-25000"/>
              <a:t>i  </a:t>
            </a:r>
            <a:r>
              <a:rPr lang="en-US"/>
              <a:t>:   corresponding frequency</a:t>
            </a:r>
          </a:p>
          <a:p>
            <a:pPr marL="457200" indent="-457200"/>
            <a:endParaRPr lang="en-US"/>
          </a:p>
        </p:txBody>
      </p:sp>
      <p:pic>
        <p:nvPicPr>
          <p:cNvPr id="111621" name="Picture 5" descr="5"/>
          <p:cNvPicPr>
            <a:picLocks noGrp="1" noChangeAspect="1" noChangeArrowheads="1"/>
          </p:cNvPicPr>
          <p:nvPr>
            <p:ph sz="half" idx="2"/>
          </p:nvPr>
        </p:nvPicPr>
        <p:blipFill>
          <a:blip r:embed="rId3">
            <a:lum bright="-6000"/>
            <a:extLst>
              <a:ext uri="{28A0092B-C50C-407E-A947-70E740481C1C}">
                <a14:useLocalDpi xmlns:a14="http://schemas.microsoft.com/office/drawing/2010/main" val="0"/>
              </a:ext>
            </a:extLst>
          </a:blip>
          <a:srcRect l="4486" t="8206" r="19261" b="8104"/>
          <a:stretch>
            <a:fillRect/>
          </a:stretch>
        </p:blipFill>
        <p:spPr>
          <a:xfrm>
            <a:off x="6477000" y="1752601"/>
            <a:ext cx="3886200" cy="3381375"/>
          </a:xfr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Slide Number Placeholder 4"/>
          <p:cNvSpPr>
            <a:spLocks noGrp="1"/>
          </p:cNvSpPr>
          <p:nvPr>
            <p:ph type="sldNum" sz="quarter" idx="10"/>
          </p:nvPr>
        </p:nvSpPr>
        <p:spPr/>
        <p:txBody>
          <a:bodyPr/>
          <a:lstStyle/>
          <a:p>
            <a:fld id="{C9EFECC0-C872-4B0E-9DFF-90D2B12A2B3A}" type="slidenum">
              <a:rPr lang="en-US"/>
              <a:pPr/>
              <a:t>34</a:t>
            </a:fld>
            <a:endParaRPr lang="en-US"/>
          </a:p>
        </p:txBody>
      </p:sp>
      <p:sp>
        <p:nvSpPr>
          <p:cNvPr id="111620" name="Line 4"/>
          <p:cNvSpPr>
            <a:spLocks noChangeShapeType="1"/>
          </p:cNvSpPr>
          <p:nvPr/>
        </p:nvSpPr>
        <p:spPr bwMode="auto">
          <a:xfrm flipV="1">
            <a:off x="2819400" y="35814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5187022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3"/>
          <p:cNvSpPr>
            <a:spLocks noGrp="1" noChangeArrowheads="1"/>
          </p:cNvSpPr>
          <p:nvPr>
            <p:ph type="body" sz="half" idx="1"/>
          </p:nvPr>
        </p:nvSpPr>
        <p:spPr>
          <a:xfrm>
            <a:off x="2362200" y="304800"/>
            <a:ext cx="3733800" cy="6019800"/>
          </a:xfrm>
        </p:spPr>
        <p:txBody>
          <a:bodyPr/>
          <a:lstStyle/>
          <a:p>
            <a:pPr marL="457200" indent="-457200">
              <a:buFont typeface="Wingdings" panose="05000000000000000000" pitchFamily="2" charset="2"/>
              <a:buAutoNum type="arabicPeriod" startAt="2"/>
            </a:pPr>
            <a:r>
              <a:rPr lang="en-US" b="1" i="1"/>
              <a:t>Grouped data with single value for class interval:</a:t>
            </a:r>
            <a:endParaRPr lang="en-US"/>
          </a:p>
          <a:p>
            <a:pPr marL="457200" indent="-457200">
              <a:buNone/>
            </a:pPr>
            <a:r>
              <a:rPr lang="en-US"/>
              <a:t>Symbolically,</a:t>
            </a:r>
          </a:p>
          <a:p>
            <a:pPr marL="457200" indent="-457200">
              <a:buNone/>
            </a:pPr>
            <a:r>
              <a:rPr lang="en-US"/>
              <a:t>                  </a:t>
            </a:r>
            <a:r>
              <a:rPr lang="en-US" b="1"/>
              <a:t>X   </a:t>
            </a:r>
            <a:r>
              <a:rPr lang="en-US"/>
              <a:t>=   </a:t>
            </a:r>
            <a:r>
              <a:rPr lang="en-US" u="sng"/>
              <a:t>Σ X</a:t>
            </a:r>
            <a:r>
              <a:rPr lang="en-US" u="sng" baseline="-25000"/>
              <a:t>i</a:t>
            </a:r>
            <a:r>
              <a:rPr lang="en-US" u="sng"/>
              <a:t>f</a:t>
            </a:r>
            <a:r>
              <a:rPr lang="en-US" u="sng" baseline="-25000"/>
              <a:t>i</a:t>
            </a:r>
            <a:endParaRPr lang="en-US" baseline="-25000"/>
          </a:p>
          <a:p>
            <a:pPr marL="457200" indent="-457200">
              <a:buNone/>
            </a:pPr>
            <a:r>
              <a:rPr lang="en-US"/>
              <a:t>                              Σ </a:t>
            </a:r>
            <a:r>
              <a:rPr lang="en-US" u="sng"/>
              <a:t>fi</a:t>
            </a:r>
            <a:endParaRPr lang="en-US"/>
          </a:p>
          <a:p>
            <a:pPr marL="457200" indent="-457200">
              <a:buNone/>
            </a:pPr>
            <a:r>
              <a:rPr lang="en-US"/>
              <a:t>Where, </a:t>
            </a:r>
          </a:p>
          <a:p>
            <a:pPr marL="457200" indent="-457200"/>
            <a:r>
              <a:rPr lang="en-US"/>
              <a:t>X</a:t>
            </a:r>
            <a:r>
              <a:rPr lang="en-US" baseline="-25000"/>
              <a:t>i </a:t>
            </a:r>
            <a:r>
              <a:rPr lang="en-US"/>
              <a:t>: is grouped variable , </a:t>
            </a:r>
            <a:endParaRPr lang="en-US" u="sng"/>
          </a:p>
          <a:p>
            <a:pPr marL="457200" indent="-457200"/>
            <a:r>
              <a:rPr lang="en-US" u="sng"/>
              <a:t>f</a:t>
            </a:r>
            <a:r>
              <a:rPr lang="en-US" u="sng" baseline="-25000"/>
              <a:t>i</a:t>
            </a:r>
            <a:r>
              <a:rPr lang="en-US"/>
              <a:t>:   corresponding frequency</a:t>
            </a:r>
            <a:endParaRPr lang="en-US" b="1" i="1"/>
          </a:p>
        </p:txBody>
      </p:sp>
      <p:pic>
        <p:nvPicPr>
          <p:cNvPr id="112645" name="Picture 5" descr="6"/>
          <p:cNvPicPr>
            <a:picLocks noGrp="1" noChangeAspect="1" noChangeArrowheads="1"/>
          </p:cNvPicPr>
          <p:nvPr>
            <p:ph sz="half" idx="2"/>
          </p:nvPr>
        </p:nvPicPr>
        <p:blipFill>
          <a:blip r:embed="rId3">
            <a:lum bright="-6000"/>
            <a:extLst>
              <a:ext uri="{28A0092B-C50C-407E-A947-70E740481C1C}">
                <a14:useLocalDpi xmlns:a14="http://schemas.microsoft.com/office/drawing/2010/main" val="0"/>
              </a:ext>
            </a:extLst>
          </a:blip>
          <a:srcRect l="3476" t="1193" r="7047" b="4539"/>
          <a:stretch>
            <a:fillRect/>
          </a:stretch>
        </p:blipFill>
        <p:spPr>
          <a:xfrm>
            <a:off x="6172201" y="762000"/>
            <a:ext cx="4257675" cy="5410200"/>
          </a:xfr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Slide Number Placeholder 4"/>
          <p:cNvSpPr>
            <a:spLocks noGrp="1"/>
          </p:cNvSpPr>
          <p:nvPr>
            <p:ph type="sldNum" sz="quarter" idx="10"/>
          </p:nvPr>
        </p:nvSpPr>
        <p:spPr/>
        <p:txBody>
          <a:bodyPr/>
          <a:lstStyle/>
          <a:p>
            <a:fld id="{99A99EB8-67CE-490E-889A-852B57C909FD}" type="slidenum">
              <a:rPr lang="en-US"/>
              <a:pPr/>
              <a:t>35</a:t>
            </a:fld>
            <a:endParaRPr lang="en-US"/>
          </a:p>
        </p:txBody>
      </p:sp>
      <p:sp>
        <p:nvSpPr>
          <p:cNvPr id="112644" name="Line 4"/>
          <p:cNvSpPr>
            <a:spLocks noChangeShapeType="1"/>
          </p:cNvSpPr>
          <p:nvPr/>
        </p:nvSpPr>
        <p:spPr bwMode="auto">
          <a:xfrm>
            <a:off x="3810000" y="19812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8805995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2" name="Footer Placeholder 3"/>
          <p:cNvSpPr>
            <a:spLocks noGrp="1"/>
          </p:cNvSpPr>
          <p:nvPr>
            <p:ph type="ftr" sz="quarter" idx="11"/>
          </p:nvPr>
        </p:nvSpPr>
        <p:spPr>
          <a:xfrm>
            <a:off x="2209800"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l"/>
            <a:r>
              <a:rPr lang="en-US" sz="1400">
                <a:latin typeface="Arial" panose="020B0604020202020204" pitchFamily="34" charset="0"/>
              </a:rPr>
              <a:t>Dr Sandesh N </a:t>
            </a:r>
          </a:p>
        </p:txBody>
      </p:sp>
      <p:sp>
        <p:nvSpPr>
          <p:cNvPr id="96258" name="Rectangle 2"/>
          <p:cNvSpPr>
            <a:spLocks noGrp="1" noChangeArrowheads="1"/>
          </p:cNvSpPr>
          <p:nvPr>
            <p:ph type="title"/>
          </p:nvPr>
        </p:nvSpPr>
        <p:spPr/>
        <p:txBody>
          <a:bodyPr/>
          <a:lstStyle/>
          <a:p>
            <a:pPr eaLnBrk="1" hangingPunct="1"/>
            <a:r>
              <a:rPr lang="en-US" sz="4800"/>
              <a:t>Median</a:t>
            </a:r>
          </a:p>
        </p:txBody>
      </p:sp>
      <p:sp>
        <p:nvSpPr>
          <p:cNvPr id="96259" name="Rectangle 3" descr="Rectangle: Click to edit Master text styles&#10;Second level&#10;Third level&#10;Fourth level&#10;Fifth level"/>
          <p:cNvSpPr>
            <a:spLocks noGrp="1" noChangeArrowheads="1"/>
          </p:cNvSpPr>
          <p:nvPr>
            <p:ph type="body" idx="1"/>
          </p:nvPr>
        </p:nvSpPr>
        <p:spPr>
          <a:xfrm>
            <a:off x="1524000" y="1447800"/>
            <a:ext cx="8955088" cy="5029200"/>
          </a:xfrm>
        </p:spPr>
        <p:txBody>
          <a:bodyPr>
            <a:normAutofit/>
          </a:bodyPr>
          <a:lstStyle/>
          <a:p>
            <a:pPr eaLnBrk="1" hangingPunct="1">
              <a:buFont typeface="Wingdings" panose="05000000000000000000" pitchFamily="2" charset="2"/>
              <a:buNone/>
            </a:pPr>
            <a:r>
              <a:rPr lang="en-US" sz="3200" dirty="0"/>
              <a:t> 		– </a:t>
            </a:r>
            <a:r>
              <a:rPr lang="en-US" sz="3200" i="1" dirty="0">
                <a:latin typeface="Times New Roman" panose="02020603050405020304" pitchFamily="18" charset="0"/>
              </a:rPr>
              <a:t>is the middle value, which divides the observed values into two equal parts, when the values are arranged in ascending or descending order</a:t>
            </a:r>
            <a:r>
              <a:rPr lang="en-US" sz="3200" dirty="0"/>
              <a:t> </a:t>
            </a:r>
          </a:p>
          <a:p>
            <a:pPr eaLnBrk="1" hangingPunct="1">
              <a:buFont typeface="Wingdings" panose="05000000000000000000" pitchFamily="2" charset="2"/>
              <a:buNone/>
            </a:pPr>
            <a:endParaRPr lang="en-US" sz="3200" dirty="0"/>
          </a:p>
          <a:p>
            <a:pPr eaLnBrk="1" hangingPunct="1">
              <a:buFont typeface="Wingdings" panose="05000000000000000000" pitchFamily="2" charset="2"/>
              <a:buNone/>
            </a:pPr>
            <a:endParaRPr lang="en-US" sz="3200" dirty="0"/>
          </a:p>
        </p:txBody>
      </p:sp>
      <p:graphicFrame>
        <p:nvGraphicFramePr>
          <p:cNvPr id="96260" name="Object 4"/>
          <p:cNvGraphicFramePr>
            <a:graphicFrameLocks noChangeAspect="1"/>
          </p:cNvGraphicFramePr>
          <p:nvPr>
            <p:extLst>
              <p:ext uri="{D42A27DB-BD31-4B8C-83A1-F6EECF244321}">
                <p14:modId xmlns:p14="http://schemas.microsoft.com/office/powerpoint/2010/main" val="2741292627"/>
              </p:ext>
            </p:extLst>
          </p:nvPr>
        </p:nvGraphicFramePr>
        <p:xfrm>
          <a:off x="5334000" y="3505201"/>
          <a:ext cx="996950" cy="982663"/>
        </p:xfrm>
        <a:graphic>
          <a:graphicData uri="http://schemas.openxmlformats.org/presentationml/2006/ole">
            <mc:AlternateContent xmlns:mc="http://schemas.openxmlformats.org/markup-compatibility/2006">
              <mc:Choice xmlns:v="urn:schemas-microsoft-com:vml" Requires="v">
                <p:oleObj spid="_x0000_s6296" name="Equation" r:id="rId4" imgW="469800" imgH="431640" progId="Equation.3">
                  <p:embed/>
                </p:oleObj>
              </mc:Choice>
              <mc:Fallback>
                <p:oleObj name="Equation" r:id="rId4" imgW="469800" imgH="431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3505201"/>
                        <a:ext cx="996950" cy="982663"/>
                      </a:xfrm>
                      <a:prstGeom prst="rect">
                        <a:avLst/>
                      </a:prstGeom>
                      <a:solidFill>
                        <a:schemeClr val="tx1"/>
                      </a:solidFill>
                      <a:ln>
                        <a:noFill/>
                      </a:ln>
                      <a:effectLst/>
                    </p:spPr>
                  </p:pic>
                </p:oleObj>
              </mc:Fallback>
            </mc:AlternateContent>
          </a:graphicData>
        </a:graphic>
      </p:graphicFrame>
      <p:graphicFrame>
        <p:nvGraphicFramePr>
          <p:cNvPr id="96261" name="Object 5"/>
          <p:cNvGraphicFramePr>
            <a:graphicFrameLocks noChangeAspect="1"/>
          </p:cNvGraphicFramePr>
          <p:nvPr>
            <p:extLst>
              <p:ext uri="{D42A27DB-BD31-4B8C-83A1-F6EECF244321}">
                <p14:modId xmlns:p14="http://schemas.microsoft.com/office/powerpoint/2010/main" val="3118237128"/>
              </p:ext>
            </p:extLst>
          </p:nvPr>
        </p:nvGraphicFramePr>
        <p:xfrm>
          <a:off x="1828800" y="4724400"/>
          <a:ext cx="8610600" cy="1905000"/>
        </p:xfrm>
        <a:graphic>
          <a:graphicData uri="http://schemas.openxmlformats.org/presentationml/2006/ole">
            <mc:AlternateContent xmlns:mc="http://schemas.openxmlformats.org/markup-compatibility/2006">
              <mc:Choice xmlns:v="urn:schemas-microsoft-com:vml" Requires="v">
                <p:oleObj spid="_x0000_s6297" name="Equation" r:id="rId6" imgW="3771720" imgH="838080" progId="Equation.3">
                  <p:embed/>
                </p:oleObj>
              </mc:Choice>
              <mc:Fallback>
                <p:oleObj name="Equation" r:id="rId6" imgW="3771720" imgH="838080" progId="Equation.3">
                  <p:embed/>
                  <p:pic>
                    <p:nvPicPr>
                      <p:cNvPr id="0" name=""/>
                      <p:cNvPicPr>
                        <a:picLocks noChangeAspect="1" noChangeArrowheads="1"/>
                      </p:cNvPicPr>
                      <p:nvPr/>
                    </p:nvPicPr>
                    <p:blipFill>
                      <a:blip r:embed="rId7"/>
                      <a:srcRect/>
                      <a:stretch>
                        <a:fillRect/>
                      </a:stretch>
                    </p:blipFill>
                    <p:spPr bwMode="auto">
                      <a:xfrm>
                        <a:off x="1828800" y="4724400"/>
                        <a:ext cx="8610600" cy="1905000"/>
                      </a:xfrm>
                      <a:prstGeom prst="rect">
                        <a:avLst/>
                      </a:prstGeom>
                      <a:solidFill>
                        <a:schemeClr val="tx1"/>
                      </a:solidFill>
                      <a:ln>
                        <a:noFill/>
                      </a:ln>
                      <a:effectLst/>
                    </p:spPr>
                  </p:pic>
                </p:oleObj>
              </mc:Fallback>
            </mc:AlternateContent>
          </a:graphicData>
        </a:graphic>
      </p:graphicFrame>
    </p:spTree>
    <p:extLst>
      <p:ext uri="{BB962C8B-B14F-4D97-AF65-F5344CB8AC3E}">
        <p14:creationId xmlns:p14="http://schemas.microsoft.com/office/powerpoint/2010/main" val="5765303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62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96259">
                                            <p:txEl>
                                              <p:pRg st="0" end="0"/>
                                            </p:txEl>
                                          </p:spTgt>
                                        </p:tgtEl>
                                        <p:attrNameLst>
                                          <p:attrName>style.visibility</p:attrName>
                                        </p:attrNameLst>
                                      </p:cBhvr>
                                      <p:to>
                                        <p:strVal val="visible"/>
                                      </p:to>
                                    </p:set>
                                    <p:animEffect transition="in" filter="checkerboard(across)">
                                      <p:cBhvr>
                                        <p:cTn id="11" dur="500"/>
                                        <p:tgtEl>
                                          <p:spTgt spid="96259">
                                            <p:txEl>
                                              <p:pRg st="0" end="0"/>
                                            </p:txEl>
                                          </p:spTgt>
                                        </p:tgtEl>
                                      </p:cBhvr>
                                    </p:animEffect>
                                  </p:childTnLst>
                                </p:cTn>
                              </p:par>
                            </p:childTnLst>
                          </p:cTn>
                        </p:par>
                        <p:par>
                          <p:cTn id="12" fill="hold" nodeType="afterGroup">
                            <p:stCondLst>
                              <p:cond delay="500"/>
                            </p:stCondLst>
                            <p:childTnLst>
                              <p:par>
                                <p:cTn id="13" presetID="16" presetClass="entr" presetSubtype="26" fill="hold" nodeType="afterEffect">
                                  <p:stCondLst>
                                    <p:cond delay="0"/>
                                  </p:stCondLst>
                                  <p:childTnLst>
                                    <p:set>
                                      <p:cBhvr>
                                        <p:cTn id="14" dur="1" fill="hold">
                                          <p:stCondLst>
                                            <p:cond delay="0"/>
                                          </p:stCondLst>
                                        </p:cTn>
                                        <p:tgtEl>
                                          <p:spTgt spid="96260"/>
                                        </p:tgtEl>
                                        <p:attrNameLst>
                                          <p:attrName>style.visibility</p:attrName>
                                        </p:attrNameLst>
                                      </p:cBhvr>
                                      <p:to>
                                        <p:strVal val="visible"/>
                                      </p:to>
                                    </p:set>
                                    <p:animEffect transition="in" filter="barn(inHorizontal)">
                                      <p:cBhvr>
                                        <p:cTn id="15" dur="500"/>
                                        <p:tgtEl>
                                          <p:spTgt spid="9626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6" fill="hold" nodeType="clickEffect">
                                  <p:stCondLst>
                                    <p:cond delay="0"/>
                                  </p:stCondLst>
                                  <p:childTnLst>
                                    <p:set>
                                      <p:cBhvr>
                                        <p:cTn id="19" dur="1" fill="hold">
                                          <p:stCondLst>
                                            <p:cond delay="0"/>
                                          </p:stCondLst>
                                        </p:cTn>
                                        <p:tgtEl>
                                          <p:spTgt spid="96261"/>
                                        </p:tgtEl>
                                        <p:attrNameLst>
                                          <p:attrName>style.visibility</p:attrName>
                                        </p:attrNameLst>
                                      </p:cBhvr>
                                      <p:to>
                                        <p:strVal val="visible"/>
                                      </p:to>
                                    </p:set>
                                    <p:animEffect transition="in" filter="barn(inHorizontal)">
                                      <p:cBhvr>
                                        <p:cTn id="20" dur="500"/>
                                        <p:tgtEl>
                                          <p:spTgt spid="96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autoUpdateAnimBg="0"/>
      <p:bldP spid="96259"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47A5C986-67A9-4802-BD6F-2290D4C8FA7B}" type="slidenum">
              <a:rPr lang="en-US" sz="1400">
                <a:latin typeface="Arial" panose="020B0604020202020204" pitchFamily="34" charset="0"/>
              </a:rPr>
              <a:pPr/>
              <a:t>37</a:t>
            </a:fld>
            <a:endParaRPr lang="en-US" sz="1400">
              <a:latin typeface="Arial" panose="020B0604020202020204" pitchFamily="34" charset="0"/>
            </a:endParaRPr>
          </a:p>
        </p:txBody>
      </p:sp>
      <p:sp>
        <p:nvSpPr>
          <p:cNvPr id="169987" name="Rectangle 2"/>
          <p:cNvSpPr>
            <a:spLocks noGrp="1" noChangeArrowheads="1"/>
          </p:cNvSpPr>
          <p:nvPr>
            <p:ph type="title"/>
          </p:nvPr>
        </p:nvSpPr>
        <p:spPr/>
        <p:txBody>
          <a:bodyPr/>
          <a:lstStyle/>
          <a:p>
            <a:pPr defTabSz="852488"/>
            <a:r>
              <a:rPr lang="en-US"/>
              <a:t>Median</a:t>
            </a:r>
          </a:p>
        </p:txBody>
      </p:sp>
      <p:sp>
        <p:nvSpPr>
          <p:cNvPr id="169988" name="Rectangle 3" descr="Rectangle: Click to edit Master text styles&#10;Second level&#10;Third level&#10;Fourth level&#10;Fifth level"/>
          <p:cNvSpPr>
            <a:spLocks noGrp="1" noChangeArrowheads="1"/>
          </p:cNvSpPr>
          <p:nvPr>
            <p:ph type="body" idx="1"/>
          </p:nvPr>
        </p:nvSpPr>
        <p:spPr>
          <a:xfrm>
            <a:off x="2362200" y="1600201"/>
            <a:ext cx="8077200" cy="4532313"/>
          </a:xfrm>
        </p:spPr>
        <p:txBody>
          <a:bodyPr>
            <a:normAutofit lnSpcReduction="10000"/>
          </a:bodyPr>
          <a:lstStyle/>
          <a:p>
            <a:pPr marL="320675" indent="-320675" defTabSz="852488">
              <a:lnSpc>
                <a:spcPct val="90000"/>
              </a:lnSpc>
              <a:buNone/>
            </a:pPr>
            <a:endParaRPr lang="en-US" sz="2600" dirty="0"/>
          </a:p>
          <a:p>
            <a:pPr marL="320675" indent="-320675" defTabSz="852488">
              <a:lnSpc>
                <a:spcPct val="90000"/>
              </a:lnSpc>
              <a:buNone/>
            </a:pPr>
            <a:endParaRPr lang="en-US" sz="2600" dirty="0"/>
          </a:p>
          <a:p>
            <a:pPr marL="320675" indent="-320675" defTabSz="852488">
              <a:lnSpc>
                <a:spcPct val="90000"/>
              </a:lnSpc>
              <a:buNone/>
            </a:pPr>
            <a:endParaRPr lang="en-US" sz="2600" dirty="0"/>
          </a:p>
          <a:p>
            <a:pPr marL="320675" indent="-320675" defTabSz="852488">
              <a:lnSpc>
                <a:spcPct val="90000"/>
              </a:lnSpc>
              <a:buNone/>
            </a:pPr>
            <a:r>
              <a:rPr lang="en-US" sz="2600" dirty="0"/>
              <a:t> </a:t>
            </a:r>
          </a:p>
          <a:p>
            <a:pPr marL="320675" indent="-320675" defTabSz="852488">
              <a:lnSpc>
                <a:spcPct val="90000"/>
              </a:lnSpc>
            </a:pPr>
            <a:endParaRPr lang="en-US" sz="2600" dirty="0"/>
          </a:p>
          <a:p>
            <a:pPr marL="320675" indent="-320675" defTabSz="852488">
              <a:lnSpc>
                <a:spcPct val="90000"/>
              </a:lnSpc>
            </a:pPr>
            <a:r>
              <a:rPr lang="en-US" sz="2600" dirty="0"/>
              <a:t>In an ordered array, the median is the “middle” number</a:t>
            </a:r>
          </a:p>
          <a:p>
            <a:pPr marL="693738" lvl="1" indent="-268288" defTabSz="852488">
              <a:lnSpc>
                <a:spcPct val="90000"/>
              </a:lnSpc>
            </a:pPr>
            <a:r>
              <a:rPr lang="en-US" sz="2600" dirty="0"/>
              <a:t>If n or N is odd, the median is the middle number</a:t>
            </a:r>
          </a:p>
          <a:p>
            <a:pPr marL="693738" lvl="1" indent="-268288" defTabSz="852488">
              <a:lnSpc>
                <a:spcPct val="90000"/>
              </a:lnSpc>
            </a:pPr>
            <a:r>
              <a:rPr lang="en-US" sz="2600" dirty="0"/>
              <a:t>If n or N is even, the median is the average of the two middle numbers</a:t>
            </a:r>
          </a:p>
        </p:txBody>
      </p:sp>
      <p:sp>
        <p:nvSpPr>
          <p:cNvPr id="169989" name="AutoShape 4"/>
          <p:cNvSpPr>
            <a:spLocks noChangeArrowheads="1"/>
          </p:cNvSpPr>
          <p:nvPr/>
        </p:nvSpPr>
        <p:spPr bwMode="auto">
          <a:xfrm rot="-5400000">
            <a:off x="7400925" y="3352800"/>
            <a:ext cx="533400" cy="304800"/>
          </a:xfrm>
          <a:prstGeom prst="rightArrow">
            <a:avLst>
              <a:gd name="adj1" fmla="val 50000"/>
              <a:gd name="adj2" fmla="val 44074"/>
            </a:avLst>
          </a:prstGeom>
          <a:solidFill>
            <a:srgbClr val="FFFF00"/>
          </a:solidFill>
          <a:ln w="12700">
            <a:solidFill>
              <a:schemeClr val="tx1"/>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p>
        </p:txBody>
      </p:sp>
      <p:sp>
        <p:nvSpPr>
          <p:cNvPr id="169990" name="Line 5"/>
          <p:cNvSpPr>
            <a:spLocks noChangeShapeType="1"/>
          </p:cNvSpPr>
          <p:nvPr/>
        </p:nvSpPr>
        <p:spPr bwMode="auto">
          <a:xfrm>
            <a:off x="2303464" y="3048000"/>
            <a:ext cx="3354387" cy="0"/>
          </a:xfrm>
          <a:prstGeom prst="line">
            <a:avLst/>
          </a:prstGeom>
          <a:noFill/>
          <a:ln w="12700">
            <a:solidFill>
              <a:srgbClr val="FFFF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991" name="Line 6"/>
          <p:cNvSpPr>
            <a:spLocks noChangeShapeType="1"/>
          </p:cNvSpPr>
          <p:nvPr/>
        </p:nvSpPr>
        <p:spPr bwMode="auto">
          <a:xfrm>
            <a:off x="6265864" y="3048000"/>
            <a:ext cx="3811587" cy="0"/>
          </a:xfrm>
          <a:prstGeom prst="line">
            <a:avLst/>
          </a:prstGeom>
          <a:noFill/>
          <a:ln w="12700">
            <a:solidFill>
              <a:srgbClr val="FFFF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992" name="Rectangle 7"/>
          <p:cNvSpPr>
            <a:spLocks noChangeArrowheads="1"/>
          </p:cNvSpPr>
          <p:nvPr/>
        </p:nvSpPr>
        <p:spPr bwMode="auto">
          <a:xfrm>
            <a:off x="2127251" y="2965450"/>
            <a:ext cx="39846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r>
              <a:rPr lang="en-US" sz="1800" b="1">
                <a:latin typeface="Times New Roman" panose="02020603050405020304" pitchFamily="18" charset="0"/>
              </a:rPr>
              <a:t>0   1   2   3   4   5   6   7   8   9   10</a:t>
            </a:r>
          </a:p>
        </p:txBody>
      </p:sp>
      <p:sp>
        <p:nvSpPr>
          <p:cNvPr id="169993" name="Rectangle 8"/>
          <p:cNvSpPr>
            <a:spLocks noChangeArrowheads="1"/>
          </p:cNvSpPr>
          <p:nvPr/>
        </p:nvSpPr>
        <p:spPr bwMode="auto">
          <a:xfrm>
            <a:off x="6089651" y="2965450"/>
            <a:ext cx="42894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r>
              <a:rPr lang="en-US" sz="1800" b="1">
                <a:latin typeface="Times New Roman" panose="02020603050405020304" pitchFamily="18" charset="0"/>
              </a:rPr>
              <a:t>0   1   2   3   4   5   6   7   8   9   10   12   14      </a:t>
            </a:r>
          </a:p>
        </p:txBody>
      </p:sp>
      <p:sp>
        <p:nvSpPr>
          <p:cNvPr id="169994" name="Oval 9"/>
          <p:cNvSpPr>
            <a:spLocks noChangeArrowheads="1"/>
          </p:cNvSpPr>
          <p:nvPr/>
        </p:nvSpPr>
        <p:spPr bwMode="auto">
          <a:xfrm>
            <a:off x="2438400" y="2819400"/>
            <a:ext cx="228600" cy="228600"/>
          </a:xfrm>
          <a:prstGeom prst="ellipse">
            <a:avLst/>
          </a:prstGeom>
          <a:solidFill>
            <a:srgbClr val="0033CC"/>
          </a:solidFill>
          <a:ln w="12700">
            <a:solidFill>
              <a:schemeClr val="tx1"/>
            </a:solidFill>
            <a:round/>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p>
        </p:txBody>
      </p:sp>
      <p:sp>
        <p:nvSpPr>
          <p:cNvPr id="169995" name="Oval 10"/>
          <p:cNvSpPr>
            <a:spLocks noChangeArrowheads="1"/>
          </p:cNvSpPr>
          <p:nvPr/>
        </p:nvSpPr>
        <p:spPr bwMode="auto">
          <a:xfrm>
            <a:off x="3048000" y="2819400"/>
            <a:ext cx="228600" cy="228600"/>
          </a:xfrm>
          <a:prstGeom prst="ellipse">
            <a:avLst/>
          </a:prstGeom>
          <a:solidFill>
            <a:srgbClr val="0033CC"/>
          </a:solidFill>
          <a:ln w="12700">
            <a:solidFill>
              <a:schemeClr val="tx1"/>
            </a:solidFill>
            <a:round/>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p>
        </p:txBody>
      </p:sp>
      <p:sp>
        <p:nvSpPr>
          <p:cNvPr id="169996" name="Oval 11"/>
          <p:cNvSpPr>
            <a:spLocks noChangeArrowheads="1"/>
          </p:cNvSpPr>
          <p:nvPr/>
        </p:nvSpPr>
        <p:spPr bwMode="auto">
          <a:xfrm>
            <a:off x="3581400" y="2819400"/>
            <a:ext cx="228600" cy="228600"/>
          </a:xfrm>
          <a:prstGeom prst="ellipse">
            <a:avLst/>
          </a:prstGeom>
          <a:solidFill>
            <a:srgbClr val="0033CC"/>
          </a:solidFill>
          <a:ln w="12700">
            <a:solidFill>
              <a:schemeClr val="tx1"/>
            </a:solidFill>
            <a:round/>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p>
        </p:txBody>
      </p:sp>
      <p:sp>
        <p:nvSpPr>
          <p:cNvPr id="169997" name="Oval 12"/>
          <p:cNvSpPr>
            <a:spLocks noChangeArrowheads="1"/>
          </p:cNvSpPr>
          <p:nvPr/>
        </p:nvSpPr>
        <p:spPr bwMode="auto">
          <a:xfrm>
            <a:off x="4191000" y="2819400"/>
            <a:ext cx="228600" cy="228600"/>
          </a:xfrm>
          <a:prstGeom prst="ellipse">
            <a:avLst/>
          </a:prstGeom>
          <a:solidFill>
            <a:srgbClr val="0033CC"/>
          </a:solidFill>
          <a:ln w="12700">
            <a:solidFill>
              <a:schemeClr val="tx1"/>
            </a:solidFill>
            <a:round/>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p>
        </p:txBody>
      </p:sp>
      <p:sp>
        <p:nvSpPr>
          <p:cNvPr id="169998" name="Oval 13"/>
          <p:cNvSpPr>
            <a:spLocks noChangeArrowheads="1"/>
          </p:cNvSpPr>
          <p:nvPr/>
        </p:nvSpPr>
        <p:spPr bwMode="auto">
          <a:xfrm>
            <a:off x="4724400" y="2819400"/>
            <a:ext cx="228600" cy="228600"/>
          </a:xfrm>
          <a:prstGeom prst="ellipse">
            <a:avLst/>
          </a:prstGeom>
          <a:solidFill>
            <a:srgbClr val="0033CC"/>
          </a:solidFill>
          <a:ln w="12700">
            <a:solidFill>
              <a:schemeClr val="tx1"/>
            </a:solidFill>
            <a:round/>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p>
        </p:txBody>
      </p:sp>
      <p:sp>
        <p:nvSpPr>
          <p:cNvPr id="169999" name="Oval 14"/>
          <p:cNvSpPr>
            <a:spLocks noChangeArrowheads="1"/>
          </p:cNvSpPr>
          <p:nvPr/>
        </p:nvSpPr>
        <p:spPr bwMode="auto">
          <a:xfrm>
            <a:off x="6400800" y="2819400"/>
            <a:ext cx="228600" cy="228600"/>
          </a:xfrm>
          <a:prstGeom prst="ellipse">
            <a:avLst/>
          </a:prstGeom>
          <a:solidFill>
            <a:srgbClr val="0033CC"/>
          </a:solidFill>
          <a:ln w="12700">
            <a:solidFill>
              <a:schemeClr val="tx1"/>
            </a:solidFill>
            <a:round/>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p>
        </p:txBody>
      </p:sp>
      <p:sp>
        <p:nvSpPr>
          <p:cNvPr id="170000" name="Oval 15"/>
          <p:cNvSpPr>
            <a:spLocks noChangeArrowheads="1"/>
          </p:cNvSpPr>
          <p:nvPr/>
        </p:nvSpPr>
        <p:spPr bwMode="auto">
          <a:xfrm>
            <a:off x="6934200" y="2819400"/>
            <a:ext cx="228600" cy="228600"/>
          </a:xfrm>
          <a:prstGeom prst="ellipse">
            <a:avLst/>
          </a:prstGeom>
          <a:solidFill>
            <a:srgbClr val="0033CC"/>
          </a:solidFill>
          <a:ln w="12700">
            <a:solidFill>
              <a:schemeClr val="tx1"/>
            </a:solidFill>
            <a:round/>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p>
        </p:txBody>
      </p:sp>
      <p:sp>
        <p:nvSpPr>
          <p:cNvPr id="170001" name="Oval 16"/>
          <p:cNvSpPr>
            <a:spLocks noChangeArrowheads="1"/>
          </p:cNvSpPr>
          <p:nvPr/>
        </p:nvSpPr>
        <p:spPr bwMode="auto">
          <a:xfrm>
            <a:off x="7543800" y="2819400"/>
            <a:ext cx="228600" cy="228600"/>
          </a:xfrm>
          <a:prstGeom prst="ellipse">
            <a:avLst/>
          </a:prstGeom>
          <a:solidFill>
            <a:srgbClr val="0033CC"/>
          </a:solidFill>
          <a:ln w="12700">
            <a:solidFill>
              <a:schemeClr val="tx1"/>
            </a:solidFill>
            <a:round/>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p>
        </p:txBody>
      </p:sp>
      <p:sp>
        <p:nvSpPr>
          <p:cNvPr id="170002" name="Oval 17"/>
          <p:cNvSpPr>
            <a:spLocks noChangeArrowheads="1"/>
          </p:cNvSpPr>
          <p:nvPr/>
        </p:nvSpPr>
        <p:spPr bwMode="auto">
          <a:xfrm>
            <a:off x="8077200" y="2819400"/>
            <a:ext cx="228600" cy="228600"/>
          </a:xfrm>
          <a:prstGeom prst="ellipse">
            <a:avLst/>
          </a:prstGeom>
          <a:solidFill>
            <a:srgbClr val="0033CC"/>
          </a:solidFill>
          <a:ln w="12700">
            <a:solidFill>
              <a:schemeClr val="tx1"/>
            </a:solidFill>
            <a:round/>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p>
        </p:txBody>
      </p:sp>
      <p:sp>
        <p:nvSpPr>
          <p:cNvPr id="170003" name="Oval 18"/>
          <p:cNvSpPr>
            <a:spLocks noChangeArrowheads="1"/>
          </p:cNvSpPr>
          <p:nvPr/>
        </p:nvSpPr>
        <p:spPr bwMode="auto">
          <a:xfrm>
            <a:off x="9829800" y="2819400"/>
            <a:ext cx="228600" cy="228600"/>
          </a:xfrm>
          <a:prstGeom prst="ellipse">
            <a:avLst/>
          </a:prstGeom>
          <a:solidFill>
            <a:srgbClr val="0033CC"/>
          </a:solidFill>
          <a:ln w="12700">
            <a:solidFill>
              <a:schemeClr val="tx1"/>
            </a:solidFill>
            <a:round/>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p>
        </p:txBody>
      </p:sp>
      <p:sp>
        <p:nvSpPr>
          <p:cNvPr id="170004" name="AutoShape 19"/>
          <p:cNvSpPr>
            <a:spLocks noChangeArrowheads="1"/>
          </p:cNvSpPr>
          <p:nvPr/>
        </p:nvSpPr>
        <p:spPr bwMode="auto">
          <a:xfrm rot="-5400000">
            <a:off x="3467100" y="3314700"/>
            <a:ext cx="533400" cy="304800"/>
          </a:xfrm>
          <a:prstGeom prst="rightArrow">
            <a:avLst>
              <a:gd name="adj1" fmla="val 50000"/>
              <a:gd name="adj2" fmla="val 44074"/>
            </a:avLst>
          </a:prstGeom>
          <a:solidFill>
            <a:srgbClr val="FFFF00"/>
          </a:solidFill>
          <a:ln w="12700">
            <a:solidFill>
              <a:schemeClr val="tx1"/>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p>
        </p:txBody>
      </p:sp>
      <p:sp>
        <p:nvSpPr>
          <p:cNvPr id="170005" name="Rectangle 20"/>
          <p:cNvSpPr>
            <a:spLocks noChangeArrowheads="1"/>
          </p:cNvSpPr>
          <p:nvPr/>
        </p:nvSpPr>
        <p:spPr bwMode="auto">
          <a:xfrm>
            <a:off x="4038601" y="3352801"/>
            <a:ext cx="1698625" cy="466725"/>
          </a:xfrm>
          <a:prstGeom prst="rect">
            <a:avLst/>
          </a:prstGeom>
          <a:solidFill>
            <a:srgbClr val="FF7C80"/>
          </a:solidFill>
          <a:ln w="12700">
            <a:solidFill>
              <a:srgbClr val="000000"/>
            </a:solidFill>
            <a:miter lim="800000"/>
            <a:headEnd/>
            <a:tailEnd/>
          </a:ln>
        </p:spPr>
        <p:txBody>
          <a:bodyPr lIns="90488" tIns="44450" rIns="90488" bIns="4445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r>
              <a:rPr lang="en-US" b="1">
                <a:solidFill>
                  <a:srgbClr val="000000"/>
                </a:solidFill>
                <a:latin typeface="Times New Roman" panose="02020603050405020304" pitchFamily="18" charset="0"/>
              </a:rPr>
              <a:t>Median = 5</a:t>
            </a:r>
          </a:p>
        </p:txBody>
      </p:sp>
      <p:sp>
        <p:nvSpPr>
          <p:cNvPr id="170006" name="Rectangle 21"/>
          <p:cNvSpPr>
            <a:spLocks noChangeArrowheads="1"/>
          </p:cNvSpPr>
          <p:nvPr/>
        </p:nvSpPr>
        <p:spPr bwMode="auto">
          <a:xfrm>
            <a:off x="8066089" y="3352801"/>
            <a:ext cx="1851025" cy="466725"/>
          </a:xfrm>
          <a:prstGeom prst="rect">
            <a:avLst/>
          </a:prstGeom>
          <a:solidFill>
            <a:srgbClr val="FF7C80"/>
          </a:solidFill>
          <a:ln w="12700">
            <a:solidFill>
              <a:srgbClr val="000000"/>
            </a:solidFill>
            <a:miter lim="800000"/>
            <a:headEnd/>
            <a:tailEnd/>
          </a:ln>
        </p:spPr>
        <p:txBody>
          <a:bodyPr lIns="90488" tIns="44450" rIns="90488" bIns="4445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r>
              <a:rPr lang="en-US" b="1">
                <a:solidFill>
                  <a:srgbClr val="000000"/>
                </a:solidFill>
                <a:latin typeface="Times New Roman" panose="02020603050405020304" pitchFamily="18" charset="0"/>
              </a:rPr>
              <a:t>Median = 5</a:t>
            </a:r>
          </a:p>
        </p:txBody>
      </p:sp>
      <p:sp>
        <p:nvSpPr>
          <p:cNvPr id="170007" name="Line 22"/>
          <p:cNvSpPr>
            <a:spLocks noChangeShapeType="1"/>
          </p:cNvSpPr>
          <p:nvPr/>
        </p:nvSpPr>
        <p:spPr bwMode="auto">
          <a:xfrm>
            <a:off x="2057400" y="3048000"/>
            <a:ext cx="3429000" cy="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70008" name="Line 23"/>
          <p:cNvSpPr>
            <a:spLocks noChangeShapeType="1"/>
          </p:cNvSpPr>
          <p:nvPr/>
        </p:nvSpPr>
        <p:spPr bwMode="auto">
          <a:xfrm>
            <a:off x="6096000" y="3048000"/>
            <a:ext cx="4191000" cy="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Tree>
    <p:extLst>
      <p:ext uri="{BB962C8B-B14F-4D97-AF65-F5344CB8AC3E}">
        <p14:creationId xmlns:p14="http://schemas.microsoft.com/office/powerpoint/2010/main" val="42879538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eaLnBrk="1" hangingPunct="1"/>
            <a:r>
              <a:rPr lang="en-US" sz="4800"/>
              <a:t>Mode</a:t>
            </a:r>
          </a:p>
        </p:txBody>
      </p:sp>
      <p:sp>
        <p:nvSpPr>
          <p:cNvPr id="120835" name="Rectangle 3" descr="Rectangle: Click to edit Master text styles&#10;Second level&#10;Third level&#10;Fourth level&#10;Fifth level"/>
          <p:cNvSpPr>
            <a:spLocks noGrp="1" noChangeArrowheads="1"/>
          </p:cNvSpPr>
          <p:nvPr>
            <p:ph type="body" idx="1"/>
          </p:nvPr>
        </p:nvSpPr>
        <p:spPr>
          <a:xfrm>
            <a:off x="1103312" y="2052918"/>
            <a:ext cx="9622745" cy="4195481"/>
          </a:xfrm>
        </p:spPr>
        <p:txBody>
          <a:bodyPr/>
          <a:lstStyle/>
          <a:p>
            <a:pPr eaLnBrk="1" hangingPunct="1">
              <a:buFont typeface="Wingdings" panose="05000000000000000000" pitchFamily="2" charset="2"/>
              <a:buNone/>
            </a:pPr>
            <a:r>
              <a:rPr lang="en-US" dirty="0"/>
              <a:t> </a:t>
            </a:r>
          </a:p>
          <a:p>
            <a:pPr eaLnBrk="1" hangingPunct="1">
              <a:buFont typeface="Wingdings" panose="05000000000000000000" pitchFamily="2" charset="2"/>
              <a:buNone/>
            </a:pPr>
            <a:r>
              <a:rPr lang="en-US" dirty="0"/>
              <a:t>		– </a:t>
            </a:r>
            <a:r>
              <a:rPr lang="en-US" sz="2800" i="1" dirty="0">
                <a:latin typeface="Times New Roman" panose="02020603050405020304" pitchFamily="18" charset="0"/>
              </a:rPr>
              <a:t>is the value of the variable which occurs most frequently</a:t>
            </a:r>
            <a:r>
              <a:rPr lang="en-US" sz="2800" dirty="0"/>
              <a:t> </a:t>
            </a:r>
          </a:p>
          <a:p>
            <a:pPr lvl="1" eaLnBrk="1" hangingPunct="1"/>
            <a:r>
              <a:rPr lang="en-US" sz="3200" dirty="0"/>
              <a:t>Mode = (3median – 2mean)</a:t>
            </a:r>
          </a:p>
        </p:txBody>
      </p:sp>
      <p:graphicFrame>
        <p:nvGraphicFramePr>
          <p:cNvPr id="120836" name="Object 4"/>
          <p:cNvGraphicFramePr>
            <a:graphicFrameLocks noChangeAspect="1"/>
          </p:cNvGraphicFramePr>
          <p:nvPr>
            <p:extLst>
              <p:ext uri="{D42A27DB-BD31-4B8C-83A1-F6EECF244321}">
                <p14:modId xmlns:p14="http://schemas.microsoft.com/office/powerpoint/2010/main" val="2816547676"/>
              </p:ext>
            </p:extLst>
          </p:nvPr>
        </p:nvGraphicFramePr>
        <p:xfrm>
          <a:off x="1981200" y="4191000"/>
          <a:ext cx="8458200" cy="1473200"/>
        </p:xfrm>
        <a:graphic>
          <a:graphicData uri="http://schemas.openxmlformats.org/presentationml/2006/ole">
            <mc:AlternateContent xmlns:mc="http://schemas.openxmlformats.org/markup-compatibility/2006">
              <mc:Choice xmlns:v="urn:schemas-microsoft-com:vml" Requires="v">
                <p:oleObj spid="_x0000_s7242" name="Equation" r:id="rId4" imgW="3657600" imgH="634680" progId="Equation.3">
                  <p:embed/>
                </p:oleObj>
              </mc:Choice>
              <mc:Fallback>
                <p:oleObj name="Equation" r:id="rId4" imgW="3657600" imgH="6346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4191000"/>
                        <a:ext cx="8458200" cy="1473200"/>
                      </a:xfrm>
                      <a:prstGeom prst="rect">
                        <a:avLst/>
                      </a:prstGeom>
                      <a:solidFill>
                        <a:schemeClr val="tx1"/>
                      </a:solidFill>
                      <a:ln>
                        <a:noFill/>
                      </a:ln>
                      <a:effectLst/>
                    </p:spPr>
                  </p:pic>
                </p:oleObj>
              </mc:Fallback>
            </mc:AlternateContent>
          </a:graphicData>
        </a:graphic>
      </p:graphicFrame>
    </p:spTree>
    <p:extLst>
      <p:ext uri="{BB962C8B-B14F-4D97-AF65-F5344CB8AC3E}">
        <p14:creationId xmlns:p14="http://schemas.microsoft.com/office/powerpoint/2010/main" val="40728615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20834"/>
                                        </p:tgtEl>
                                        <p:attrNameLst>
                                          <p:attrName>style.visibility</p:attrName>
                                        </p:attrNameLst>
                                      </p:cBhvr>
                                      <p:to>
                                        <p:strVal val="visible"/>
                                      </p:to>
                                    </p:set>
                                  </p:childTnLst>
                                </p:cTn>
                              </p:par>
                            </p:childTnLst>
                          </p:cTn>
                        </p:par>
                        <p:par>
                          <p:cTn id="7" fill="hold" nodeType="afterGroup">
                            <p:stCondLst>
                              <p:cond delay="500"/>
                            </p:stCondLst>
                            <p:childTnLst>
                              <p:par>
                                <p:cTn id="8" presetID="5" presetClass="entr" presetSubtype="10" fill="hold" grpId="0" nodeType="afterEffect">
                                  <p:stCondLst>
                                    <p:cond delay="0"/>
                                  </p:stCondLst>
                                  <p:childTnLst>
                                    <p:set>
                                      <p:cBhvr>
                                        <p:cTn id="9" dur="1" fill="hold">
                                          <p:stCondLst>
                                            <p:cond delay="0"/>
                                          </p:stCondLst>
                                        </p:cTn>
                                        <p:tgtEl>
                                          <p:spTgt spid="120835">
                                            <p:txEl>
                                              <p:pRg st="0" end="0"/>
                                            </p:txEl>
                                          </p:spTgt>
                                        </p:tgtEl>
                                        <p:attrNameLst>
                                          <p:attrName>style.visibility</p:attrName>
                                        </p:attrNameLst>
                                      </p:cBhvr>
                                      <p:to>
                                        <p:strVal val="visible"/>
                                      </p:to>
                                    </p:set>
                                    <p:animEffect transition="in" filter="checkerboard(across)">
                                      <p:cBhvr>
                                        <p:cTn id="10" dur="500"/>
                                        <p:tgtEl>
                                          <p:spTgt spid="120835">
                                            <p:txEl>
                                              <p:pRg st="0" end="0"/>
                                            </p:txEl>
                                          </p:spTgt>
                                        </p:tgtEl>
                                      </p:cBhvr>
                                    </p:animEffect>
                                  </p:childTnLst>
                                </p:cTn>
                              </p:par>
                            </p:childTnLst>
                          </p:cTn>
                        </p:par>
                        <p:par>
                          <p:cTn id="11" fill="hold" nodeType="afterGroup">
                            <p:stCondLst>
                              <p:cond delay="1000"/>
                            </p:stCondLst>
                            <p:childTnLst>
                              <p:par>
                                <p:cTn id="12" presetID="5" presetClass="entr" presetSubtype="10" fill="hold" grpId="0" nodeType="afterEffect">
                                  <p:stCondLst>
                                    <p:cond delay="0"/>
                                  </p:stCondLst>
                                  <p:childTnLst>
                                    <p:set>
                                      <p:cBhvr>
                                        <p:cTn id="13" dur="1" fill="hold">
                                          <p:stCondLst>
                                            <p:cond delay="0"/>
                                          </p:stCondLst>
                                        </p:cTn>
                                        <p:tgtEl>
                                          <p:spTgt spid="120835">
                                            <p:txEl>
                                              <p:pRg st="1" end="1"/>
                                            </p:txEl>
                                          </p:spTgt>
                                        </p:tgtEl>
                                        <p:attrNameLst>
                                          <p:attrName>style.visibility</p:attrName>
                                        </p:attrNameLst>
                                      </p:cBhvr>
                                      <p:to>
                                        <p:strVal val="visible"/>
                                      </p:to>
                                    </p:set>
                                    <p:animEffect transition="in" filter="checkerboard(across)">
                                      <p:cBhvr>
                                        <p:cTn id="14" dur="500"/>
                                        <p:tgtEl>
                                          <p:spTgt spid="120835">
                                            <p:txEl>
                                              <p:pRg st="1" end="1"/>
                                            </p:txEl>
                                          </p:spTgt>
                                        </p:tgtEl>
                                      </p:cBhvr>
                                    </p:animEffect>
                                  </p:childTnLst>
                                </p:cTn>
                              </p:par>
                              <p:par>
                                <p:cTn id="15" presetID="5" presetClass="entr" presetSubtype="10" fill="hold" grpId="0" nodeType="withEffect">
                                  <p:stCondLst>
                                    <p:cond delay="0"/>
                                  </p:stCondLst>
                                  <p:childTnLst>
                                    <p:set>
                                      <p:cBhvr>
                                        <p:cTn id="16" dur="1" fill="hold">
                                          <p:stCondLst>
                                            <p:cond delay="0"/>
                                          </p:stCondLst>
                                        </p:cTn>
                                        <p:tgtEl>
                                          <p:spTgt spid="120835">
                                            <p:txEl>
                                              <p:pRg st="2" end="2"/>
                                            </p:txEl>
                                          </p:spTgt>
                                        </p:tgtEl>
                                        <p:attrNameLst>
                                          <p:attrName>style.visibility</p:attrName>
                                        </p:attrNameLst>
                                      </p:cBhvr>
                                      <p:to>
                                        <p:strVal val="visible"/>
                                      </p:to>
                                    </p:set>
                                    <p:animEffect transition="in" filter="checkerboard(across)">
                                      <p:cBhvr>
                                        <p:cTn id="17" dur="500"/>
                                        <p:tgtEl>
                                          <p:spTgt spid="12083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nodeType="clickEffect">
                                  <p:stCondLst>
                                    <p:cond delay="0"/>
                                  </p:stCondLst>
                                  <p:childTnLst>
                                    <p:set>
                                      <p:cBhvr>
                                        <p:cTn id="21" dur="1" fill="hold">
                                          <p:stCondLst>
                                            <p:cond delay="0"/>
                                          </p:stCondLst>
                                        </p:cTn>
                                        <p:tgtEl>
                                          <p:spTgt spid="120836"/>
                                        </p:tgtEl>
                                        <p:attrNameLst>
                                          <p:attrName>style.visibility</p:attrName>
                                        </p:attrNameLst>
                                      </p:cBhvr>
                                      <p:to>
                                        <p:strVal val="visible"/>
                                      </p:to>
                                    </p:set>
                                    <p:animEffect transition="in" filter="barn(inHorizontal)">
                                      <p:cBhvr>
                                        <p:cTn id="22" dur="500"/>
                                        <p:tgtEl>
                                          <p:spTgt spid="1208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4" grpId="0" autoUpdateAnimBg="0"/>
      <p:bldP spid="120835" grpId="0" build="p" autoUpdateAnimBg="0" advAuto="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30BDC343-80ED-490C-B613-60ECAED44877}" type="slidenum">
              <a:rPr lang="en-US" sz="1400">
                <a:latin typeface="Arial" panose="020B0604020202020204" pitchFamily="34" charset="0"/>
              </a:rPr>
              <a:pPr/>
              <a:t>39</a:t>
            </a:fld>
            <a:endParaRPr lang="en-US" sz="1400">
              <a:latin typeface="Arial" panose="020B0604020202020204" pitchFamily="34" charset="0"/>
            </a:endParaRPr>
          </a:p>
        </p:txBody>
      </p:sp>
      <p:sp>
        <p:nvSpPr>
          <p:cNvPr id="171011" name="Rectangle 2"/>
          <p:cNvSpPr>
            <a:spLocks noGrp="1" noChangeArrowheads="1"/>
          </p:cNvSpPr>
          <p:nvPr>
            <p:ph type="title"/>
          </p:nvPr>
        </p:nvSpPr>
        <p:spPr/>
        <p:txBody>
          <a:bodyPr/>
          <a:lstStyle/>
          <a:p>
            <a:pPr defTabSz="852488"/>
            <a:r>
              <a:rPr lang="en-US"/>
              <a:t>Mode</a:t>
            </a:r>
          </a:p>
        </p:txBody>
      </p:sp>
      <p:sp>
        <p:nvSpPr>
          <p:cNvPr id="171012" name="Rectangle 3" descr="Rectangle: Click to edit Master text styles&#10;Second level&#10;Third level&#10;Fourth level&#10;Fifth level"/>
          <p:cNvSpPr>
            <a:spLocks noGrp="1" noChangeArrowheads="1"/>
          </p:cNvSpPr>
          <p:nvPr>
            <p:ph type="body" idx="1"/>
          </p:nvPr>
        </p:nvSpPr>
        <p:spPr>
          <a:xfrm>
            <a:off x="2286000" y="1175658"/>
            <a:ext cx="8077200" cy="4532313"/>
          </a:xfrm>
        </p:spPr>
        <p:txBody>
          <a:bodyPr/>
          <a:lstStyle/>
          <a:p>
            <a:pPr marL="320675" indent="-320675" defTabSz="852488"/>
            <a:r>
              <a:rPr lang="en-US" sz="2800" dirty="0"/>
              <a:t>Value that occurs most often</a:t>
            </a:r>
          </a:p>
          <a:p>
            <a:pPr marL="320675" indent="-320675" defTabSz="852488"/>
            <a:r>
              <a:rPr lang="en-US" sz="2800" dirty="0"/>
              <a:t>Not affected by extreme values</a:t>
            </a:r>
          </a:p>
          <a:p>
            <a:pPr marL="320675" indent="-320675" defTabSz="852488"/>
            <a:r>
              <a:rPr lang="en-US" sz="2800" dirty="0"/>
              <a:t>Used for either numerical or categorical data</a:t>
            </a:r>
          </a:p>
          <a:p>
            <a:pPr marL="320675" indent="-320675" defTabSz="852488"/>
            <a:r>
              <a:rPr lang="en-US" sz="2800" dirty="0"/>
              <a:t>There may  be no mode</a:t>
            </a:r>
          </a:p>
          <a:p>
            <a:pPr marL="320675" indent="-320675" defTabSz="852488"/>
            <a:r>
              <a:rPr lang="en-US" sz="2800" dirty="0"/>
              <a:t>There may be several modes</a:t>
            </a:r>
          </a:p>
          <a:p>
            <a:pPr marL="320675" indent="-320675" defTabSz="852488"/>
            <a:endParaRPr lang="en-US" sz="2800" dirty="0"/>
          </a:p>
        </p:txBody>
      </p:sp>
      <p:sp>
        <p:nvSpPr>
          <p:cNvPr id="171013" name="Line 4"/>
          <p:cNvSpPr>
            <a:spLocks noChangeShapeType="1"/>
          </p:cNvSpPr>
          <p:nvPr/>
        </p:nvSpPr>
        <p:spPr bwMode="auto">
          <a:xfrm>
            <a:off x="2233614" y="5029200"/>
            <a:ext cx="335438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014" name="Rectangle 5"/>
          <p:cNvSpPr>
            <a:spLocks noChangeArrowheads="1"/>
          </p:cNvSpPr>
          <p:nvPr/>
        </p:nvSpPr>
        <p:spPr bwMode="auto">
          <a:xfrm>
            <a:off x="2057401" y="5022850"/>
            <a:ext cx="55086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r>
              <a:rPr lang="en-US" sz="1800" b="1">
                <a:latin typeface="Times New Roman" panose="02020603050405020304" pitchFamily="18" charset="0"/>
              </a:rPr>
              <a:t>0   1   2   3   4   5   6   7   8   9   10   11   12   13   14   </a:t>
            </a:r>
          </a:p>
        </p:txBody>
      </p:sp>
      <p:sp>
        <p:nvSpPr>
          <p:cNvPr id="171015" name="Oval 6"/>
          <p:cNvSpPr>
            <a:spLocks noChangeArrowheads="1"/>
          </p:cNvSpPr>
          <p:nvPr/>
        </p:nvSpPr>
        <p:spPr bwMode="auto">
          <a:xfrm>
            <a:off x="2368550" y="4800600"/>
            <a:ext cx="228600" cy="228600"/>
          </a:xfrm>
          <a:prstGeom prst="ellipse">
            <a:avLst/>
          </a:prstGeom>
          <a:solidFill>
            <a:srgbClr val="0000CC"/>
          </a:solidFill>
          <a:ln w="12700">
            <a:solidFill>
              <a:schemeClr val="tx1"/>
            </a:solidFill>
            <a:round/>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p>
        </p:txBody>
      </p:sp>
      <p:sp>
        <p:nvSpPr>
          <p:cNvPr id="171016" name="Oval 7"/>
          <p:cNvSpPr>
            <a:spLocks noChangeArrowheads="1"/>
          </p:cNvSpPr>
          <p:nvPr/>
        </p:nvSpPr>
        <p:spPr bwMode="auto">
          <a:xfrm>
            <a:off x="2978150" y="4800600"/>
            <a:ext cx="228600" cy="228600"/>
          </a:xfrm>
          <a:prstGeom prst="ellipse">
            <a:avLst/>
          </a:prstGeom>
          <a:solidFill>
            <a:srgbClr val="0000CC"/>
          </a:solidFill>
          <a:ln w="12700">
            <a:solidFill>
              <a:schemeClr val="tx1"/>
            </a:solidFill>
            <a:round/>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p>
        </p:txBody>
      </p:sp>
      <p:sp>
        <p:nvSpPr>
          <p:cNvPr id="171017" name="Oval 8"/>
          <p:cNvSpPr>
            <a:spLocks noChangeArrowheads="1"/>
          </p:cNvSpPr>
          <p:nvPr/>
        </p:nvSpPr>
        <p:spPr bwMode="auto">
          <a:xfrm>
            <a:off x="3511550" y="4800600"/>
            <a:ext cx="228600" cy="228600"/>
          </a:xfrm>
          <a:prstGeom prst="ellipse">
            <a:avLst/>
          </a:prstGeom>
          <a:solidFill>
            <a:srgbClr val="0000CC"/>
          </a:solidFill>
          <a:ln w="12700">
            <a:solidFill>
              <a:schemeClr val="tx1"/>
            </a:solidFill>
            <a:round/>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p>
        </p:txBody>
      </p:sp>
      <p:sp>
        <p:nvSpPr>
          <p:cNvPr id="171018" name="Oval 9"/>
          <p:cNvSpPr>
            <a:spLocks noChangeArrowheads="1"/>
          </p:cNvSpPr>
          <p:nvPr/>
        </p:nvSpPr>
        <p:spPr bwMode="auto">
          <a:xfrm>
            <a:off x="4121150" y="4800600"/>
            <a:ext cx="228600" cy="228600"/>
          </a:xfrm>
          <a:prstGeom prst="ellipse">
            <a:avLst/>
          </a:prstGeom>
          <a:solidFill>
            <a:srgbClr val="0000CC"/>
          </a:solidFill>
          <a:ln w="12700">
            <a:solidFill>
              <a:schemeClr val="tx1"/>
            </a:solidFill>
            <a:round/>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p>
        </p:txBody>
      </p:sp>
      <p:sp>
        <p:nvSpPr>
          <p:cNvPr id="171019" name="Oval 10"/>
          <p:cNvSpPr>
            <a:spLocks noChangeArrowheads="1"/>
          </p:cNvSpPr>
          <p:nvPr/>
        </p:nvSpPr>
        <p:spPr bwMode="auto">
          <a:xfrm>
            <a:off x="3511550" y="4572000"/>
            <a:ext cx="228600" cy="228600"/>
          </a:xfrm>
          <a:prstGeom prst="ellipse">
            <a:avLst/>
          </a:prstGeom>
          <a:solidFill>
            <a:srgbClr val="0000CC"/>
          </a:solidFill>
          <a:ln w="12700">
            <a:solidFill>
              <a:schemeClr val="tx1"/>
            </a:solidFill>
            <a:round/>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p>
        </p:txBody>
      </p:sp>
      <p:sp>
        <p:nvSpPr>
          <p:cNvPr id="171020" name="Oval 11"/>
          <p:cNvSpPr>
            <a:spLocks noChangeArrowheads="1"/>
          </p:cNvSpPr>
          <p:nvPr/>
        </p:nvSpPr>
        <p:spPr bwMode="auto">
          <a:xfrm>
            <a:off x="4654550" y="4800600"/>
            <a:ext cx="228600" cy="228600"/>
          </a:xfrm>
          <a:prstGeom prst="ellipse">
            <a:avLst/>
          </a:prstGeom>
          <a:solidFill>
            <a:srgbClr val="0000CC"/>
          </a:solidFill>
          <a:ln w="12700">
            <a:solidFill>
              <a:schemeClr val="tx1"/>
            </a:solidFill>
            <a:round/>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p>
        </p:txBody>
      </p:sp>
      <p:sp>
        <p:nvSpPr>
          <p:cNvPr id="171021" name="Oval 12"/>
          <p:cNvSpPr>
            <a:spLocks noChangeArrowheads="1"/>
          </p:cNvSpPr>
          <p:nvPr/>
        </p:nvSpPr>
        <p:spPr bwMode="auto">
          <a:xfrm>
            <a:off x="4654550" y="4572000"/>
            <a:ext cx="228600" cy="228600"/>
          </a:xfrm>
          <a:prstGeom prst="ellipse">
            <a:avLst/>
          </a:prstGeom>
          <a:solidFill>
            <a:srgbClr val="0000CC"/>
          </a:solidFill>
          <a:ln w="12700">
            <a:solidFill>
              <a:schemeClr val="tx1"/>
            </a:solidFill>
            <a:round/>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p>
        </p:txBody>
      </p:sp>
      <p:sp>
        <p:nvSpPr>
          <p:cNvPr id="171022" name="Oval 13"/>
          <p:cNvSpPr>
            <a:spLocks noChangeArrowheads="1"/>
          </p:cNvSpPr>
          <p:nvPr/>
        </p:nvSpPr>
        <p:spPr bwMode="auto">
          <a:xfrm>
            <a:off x="4654550" y="4343400"/>
            <a:ext cx="228600" cy="228600"/>
          </a:xfrm>
          <a:prstGeom prst="ellipse">
            <a:avLst/>
          </a:prstGeom>
          <a:solidFill>
            <a:srgbClr val="0000CC"/>
          </a:solidFill>
          <a:ln w="12700">
            <a:solidFill>
              <a:schemeClr val="tx1"/>
            </a:solidFill>
            <a:round/>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p>
        </p:txBody>
      </p:sp>
      <p:sp>
        <p:nvSpPr>
          <p:cNvPr id="171023" name="Rectangle 14"/>
          <p:cNvSpPr>
            <a:spLocks noChangeArrowheads="1"/>
          </p:cNvSpPr>
          <p:nvPr/>
        </p:nvSpPr>
        <p:spPr bwMode="auto">
          <a:xfrm>
            <a:off x="4948239" y="5627689"/>
            <a:ext cx="1698625" cy="466725"/>
          </a:xfrm>
          <a:prstGeom prst="rect">
            <a:avLst/>
          </a:prstGeom>
          <a:solidFill>
            <a:srgbClr val="FF9999"/>
          </a:solidFill>
          <a:ln w="12700">
            <a:solidFill>
              <a:srgbClr val="000000"/>
            </a:solidFill>
            <a:miter lim="800000"/>
            <a:headEnd/>
            <a:tailEnd/>
          </a:ln>
        </p:spPr>
        <p:txBody>
          <a:bodyPr lIns="90488" tIns="44450" rIns="90488" bIns="4445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r>
              <a:rPr lang="en-US" b="1" dirty="0">
                <a:solidFill>
                  <a:srgbClr val="000000"/>
                </a:solidFill>
                <a:latin typeface="Times New Roman" panose="02020603050405020304" pitchFamily="18" charset="0"/>
              </a:rPr>
              <a:t>Mode = 9</a:t>
            </a:r>
          </a:p>
        </p:txBody>
      </p:sp>
      <p:sp>
        <p:nvSpPr>
          <p:cNvPr id="171024" name="Oval 15"/>
          <p:cNvSpPr>
            <a:spLocks noChangeArrowheads="1"/>
          </p:cNvSpPr>
          <p:nvPr/>
        </p:nvSpPr>
        <p:spPr bwMode="auto">
          <a:xfrm>
            <a:off x="5035550" y="4800600"/>
            <a:ext cx="228600" cy="228600"/>
          </a:xfrm>
          <a:prstGeom prst="ellipse">
            <a:avLst/>
          </a:prstGeom>
          <a:solidFill>
            <a:srgbClr val="0000CC"/>
          </a:solidFill>
          <a:ln w="12700">
            <a:solidFill>
              <a:schemeClr val="tx1"/>
            </a:solidFill>
            <a:round/>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p>
        </p:txBody>
      </p:sp>
      <p:sp>
        <p:nvSpPr>
          <p:cNvPr id="171025" name="AutoShape 16"/>
          <p:cNvSpPr>
            <a:spLocks noChangeArrowheads="1"/>
          </p:cNvSpPr>
          <p:nvPr/>
        </p:nvSpPr>
        <p:spPr bwMode="auto">
          <a:xfrm rot="-5400000">
            <a:off x="4451351" y="5305426"/>
            <a:ext cx="609600" cy="485775"/>
          </a:xfrm>
          <a:prstGeom prst="rightArrow">
            <a:avLst>
              <a:gd name="adj1" fmla="val 50000"/>
              <a:gd name="adj2" fmla="val 31605"/>
            </a:avLst>
          </a:prstGeom>
          <a:solidFill>
            <a:srgbClr val="FF0066"/>
          </a:solidFill>
          <a:ln w="12700">
            <a:solidFill>
              <a:schemeClr val="tx1"/>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p>
        </p:txBody>
      </p:sp>
      <p:sp>
        <p:nvSpPr>
          <p:cNvPr id="171026" name="Line 17"/>
          <p:cNvSpPr>
            <a:spLocks noChangeShapeType="1"/>
          </p:cNvSpPr>
          <p:nvPr/>
        </p:nvSpPr>
        <p:spPr bwMode="auto">
          <a:xfrm>
            <a:off x="5434014" y="5029200"/>
            <a:ext cx="129698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027" name="Oval 18"/>
          <p:cNvSpPr>
            <a:spLocks noChangeArrowheads="1"/>
          </p:cNvSpPr>
          <p:nvPr/>
        </p:nvSpPr>
        <p:spPr bwMode="auto">
          <a:xfrm>
            <a:off x="5797550" y="4800600"/>
            <a:ext cx="228600" cy="228600"/>
          </a:xfrm>
          <a:prstGeom prst="ellipse">
            <a:avLst/>
          </a:prstGeom>
          <a:solidFill>
            <a:srgbClr val="0000CC"/>
          </a:solidFill>
          <a:ln w="12700">
            <a:solidFill>
              <a:schemeClr val="tx1"/>
            </a:solidFill>
            <a:round/>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p>
        </p:txBody>
      </p:sp>
      <p:sp>
        <p:nvSpPr>
          <p:cNvPr id="171028" name="Oval 19"/>
          <p:cNvSpPr>
            <a:spLocks noChangeArrowheads="1"/>
          </p:cNvSpPr>
          <p:nvPr/>
        </p:nvSpPr>
        <p:spPr bwMode="auto">
          <a:xfrm>
            <a:off x="5797550" y="4572000"/>
            <a:ext cx="228600" cy="228600"/>
          </a:xfrm>
          <a:prstGeom prst="ellipse">
            <a:avLst/>
          </a:prstGeom>
          <a:solidFill>
            <a:srgbClr val="0000CC"/>
          </a:solidFill>
          <a:ln w="12700">
            <a:solidFill>
              <a:schemeClr val="tx1"/>
            </a:solidFill>
            <a:round/>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p>
        </p:txBody>
      </p:sp>
      <p:sp>
        <p:nvSpPr>
          <p:cNvPr id="171029" name="Oval 20"/>
          <p:cNvSpPr>
            <a:spLocks noChangeArrowheads="1"/>
          </p:cNvSpPr>
          <p:nvPr/>
        </p:nvSpPr>
        <p:spPr bwMode="auto">
          <a:xfrm>
            <a:off x="6254750" y="4800600"/>
            <a:ext cx="228600" cy="228600"/>
          </a:xfrm>
          <a:prstGeom prst="ellipse">
            <a:avLst/>
          </a:prstGeom>
          <a:solidFill>
            <a:srgbClr val="0000CC"/>
          </a:solidFill>
          <a:ln w="12700">
            <a:solidFill>
              <a:schemeClr val="tx1"/>
            </a:solidFill>
            <a:round/>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p>
        </p:txBody>
      </p:sp>
      <p:sp>
        <p:nvSpPr>
          <p:cNvPr id="171030" name="Oval 21"/>
          <p:cNvSpPr>
            <a:spLocks noChangeArrowheads="1"/>
          </p:cNvSpPr>
          <p:nvPr/>
        </p:nvSpPr>
        <p:spPr bwMode="auto">
          <a:xfrm>
            <a:off x="6635750" y="4800600"/>
            <a:ext cx="228600" cy="228600"/>
          </a:xfrm>
          <a:prstGeom prst="ellipse">
            <a:avLst/>
          </a:prstGeom>
          <a:solidFill>
            <a:srgbClr val="0000CC"/>
          </a:solidFill>
          <a:ln w="12700">
            <a:solidFill>
              <a:schemeClr val="tx1"/>
            </a:solidFill>
            <a:round/>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p>
        </p:txBody>
      </p:sp>
      <p:sp>
        <p:nvSpPr>
          <p:cNvPr id="171031" name="Line 22"/>
          <p:cNvSpPr>
            <a:spLocks noChangeShapeType="1"/>
          </p:cNvSpPr>
          <p:nvPr/>
        </p:nvSpPr>
        <p:spPr bwMode="auto">
          <a:xfrm>
            <a:off x="8253414" y="4953000"/>
            <a:ext cx="183038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032" name="Rectangle 23"/>
          <p:cNvSpPr>
            <a:spLocks noChangeArrowheads="1"/>
          </p:cNvSpPr>
          <p:nvPr/>
        </p:nvSpPr>
        <p:spPr bwMode="auto">
          <a:xfrm>
            <a:off x="8131176" y="5413375"/>
            <a:ext cx="25368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r>
              <a:rPr lang="en-US" sz="1800" b="1">
                <a:latin typeface="Times New Roman" panose="02020603050405020304" pitchFamily="18" charset="0"/>
              </a:rPr>
              <a:t>0   1   2   3   4   5   6</a:t>
            </a:r>
          </a:p>
        </p:txBody>
      </p:sp>
      <p:sp>
        <p:nvSpPr>
          <p:cNvPr id="171033" name="Oval 24"/>
          <p:cNvSpPr>
            <a:spLocks noChangeArrowheads="1"/>
          </p:cNvSpPr>
          <p:nvPr/>
        </p:nvSpPr>
        <p:spPr bwMode="auto">
          <a:xfrm>
            <a:off x="8083550" y="4724400"/>
            <a:ext cx="228600" cy="228600"/>
          </a:xfrm>
          <a:prstGeom prst="ellipse">
            <a:avLst/>
          </a:prstGeom>
          <a:solidFill>
            <a:srgbClr val="0000CC"/>
          </a:solidFill>
          <a:ln w="12700">
            <a:solidFill>
              <a:schemeClr val="tx1"/>
            </a:solidFill>
            <a:round/>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p>
        </p:txBody>
      </p:sp>
      <p:sp>
        <p:nvSpPr>
          <p:cNvPr id="171034" name="Oval 25"/>
          <p:cNvSpPr>
            <a:spLocks noChangeArrowheads="1"/>
          </p:cNvSpPr>
          <p:nvPr/>
        </p:nvSpPr>
        <p:spPr bwMode="auto">
          <a:xfrm>
            <a:off x="8388350" y="4724400"/>
            <a:ext cx="228600" cy="228600"/>
          </a:xfrm>
          <a:prstGeom prst="ellipse">
            <a:avLst/>
          </a:prstGeom>
          <a:solidFill>
            <a:srgbClr val="0000CC"/>
          </a:solidFill>
          <a:ln w="12700">
            <a:solidFill>
              <a:schemeClr val="tx1"/>
            </a:solidFill>
            <a:round/>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p>
        </p:txBody>
      </p:sp>
      <p:sp>
        <p:nvSpPr>
          <p:cNvPr id="171035" name="Oval 26"/>
          <p:cNvSpPr>
            <a:spLocks noChangeArrowheads="1"/>
          </p:cNvSpPr>
          <p:nvPr/>
        </p:nvSpPr>
        <p:spPr bwMode="auto">
          <a:xfrm>
            <a:off x="8704263" y="4710113"/>
            <a:ext cx="228600" cy="228600"/>
          </a:xfrm>
          <a:prstGeom prst="ellipse">
            <a:avLst/>
          </a:prstGeom>
          <a:solidFill>
            <a:srgbClr val="0000CC"/>
          </a:solidFill>
          <a:ln w="12700">
            <a:solidFill>
              <a:schemeClr val="tx1"/>
            </a:solidFill>
            <a:round/>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p>
        </p:txBody>
      </p:sp>
      <p:sp>
        <p:nvSpPr>
          <p:cNvPr id="171036" name="Oval 27"/>
          <p:cNvSpPr>
            <a:spLocks noChangeArrowheads="1"/>
          </p:cNvSpPr>
          <p:nvPr/>
        </p:nvSpPr>
        <p:spPr bwMode="auto">
          <a:xfrm>
            <a:off x="8921750" y="4724400"/>
            <a:ext cx="228600" cy="228600"/>
          </a:xfrm>
          <a:prstGeom prst="ellipse">
            <a:avLst/>
          </a:prstGeom>
          <a:solidFill>
            <a:srgbClr val="0000CC"/>
          </a:solidFill>
          <a:ln w="12700">
            <a:solidFill>
              <a:schemeClr val="tx1"/>
            </a:solidFill>
            <a:round/>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p>
        </p:txBody>
      </p:sp>
      <p:sp>
        <p:nvSpPr>
          <p:cNvPr id="171037" name="Oval 28"/>
          <p:cNvSpPr>
            <a:spLocks noChangeArrowheads="1"/>
          </p:cNvSpPr>
          <p:nvPr/>
        </p:nvSpPr>
        <p:spPr bwMode="auto">
          <a:xfrm>
            <a:off x="9226550" y="4724400"/>
            <a:ext cx="228600" cy="228600"/>
          </a:xfrm>
          <a:prstGeom prst="ellipse">
            <a:avLst/>
          </a:prstGeom>
          <a:solidFill>
            <a:srgbClr val="0000CC"/>
          </a:solidFill>
          <a:ln w="12700">
            <a:solidFill>
              <a:schemeClr val="tx1"/>
            </a:solidFill>
            <a:round/>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p>
        </p:txBody>
      </p:sp>
      <p:sp>
        <p:nvSpPr>
          <p:cNvPr id="171038" name="Oval 29"/>
          <p:cNvSpPr>
            <a:spLocks noChangeArrowheads="1"/>
          </p:cNvSpPr>
          <p:nvPr/>
        </p:nvSpPr>
        <p:spPr bwMode="auto">
          <a:xfrm>
            <a:off x="9531350" y="4724400"/>
            <a:ext cx="228600" cy="228600"/>
          </a:xfrm>
          <a:prstGeom prst="ellipse">
            <a:avLst/>
          </a:prstGeom>
          <a:solidFill>
            <a:srgbClr val="0000CC"/>
          </a:solidFill>
          <a:ln w="12700">
            <a:solidFill>
              <a:schemeClr val="tx1"/>
            </a:solidFill>
            <a:round/>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p>
        </p:txBody>
      </p:sp>
      <p:sp>
        <p:nvSpPr>
          <p:cNvPr id="171039" name="Oval 30"/>
          <p:cNvSpPr>
            <a:spLocks noChangeArrowheads="1"/>
          </p:cNvSpPr>
          <p:nvPr/>
        </p:nvSpPr>
        <p:spPr bwMode="auto">
          <a:xfrm>
            <a:off x="9836150" y="4724400"/>
            <a:ext cx="228600" cy="228600"/>
          </a:xfrm>
          <a:prstGeom prst="ellipse">
            <a:avLst/>
          </a:prstGeom>
          <a:solidFill>
            <a:srgbClr val="0000CC"/>
          </a:solidFill>
          <a:ln w="12700">
            <a:solidFill>
              <a:schemeClr val="tx1"/>
            </a:solidFill>
            <a:round/>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p>
        </p:txBody>
      </p:sp>
      <p:sp>
        <p:nvSpPr>
          <p:cNvPr id="171040" name="Rectangle 31"/>
          <p:cNvSpPr>
            <a:spLocks noChangeArrowheads="1"/>
          </p:cNvSpPr>
          <p:nvPr/>
        </p:nvSpPr>
        <p:spPr bwMode="auto">
          <a:xfrm>
            <a:off x="8453439" y="5475289"/>
            <a:ext cx="1622425" cy="466725"/>
          </a:xfrm>
          <a:prstGeom prst="rect">
            <a:avLst/>
          </a:prstGeom>
          <a:solidFill>
            <a:srgbClr val="FF9999"/>
          </a:solidFill>
          <a:ln w="12700">
            <a:solidFill>
              <a:srgbClr val="000000"/>
            </a:solidFill>
            <a:miter lim="800000"/>
            <a:headEnd/>
            <a:tailEnd/>
          </a:ln>
        </p:spPr>
        <p:txBody>
          <a:bodyPr lIns="90488" tIns="44450" rIns="90488" bIns="4445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r>
              <a:rPr lang="en-US" b="1">
                <a:solidFill>
                  <a:srgbClr val="000000"/>
                </a:solidFill>
                <a:latin typeface="Times New Roman" panose="02020603050405020304" pitchFamily="18" charset="0"/>
              </a:rPr>
              <a:t>No Mode</a:t>
            </a:r>
          </a:p>
        </p:txBody>
      </p:sp>
    </p:spTree>
    <p:extLst>
      <p:ext uri="{BB962C8B-B14F-4D97-AF65-F5344CB8AC3E}">
        <p14:creationId xmlns:p14="http://schemas.microsoft.com/office/powerpoint/2010/main" val="1392135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a:xfrm>
            <a:off x="646111" y="124100"/>
            <a:ext cx="9404723" cy="1400530"/>
          </a:xfrm>
        </p:spPr>
        <p:txBody>
          <a:bodyPr/>
          <a:lstStyle/>
          <a:p>
            <a:r>
              <a:rPr lang="en-US" dirty="0"/>
              <a:t>General application of bio-statistics:</a:t>
            </a:r>
          </a:p>
        </p:txBody>
      </p:sp>
      <p:sp>
        <p:nvSpPr>
          <p:cNvPr id="296963" name="Rectangle 3"/>
          <p:cNvSpPr>
            <a:spLocks noGrp="1" noChangeArrowheads="1"/>
          </p:cNvSpPr>
          <p:nvPr>
            <p:ph idx="1"/>
          </p:nvPr>
        </p:nvSpPr>
        <p:spPr>
          <a:xfrm>
            <a:off x="646111" y="1757358"/>
            <a:ext cx="10698164" cy="4714875"/>
          </a:xfrm>
        </p:spPr>
        <p:txBody>
          <a:bodyPr>
            <a:noAutofit/>
          </a:bodyPr>
          <a:lstStyle/>
          <a:p>
            <a:pPr marL="609600" indent="-609600">
              <a:lnSpc>
                <a:spcPct val="80000"/>
              </a:lnSpc>
              <a:buClr>
                <a:schemeClr val="tx1"/>
              </a:buClr>
              <a:buFont typeface="Wingdings" panose="05000000000000000000" pitchFamily="2" charset="2"/>
              <a:buChar char="Ø"/>
            </a:pPr>
            <a:r>
              <a:rPr lang="en-US" sz="2400" dirty="0"/>
              <a:t>To define what is normal or healthy in a population. Ex:-pulse rate/ min.</a:t>
            </a:r>
          </a:p>
          <a:p>
            <a:pPr marL="609600" indent="-609600">
              <a:lnSpc>
                <a:spcPct val="80000"/>
              </a:lnSpc>
              <a:buClr>
                <a:schemeClr val="tx1"/>
              </a:buClr>
              <a:buNone/>
            </a:pPr>
            <a:endParaRPr lang="en-US" sz="2400" b="1" dirty="0"/>
          </a:p>
          <a:p>
            <a:pPr marL="609600" indent="-609600">
              <a:lnSpc>
                <a:spcPct val="80000"/>
              </a:lnSpc>
              <a:buClr>
                <a:schemeClr val="tx1"/>
              </a:buClr>
              <a:buNone/>
            </a:pPr>
            <a:r>
              <a:rPr lang="en-US" sz="2400" b="1" dirty="0"/>
              <a:t>To find:-</a:t>
            </a:r>
          </a:p>
          <a:p>
            <a:pPr marL="609600" indent="-609600">
              <a:lnSpc>
                <a:spcPct val="80000"/>
              </a:lnSpc>
              <a:buClr>
                <a:schemeClr val="tx1"/>
              </a:buClr>
              <a:buFont typeface="Wingdings" panose="05000000000000000000" pitchFamily="2" charset="2"/>
              <a:buChar char="ü"/>
            </a:pPr>
            <a:r>
              <a:rPr lang="en-US" sz="2400" dirty="0"/>
              <a:t>Statistical difference between means of two variables. Ex: mean plaque scores for two groups.</a:t>
            </a:r>
          </a:p>
          <a:p>
            <a:pPr marL="609600" indent="-609600">
              <a:lnSpc>
                <a:spcPct val="80000"/>
              </a:lnSpc>
              <a:buClr>
                <a:schemeClr val="tx1"/>
              </a:buClr>
              <a:buFont typeface="Wingdings" panose="05000000000000000000" pitchFamily="2" charset="2"/>
              <a:buChar char="ü"/>
            </a:pPr>
            <a:r>
              <a:rPr lang="en-US" sz="2400" dirty="0"/>
              <a:t>Co-relation between two variables. </a:t>
            </a:r>
          </a:p>
          <a:p>
            <a:pPr marL="609600" indent="-609600">
              <a:lnSpc>
                <a:spcPct val="80000"/>
              </a:lnSpc>
              <a:buClr>
                <a:schemeClr val="tx1"/>
              </a:buClr>
              <a:buNone/>
            </a:pPr>
            <a:r>
              <a:rPr lang="en-US" sz="2400" dirty="0"/>
              <a:t>         Ex; - sugar &amp; Dental caries, Fluoride Conc. &amp; Fluorosis.</a:t>
            </a:r>
          </a:p>
          <a:p>
            <a:pPr marL="609600" indent="-609600">
              <a:lnSpc>
                <a:spcPct val="80000"/>
              </a:lnSpc>
              <a:buClr>
                <a:schemeClr val="tx1"/>
              </a:buClr>
              <a:buFont typeface="Wingdings" panose="05000000000000000000" pitchFamily="2" charset="2"/>
              <a:buChar char="ü"/>
            </a:pPr>
            <a:r>
              <a:rPr lang="en-US" sz="2400" dirty="0"/>
              <a:t> usefulness of sera &amp; vaccines in the field. % of deaths among vaccinated compared to % of deaths among unvaccinated. </a:t>
            </a:r>
          </a:p>
          <a:p>
            <a:pPr marL="609600" indent="-609600">
              <a:lnSpc>
                <a:spcPct val="80000"/>
              </a:lnSpc>
              <a:buClr>
                <a:schemeClr val="tx1"/>
              </a:buClr>
              <a:buFont typeface="Wingdings" panose="05000000000000000000" pitchFamily="2" charset="2"/>
              <a:buChar char="ü"/>
            </a:pPr>
            <a:r>
              <a:rPr lang="en-US" sz="2400" dirty="0"/>
              <a:t>To test the efficacy of different tooth pastes. </a:t>
            </a:r>
          </a:p>
          <a:p>
            <a:pPr marL="609600" indent="-609600">
              <a:lnSpc>
                <a:spcPct val="80000"/>
              </a:lnSpc>
              <a:buClr>
                <a:schemeClr val="tx1"/>
              </a:buClr>
              <a:buNone/>
            </a:pPr>
            <a:r>
              <a:rPr lang="en-US" sz="2400" dirty="0"/>
              <a:t>         Ex: Colgate, close up. </a:t>
            </a:r>
          </a:p>
        </p:txBody>
      </p:sp>
      <p:sp>
        <p:nvSpPr>
          <p:cNvPr id="4" name="Slide Number Placeholder 3"/>
          <p:cNvSpPr>
            <a:spLocks noGrp="1"/>
          </p:cNvSpPr>
          <p:nvPr>
            <p:ph type="sldNum" sz="quarter" idx="12"/>
          </p:nvPr>
        </p:nvSpPr>
        <p:spPr/>
        <p:txBody>
          <a:bodyPr/>
          <a:lstStyle/>
          <a:p>
            <a:fld id="{1AF7A968-5383-4DB9-A7D2-CA619BC0A931}" type="slidenum">
              <a:rPr lang="en-US"/>
              <a:pPr/>
              <a:t>4</a:t>
            </a:fld>
            <a:endParaRPr lang="en-US"/>
          </a:p>
        </p:txBody>
      </p:sp>
    </p:spTree>
    <p:extLst>
      <p:ext uri="{BB962C8B-B14F-4D97-AF65-F5344CB8AC3E}">
        <p14:creationId xmlns:p14="http://schemas.microsoft.com/office/powerpoint/2010/main" val="18887586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96962"/>
                                        </p:tgtEl>
                                        <p:attrNameLst>
                                          <p:attrName>style.visibility</p:attrName>
                                        </p:attrNameLst>
                                      </p:cBhvr>
                                      <p:to>
                                        <p:strVal val="visible"/>
                                      </p:to>
                                    </p:set>
                                    <p:animEffect transition="in" filter="dissolve">
                                      <p:cBhvr>
                                        <p:cTn id="7" dur="500"/>
                                        <p:tgtEl>
                                          <p:spTgt spid="2969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296963">
                                            <p:txEl>
                                              <p:pRg st="0" end="0"/>
                                            </p:txEl>
                                          </p:spTgt>
                                        </p:tgtEl>
                                        <p:attrNameLst>
                                          <p:attrName>style.visibility</p:attrName>
                                        </p:attrNameLst>
                                      </p:cBhvr>
                                      <p:to>
                                        <p:strVal val="visible"/>
                                      </p:to>
                                    </p:set>
                                    <p:anim calcmode="lin" valueType="num">
                                      <p:cBhvr additive="base">
                                        <p:cTn id="12" dur="500" fill="hold"/>
                                        <p:tgtEl>
                                          <p:spTgt spid="29696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9696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96963">
                                            <p:txEl>
                                              <p:pRg st="2" end="2"/>
                                            </p:txEl>
                                          </p:spTgt>
                                        </p:tgtEl>
                                        <p:attrNameLst>
                                          <p:attrName>style.visibility</p:attrName>
                                        </p:attrNameLst>
                                      </p:cBhvr>
                                      <p:to>
                                        <p:strVal val="visible"/>
                                      </p:to>
                                    </p:set>
                                    <p:anim calcmode="lin" valueType="num">
                                      <p:cBhvr additive="base">
                                        <p:cTn id="16" dur="500" fill="hold"/>
                                        <p:tgtEl>
                                          <p:spTgt spid="296963">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969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296963">
                                            <p:txEl>
                                              <p:pRg st="3" end="3"/>
                                            </p:txEl>
                                          </p:spTgt>
                                        </p:tgtEl>
                                        <p:attrNameLst>
                                          <p:attrName>style.visibility</p:attrName>
                                        </p:attrNameLst>
                                      </p:cBhvr>
                                      <p:to>
                                        <p:strVal val="visible"/>
                                      </p:to>
                                    </p:set>
                                    <p:animEffect transition="in" filter="slide(fromBottom)">
                                      <p:cBhvr>
                                        <p:cTn id="22" dur="1000"/>
                                        <p:tgtEl>
                                          <p:spTgt spid="296963">
                                            <p:txEl>
                                              <p:pRg st="3" end="3"/>
                                            </p:txEl>
                                          </p:spTgt>
                                        </p:tgtEl>
                                      </p:cBhvr>
                                    </p:animEffect>
                                  </p:childTnLst>
                                </p:cTn>
                              </p:par>
                              <p:par>
                                <p:cTn id="23" presetID="12" presetClass="entr" presetSubtype="4" fill="hold" nodeType="withEffect">
                                  <p:stCondLst>
                                    <p:cond delay="0"/>
                                  </p:stCondLst>
                                  <p:childTnLst>
                                    <p:set>
                                      <p:cBhvr>
                                        <p:cTn id="24" dur="1" fill="hold">
                                          <p:stCondLst>
                                            <p:cond delay="0"/>
                                          </p:stCondLst>
                                        </p:cTn>
                                        <p:tgtEl>
                                          <p:spTgt spid="296963">
                                            <p:txEl>
                                              <p:pRg st="4" end="4"/>
                                            </p:txEl>
                                          </p:spTgt>
                                        </p:tgtEl>
                                        <p:attrNameLst>
                                          <p:attrName>style.visibility</p:attrName>
                                        </p:attrNameLst>
                                      </p:cBhvr>
                                      <p:to>
                                        <p:strVal val="visible"/>
                                      </p:to>
                                    </p:set>
                                    <p:animEffect transition="in" filter="slide(fromBottom)">
                                      <p:cBhvr>
                                        <p:cTn id="25" dur="1000"/>
                                        <p:tgtEl>
                                          <p:spTgt spid="296963">
                                            <p:txEl>
                                              <p:pRg st="4" end="4"/>
                                            </p:txEl>
                                          </p:spTgt>
                                        </p:tgtEl>
                                      </p:cBhvr>
                                    </p:animEffect>
                                  </p:childTnLst>
                                </p:cTn>
                              </p:par>
                              <p:par>
                                <p:cTn id="26" presetID="12" presetClass="entr" presetSubtype="4" fill="hold" nodeType="withEffect">
                                  <p:stCondLst>
                                    <p:cond delay="0"/>
                                  </p:stCondLst>
                                  <p:childTnLst>
                                    <p:set>
                                      <p:cBhvr>
                                        <p:cTn id="27" dur="1" fill="hold">
                                          <p:stCondLst>
                                            <p:cond delay="0"/>
                                          </p:stCondLst>
                                        </p:cTn>
                                        <p:tgtEl>
                                          <p:spTgt spid="296963">
                                            <p:txEl>
                                              <p:pRg st="5" end="5"/>
                                            </p:txEl>
                                          </p:spTgt>
                                        </p:tgtEl>
                                        <p:attrNameLst>
                                          <p:attrName>style.visibility</p:attrName>
                                        </p:attrNameLst>
                                      </p:cBhvr>
                                      <p:to>
                                        <p:strVal val="visible"/>
                                      </p:to>
                                    </p:set>
                                    <p:animEffect transition="in" filter="slide(fromBottom)">
                                      <p:cBhvr>
                                        <p:cTn id="28" dur="1000"/>
                                        <p:tgtEl>
                                          <p:spTgt spid="296963">
                                            <p:txEl>
                                              <p:pRg st="5" end="5"/>
                                            </p:txEl>
                                          </p:spTgt>
                                        </p:tgtEl>
                                      </p:cBhvr>
                                    </p:animEffect>
                                  </p:childTnLst>
                                </p:cTn>
                              </p:par>
                              <p:par>
                                <p:cTn id="29" presetID="12" presetClass="entr" presetSubtype="4" fill="hold" nodeType="withEffect">
                                  <p:stCondLst>
                                    <p:cond delay="0"/>
                                  </p:stCondLst>
                                  <p:childTnLst>
                                    <p:set>
                                      <p:cBhvr>
                                        <p:cTn id="30" dur="1" fill="hold">
                                          <p:stCondLst>
                                            <p:cond delay="0"/>
                                          </p:stCondLst>
                                        </p:cTn>
                                        <p:tgtEl>
                                          <p:spTgt spid="296963">
                                            <p:txEl>
                                              <p:pRg st="6" end="6"/>
                                            </p:txEl>
                                          </p:spTgt>
                                        </p:tgtEl>
                                        <p:attrNameLst>
                                          <p:attrName>style.visibility</p:attrName>
                                        </p:attrNameLst>
                                      </p:cBhvr>
                                      <p:to>
                                        <p:strVal val="visible"/>
                                      </p:to>
                                    </p:set>
                                    <p:animEffect transition="in" filter="slide(fromBottom)">
                                      <p:cBhvr>
                                        <p:cTn id="31" dur="1000"/>
                                        <p:tgtEl>
                                          <p:spTgt spid="296963">
                                            <p:txEl>
                                              <p:pRg st="6" end="6"/>
                                            </p:txEl>
                                          </p:spTgt>
                                        </p:tgtEl>
                                      </p:cBhvr>
                                    </p:animEffect>
                                  </p:childTnLst>
                                </p:cTn>
                              </p:par>
                              <p:par>
                                <p:cTn id="32" presetID="12" presetClass="entr" presetSubtype="4" fill="hold" nodeType="withEffect">
                                  <p:stCondLst>
                                    <p:cond delay="0"/>
                                  </p:stCondLst>
                                  <p:childTnLst>
                                    <p:set>
                                      <p:cBhvr>
                                        <p:cTn id="33" dur="1" fill="hold">
                                          <p:stCondLst>
                                            <p:cond delay="0"/>
                                          </p:stCondLst>
                                        </p:cTn>
                                        <p:tgtEl>
                                          <p:spTgt spid="296963">
                                            <p:txEl>
                                              <p:pRg st="7" end="7"/>
                                            </p:txEl>
                                          </p:spTgt>
                                        </p:tgtEl>
                                        <p:attrNameLst>
                                          <p:attrName>style.visibility</p:attrName>
                                        </p:attrNameLst>
                                      </p:cBhvr>
                                      <p:to>
                                        <p:strVal val="visible"/>
                                      </p:to>
                                    </p:set>
                                    <p:animEffect transition="in" filter="slide(fromBottom)">
                                      <p:cBhvr>
                                        <p:cTn id="34" dur="1000"/>
                                        <p:tgtEl>
                                          <p:spTgt spid="296963">
                                            <p:txEl>
                                              <p:pRg st="7" end="7"/>
                                            </p:txEl>
                                          </p:spTgt>
                                        </p:tgtEl>
                                      </p:cBhvr>
                                    </p:animEffect>
                                  </p:childTnLst>
                                </p:cTn>
                              </p:par>
                              <p:par>
                                <p:cTn id="35" presetID="12" presetClass="entr" presetSubtype="4" fill="hold" nodeType="withEffect">
                                  <p:stCondLst>
                                    <p:cond delay="0"/>
                                  </p:stCondLst>
                                  <p:childTnLst>
                                    <p:set>
                                      <p:cBhvr>
                                        <p:cTn id="36" dur="1" fill="hold">
                                          <p:stCondLst>
                                            <p:cond delay="0"/>
                                          </p:stCondLst>
                                        </p:cTn>
                                        <p:tgtEl>
                                          <p:spTgt spid="296963">
                                            <p:txEl>
                                              <p:pRg st="8" end="8"/>
                                            </p:txEl>
                                          </p:spTgt>
                                        </p:tgtEl>
                                        <p:attrNameLst>
                                          <p:attrName>style.visibility</p:attrName>
                                        </p:attrNameLst>
                                      </p:cBhvr>
                                      <p:to>
                                        <p:strVal val="visible"/>
                                      </p:to>
                                    </p:set>
                                    <p:animEffect transition="in" filter="slide(fromBottom)">
                                      <p:cBhvr>
                                        <p:cTn id="37" dur="1000"/>
                                        <p:tgtEl>
                                          <p:spTgt spid="29696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60CCEF96-2CB5-41BA-B311-BB2EC978FD9B}" type="slidenum">
              <a:rPr lang="en-US" sz="1400">
                <a:latin typeface="Arial" panose="020B0604020202020204" pitchFamily="34" charset="0"/>
              </a:rPr>
              <a:pPr/>
              <a:t>40</a:t>
            </a:fld>
            <a:endParaRPr lang="en-US" sz="1400">
              <a:latin typeface="Arial" panose="020B0604020202020204" pitchFamily="34" charset="0"/>
            </a:endParaRPr>
          </a:p>
        </p:txBody>
      </p:sp>
      <p:graphicFrame>
        <p:nvGraphicFramePr>
          <p:cNvPr id="9218" name="Object 2"/>
          <p:cNvGraphicFramePr>
            <a:graphicFrameLocks noChangeAspect="1"/>
          </p:cNvGraphicFramePr>
          <p:nvPr/>
        </p:nvGraphicFramePr>
        <p:xfrm>
          <a:off x="1752600" y="2133600"/>
          <a:ext cx="858838" cy="2438400"/>
        </p:xfrm>
        <a:graphic>
          <a:graphicData uri="http://schemas.openxmlformats.org/presentationml/2006/ole">
            <mc:AlternateContent xmlns:mc="http://schemas.openxmlformats.org/markup-compatibility/2006">
              <mc:Choice xmlns:v="urn:schemas-microsoft-com:vml" Requires="v">
                <p:oleObj spid="_x0000_s8620" name="Photo Editor Photo" r:id="rId4" imgW="1333333" imgH="1333333" progId="MSPhotoEd.3">
                  <p:embed/>
                </p:oleObj>
              </mc:Choice>
              <mc:Fallback>
                <p:oleObj name="Photo Editor Photo" r:id="rId4" imgW="1333333" imgH="1333333"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51558" t="14035" r="20390" b="8772"/>
                      <a:stretch>
                        <a:fillRect/>
                      </a:stretch>
                    </p:blipFill>
                    <p:spPr bwMode="auto">
                      <a:xfrm>
                        <a:off x="1752600" y="2133600"/>
                        <a:ext cx="858838"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9" name="Object 4"/>
          <p:cNvGraphicFramePr>
            <a:graphicFrameLocks noChangeAspect="1"/>
          </p:cNvGraphicFramePr>
          <p:nvPr/>
        </p:nvGraphicFramePr>
        <p:xfrm>
          <a:off x="2971800" y="1066800"/>
          <a:ext cx="858838" cy="3505200"/>
        </p:xfrm>
        <a:graphic>
          <a:graphicData uri="http://schemas.openxmlformats.org/presentationml/2006/ole">
            <mc:AlternateContent xmlns:mc="http://schemas.openxmlformats.org/markup-compatibility/2006">
              <mc:Choice xmlns:v="urn:schemas-microsoft-com:vml" Requires="v">
                <p:oleObj spid="_x0000_s8621" name="Photo Editor Photo" r:id="rId6" imgW="1333333" imgH="1333333" progId="MSPhotoEd.3">
                  <p:embed/>
                </p:oleObj>
              </mc:Choice>
              <mc:Fallback>
                <p:oleObj name="Photo Editor Photo" r:id="rId6" imgW="1333333" imgH="1333333"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51558" t="14035" r="20390" b="8772"/>
                      <a:stretch>
                        <a:fillRect/>
                      </a:stretch>
                    </p:blipFill>
                    <p:spPr bwMode="auto">
                      <a:xfrm>
                        <a:off x="2971800" y="1066800"/>
                        <a:ext cx="858838"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0" name="Object 6"/>
          <p:cNvGraphicFramePr>
            <a:graphicFrameLocks noChangeAspect="1"/>
          </p:cNvGraphicFramePr>
          <p:nvPr/>
        </p:nvGraphicFramePr>
        <p:xfrm>
          <a:off x="5715001" y="838200"/>
          <a:ext cx="841375" cy="3733800"/>
        </p:xfrm>
        <a:graphic>
          <a:graphicData uri="http://schemas.openxmlformats.org/presentationml/2006/ole">
            <mc:AlternateContent xmlns:mc="http://schemas.openxmlformats.org/markup-compatibility/2006">
              <mc:Choice xmlns:v="urn:schemas-microsoft-com:vml" Requires="v">
                <p:oleObj spid="_x0000_s8622" name="Photo Editor Photo" r:id="rId7" imgW="1333333" imgH="1333333" progId="MSPhotoEd.3">
                  <p:embed/>
                </p:oleObj>
              </mc:Choice>
              <mc:Fallback>
                <p:oleObj name="Photo Editor Photo" r:id="rId7" imgW="1333333" imgH="1333333"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51558" t="14035" r="20390" b="8772"/>
                      <a:stretch>
                        <a:fillRect/>
                      </a:stretch>
                    </p:blipFill>
                    <p:spPr bwMode="auto">
                      <a:xfrm>
                        <a:off x="5715001" y="838200"/>
                        <a:ext cx="841375"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1" name="Object 7"/>
          <p:cNvGraphicFramePr>
            <a:graphicFrameLocks noChangeAspect="1"/>
          </p:cNvGraphicFramePr>
          <p:nvPr/>
        </p:nvGraphicFramePr>
        <p:xfrm>
          <a:off x="4419600" y="1447800"/>
          <a:ext cx="858838" cy="3124200"/>
        </p:xfrm>
        <a:graphic>
          <a:graphicData uri="http://schemas.openxmlformats.org/presentationml/2006/ole">
            <mc:AlternateContent xmlns:mc="http://schemas.openxmlformats.org/markup-compatibility/2006">
              <mc:Choice xmlns:v="urn:schemas-microsoft-com:vml" Requires="v">
                <p:oleObj spid="_x0000_s8623" name="Photo Editor Photo" r:id="rId8" imgW="1333333" imgH="1333333" progId="MSPhotoEd.3">
                  <p:embed/>
                </p:oleObj>
              </mc:Choice>
              <mc:Fallback>
                <p:oleObj name="Photo Editor Photo" r:id="rId8" imgW="1333333" imgH="1333333"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51558" t="14035" r="20390" b="8772"/>
                      <a:stretch>
                        <a:fillRect/>
                      </a:stretch>
                    </p:blipFill>
                    <p:spPr bwMode="auto">
                      <a:xfrm>
                        <a:off x="4419600" y="1447800"/>
                        <a:ext cx="858838"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5" name="Text Box 9"/>
          <p:cNvSpPr txBox="1">
            <a:spLocks noChangeArrowheads="1"/>
          </p:cNvSpPr>
          <p:nvPr/>
        </p:nvSpPr>
        <p:spPr bwMode="auto">
          <a:xfrm>
            <a:off x="4953000" y="5257800"/>
            <a:ext cx="3276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50000"/>
              </a:spcBef>
            </a:pPr>
            <a:r>
              <a:rPr lang="en-US" sz="4400" b="1">
                <a:latin typeface="Monotype Corsiva" panose="03010101010201010101" pitchFamily="66" charset="0"/>
              </a:rPr>
              <a:t>mean</a:t>
            </a:r>
          </a:p>
        </p:txBody>
      </p:sp>
      <p:graphicFrame>
        <p:nvGraphicFramePr>
          <p:cNvPr id="9222" name="Object 10"/>
          <p:cNvGraphicFramePr>
            <a:graphicFrameLocks noChangeAspect="1"/>
          </p:cNvGraphicFramePr>
          <p:nvPr/>
        </p:nvGraphicFramePr>
        <p:xfrm>
          <a:off x="6934200" y="685800"/>
          <a:ext cx="858838" cy="3962400"/>
        </p:xfrm>
        <a:graphic>
          <a:graphicData uri="http://schemas.openxmlformats.org/presentationml/2006/ole">
            <mc:AlternateContent xmlns:mc="http://schemas.openxmlformats.org/markup-compatibility/2006">
              <mc:Choice xmlns:v="urn:schemas-microsoft-com:vml" Requires="v">
                <p:oleObj spid="_x0000_s8624" name="Photo Editor Photo" r:id="rId9" imgW="1333333" imgH="1333333" progId="MSPhotoEd.3">
                  <p:embed/>
                </p:oleObj>
              </mc:Choice>
              <mc:Fallback>
                <p:oleObj name="Photo Editor Photo" r:id="rId9" imgW="1333333" imgH="1333333"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51558" t="14035" r="20390" b="8772"/>
                      <a:stretch>
                        <a:fillRect/>
                      </a:stretch>
                    </p:blipFill>
                    <p:spPr bwMode="auto">
                      <a:xfrm>
                        <a:off x="6934200" y="685800"/>
                        <a:ext cx="858838"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3" name="Object 11"/>
          <p:cNvGraphicFramePr>
            <a:graphicFrameLocks noChangeAspect="1"/>
          </p:cNvGraphicFramePr>
          <p:nvPr/>
        </p:nvGraphicFramePr>
        <p:xfrm>
          <a:off x="9047164" y="1371600"/>
          <a:ext cx="858837" cy="3200400"/>
        </p:xfrm>
        <a:graphic>
          <a:graphicData uri="http://schemas.openxmlformats.org/presentationml/2006/ole">
            <mc:AlternateContent xmlns:mc="http://schemas.openxmlformats.org/markup-compatibility/2006">
              <mc:Choice xmlns:v="urn:schemas-microsoft-com:vml" Requires="v">
                <p:oleObj spid="_x0000_s8625" name="Photo Editor Photo" r:id="rId10" imgW="1333333" imgH="1333333" progId="MSPhotoEd.3">
                  <p:embed/>
                </p:oleObj>
              </mc:Choice>
              <mc:Fallback>
                <p:oleObj name="Photo Editor Photo" r:id="rId10" imgW="1333333" imgH="1333333"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51558" t="14035" r="20390" b="8772"/>
                      <a:stretch>
                        <a:fillRect/>
                      </a:stretch>
                    </p:blipFill>
                    <p:spPr bwMode="auto">
                      <a:xfrm>
                        <a:off x="9047164" y="1371600"/>
                        <a:ext cx="858837"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6" name="Line 12"/>
          <p:cNvSpPr>
            <a:spLocks noChangeShapeType="1"/>
          </p:cNvSpPr>
          <p:nvPr/>
        </p:nvSpPr>
        <p:spPr bwMode="auto">
          <a:xfrm>
            <a:off x="8915400" y="1371600"/>
            <a:ext cx="1219200" cy="0"/>
          </a:xfrm>
          <a:prstGeom prst="line">
            <a:avLst/>
          </a:prstGeom>
          <a:noFill/>
          <a:ln w="57150">
            <a:solidFill>
              <a:srgbClr val="B0004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7" name="AutoShape 15"/>
          <p:cNvSpPr>
            <a:spLocks noChangeArrowheads="1"/>
          </p:cNvSpPr>
          <p:nvPr/>
        </p:nvSpPr>
        <p:spPr bwMode="auto">
          <a:xfrm>
            <a:off x="8610600" y="2590800"/>
            <a:ext cx="381000" cy="304800"/>
          </a:xfrm>
          <a:prstGeom prst="rightArrow">
            <a:avLst>
              <a:gd name="adj1" fmla="val 50000"/>
              <a:gd name="adj2" fmla="val 31250"/>
            </a:avLst>
          </a:prstGeom>
          <a:solidFill>
            <a:srgbClr val="00FF00"/>
          </a:solidFill>
          <a:ln w="9525">
            <a:solidFill>
              <a:srgbClr val="000000"/>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p>
        </p:txBody>
      </p:sp>
      <p:sp>
        <p:nvSpPr>
          <p:cNvPr id="9228" name="Line 19"/>
          <p:cNvSpPr>
            <a:spLocks noChangeShapeType="1"/>
          </p:cNvSpPr>
          <p:nvPr/>
        </p:nvSpPr>
        <p:spPr bwMode="auto">
          <a:xfrm>
            <a:off x="5943600" y="838200"/>
            <a:ext cx="28956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9" name="Line 23"/>
          <p:cNvSpPr>
            <a:spLocks noChangeShapeType="1"/>
          </p:cNvSpPr>
          <p:nvPr/>
        </p:nvSpPr>
        <p:spPr bwMode="auto">
          <a:xfrm>
            <a:off x="7239000" y="685800"/>
            <a:ext cx="16002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0" name="Line 24"/>
          <p:cNvSpPr>
            <a:spLocks noChangeShapeType="1"/>
          </p:cNvSpPr>
          <p:nvPr/>
        </p:nvSpPr>
        <p:spPr bwMode="auto">
          <a:xfrm>
            <a:off x="4648200" y="1447800"/>
            <a:ext cx="4191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1" name="Line 25"/>
          <p:cNvSpPr>
            <a:spLocks noChangeShapeType="1"/>
          </p:cNvSpPr>
          <p:nvPr/>
        </p:nvSpPr>
        <p:spPr bwMode="auto">
          <a:xfrm>
            <a:off x="2133600" y="2133600"/>
            <a:ext cx="67056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2" name="Line 28"/>
          <p:cNvSpPr>
            <a:spLocks noChangeShapeType="1"/>
          </p:cNvSpPr>
          <p:nvPr/>
        </p:nvSpPr>
        <p:spPr bwMode="auto">
          <a:xfrm>
            <a:off x="3276600" y="1066800"/>
            <a:ext cx="55626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3" name="Line 29"/>
          <p:cNvSpPr>
            <a:spLocks noChangeShapeType="1"/>
          </p:cNvSpPr>
          <p:nvPr/>
        </p:nvSpPr>
        <p:spPr bwMode="auto">
          <a:xfrm>
            <a:off x="8839200" y="685800"/>
            <a:ext cx="0" cy="14478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4" name="Text Box 30"/>
          <p:cNvSpPr txBox="1">
            <a:spLocks noChangeArrowheads="1"/>
          </p:cNvSpPr>
          <p:nvPr/>
        </p:nvSpPr>
        <p:spPr bwMode="auto">
          <a:xfrm>
            <a:off x="8823325" y="1030288"/>
            <a:ext cx="26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t>.</a:t>
            </a:r>
          </a:p>
        </p:txBody>
      </p:sp>
    </p:spTree>
    <p:extLst>
      <p:ext uri="{BB962C8B-B14F-4D97-AF65-F5344CB8AC3E}">
        <p14:creationId xmlns:p14="http://schemas.microsoft.com/office/powerpoint/2010/main" val="12494631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839EFF2A-C28F-4518-8D8B-B593C51014BA}" type="slidenum">
              <a:rPr lang="en-US" sz="1400">
                <a:latin typeface="Arial" panose="020B0604020202020204" pitchFamily="34" charset="0"/>
              </a:rPr>
              <a:pPr/>
              <a:t>41</a:t>
            </a:fld>
            <a:endParaRPr lang="en-US" sz="1400">
              <a:latin typeface="Arial" panose="020B0604020202020204" pitchFamily="34" charset="0"/>
            </a:endParaRPr>
          </a:p>
        </p:txBody>
      </p:sp>
      <p:graphicFrame>
        <p:nvGraphicFramePr>
          <p:cNvPr id="10242" name="Object 10"/>
          <p:cNvGraphicFramePr>
            <a:graphicFrameLocks noChangeAspect="1"/>
          </p:cNvGraphicFramePr>
          <p:nvPr/>
        </p:nvGraphicFramePr>
        <p:xfrm>
          <a:off x="7620000" y="609600"/>
          <a:ext cx="858838" cy="3962400"/>
        </p:xfrm>
        <a:graphic>
          <a:graphicData uri="http://schemas.openxmlformats.org/presentationml/2006/ole">
            <mc:AlternateContent xmlns:mc="http://schemas.openxmlformats.org/markup-compatibility/2006">
              <mc:Choice xmlns:v="urn:schemas-microsoft-com:vml" Requires="v">
                <p:oleObj spid="_x0000_s9638" name="Photo Editor Photo" r:id="rId4" imgW="1333333" imgH="1333333" progId="MSPhotoEd.3">
                  <p:embed/>
                </p:oleObj>
              </mc:Choice>
              <mc:Fallback>
                <p:oleObj name="Photo Editor Photo" r:id="rId4" imgW="1333333" imgH="1333333"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51558" t="14035" r="20390" b="8772"/>
                      <a:stretch>
                        <a:fillRect/>
                      </a:stretch>
                    </p:blipFill>
                    <p:spPr bwMode="auto">
                      <a:xfrm>
                        <a:off x="7620000" y="609600"/>
                        <a:ext cx="858838"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3" name="Object 2"/>
          <p:cNvGraphicFramePr>
            <a:graphicFrameLocks noChangeAspect="1"/>
          </p:cNvGraphicFramePr>
          <p:nvPr/>
        </p:nvGraphicFramePr>
        <p:xfrm>
          <a:off x="2438400" y="2209800"/>
          <a:ext cx="858838" cy="2362200"/>
        </p:xfrm>
        <a:graphic>
          <a:graphicData uri="http://schemas.openxmlformats.org/presentationml/2006/ole">
            <mc:AlternateContent xmlns:mc="http://schemas.openxmlformats.org/markup-compatibility/2006">
              <mc:Choice xmlns:v="urn:schemas-microsoft-com:vml" Requires="v">
                <p:oleObj spid="_x0000_s9639" name="Photo Editor Photo" r:id="rId6" imgW="1333333" imgH="1333333" progId="MSPhotoEd.3">
                  <p:embed/>
                </p:oleObj>
              </mc:Choice>
              <mc:Fallback>
                <p:oleObj name="Photo Editor Photo" r:id="rId6" imgW="1333333" imgH="1333333"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51558" t="14035" r="20390" b="8772"/>
                      <a:stretch>
                        <a:fillRect/>
                      </a:stretch>
                    </p:blipFill>
                    <p:spPr bwMode="auto">
                      <a:xfrm>
                        <a:off x="2438400" y="2209800"/>
                        <a:ext cx="858838"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4" name="Object 3"/>
          <p:cNvGraphicFramePr>
            <a:graphicFrameLocks noChangeAspect="1"/>
          </p:cNvGraphicFramePr>
          <p:nvPr/>
        </p:nvGraphicFramePr>
        <p:xfrm>
          <a:off x="3733800" y="1752600"/>
          <a:ext cx="858838" cy="2819400"/>
        </p:xfrm>
        <a:graphic>
          <a:graphicData uri="http://schemas.openxmlformats.org/presentationml/2006/ole">
            <mc:AlternateContent xmlns:mc="http://schemas.openxmlformats.org/markup-compatibility/2006">
              <mc:Choice xmlns:v="urn:schemas-microsoft-com:vml" Requires="v">
                <p:oleObj spid="_x0000_s9640" name="Photo Editor Photo" r:id="rId7" imgW="1333333" imgH="1333333" progId="MSPhotoEd.3">
                  <p:embed/>
                </p:oleObj>
              </mc:Choice>
              <mc:Fallback>
                <p:oleObj name="Photo Editor Photo" r:id="rId7" imgW="1333333" imgH="1333333"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51558" t="14035" r="20390" b="8772"/>
                      <a:stretch>
                        <a:fillRect/>
                      </a:stretch>
                    </p:blipFill>
                    <p:spPr bwMode="auto">
                      <a:xfrm>
                        <a:off x="3733800" y="1752600"/>
                        <a:ext cx="858838"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5" name="Object 6"/>
          <p:cNvGraphicFramePr>
            <a:graphicFrameLocks noChangeAspect="1"/>
          </p:cNvGraphicFramePr>
          <p:nvPr/>
        </p:nvGraphicFramePr>
        <p:xfrm>
          <a:off x="6324601" y="838200"/>
          <a:ext cx="841375" cy="3733800"/>
        </p:xfrm>
        <a:graphic>
          <a:graphicData uri="http://schemas.openxmlformats.org/presentationml/2006/ole">
            <mc:AlternateContent xmlns:mc="http://schemas.openxmlformats.org/markup-compatibility/2006">
              <mc:Choice xmlns:v="urn:schemas-microsoft-com:vml" Requires="v">
                <p:oleObj spid="_x0000_s9641" name="Photo Editor Photo" r:id="rId8" imgW="1333333" imgH="1333333" progId="MSPhotoEd.3">
                  <p:embed/>
                </p:oleObj>
              </mc:Choice>
              <mc:Fallback>
                <p:oleObj name="Photo Editor Photo" r:id="rId8" imgW="1333333" imgH="1333333"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51558" t="14035" r="20390" b="8772"/>
                      <a:stretch>
                        <a:fillRect/>
                      </a:stretch>
                    </p:blipFill>
                    <p:spPr bwMode="auto">
                      <a:xfrm>
                        <a:off x="6324601" y="838200"/>
                        <a:ext cx="841375"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6" name="Object 7"/>
          <p:cNvGraphicFramePr>
            <a:graphicFrameLocks noChangeAspect="1"/>
          </p:cNvGraphicFramePr>
          <p:nvPr/>
        </p:nvGraphicFramePr>
        <p:xfrm>
          <a:off x="5029200" y="1295400"/>
          <a:ext cx="858838" cy="3276600"/>
        </p:xfrm>
        <a:graphic>
          <a:graphicData uri="http://schemas.openxmlformats.org/presentationml/2006/ole">
            <mc:AlternateContent xmlns:mc="http://schemas.openxmlformats.org/markup-compatibility/2006">
              <mc:Choice xmlns:v="urn:schemas-microsoft-com:vml" Requires="v">
                <p:oleObj spid="_x0000_s9642" name="Photo Editor Photo" r:id="rId9" imgW="1333333" imgH="1333333" progId="MSPhotoEd.3">
                  <p:embed/>
                </p:oleObj>
              </mc:Choice>
              <mc:Fallback>
                <p:oleObj name="Photo Editor Photo" r:id="rId9" imgW="1333333" imgH="1333333"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51558" t="14035" r="20390" b="8772"/>
                      <a:stretch>
                        <a:fillRect/>
                      </a:stretch>
                    </p:blipFill>
                    <p:spPr bwMode="auto">
                      <a:xfrm>
                        <a:off x="5029200" y="1295400"/>
                        <a:ext cx="858838"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9" name="Line 8"/>
          <p:cNvSpPr>
            <a:spLocks noChangeShapeType="1"/>
          </p:cNvSpPr>
          <p:nvPr/>
        </p:nvSpPr>
        <p:spPr bwMode="auto">
          <a:xfrm>
            <a:off x="4876800" y="1295400"/>
            <a:ext cx="4495800" cy="0"/>
          </a:xfrm>
          <a:prstGeom prst="line">
            <a:avLst/>
          </a:prstGeom>
          <a:noFill/>
          <a:ln w="57150">
            <a:solidFill>
              <a:srgbClr val="B0004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0" name="Text Box 9"/>
          <p:cNvSpPr txBox="1">
            <a:spLocks noChangeArrowheads="1"/>
          </p:cNvSpPr>
          <p:nvPr/>
        </p:nvSpPr>
        <p:spPr bwMode="auto">
          <a:xfrm>
            <a:off x="4953000" y="5257800"/>
            <a:ext cx="3276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50000"/>
              </a:spcBef>
            </a:pPr>
            <a:r>
              <a:rPr lang="en-US" sz="4400" b="1">
                <a:latin typeface="Monotype Corsiva" panose="03010101010201010101" pitchFamily="66" charset="0"/>
              </a:rPr>
              <a:t>median</a:t>
            </a:r>
          </a:p>
        </p:txBody>
      </p:sp>
      <p:sp>
        <p:nvSpPr>
          <p:cNvPr id="10251" name="AutoShape 13"/>
          <p:cNvSpPr>
            <a:spLocks noChangeArrowheads="1"/>
          </p:cNvSpPr>
          <p:nvPr/>
        </p:nvSpPr>
        <p:spPr bwMode="auto">
          <a:xfrm>
            <a:off x="8915400" y="2590800"/>
            <a:ext cx="457200" cy="304800"/>
          </a:xfrm>
          <a:prstGeom prst="rightArrow">
            <a:avLst>
              <a:gd name="adj1" fmla="val 50000"/>
              <a:gd name="adj2" fmla="val 37500"/>
            </a:avLst>
          </a:prstGeom>
          <a:solidFill>
            <a:srgbClr val="00FF00"/>
          </a:solidFill>
          <a:ln w="9525">
            <a:solidFill>
              <a:srgbClr val="000000"/>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p>
        </p:txBody>
      </p:sp>
      <p:graphicFrame>
        <p:nvGraphicFramePr>
          <p:cNvPr id="10247" name="Object 15"/>
          <p:cNvGraphicFramePr>
            <a:graphicFrameLocks noChangeAspect="1"/>
          </p:cNvGraphicFramePr>
          <p:nvPr/>
        </p:nvGraphicFramePr>
        <p:xfrm>
          <a:off x="9448800" y="1295400"/>
          <a:ext cx="858838" cy="3276600"/>
        </p:xfrm>
        <a:graphic>
          <a:graphicData uri="http://schemas.openxmlformats.org/presentationml/2006/ole">
            <mc:AlternateContent xmlns:mc="http://schemas.openxmlformats.org/markup-compatibility/2006">
              <mc:Choice xmlns:v="urn:schemas-microsoft-com:vml" Requires="v">
                <p:oleObj spid="_x0000_s9643" name="Photo Editor Photo" r:id="rId10" imgW="1333333" imgH="1333333" progId="MSPhotoEd.3">
                  <p:embed/>
                </p:oleObj>
              </mc:Choice>
              <mc:Fallback>
                <p:oleObj name="Photo Editor Photo" r:id="rId10" imgW="1333333" imgH="1333333"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51558" t="14035" r="20390" b="8772"/>
                      <a:stretch>
                        <a:fillRect/>
                      </a:stretch>
                    </p:blipFill>
                    <p:spPr bwMode="auto">
                      <a:xfrm>
                        <a:off x="9448800" y="1295400"/>
                        <a:ext cx="858838"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52" name="Line 16"/>
          <p:cNvSpPr>
            <a:spLocks noChangeShapeType="1"/>
          </p:cNvSpPr>
          <p:nvPr/>
        </p:nvSpPr>
        <p:spPr bwMode="auto">
          <a:xfrm>
            <a:off x="9296400" y="1295400"/>
            <a:ext cx="1219200" cy="0"/>
          </a:xfrm>
          <a:prstGeom prst="line">
            <a:avLst/>
          </a:prstGeom>
          <a:noFill/>
          <a:ln w="57150">
            <a:solidFill>
              <a:srgbClr val="B00047"/>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4499085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964DB79E-622A-4C19-B051-5CD425E18CD7}" type="slidenum">
              <a:rPr lang="en-US" sz="1400">
                <a:latin typeface="Arial" panose="020B0604020202020204" pitchFamily="34" charset="0"/>
              </a:rPr>
              <a:pPr/>
              <a:t>42</a:t>
            </a:fld>
            <a:endParaRPr lang="en-US" sz="1400">
              <a:latin typeface="Arial" panose="020B0604020202020204" pitchFamily="34" charset="0"/>
            </a:endParaRPr>
          </a:p>
        </p:txBody>
      </p:sp>
      <p:graphicFrame>
        <p:nvGraphicFramePr>
          <p:cNvPr id="11266" name="Object 2"/>
          <p:cNvGraphicFramePr>
            <a:graphicFrameLocks noChangeAspect="1"/>
          </p:cNvGraphicFramePr>
          <p:nvPr/>
        </p:nvGraphicFramePr>
        <p:xfrm>
          <a:off x="1808164" y="2057400"/>
          <a:ext cx="858837" cy="2362200"/>
        </p:xfrm>
        <a:graphic>
          <a:graphicData uri="http://schemas.openxmlformats.org/presentationml/2006/ole">
            <mc:AlternateContent xmlns:mc="http://schemas.openxmlformats.org/markup-compatibility/2006">
              <mc:Choice xmlns:v="urn:schemas-microsoft-com:vml" Requires="v">
                <p:oleObj spid="_x0000_s10662" name="Photo Editor Photo" r:id="rId4" imgW="1333333" imgH="1333333" progId="MSPhotoEd.3">
                  <p:embed/>
                </p:oleObj>
              </mc:Choice>
              <mc:Fallback>
                <p:oleObj name="Photo Editor Photo" r:id="rId4" imgW="1333333" imgH="1333333"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51558" t="14035" r="20390" b="8772"/>
                      <a:stretch>
                        <a:fillRect/>
                      </a:stretch>
                    </p:blipFill>
                    <p:spPr bwMode="auto">
                      <a:xfrm>
                        <a:off x="1808164" y="2057400"/>
                        <a:ext cx="858837"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7" name="Object 3"/>
          <p:cNvGraphicFramePr>
            <a:graphicFrameLocks noChangeAspect="1"/>
          </p:cNvGraphicFramePr>
          <p:nvPr/>
        </p:nvGraphicFramePr>
        <p:xfrm>
          <a:off x="2951164" y="1524000"/>
          <a:ext cx="858837" cy="2895600"/>
        </p:xfrm>
        <a:graphic>
          <a:graphicData uri="http://schemas.openxmlformats.org/presentationml/2006/ole">
            <mc:AlternateContent xmlns:mc="http://schemas.openxmlformats.org/markup-compatibility/2006">
              <mc:Choice xmlns:v="urn:schemas-microsoft-com:vml" Requires="v">
                <p:oleObj spid="_x0000_s10663" name="Photo Editor Photo" r:id="rId6" imgW="1333333" imgH="1333333" progId="MSPhotoEd.3">
                  <p:embed/>
                </p:oleObj>
              </mc:Choice>
              <mc:Fallback>
                <p:oleObj name="Photo Editor Photo" r:id="rId6" imgW="1333333" imgH="1333333"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51558" t="14035" r="20390" b="8772"/>
                      <a:stretch>
                        <a:fillRect/>
                      </a:stretch>
                    </p:blipFill>
                    <p:spPr bwMode="auto">
                      <a:xfrm>
                        <a:off x="2951164" y="1524000"/>
                        <a:ext cx="858837"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8" name="Object 4"/>
          <p:cNvGraphicFramePr>
            <a:graphicFrameLocks noChangeAspect="1"/>
          </p:cNvGraphicFramePr>
          <p:nvPr/>
        </p:nvGraphicFramePr>
        <p:xfrm>
          <a:off x="4170364" y="762000"/>
          <a:ext cx="858837" cy="3657600"/>
        </p:xfrm>
        <a:graphic>
          <a:graphicData uri="http://schemas.openxmlformats.org/presentationml/2006/ole">
            <mc:AlternateContent xmlns:mc="http://schemas.openxmlformats.org/markup-compatibility/2006">
              <mc:Choice xmlns:v="urn:schemas-microsoft-com:vml" Requires="v">
                <p:oleObj spid="_x0000_s10664" name="Photo Editor Photo" r:id="rId7" imgW="1333333" imgH="1333333" progId="MSPhotoEd.3">
                  <p:embed/>
                </p:oleObj>
              </mc:Choice>
              <mc:Fallback>
                <p:oleObj name="Photo Editor Photo" r:id="rId7" imgW="1333333" imgH="1333333"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51558" t="14035" r="20390" b="8772"/>
                      <a:stretch>
                        <a:fillRect/>
                      </a:stretch>
                    </p:blipFill>
                    <p:spPr bwMode="auto">
                      <a:xfrm>
                        <a:off x="4170364" y="762000"/>
                        <a:ext cx="858837"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9" name="Object 5"/>
          <p:cNvGraphicFramePr>
            <a:graphicFrameLocks noChangeAspect="1"/>
          </p:cNvGraphicFramePr>
          <p:nvPr/>
        </p:nvGraphicFramePr>
        <p:xfrm>
          <a:off x="5389564" y="1524000"/>
          <a:ext cx="858837" cy="2895600"/>
        </p:xfrm>
        <a:graphic>
          <a:graphicData uri="http://schemas.openxmlformats.org/presentationml/2006/ole">
            <mc:AlternateContent xmlns:mc="http://schemas.openxmlformats.org/markup-compatibility/2006">
              <mc:Choice xmlns:v="urn:schemas-microsoft-com:vml" Requires="v">
                <p:oleObj spid="_x0000_s10665" name="Photo Editor Photo" r:id="rId8" imgW="1333333" imgH="1333333" progId="MSPhotoEd.3">
                  <p:embed/>
                </p:oleObj>
              </mc:Choice>
              <mc:Fallback>
                <p:oleObj name="Photo Editor Photo" r:id="rId8" imgW="1333333" imgH="1333333"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51558" t="14035" r="20390" b="8772"/>
                      <a:stretch>
                        <a:fillRect/>
                      </a:stretch>
                    </p:blipFill>
                    <p:spPr bwMode="auto">
                      <a:xfrm>
                        <a:off x="5389564" y="1524000"/>
                        <a:ext cx="858837"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0" name="Object 6"/>
          <p:cNvGraphicFramePr>
            <a:graphicFrameLocks noChangeAspect="1"/>
          </p:cNvGraphicFramePr>
          <p:nvPr/>
        </p:nvGraphicFramePr>
        <p:xfrm>
          <a:off x="6608764" y="914400"/>
          <a:ext cx="858837" cy="3505200"/>
        </p:xfrm>
        <a:graphic>
          <a:graphicData uri="http://schemas.openxmlformats.org/presentationml/2006/ole">
            <mc:AlternateContent xmlns:mc="http://schemas.openxmlformats.org/markup-compatibility/2006">
              <mc:Choice xmlns:v="urn:schemas-microsoft-com:vml" Requires="v">
                <p:oleObj spid="_x0000_s10666" name="Photo Editor Photo" r:id="rId9" imgW="1333333" imgH="1333333" progId="MSPhotoEd.3">
                  <p:embed/>
                </p:oleObj>
              </mc:Choice>
              <mc:Fallback>
                <p:oleObj name="Photo Editor Photo" r:id="rId9" imgW="1333333" imgH="1333333"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51558" t="14035" r="20390" b="8772"/>
                      <a:stretch>
                        <a:fillRect/>
                      </a:stretch>
                    </p:blipFill>
                    <p:spPr bwMode="auto">
                      <a:xfrm>
                        <a:off x="6608764" y="914400"/>
                        <a:ext cx="858837"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1" name="Object 7"/>
          <p:cNvGraphicFramePr>
            <a:graphicFrameLocks noChangeAspect="1"/>
          </p:cNvGraphicFramePr>
          <p:nvPr/>
        </p:nvGraphicFramePr>
        <p:xfrm>
          <a:off x="8894764" y="1524000"/>
          <a:ext cx="858837" cy="2895600"/>
        </p:xfrm>
        <a:graphic>
          <a:graphicData uri="http://schemas.openxmlformats.org/presentationml/2006/ole">
            <mc:AlternateContent xmlns:mc="http://schemas.openxmlformats.org/markup-compatibility/2006">
              <mc:Choice xmlns:v="urn:schemas-microsoft-com:vml" Requires="v">
                <p:oleObj spid="_x0000_s10667" name="Photo Editor Photo" r:id="rId10" imgW="1333333" imgH="1333333" progId="MSPhotoEd.3">
                  <p:embed/>
                </p:oleObj>
              </mc:Choice>
              <mc:Fallback>
                <p:oleObj name="Photo Editor Photo" r:id="rId10" imgW="1333333" imgH="1333333"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51558" t="14035" r="20390" b="8772"/>
                      <a:stretch>
                        <a:fillRect/>
                      </a:stretch>
                    </p:blipFill>
                    <p:spPr bwMode="auto">
                      <a:xfrm>
                        <a:off x="8894764" y="1524000"/>
                        <a:ext cx="858837"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73" name="Line 8"/>
          <p:cNvSpPr>
            <a:spLocks noChangeShapeType="1"/>
          </p:cNvSpPr>
          <p:nvPr/>
        </p:nvSpPr>
        <p:spPr bwMode="auto">
          <a:xfrm>
            <a:off x="3124200" y="1524000"/>
            <a:ext cx="6324600" cy="0"/>
          </a:xfrm>
          <a:prstGeom prst="line">
            <a:avLst/>
          </a:prstGeom>
          <a:noFill/>
          <a:ln w="57150">
            <a:solidFill>
              <a:srgbClr val="B0004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4" name="Text Box 9"/>
          <p:cNvSpPr txBox="1">
            <a:spLocks noChangeArrowheads="1"/>
          </p:cNvSpPr>
          <p:nvPr/>
        </p:nvSpPr>
        <p:spPr bwMode="auto">
          <a:xfrm>
            <a:off x="5029200" y="5257800"/>
            <a:ext cx="3276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50000"/>
              </a:spcBef>
            </a:pPr>
            <a:r>
              <a:rPr lang="en-US" sz="4400" b="1">
                <a:latin typeface="Monotype Corsiva" panose="03010101010201010101" pitchFamily="66" charset="0"/>
              </a:rPr>
              <a:t>mode</a:t>
            </a:r>
          </a:p>
        </p:txBody>
      </p:sp>
      <p:sp>
        <p:nvSpPr>
          <p:cNvPr id="11275" name="AutoShape 20"/>
          <p:cNvSpPr>
            <a:spLocks noChangeArrowheads="1"/>
          </p:cNvSpPr>
          <p:nvPr/>
        </p:nvSpPr>
        <p:spPr bwMode="auto">
          <a:xfrm>
            <a:off x="8077200" y="2514600"/>
            <a:ext cx="533400" cy="304800"/>
          </a:xfrm>
          <a:prstGeom prst="rightArrow">
            <a:avLst>
              <a:gd name="adj1" fmla="val 50000"/>
              <a:gd name="adj2" fmla="val 43750"/>
            </a:avLst>
          </a:prstGeom>
          <a:solidFill>
            <a:srgbClr val="00FF00"/>
          </a:solidFill>
          <a:ln w="9525">
            <a:solidFill>
              <a:srgbClr val="000000"/>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p>
        </p:txBody>
      </p:sp>
    </p:spTree>
    <p:extLst>
      <p:ext uri="{BB962C8B-B14F-4D97-AF65-F5344CB8AC3E}">
        <p14:creationId xmlns:p14="http://schemas.microsoft.com/office/powerpoint/2010/main" val="8561961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4656B33B-978C-4D14-8DB4-064BAD8253E5}" type="slidenum">
              <a:rPr lang="en-US" sz="1400">
                <a:latin typeface="Arial" panose="020B0604020202020204" pitchFamily="34" charset="0"/>
              </a:rPr>
              <a:pPr/>
              <a:t>43</a:t>
            </a:fld>
            <a:endParaRPr lang="en-US" sz="1400">
              <a:latin typeface="Arial" panose="020B0604020202020204" pitchFamily="34" charset="0"/>
            </a:endParaRPr>
          </a:p>
        </p:txBody>
      </p:sp>
      <p:sp>
        <p:nvSpPr>
          <p:cNvPr id="173060" name="Rectangle 3"/>
          <p:cNvSpPr>
            <a:spLocks noGrp="1" noChangeArrowheads="1"/>
          </p:cNvSpPr>
          <p:nvPr>
            <p:ph type="title"/>
          </p:nvPr>
        </p:nvSpPr>
        <p:spPr>
          <a:xfrm>
            <a:off x="1828800" y="381000"/>
            <a:ext cx="7772400" cy="1143000"/>
          </a:xfrm>
        </p:spPr>
        <p:txBody>
          <a:bodyPr/>
          <a:lstStyle/>
          <a:p>
            <a:pPr defTabSz="852488"/>
            <a:r>
              <a:rPr lang="en-US"/>
              <a:t>Measures of Variation</a:t>
            </a:r>
          </a:p>
        </p:txBody>
      </p:sp>
      <p:sp>
        <p:nvSpPr>
          <p:cNvPr id="173062" name="Line 5"/>
          <p:cNvSpPr>
            <a:spLocks noChangeShapeType="1"/>
          </p:cNvSpPr>
          <p:nvPr/>
        </p:nvSpPr>
        <p:spPr bwMode="auto">
          <a:xfrm>
            <a:off x="2895600" y="2590800"/>
            <a:ext cx="6400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063" name="Line 6"/>
          <p:cNvSpPr>
            <a:spLocks noChangeShapeType="1"/>
          </p:cNvSpPr>
          <p:nvPr/>
        </p:nvSpPr>
        <p:spPr bwMode="auto">
          <a:xfrm>
            <a:off x="9296400" y="2590800"/>
            <a:ext cx="0" cy="4762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064" name="Line 7"/>
          <p:cNvSpPr>
            <a:spLocks noChangeShapeType="1"/>
          </p:cNvSpPr>
          <p:nvPr/>
        </p:nvSpPr>
        <p:spPr bwMode="auto">
          <a:xfrm>
            <a:off x="6248400" y="2286000"/>
            <a:ext cx="0" cy="7747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065" name="Rectangle 9"/>
          <p:cNvSpPr>
            <a:spLocks noChangeArrowheads="1"/>
          </p:cNvSpPr>
          <p:nvPr/>
        </p:nvSpPr>
        <p:spPr bwMode="auto">
          <a:xfrm>
            <a:off x="5410200" y="1752601"/>
            <a:ext cx="1752600" cy="520655"/>
          </a:xfrm>
          <a:prstGeom prst="rect">
            <a:avLst/>
          </a:prstGeom>
          <a:solidFill>
            <a:srgbClr val="F4C7C6"/>
          </a:solidFill>
          <a:ln w="28575">
            <a:solidFill>
              <a:schemeClr val="tx1"/>
            </a:solidFill>
            <a:miter lim="800000"/>
            <a:headEnd/>
            <a:tailEnd/>
          </a:ln>
        </p:spPr>
        <p:txBody>
          <a:bodyPr lIns="90488" tIns="44450" rIns="90488" bIns="4445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r>
              <a:rPr lang="en-US" sz="2800" b="1">
                <a:solidFill>
                  <a:srgbClr val="000066"/>
                </a:solidFill>
                <a:latin typeface="Times New Roman" panose="02020603050405020304" pitchFamily="18" charset="0"/>
              </a:rPr>
              <a:t>Variation</a:t>
            </a:r>
          </a:p>
        </p:txBody>
      </p:sp>
      <p:sp>
        <p:nvSpPr>
          <p:cNvPr id="173066" name="Rectangle 10"/>
          <p:cNvSpPr>
            <a:spLocks noChangeArrowheads="1"/>
          </p:cNvSpPr>
          <p:nvPr/>
        </p:nvSpPr>
        <p:spPr bwMode="auto">
          <a:xfrm>
            <a:off x="8382001" y="3049589"/>
            <a:ext cx="1673225" cy="528637"/>
          </a:xfrm>
          <a:prstGeom prst="rect">
            <a:avLst/>
          </a:prstGeom>
          <a:solidFill>
            <a:srgbClr val="FFFFCC"/>
          </a:solidFill>
          <a:ln w="12700">
            <a:solidFill>
              <a:schemeClr val="tx1"/>
            </a:solidFill>
            <a:miter lim="800000"/>
            <a:headEnd/>
            <a:tailEnd/>
          </a:ln>
        </p:spPr>
        <p:txBody>
          <a:bodyPr lIns="90488" tIns="44450" rIns="90488" bIns="4445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r>
              <a:rPr lang="en-US" sz="2800" b="1">
                <a:solidFill>
                  <a:srgbClr val="000066"/>
                </a:solidFill>
                <a:latin typeface="Times New Roman" panose="02020603050405020304" pitchFamily="18" charset="0"/>
              </a:rPr>
              <a:t>Variance</a:t>
            </a:r>
          </a:p>
        </p:txBody>
      </p:sp>
      <p:sp>
        <p:nvSpPr>
          <p:cNvPr id="173067" name="Rectangle 11"/>
          <p:cNvSpPr>
            <a:spLocks noChangeArrowheads="1"/>
          </p:cNvSpPr>
          <p:nvPr/>
        </p:nvSpPr>
        <p:spPr bwMode="auto">
          <a:xfrm>
            <a:off x="4648201" y="3049589"/>
            <a:ext cx="3197225" cy="528637"/>
          </a:xfrm>
          <a:prstGeom prst="rect">
            <a:avLst/>
          </a:prstGeom>
          <a:solidFill>
            <a:srgbClr val="FFFFCC"/>
          </a:solidFill>
          <a:ln w="12700">
            <a:solidFill>
              <a:schemeClr val="tx1"/>
            </a:solidFill>
            <a:miter lim="800000"/>
            <a:headEnd/>
            <a:tailEnd/>
          </a:ln>
        </p:spPr>
        <p:txBody>
          <a:bodyPr lIns="90488" tIns="44450" rIns="90488" bIns="4445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r>
              <a:rPr lang="en-US" sz="2800" b="1">
                <a:solidFill>
                  <a:srgbClr val="000066"/>
                </a:solidFill>
                <a:latin typeface="Times New Roman" panose="02020603050405020304" pitchFamily="18" charset="0"/>
              </a:rPr>
              <a:t>Standard Deviation</a:t>
            </a:r>
          </a:p>
        </p:txBody>
      </p:sp>
      <p:sp>
        <p:nvSpPr>
          <p:cNvPr id="173077" name="Line 22"/>
          <p:cNvSpPr>
            <a:spLocks noChangeShapeType="1"/>
          </p:cNvSpPr>
          <p:nvPr/>
        </p:nvSpPr>
        <p:spPr bwMode="auto">
          <a:xfrm flipH="1">
            <a:off x="2895599" y="2590800"/>
            <a:ext cx="1589" cy="9858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078" name="Rectangle 23"/>
          <p:cNvSpPr>
            <a:spLocks noChangeArrowheads="1"/>
          </p:cNvSpPr>
          <p:nvPr/>
        </p:nvSpPr>
        <p:spPr bwMode="auto">
          <a:xfrm>
            <a:off x="2441576" y="3048000"/>
            <a:ext cx="1216025" cy="528638"/>
          </a:xfrm>
          <a:prstGeom prst="rect">
            <a:avLst/>
          </a:prstGeom>
          <a:solidFill>
            <a:srgbClr val="FFFFCC"/>
          </a:solidFill>
          <a:ln w="12700">
            <a:solidFill>
              <a:schemeClr val="tx1"/>
            </a:solidFill>
            <a:miter lim="800000"/>
            <a:headEnd/>
            <a:tailEnd/>
          </a:ln>
        </p:spPr>
        <p:txBody>
          <a:bodyPr lIns="90488" tIns="44450" rIns="90488" bIns="4445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r>
              <a:rPr lang="en-US" sz="2800" b="1">
                <a:solidFill>
                  <a:srgbClr val="000066"/>
                </a:solidFill>
                <a:latin typeface="Times New Roman" panose="02020603050405020304" pitchFamily="18" charset="0"/>
              </a:rPr>
              <a:t>Range</a:t>
            </a:r>
          </a:p>
        </p:txBody>
      </p:sp>
      <p:pic>
        <p:nvPicPr>
          <p:cNvPr id="173080" name="Picture 28"/>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7696200" y="628650"/>
            <a:ext cx="2971800" cy="1428750"/>
          </a:xfrm>
          <a:noFill/>
        </p:spPr>
      </p:pic>
    </p:spTree>
    <p:extLst>
      <p:ext uri="{BB962C8B-B14F-4D97-AF65-F5344CB8AC3E}">
        <p14:creationId xmlns:p14="http://schemas.microsoft.com/office/powerpoint/2010/main" val="5603336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Slide Number Placeholder 6"/>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889BC54B-185F-458A-9F15-327EDBAD48B8}" type="slidenum">
              <a:rPr lang="en-US" sz="1400">
                <a:latin typeface="Arial" panose="020B0604020202020204" pitchFamily="34" charset="0"/>
              </a:rPr>
              <a:pPr/>
              <a:t>44</a:t>
            </a:fld>
            <a:endParaRPr lang="en-US" sz="1400">
              <a:latin typeface="Arial" panose="020B0604020202020204" pitchFamily="34" charset="0"/>
            </a:endParaRPr>
          </a:p>
        </p:txBody>
      </p:sp>
      <p:sp>
        <p:nvSpPr>
          <p:cNvPr id="12292" name="Rectangle 2"/>
          <p:cNvSpPr>
            <a:spLocks noChangeArrowheads="1"/>
          </p:cNvSpPr>
          <p:nvPr/>
        </p:nvSpPr>
        <p:spPr bwMode="auto">
          <a:xfrm>
            <a:off x="6858000" y="4724400"/>
            <a:ext cx="2590800" cy="457200"/>
          </a:xfrm>
          <a:prstGeom prst="rect">
            <a:avLst/>
          </a:prstGeom>
          <a:solidFill>
            <a:srgbClr val="FFFF99"/>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p>
        </p:txBody>
      </p:sp>
      <p:sp>
        <p:nvSpPr>
          <p:cNvPr id="12293" name="Rectangle 3"/>
          <p:cNvSpPr>
            <a:spLocks noChangeArrowheads="1"/>
          </p:cNvSpPr>
          <p:nvPr/>
        </p:nvSpPr>
        <p:spPr bwMode="auto">
          <a:xfrm>
            <a:off x="2209800" y="4724400"/>
            <a:ext cx="2590800" cy="457200"/>
          </a:xfrm>
          <a:prstGeom prst="rect">
            <a:avLst/>
          </a:prstGeom>
          <a:solidFill>
            <a:srgbClr val="FFFF99"/>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p>
        </p:txBody>
      </p:sp>
      <p:sp>
        <p:nvSpPr>
          <p:cNvPr id="12294" name="Rectangle 4"/>
          <p:cNvSpPr>
            <a:spLocks noChangeArrowheads="1"/>
          </p:cNvSpPr>
          <p:nvPr/>
        </p:nvSpPr>
        <p:spPr bwMode="auto">
          <a:xfrm>
            <a:off x="3581400" y="2895600"/>
            <a:ext cx="4495800" cy="685800"/>
          </a:xfrm>
          <a:prstGeom prst="rect">
            <a:avLst/>
          </a:prstGeom>
          <a:solidFill>
            <a:srgbClr val="FFFF99"/>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p>
        </p:txBody>
      </p:sp>
      <p:sp>
        <p:nvSpPr>
          <p:cNvPr id="12295" name="Rectangle 5"/>
          <p:cNvSpPr>
            <a:spLocks noGrp="1" noChangeArrowheads="1"/>
          </p:cNvSpPr>
          <p:nvPr>
            <p:ph type="title"/>
          </p:nvPr>
        </p:nvSpPr>
        <p:spPr/>
        <p:txBody>
          <a:bodyPr/>
          <a:lstStyle/>
          <a:p>
            <a:pPr defTabSz="852488"/>
            <a:r>
              <a:rPr lang="en-US"/>
              <a:t>The Range</a:t>
            </a:r>
          </a:p>
        </p:txBody>
      </p:sp>
      <p:sp>
        <p:nvSpPr>
          <p:cNvPr id="12296" name="Rectangle 6" descr="Rectangle: Click to edit Master text styles&#10;Second level&#10;Third level&#10;Fourth level&#10;Fifth level"/>
          <p:cNvSpPr>
            <a:spLocks noGrp="1" noChangeArrowheads="1"/>
          </p:cNvSpPr>
          <p:nvPr>
            <p:ph type="body" sz="half" idx="1"/>
          </p:nvPr>
        </p:nvSpPr>
        <p:spPr>
          <a:xfrm>
            <a:off x="2209800" y="1524000"/>
            <a:ext cx="5638800" cy="4114800"/>
          </a:xfrm>
        </p:spPr>
        <p:txBody>
          <a:bodyPr/>
          <a:lstStyle/>
          <a:p>
            <a:pPr marL="320675" indent="-320675" defTabSz="852488"/>
            <a:r>
              <a:rPr lang="en-US" sz="2400"/>
              <a:t>Measure of variation</a:t>
            </a:r>
          </a:p>
          <a:p>
            <a:pPr marL="320675" indent="-320675" defTabSz="852488"/>
            <a:r>
              <a:rPr lang="en-US" sz="2400"/>
              <a:t>Difference between the largest and the smallest observations:</a:t>
            </a:r>
          </a:p>
          <a:p>
            <a:pPr marL="320675" indent="-320675" defTabSz="852488"/>
            <a:endParaRPr lang="en-US" sz="2400"/>
          </a:p>
          <a:p>
            <a:pPr marL="320675" indent="-320675" defTabSz="852488"/>
            <a:endParaRPr lang="en-US" sz="2400"/>
          </a:p>
          <a:p>
            <a:pPr marL="320675" indent="-320675" defTabSz="852488">
              <a:lnSpc>
                <a:spcPct val="80000"/>
              </a:lnSpc>
              <a:spcBef>
                <a:spcPct val="50000"/>
              </a:spcBef>
            </a:pPr>
            <a:r>
              <a:rPr lang="en-US" sz="2400"/>
              <a:t>Ignores the way in which data are distributed</a:t>
            </a:r>
          </a:p>
          <a:p>
            <a:pPr marL="320675" indent="-320675" defTabSz="852488">
              <a:spcBef>
                <a:spcPct val="50000"/>
              </a:spcBef>
              <a:buNone/>
            </a:pPr>
            <a:endParaRPr lang="en-US" sz="2400"/>
          </a:p>
          <a:p>
            <a:pPr marL="320675" indent="-320675" defTabSz="852488">
              <a:buNone/>
            </a:pPr>
            <a:endParaRPr lang="en-US" sz="2400"/>
          </a:p>
        </p:txBody>
      </p:sp>
      <p:graphicFrame>
        <p:nvGraphicFramePr>
          <p:cNvPr id="12290" name="Object 7"/>
          <p:cNvGraphicFramePr>
            <a:graphicFrameLocks noChangeAspect="1"/>
          </p:cNvGraphicFramePr>
          <p:nvPr/>
        </p:nvGraphicFramePr>
        <p:xfrm>
          <a:off x="3733800" y="2971800"/>
          <a:ext cx="4114800" cy="642938"/>
        </p:xfrm>
        <a:graphic>
          <a:graphicData uri="http://schemas.openxmlformats.org/presentationml/2006/ole">
            <mc:AlternateContent xmlns:mc="http://schemas.openxmlformats.org/markup-compatibility/2006">
              <mc:Choice xmlns:v="urn:schemas-microsoft-com:vml" Requires="v">
                <p:oleObj spid="_x0000_s11334" name="Equation" r:id="rId4" imgW="1549080" imgH="241200" progId="Equation.DSMT4">
                  <p:embed/>
                </p:oleObj>
              </mc:Choice>
              <mc:Fallback>
                <p:oleObj name="Equation" r:id="rId4" imgW="1549080" imgH="2412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2971800"/>
                        <a:ext cx="41148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297" name="Line 8"/>
          <p:cNvSpPr>
            <a:spLocks noChangeShapeType="1"/>
          </p:cNvSpPr>
          <p:nvPr/>
        </p:nvSpPr>
        <p:spPr bwMode="auto">
          <a:xfrm>
            <a:off x="2227264" y="5715000"/>
            <a:ext cx="30495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8" name="Oval 9"/>
          <p:cNvSpPr>
            <a:spLocks noChangeArrowheads="1"/>
          </p:cNvSpPr>
          <p:nvPr/>
        </p:nvSpPr>
        <p:spPr bwMode="auto">
          <a:xfrm>
            <a:off x="2286000" y="5562600"/>
            <a:ext cx="152400" cy="152400"/>
          </a:xfrm>
          <a:prstGeom prst="ellipse">
            <a:avLst/>
          </a:prstGeom>
          <a:solidFill>
            <a:schemeClr val="hlink"/>
          </a:solidFill>
          <a:ln w="12700">
            <a:solidFill>
              <a:srgbClr val="000000"/>
            </a:solidFill>
            <a:round/>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p>
        </p:txBody>
      </p:sp>
      <p:sp>
        <p:nvSpPr>
          <p:cNvPr id="12299" name="Oval 10"/>
          <p:cNvSpPr>
            <a:spLocks noChangeArrowheads="1"/>
          </p:cNvSpPr>
          <p:nvPr/>
        </p:nvSpPr>
        <p:spPr bwMode="auto">
          <a:xfrm>
            <a:off x="3276600" y="5562600"/>
            <a:ext cx="152400" cy="152400"/>
          </a:xfrm>
          <a:prstGeom prst="ellipse">
            <a:avLst/>
          </a:prstGeom>
          <a:solidFill>
            <a:schemeClr val="hlink"/>
          </a:solidFill>
          <a:ln w="12700">
            <a:solidFill>
              <a:srgbClr val="000000"/>
            </a:solidFill>
            <a:round/>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p>
        </p:txBody>
      </p:sp>
      <p:sp>
        <p:nvSpPr>
          <p:cNvPr id="12300" name="Oval 11"/>
          <p:cNvSpPr>
            <a:spLocks noChangeArrowheads="1"/>
          </p:cNvSpPr>
          <p:nvPr/>
        </p:nvSpPr>
        <p:spPr bwMode="auto">
          <a:xfrm>
            <a:off x="4953000" y="5562600"/>
            <a:ext cx="152400" cy="152400"/>
          </a:xfrm>
          <a:prstGeom prst="ellipse">
            <a:avLst/>
          </a:prstGeom>
          <a:solidFill>
            <a:schemeClr val="hlink"/>
          </a:solidFill>
          <a:ln w="12700">
            <a:solidFill>
              <a:srgbClr val="000000"/>
            </a:solidFill>
            <a:round/>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p>
        </p:txBody>
      </p:sp>
      <p:sp>
        <p:nvSpPr>
          <p:cNvPr id="12301" name="Oval 12"/>
          <p:cNvSpPr>
            <a:spLocks noChangeArrowheads="1"/>
          </p:cNvSpPr>
          <p:nvPr/>
        </p:nvSpPr>
        <p:spPr bwMode="auto">
          <a:xfrm>
            <a:off x="3810000" y="5562600"/>
            <a:ext cx="152400" cy="152400"/>
          </a:xfrm>
          <a:prstGeom prst="ellipse">
            <a:avLst/>
          </a:prstGeom>
          <a:solidFill>
            <a:schemeClr val="hlink"/>
          </a:solidFill>
          <a:ln w="12700">
            <a:solidFill>
              <a:srgbClr val="000000"/>
            </a:solidFill>
            <a:round/>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p>
        </p:txBody>
      </p:sp>
      <p:sp>
        <p:nvSpPr>
          <p:cNvPr id="12302" name="Oval 13"/>
          <p:cNvSpPr>
            <a:spLocks noChangeArrowheads="1"/>
          </p:cNvSpPr>
          <p:nvPr/>
        </p:nvSpPr>
        <p:spPr bwMode="auto">
          <a:xfrm>
            <a:off x="4419600" y="5562600"/>
            <a:ext cx="152400" cy="152400"/>
          </a:xfrm>
          <a:prstGeom prst="ellipse">
            <a:avLst/>
          </a:prstGeom>
          <a:solidFill>
            <a:schemeClr val="hlink"/>
          </a:solidFill>
          <a:ln w="12700">
            <a:solidFill>
              <a:srgbClr val="000000"/>
            </a:solidFill>
            <a:round/>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p>
        </p:txBody>
      </p:sp>
      <p:sp>
        <p:nvSpPr>
          <p:cNvPr id="12303" name="Oval 14"/>
          <p:cNvSpPr>
            <a:spLocks noChangeArrowheads="1"/>
          </p:cNvSpPr>
          <p:nvPr/>
        </p:nvSpPr>
        <p:spPr bwMode="auto">
          <a:xfrm>
            <a:off x="2819400" y="5562600"/>
            <a:ext cx="152400" cy="152400"/>
          </a:xfrm>
          <a:prstGeom prst="ellipse">
            <a:avLst/>
          </a:prstGeom>
          <a:solidFill>
            <a:schemeClr val="hlink"/>
          </a:solidFill>
          <a:ln w="12700">
            <a:solidFill>
              <a:srgbClr val="000000"/>
            </a:solidFill>
            <a:round/>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p>
        </p:txBody>
      </p:sp>
      <p:sp>
        <p:nvSpPr>
          <p:cNvPr id="12304" name="Rectangle 15"/>
          <p:cNvSpPr>
            <a:spLocks noChangeArrowheads="1"/>
          </p:cNvSpPr>
          <p:nvPr/>
        </p:nvSpPr>
        <p:spPr bwMode="auto">
          <a:xfrm>
            <a:off x="2209801" y="5715000"/>
            <a:ext cx="3057525" cy="4064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r>
              <a:rPr lang="en-US" sz="2000" b="1">
                <a:solidFill>
                  <a:srgbClr val="000000"/>
                </a:solidFill>
                <a:latin typeface="Times New Roman" panose="02020603050405020304" pitchFamily="18" charset="0"/>
              </a:rPr>
              <a:t>7      8      9     10     11     12</a:t>
            </a:r>
          </a:p>
        </p:txBody>
      </p:sp>
      <p:sp>
        <p:nvSpPr>
          <p:cNvPr id="12305" name="Rectangle 16"/>
          <p:cNvSpPr>
            <a:spLocks noChangeArrowheads="1"/>
          </p:cNvSpPr>
          <p:nvPr/>
        </p:nvSpPr>
        <p:spPr bwMode="auto">
          <a:xfrm>
            <a:off x="2286001" y="4724401"/>
            <a:ext cx="2752725" cy="466725"/>
          </a:xfrm>
          <a:prstGeom prst="rect">
            <a:avLst/>
          </a:prstGeom>
          <a:solidFill>
            <a:srgbClr val="FF7C80"/>
          </a:solidFill>
          <a:ln w="12700">
            <a:solidFill>
              <a:srgbClr val="000000"/>
            </a:solidFill>
            <a:miter lim="800000"/>
            <a:headEnd/>
            <a:tailEnd/>
          </a:ln>
        </p:spPr>
        <p:txBody>
          <a:bodyPr lIns="90488" tIns="44450" rIns="90488" bIns="4445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r>
              <a:rPr lang="en-US" b="1">
                <a:solidFill>
                  <a:srgbClr val="000000"/>
                </a:solidFill>
                <a:latin typeface="Times New Roman" panose="02020603050405020304" pitchFamily="18" charset="0"/>
              </a:rPr>
              <a:t>Range = 12 - 7 = 5</a:t>
            </a:r>
          </a:p>
        </p:txBody>
      </p:sp>
      <p:sp>
        <p:nvSpPr>
          <p:cNvPr id="12306" name="Line 17"/>
          <p:cNvSpPr>
            <a:spLocks noChangeShapeType="1"/>
          </p:cNvSpPr>
          <p:nvPr/>
        </p:nvSpPr>
        <p:spPr bwMode="auto">
          <a:xfrm>
            <a:off x="6799264" y="5715000"/>
            <a:ext cx="30495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7" name="Rectangle 18"/>
          <p:cNvSpPr>
            <a:spLocks noChangeArrowheads="1"/>
          </p:cNvSpPr>
          <p:nvPr/>
        </p:nvSpPr>
        <p:spPr bwMode="auto">
          <a:xfrm>
            <a:off x="6777039" y="5710238"/>
            <a:ext cx="3057525" cy="4064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r>
              <a:rPr lang="en-US" sz="2000" b="1" dirty="0">
                <a:solidFill>
                  <a:srgbClr val="000000"/>
                </a:solidFill>
                <a:latin typeface="Times New Roman" panose="02020603050405020304" pitchFamily="18" charset="0"/>
              </a:rPr>
              <a:t>7      8      9     10     11     12</a:t>
            </a:r>
          </a:p>
        </p:txBody>
      </p:sp>
      <p:sp>
        <p:nvSpPr>
          <p:cNvPr id="12308" name="Oval 19"/>
          <p:cNvSpPr>
            <a:spLocks noChangeArrowheads="1"/>
          </p:cNvSpPr>
          <p:nvPr/>
        </p:nvSpPr>
        <p:spPr bwMode="auto">
          <a:xfrm>
            <a:off x="6858000" y="5562600"/>
            <a:ext cx="152400" cy="152400"/>
          </a:xfrm>
          <a:prstGeom prst="ellipse">
            <a:avLst/>
          </a:prstGeom>
          <a:solidFill>
            <a:schemeClr val="hlink"/>
          </a:solidFill>
          <a:ln w="12700">
            <a:solidFill>
              <a:srgbClr val="000000"/>
            </a:solidFill>
            <a:round/>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p>
        </p:txBody>
      </p:sp>
      <p:sp>
        <p:nvSpPr>
          <p:cNvPr id="12309" name="Oval 20"/>
          <p:cNvSpPr>
            <a:spLocks noChangeArrowheads="1"/>
          </p:cNvSpPr>
          <p:nvPr/>
        </p:nvSpPr>
        <p:spPr bwMode="auto">
          <a:xfrm>
            <a:off x="8382000" y="5562600"/>
            <a:ext cx="152400" cy="152400"/>
          </a:xfrm>
          <a:prstGeom prst="ellipse">
            <a:avLst/>
          </a:prstGeom>
          <a:solidFill>
            <a:schemeClr val="hlink"/>
          </a:solidFill>
          <a:ln w="12700">
            <a:solidFill>
              <a:srgbClr val="000000"/>
            </a:solidFill>
            <a:round/>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p>
        </p:txBody>
      </p:sp>
      <p:sp>
        <p:nvSpPr>
          <p:cNvPr id="12310" name="Oval 21"/>
          <p:cNvSpPr>
            <a:spLocks noChangeArrowheads="1"/>
          </p:cNvSpPr>
          <p:nvPr/>
        </p:nvSpPr>
        <p:spPr bwMode="auto">
          <a:xfrm>
            <a:off x="9525000" y="5562600"/>
            <a:ext cx="152400" cy="152400"/>
          </a:xfrm>
          <a:prstGeom prst="ellipse">
            <a:avLst/>
          </a:prstGeom>
          <a:solidFill>
            <a:schemeClr val="hlink"/>
          </a:solidFill>
          <a:ln w="12700">
            <a:solidFill>
              <a:srgbClr val="000000"/>
            </a:solidFill>
            <a:round/>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p>
        </p:txBody>
      </p:sp>
      <p:sp>
        <p:nvSpPr>
          <p:cNvPr id="12311" name="Oval 22"/>
          <p:cNvSpPr>
            <a:spLocks noChangeArrowheads="1"/>
          </p:cNvSpPr>
          <p:nvPr/>
        </p:nvSpPr>
        <p:spPr bwMode="auto">
          <a:xfrm>
            <a:off x="8991600" y="5562600"/>
            <a:ext cx="152400" cy="152400"/>
          </a:xfrm>
          <a:prstGeom prst="ellipse">
            <a:avLst/>
          </a:prstGeom>
          <a:solidFill>
            <a:schemeClr val="hlink"/>
          </a:solidFill>
          <a:ln w="12700">
            <a:solidFill>
              <a:srgbClr val="000000"/>
            </a:solidFill>
            <a:round/>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p>
        </p:txBody>
      </p:sp>
      <p:sp>
        <p:nvSpPr>
          <p:cNvPr id="12312" name="Oval 23"/>
          <p:cNvSpPr>
            <a:spLocks noChangeArrowheads="1"/>
          </p:cNvSpPr>
          <p:nvPr/>
        </p:nvSpPr>
        <p:spPr bwMode="auto">
          <a:xfrm>
            <a:off x="9525000" y="5410200"/>
            <a:ext cx="152400" cy="152400"/>
          </a:xfrm>
          <a:prstGeom prst="ellipse">
            <a:avLst/>
          </a:prstGeom>
          <a:solidFill>
            <a:schemeClr val="hlink"/>
          </a:solidFill>
          <a:ln w="12700">
            <a:solidFill>
              <a:srgbClr val="000000"/>
            </a:solidFill>
            <a:round/>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p>
        </p:txBody>
      </p:sp>
      <p:sp>
        <p:nvSpPr>
          <p:cNvPr id="12313" name="Oval 24"/>
          <p:cNvSpPr>
            <a:spLocks noChangeArrowheads="1"/>
          </p:cNvSpPr>
          <p:nvPr/>
        </p:nvSpPr>
        <p:spPr bwMode="auto">
          <a:xfrm>
            <a:off x="9525000" y="5257800"/>
            <a:ext cx="152400" cy="152400"/>
          </a:xfrm>
          <a:prstGeom prst="ellipse">
            <a:avLst/>
          </a:prstGeom>
          <a:solidFill>
            <a:schemeClr val="hlink"/>
          </a:solidFill>
          <a:ln w="12700">
            <a:solidFill>
              <a:srgbClr val="000000"/>
            </a:solidFill>
            <a:round/>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p>
        </p:txBody>
      </p:sp>
      <p:sp>
        <p:nvSpPr>
          <p:cNvPr id="12314" name="Rectangle 25"/>
          <p:cNvSpPr>
            <a:spLocks noChangeArrowheads="1"/>
          </p:cNvSpPr>
          <p:nvPr/>
        </p:nvSpPr>
        <p:spPr bwMode="auto">
          <a:xfrm>
            <a:off x="6934200" y="4572000"/>
            <a:ext cx="2381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p>
        </p:txBody>
      </p:sp>
      <p:sp>
        <p:nvSpPr>
          <p:cNvPr id="12315" name="Rectangle 26"/>
          <p:cNvSpPr>
            <a:spLocks noChangeArrowheads="1"/>
          </p:cNvSpPr>
          <p:nvPr/>
        </p:nvSpPr>
        <p:spPr bwMode="auto">
          <a:xfrm>
            <a:off x="6929439" y="4719639"/>
            <a:ext cx="2752725" cy="466725"/>
          </a:xfrm>
          <a:prstGeom prst="rect">
            <a:avLst/>
          </a:prstGeom>
          <a:solidFill>
            <a:srgbClr val="FF7C80"/>
          </a:solidFill>
          <a:ln w="12700">
            <a:solidFill>
              <a:srgbClr val="000000"/>
            </a:solidFill>
            <a:miter lim="800000"/>
            <a:headEnd/>
            <a:tailEnd/>
          </a:ln>
        </p:spPr>
        <p:txBody>
          <a:bodyPr lIns="90488" tIns="44450" rIns="90488" bIns="4445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r>
              <a:rPr lang="en-US" b="1">
                <a:solidFill>
                  <a:srgbClr val="000000"/>
                </a:solidFill>
                <a:latin typeface="Times New Roman" panose="02020603050405020304" pitchFamily="18" charset="0"/>
              </a:rPr>
              <a:t>Range = 12 - 7 = 5</a:t>
            </a:r>
          </a:p>
        </p:txBody>
      </p:sp>
      <p:sp>
        <p:nvSpPr>
          <p:cNvPr id="12316" name="Line 27"/>
          <p:cNvSpPr>
            <a:spLocks noChangeShapeType="1"/>
          </p:cNvSpPr>
          <p:nvPr/>
        </p:nvSpPr>
        <p:spPr bwMode="auto">
          <a:xfrm>
            <a:off x="2133600" y="5715000"/>
            <a:ext cx="3124200" cy="0"/>
          </a:xfrm>
          <a:prstGeom prst="line">
            <a:avLst/>
          </a:prstGeom>
          <a:noFill/>
          <a:ln w="28575">
            <a:solidFill>
              <a:srgbClr val="000000"/>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2317" name="Line 28"/>
          <p:cNvSpPr>
            <a:spLocks noChangeShapeType="1"/>
          </p:cNvSpPr>
          <p:nvPr/>
        </p:nvSpPr>
        <p:spPr bwMode="auto">
          <a:xfrm>
            <a:off x="6781800" y="5715000"/>
            <a:ext cx="3124200" cy="0"/>
          </a:xfrm>
          <a:prstGeom prst="line">
            <a:avLst/>
          </a:prstGeom>
          <a:noFill/>
          <a:ln w="28575">
            <a:solidFill>
              <a:srgbClr val="000000"/>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pic>
        <p:nvPicPr>
          <p:cNvPr id="12318" name="Picture 29"/>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rcRect/>
          <a:stretch>
            <a:fillRect/>
          </a:stretch>
        </p:blipFill>
        <p:spPr>
          <a:xfrm>
            <a:off x="8610601" y="533401"/>
            <a:ext cx="1457325" cy="1457325"/>
          </a:xfrm>
          <a:noFill/>
        </p:spPr>
      </p:pic>
    </p:spTree>
    <p:extLst>
      <p:ext uri="{BB962C8B-B14F-4D97-AF65-F5344CB8AC3E}">
        <p14:creationId xmlns:p14="http://schemas.microsoft.com/office/powerpoint/2010/main" val="40670361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N" dirty="0"/>
              <a:t>Standard Deviation</a:t>
            </a:r>
            <a:br>
              <a:rPr lang="en-IN" dirty="0"/>
            </a:br>
            <a:endParaRPr lang="en-IN" dirty="0"/>
          </a:p>
        </p:txBody>
      </p:sp>
      <p:sp>
        <p:nvSpPr>
          <p:cNvPr id="6" name="Content Placeholder 5"/>
          <p:cNvSpPr>
            <a:spLocks noGrp="1"/>
          </p:cNvSpPr>
          <p:nvPr>
            <p:ph idx="1"/>
          </p:nvPr>
        </p:nvSpPr>
        <p:spPr/>
        <p:txBody>
          <a:bodyPr>
            <a:normAutofit/>
          </a:bodyPr>
          <a:lstStyle/>
          <a:p>
            <a:pPr algn="just"/>
            <a:r>
              <a:rPr lang="en-IN" sz="2800" dirty="0"/>
              <a:t>The Standard Deviation is a measure of how spread out numbers are.</a:t>
            </a:r>
          </a:p>
          <a:p>
            <a:pPr algn="just"/>
            <a:r>
              <a:rPr lang="en-IN" sz="2800" dirty="0"/>
              <a:t>Its symbol is σ (the </a:t>
            </a:r>
            <a:r>
              <a:rPr lang="en-IN" sz="2800" dirty="0" err="1"/>
              <a:t>greek</a:t>
            </a:r>
            <a:r>
              <a:rPr lang="en-IN" sz="2800" dirty="0"/>
              <a:t> letter sigma)</a:t>
            </a:r>
          </a:p>
          <a:p>
            <a:pPr algn="just"/>
            <a:r>
              <a:rPr lang="en-IN" sz="2800" dirty="0"/>
              <a:t>The formula is easy: it is the square root of the Variance.  </a:t>
            </a:r>
          </a:p>
          <a:p>
            <a:pPr algn="just"/>
            <a:endParaRPr lang="en-IN" sz="2800" dirty="0"/>
          </a:p>
          <a:p>
            <a:pPr marL="0" indent="0" algn="just">
              <a:buNone/>
            </a:pPr>
            <a:r>
              <a:rPr lang="en-IN" sz="2800" dirty="0"/>
              <a:t>"What is the Variance?"</a:t>
            </a:r>
          </a:p>
          <a:p>
            <a:pPr algn="just"/>
            <a:endParaRPr lang="en-IN" sz="2800" dirty="0"/>
          </a:p>
        </p:txBody>
      </p:sp>
    </p:spTree>
    <p:extLst>
      <p:ext uri="{BB962C8B-B14F-4D97-AF65-F5344CB8AC3E}">
        <p14:creationId xmlns:p14="http://schemas.microsoft.com/office/powerpoint/2010/main" val="9532973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Variance</a:t>
            </a:r>
          </a:p>
        </p:txBody>
      </p:sp>
      <p:sp>
        <p:nvSpPr>
          <p:cNvPr id="3" name="Content Placeholder 2"/>
          <p:cNvSpPr>
            <a:spLocks noGrp="1"/>
          </p:cNvSpPr>
          <p:nvPr>
            <p:ph idx="1"/>
          </p:nvPr>
        </p:nvSpPr>
        <p:spPr>
          <a:xfrm>
            <a:off x="1104293" y="1391737"/>
            <a:ext cx="8946541" cy="4195481"/>
          </a:xfrm>
        </p:spPr>
        <p:txBody>
          <a:bodyPr/>
          <a:lstStyle/>
          <a:p>
            <a:r>
              <a:rPr lang="en-IN" dirty="0"/>
              <a:t>how far a set of (random) numbers are spread out from their mean</a:t>
            </a:r>
          </a:p>
          <a:p>
            <a:pPr marL="0" lvl="0" indent="0" defTabSz="914400" eaLnBrk="0" fontAlgn="base" hangingPunct="0">
              <a:spcBef>
                <a:spcPct val="0"/>
              </a:spcBef>
              <a:spcAft>
                <a:spcPct val="0"/>
              </a:spcAft>
              <a:buClrTx/>
              <a:buSzTx/>
              <a:buNone/>
            </a:pPr>
            <a:endParaRPr lang="en-US" altLang="en-US" dirty="0">
              <a:latin typeface="Verdana" panose="020B0604030504040204" pitchFamily="34" charset="0"/>
            </a:endParaRPr>
          </a:p>
          <a:p>
            <a:pPr marL="0" lvl="0" indent="0" defTabSz="914400" eaLnBrk="0" fontAlgn="base" hangingPunct="0">
              <a:spcBef>
                <a:spcPct val="0"/>
              </a:spcBef>
              <a:spcAft>
                <a:spcPct val="0"/>
              </a:spcAft>
              <a:buClrTx/>
              <a:buSzTx/>
              <a:buNone/>
            </a:pPr>
            <a:r>
              <a:rPr lang="en-US" altLang="en-US" dirty="0">
                <a:latin typeface="Verdana" panose="020B0604030504040204" pitchFamily="34" charset="0"/>
              </a:rPr>
              <a:t>You and your friends have just measured the heights of your dogs (in millimeters):</a:t>
            </a:r>
            <a:br>
              <a:rPr lang="en-US" altLang="en-US" dirty="0">
                <a:latin typeface="Verdana" panose="020B0604030504040204" pitchFamily="34" charset="0"/>
              </a:rPr>
            </a:br>
            <a:r>
              <a:rPr lang="en-US" altLang="en-US" dirty="0">
                <a:latin typeface="Verdana" panose="020B0604030504040204" pitchFamily="34" charset="0"/>
              </a:rPr>
              <a:t>  </a:t>
            </a:r>
            <a:endParaRPr lang="en-US" altLang="en-US" dirty="0"/>
          </a:p>
          <a:p>
            <a:pPr marL="0" lvl="0" indent="0" defTabSz="914400" eaLnBrk="0" fontAlgn="base" hangingPunct="0">
              <a:spcBef>
                <a:spcPct val="0"/>
              </a:spcBef>
              <a:spcAft>
                <a:spcPct val="0"/>
              </a:spcAft>
              <a:buClrTx/>
              <a:buSzTx/>
              <a:buNone/>
            </a:pPr>
            <a:r>
              <a:rPr lang="en-US" altLang="en-US" dirty="0">
                <a:latin typeface="Verdana" panose="020B0604030504040204" pitchFamily="34" charset="0"/>
              </a:rPr>
              <a:t>The heights (at the shoulders) are: 600mm, 470mm, 170mm, 430mm and 300mm.</a:t>
            </a:r>
            <a:endParaRPr lang="en-IN" dirty="0"/>
          </a:p>
        </p:txBody>
      </p:sp>
      <p:pic>
        <p:nvPicPr>
          <p:cNvPr id="4" name="Picture 2" descr="http://www.mathsisfun.com/data/images/statistics-dogs-graph.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5553" y="3689521"/>
            <a:ext cx="9020100" cy="3006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8518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689317" y="1599699"/>
            <a:ext cx="1102327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effectLst/>
                <a:latin typeface="Verdana" panose="020B0604030504040204" pitchFamily="34" charset="0"/>
              </a:rPr>
              <a:t>so the mean (average) height is 394 mm. Let's plot this on the chart:</a:t>
            </a:r>
            <a:endParaRPr kumimoji="0" lang="en-US" altLang="en-US" sz="2400" b="0" i="0" u="none" strike="noStrike" cap="none" normalizeH="0" baseline="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effectLst/>
                <a:latin typeface="Verdana" panose="020B0604030504040204" pitchFamily="34" charset="0"/>
              </a:rPr>
              <a:t>  </a:t>
            </a:r>
            <a:endParaRPr kumimoji="0" lang="en-US" altLang="en-US" sz="37200" b="0" i="0" u="none" strike="noStrike" cap="none" normalizeH="0" baseline="0">
              <a:ln>
                <a:noFill/>
              </a:ln>
              <a:effectLst/>
              <a:latin typeface="Verdana" panose="020B0604030504040204" pitchFamily="34" charset="0"/>
            </a:endParaRPr>
          </a:p>
        </p:txBody>
      </p:sp>
      <p:pic>
        <p:nvPicPr>
          <p:cNvPr id="30724" name="Picture 4" descr="http://www.mathsisfun.com/data/images/statistics-dogs-mea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7170" y="3151162"/>
            <a:ext cx="9380978" cy="3137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2310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2770" name="Picture 2" descr="http://www.mathsisfun.com/data/images/statistics-dogs-deviation.gif"/>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81638" y="2377441"/>
            <a:ext cx="9110002" cy="2432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42798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4" name="Rectangle 1"/>
          <p:cNvSpPr>
            <a:spLocks noChangeArrowheads="1"/>
          </p:cNvSpPr>
          <p:nvPr/>
        </p:nvSpPr>
        <p:spPr bwMode="auto">
          <a:xfrm>
            <a:off x="436098" y="1790394"/>
            <a:ext cx="911586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effectLst/>
                <a:latin typeface="Verdana" panose="020B0604030504040204" pitchFamily="34" charset="0"/>
              </a:rPr>
              <a:t>To calculate the Variance, take each difference, square it, and then average the result:</a:t>
            </a:r>
            <a:endParaRPr kumimoji="0" lang="en-US" altLang="en-US" sz="2000" b="0" i="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effectLst/>
                <a:latin typeface="Verdana" panose="020B0604030504040204" pitchFamily="34" charset="0"/>
              </a:rPr>
              <a:t>  </a:t>
            </a:r>
            <a:endParaRPr kumimoji="0" lang="en-US" altLang="en-US" sz="19900" b="0" i="0" u="none" strike="noStrike" cap="none" normalizeH="0" baseline="0" dirty="0">
              <a:ln>
                <a:noFill/>
              </a:ln>
              <a:effectLst/>
              <a:latin typeface="Verdana" panose="020B0604030504040204" pitchFamily="34" charset="0"/>
            </a:endParaRPr>
          </a:p>
        </p:txBody>
      </p:sp>
      <p:pic>
        <p:nvPicPr>
          <p:cNvPr id="33794" name="Picture 2" descr="http://www.mathsisfun.com/data/images/variance-calc.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9139" y="2743200"/>
            <a:ext cx="4724400" cy="140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523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Uses of statistics in dental science:</a:t>
            </a:r>
          </a:p>
        </p:txBody>
      </p:sp>
      <p:sp>
        <p:nvSpPr>
          <p:cNvPr id="20483" name="Rectangle 3"/>
          <p:cNvSpPr>
            <a:spLocks noGrp="1" noChangeArrowheads="1"/>
          </p:cNvSpPr>
          <p:nvPr>
            <p:ph idx="1"/>
          </p:nvPr>
        </p:nvSpPr>
        <p:spPr>
          <a:xfrm>
            <a:off x="881056" y="1853248"/>
            <a:ext cx="9305932" cy="4680908"/>
          </a:xfrm>
        </p:spPr>
        <p:txBody>
          <a:bodyPr>
            <a:normAutofit/>
          </a:bodyPr>
          <a:lstStyle/>
          <a:p>
            <a:pPr marL="457200" indent="-457200" algn="just"/>
            <a:r>
              <a:rPr lang="en-US" sz="2400" dirty="0">
                <a:solidFill>
                  <a:srgbClr val="FFFF00"/>
                </a:solidFill>
              </a:rPr>
              <a:t>To assess the state of oral health</a:t>
            </a:r>
            <a:r>
              <a:rPr lang="en-US" sz="2400" dirty="0"/>
              <a:t> in the community and to determine the availability and utilization of dental care facilities.</a:t>
            </a:r>
          </a:p>
          <a:p>
            <a:pPr marL="457200" indent="-457200" algn="just"/>
            <a:r>
              <a:rPr lang="en-US" sz="2400" dirty="0">
                <a:solidFill>
                  <a:srgbClr val="FFFF00"/>
                </a:solidFill>
              </a:rPr>
              <a:t>To indicate the basic factors underlying the state</a:t>
            </a:r>
            <a:r>
              <a:rPr lang="en-US" sz="2400" dirty="0"/>
              <a:t> of oral health by diagnosing the community and solutions to such problems.</a:t>
            </a:r>
          </a:p>
          <a:p>
            <a:pPr marL="457200" indent="-457200" algn="just"/>
            <a:r>
              <a:rPr lang="en-US" sz="2400" dirty="0">
                <a:solidFill>
                  <a:srgbClr val="FFFF00"/>
                </a:solidFill>
              </a:rPr>
              <a:t>To determine success or failure</a:t>
            </a:r>
            <a:r>
              <a:rPr lang="en-US" sz="2400" dirty="0"/>
              <a:t> of specific oral health care programs or to evaluate the </a:t>
            </a:r>
            <a:r>
              <a:rPr lang="en-US" sz="2400" dirty="0" err="1"/>
              <a:t>programme</a:t>
            </a:r>
            <a:r>
              <a:rPr lang="en-US" sz="2400" dirty="0"/>
              <a:t> action.</a:t>
            </a:r>
          </a:p>
          <a:p>
            <a:pPr marL="457200" indent="-457200" algn="just"/>
            <a:r>
              <a:rPr lang="en-US" sz="2400" dirty="0">
                <a:solidFill>
                  <a:srgbClr val="FFFF00"/>
                </a:solidFill>
              </a:rPr>
              <a:t>To promote health legislation</a:t>
            </a:r>
            <a:r>
              <a:rPr lang="en-US" sz="2400" dirty="0"/>
              <a:t> and </a:t>
            </a:r>
            <a:r>
              <a:rPr lang="en-US" sz="2400" dirty="0">
                <a:solidFill>
                  <a:srgbClr val="FFFF00"/>
                </a:solidFill>
              </a:rPr>
              <a:t>in creating administrative standards</a:t>
            </a:r>
            <a:r>
              <a:rPr lang="en-US" sz="2400" dirty="0"/>
              <a:t> for oral health</a:t>
            </a:r>
          </a:p>
        </p:txBody>
      </p:sp>
      <p:sp>
        <p:nvSpPr>
          <p:cNvPr id="4" name="Slide Number Placeholder 3"/>
          <p:cNvSpPr>
            <a:spLocks noGrp="1"/>
          </p:cNvSpPr>
          <p:nvPr>
            <p:ph type="sldNum" sz="quarter" idx="12"/>
          </p:nvPr>
        </p:nvSpPr>
        <p:spPr/>
        <p:txBody>
          <a:bodyPr/>
          <a:lstStyle/>
          <a:p>
            <a:fld id="{76731B67-DBDC-4704-9071-71947AB6CCED}" type="slidenum">
              <a:rPr lang="en-US"/>
              <a:pPr/>
              <a:t>5</a:t>
            </a:fld>
            <a:endParaRPr lang="en-US"/>
          </a:p>
        </p:txBody>
      </p:sp>
    </p:spTree>
    <p:extLst>
      <p:ext uri="{BB962C8B-B14F-4D97-AF65-F5344CB8AC3E}">
        <p14:creationId xmlns:p14="http://schemas.microsoft.com/office/powerpoint/2010/main" val="7577160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blinds(horizontal)">
                                      <p:cBhvr>
                                        <p:cTn id="7" dur="500"/>
                                        <p:tgtEl>
                                          <p:spTgt spid="2048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0483">
                                            <p:txEl>
                                              <p:pRg st="1" end="1"/>
                                            </p:txEl>
                                          </p:spTgt>
                                        </p:tgtEl>
                                        <p:attrNameLst>
                                          <p:attrName>style.visibility</p:attrName>
                                        </p:attrNameLst>
                                      </p:cBhvr>
                                      <p:to>
                                        <p:strVal val="visible"/>
                                      </p:to>
                                    </p:set>
                                    <p:animEffect transition="in" filter="blinds(horizontal)">
                                      <p:cBhvr>
                                        <p:cTn id="10" dur="500"/>
                                        <p:tgtEl>
                                          <p:spTgt spid="2048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animEffect transition="in" filter="blinds(horizontal)">
                                      <p:cBhvr>
                                        <p:cTn id="15" dur="500"/>
                                        <p:tgtEl>
                                          <p:spTgt spid="2048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0483">
                                            <p:txEl>
                                              <p:pRg st="3" end="3"/>
                                            </p:txEl>
                                          </p:spTgt>
                                        </p:tgtEl>
                                        <p:attrNameLst>
                                          <p:attrName>style.visibility</p:attrName>
                                        </p:attrNameLst>
                                      </p:cBhvr>
                                      <p:to>
                                        <p:strVal val="visible"/>
                                      </p:to>
                                    </p:set>
                                    <p:animEffect transition="in" filter="blinds(horizontal)">
                                      <p:cBhvr>
                                        <p:cTn id="18" dur="500"/>
                                        <p:tgtEl>
                                          <p:spTgt spid="204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18247175"/>
              </p:ext>
            </p:extLst>
          </p:nvPr>
        </p:nvGraphicFramePr>
        <p:xfrm>
          <a:off x="160778" y="2433143"/>
          <a:ext cx="8947150" cy="1828800"/>
        </p:xfrm>
        <a:graphic>
          <a:graphicData uri="http://schemas.openxmlformats.org/drawingml/2006/table">
            <a:tbl>
              <a:tblPr/>
              <a:tblGrid>
                <a:gridCol w="4473575">
                  <a:extLst>
                    <a:ext uri="{9D8B030D-6E8A-4147-A177-3AD203B41FA5}">
                      <a16:colId xmlns:a16="http://schemas.microsoft.com/office/drawing/2014/main" val="2315354912"/>
                    </a:ext>
                  </a:extLst>
                </a:gridCol>
                <a:gridCol w="4473575">
                  <a:extLst>
                    <a:ext uri="{9D8B030D-6E8A-4147-A177-3AD203B41FA5}">
                      <a16:colId xmlns:a16="http://schemas.microsoft.com/office/drawing/2014/main" val="1878826043"/>
                    </a:ext>
                  </a:extLst>
                </a:gridCol>
              </a:tblGrid>
              <a:tr h="0">
                <a:tc gridSpan="2">
                  <a:txBody>
                    <a:bodyPr/>
                    <a:lstStyle/>
                    <a:p>
                      <a:pPr algn="ctr"/>
                      <a:r>
                        <a:rPr lang="en-IN" i="1">
                          <a:solidFill>
                            <a:schemeClr val="tx1"/>
                          </a:solidFill>
                          <a:effectLst/>
                        </a:rPr>
                        <a:t>Standard Deviation</a:t>
                      </a:r>
                      <a:endParaRPr lang="en-IN">
                        <a:solidFill>
                          <a:schemeClr val="tx1"/>
                        </a:solidFill>
                        <a:effectLst/>
                      </a:endParaRPr>
                    </a:p>
                  </a:txBody>
                  <a:tcPr anchor="ctr">
                    <a:lnL>
                      <a:noFill/>
                    </a:lnL>
                    <a:lnR>
                      <a:noFill/>
                    </a:lnR>
                    <a:lnT>
                      <a:noFill/>
                    </a:lnT>
                    <a:lnB>
                      <a:noFill/>
                    </a:lnB>
                  </a:tcPr>
                </a:tc>
                <a:tc hMerge="1">
                  <a:txBody>
                    <a:bodyPr/>
                    <a:lstStyle/>
                    <a:p>
                      <a:endParaRPr lang="en-IN"/>
                    </a:p>
                  </a:txBody>
                  <a:tcPr/>
                </a:tc>
                <a:extLst>
                  <a:ext uri="{0D108BD9-81ED-4DB2-BD59-A6C34878D82A}">
                    <a16:rowId xmlns:a16="http://schemas.microsoft.com/office/drawing/2014/main" val="2802874589"/>
                  </a:ext>
                </a:extLst>
              </a:tr>
              <a:tr h="0">
                <a:tc>
                  <a:txBody>
                    <a:bodyPr/>
                    <a:lstStyle/>
                    <a:p>
                      <a:pPr algn="ctr"/>
                      <a:r>
                        <a:rPr lang="en-IN">
                          <a:solidFill>
                            <a:schemeClr val="tx1"/>
                          </a:solidFill>
                          <a:effectLst/>
                        </a:rPr>
                        <a:t> </a:t>
                      </a:r>
                    </a:p>
                  </a:txBody>
                  <a:tcPr anchor="ctr">
                    <a:lnL>
                      <a:noFill/>
                    </a:lnL>
                    <a:lnR>
                      <a:noFill/>
                    </a:lnR>
                    <a:lnT>
                      <a:noFill/>
                    </a:lnT>
                    <a:lnB>
                      <a:noFill/>
                    </a:lnB>
                  </a:tcPr>
                </a:tc>
                <a:tc>
                  <a:txBody>
                    <a:bodyPr/>
                    <a:lstStyle/>
                    <a:p>
                      <a:pPr algn="ctr"/>
                      <a:r>
                        <a:rPr lang="en-IN">
                          <a:solidFill>
                            <a:schemeClr val="tx1"/>
                          </a:solidFill>
                          <a:effectLst/>
                        </a:rPr>
                        <a:t> </a:t>
                      </a:r>
                    </a:p>
                  </a:txBody>
                  <a:tcPr anchor="ctr">
                    <a:lnL>
                      <a:noFill/>
                    </a:lnL>
                    <a:lnR>
                      <a:noFill/>
                    </a:lnR>
                    <a:lnT>
                      <a:noFill/>
                    </a:lnT>
                    <a:lnB>
                      <a:noFill/>
                    </a:lnB>
                  </a:tcPr>
                </a:tc>
                <a:extLst>
                  <a:ext uri="{0D108BD9-81ED-4DB2-BD59-A6C34878D82A}">
                    <a16:rowId xmlns:a16="http://schemas.microsoft.com/office/drawing/2014/main" val="2649107194"/>
                  </a:ext>
                </a:extLst>
              </a:tr>
              <a:tr h="0">
                <a:tc>
                  <a:txBody>
                    <a:bodyPr/>
                    <a:lstStyle/>
                    <a:p>
                      <a:pPr algn="ctr"/>
                      <a:r>
                        <a:rPr lang="el-GR" b="1">
                          <a:solidFill>
                            <a:schemeClr val="tx1"/>
                          </a:solidFill>
                          <a:effectLst/>
                        </a:rPr>
                        <a:t>σ</a:t>
                      </a:r>
                      <a:endParaRPr lang="el-GR">
                        <a:solidFill>
                          <a:schemeClr val="tx1"/>
                        </a:solidFill>
                        <a:effectLst/>
                      </a:endParaRPr>
                    </a:p>
                  </a:txBody>
                  <a:tcPr anchor="ctr">
                    <a:lnL>
                      <a:noFill/>
                    </a:lnL>
                    <a:lnR>
                      <a:noFill/>
                    </a:lnR>
                    <a:lnT>
                      <a:noFill/>
                    </a:lnT>
                    <a:lnB>
                      <a:noFill/>
                    </a:lnB>
                  </a:tcPr>
                </a:tc>
                <a:tc>
                  <a:txBody>
                    <a:bodyPr/>
                    <a:lstStyle/>
                    <a:p>
                      <a:pPr algn="ctr"/>
                      <a:r>
                        <a:rPr lang="en-IN" b="1" dirty="0">
                          <a:solidFill>
                            <a:schemeClr val="tx1"/>
                          </a:solidFill>
                          <a:effectLst/>
                        </a:rPr>
                        <a:t>= √21,704</a:t>
                      </a:r>
                      <a:endParaRPr lang="en-IN" dirty="0">
                        <a:solidFill>
                          <a:schemeClr val="tx1"/>
                        </a:solidFill>
                        <a:effectLst/>
                      </a:endParaRPr>
                    </a:p>
                  </a:txBody>
                  <a:tcPr anchor="ctr">
                    <a:lnL>
                      <a:noFill/>
                    </a:lnL>
                    <a:lnR>
                      <a:noFill/>
                    </a:lnR>
                    <a:lnT>
                      <a:noFill/>
                    </a:lnT>
                    <a:lnB>
                      <a:noFill/>
                    </a:lnB>
                  </a:tcPr>
                </a:tc>
                <a:extLst>
                  <a:ext uri="{0D108BD9-81ED-4DB2-BD59-A6C34878D82A}">
                    <a16:rowId xmlns:a16="http://schemas.microsoft.com/office/drawing/2014/main" val="1847115469"/>
                  </a:ext>
                </a:extLst>
              </a:tr>
              <a:tr h="0">
                <a:tc>
                  <a:txBody>
                    <a:bodyPr/>
                    <a:lstStyle/>
                    <a:p>
                      <a:pPr algn="ctr"/>
                      <a:r>
                        <a:rPr lang="en-IN">
                          <a:solidFill>
                            <a:schemeClr val="tx1"/>
                          </a:solidFill>
                          <a:effectLst/>
                        </a:rPr>
                        <a:t> </a:t>
                      </a:r>
                    </a:p>
                  </a:txBody>
                  <a:tcPr anchor="ctr">
                    <a:lnL>
                      <a:noFill/>
                    </a:lnL>
                    <a:lnR>
                      <a:noFill/>
                    </a:lnR>
                    <a:lnT>
                      <a:noFill/>
                    </a:lnT>
                    <a:lnB>
                      <a:noFill/>
                    </a:lnB>
                  </a:tcPr>
                </a:tc>
                <a:tc>
                  <a:txBody>
                    <a:bodyPr/>
                    <a:lstStyle/>
                    <a:p>
                      <a:pPr algn="ctr"/>
                      <a:r>
                        <a:rPr lang="en-IN" b="1">
                          <a:solidFill>
                            <a:schemeClr val="tx1"/>
                          </a:solidFill>
                          <a:effectLst/>
                        </a:rPr>
                        <a:t>= 147.32...</a:t>
                      </a:r>
                      <a:endParaRPr lang="en-IN">
                        <a:solidFill>
                          <a:schemeClr val="tx1"/>
                        </a:solidFill>
                        <a:effectLst/>
                      </a:endParaRPr>
                    </a:p>
                  </a:txBody>
                  <a:tcPr anchor="ctr">
                    <a:lnL>
                      <a:noFill/>
                    </a:lnL>
                    <a:lnR>
                      <a:noFill/>
                    </a:lnR>
                    <a:lnT>
                      <a:noFill/>
                    </a:lnT>
                    <a:lnB>
                      <a:noFill/>
                    </a:lnB>
                  </a:tcPr>
                </a:tc>
                <a:extLst>
                  <a:ext uri="{0D108BD9-81ED-4DB2-BD59-A6C34878D82A}">
                    <a16:rowId xmlns:a16="http://schemas.microsoft.com/office/drawing/2014/main" val="572923220"/>
                  </a:ext>
                </a:extLst>
              </a:tr>
              <a:tr h="0">
                <a:tc>
                  <a:txBody>
                    <a:bodyPr/>
                    <a:lstStyle/>
                    <a:p>
                      <a:pPr algn="ctr"/>
                      <a:r>
                        <a:rPr lang="en-IN">
                          <a:solidFill>
                            <a:schemeClr val="tx1"/>
                          </a:solidFill>
                          <a:effectLst/>
                        </a:rPr>
                        <a:t> </a:t>
                      </a:r>
                    </a:p>
                  </a:txBody>
                  <a:tcPr anchor="ctr">
                    <a:lnL>
                      <a:noFill/>
                    </a:lnL>
                    <a:lnR>
                      <a:noFill/>
                    </a:lnR>
                    <a:lnT>
                      <a:noFill/>
                    </a:lnT>
                    <a:lnB>
                      <a:noFill/>
                    </a:lnB>
                  </a:tcPr>
                </a:tc>
                <a:tc>
                  <a:txBody>
                    <a:bodyPr/>
                    <a:lstStyle/>
                    <a:p>
                      <a:pPr algn="ctr"/>
                      <a:r>
                        <a:rPr lang="en-IN" dirty="0">
                          <a:solidFill>
                            <a:schemeClr val="tx1"/>
                          </a:solidFill>
                          <a:effectLst/>
                        </a:rPr>
                        <a:t>= </a:t>
                      </a:r>
                      <a:r>
                        <a:rPr lang="en-IN" b="1" dirty="0">
                          <a:solidFill>
                            <a:schemeClr val="tx1"/>
                          </a:solidFill>
                          <a:effectLst/>
                        </a:rPr>
                        <a:t>147</a:t>
                      </a:r>
                      <a:r>
                        <a:rPr lang="en-IN" dirty="0">
                          <a:solidFill>
                            <a:schemeClr val="tx1"/>
                          </a:solidFill>
                          <a:effectLst/>
                        </a:rPr>
                        <a:t> </a:t>
                      </a:r>
                      <a:r>
                        <a:rPr lang="en-IN" i="1" dirty="0">
                          <a:solidFill>
                            <a:schemeClr val="tx1"/>
                          </a:solidFill>
                          <a:effectLst/>
                        </a:rPr>
                        <a:t>(to the nearest mm)</a:t>
                      </a:r>
                      <a:endParaRPr lang="en-IN" dirty="0">
                        <a:solidFill>
                          <a:schemeClr val="tx1"/>
                        </a:solidFill>
                        <a:effectLst/>
                      </a:endParaRPr>
                    </a:p>
                  </a:txBody>
                  <a:tcPr anchor="ctr">
                    <a:lnL>
                      <a:noFill/>
                    </a:lnL>
                    <a:lnR>
                      <a:noFill/>
                    </a:lnR>
                    <a:lnT>
                      <a:noFill/>
                    </a:lnT>
                    <a:lnB>
                      <a:noFill/>
                    </a:lnB>
                  </a:tcPr>
                </a:tc>
                <a:extLst>
                  <a:ext uri="{0D108BD9-81ED-4DB2-BD59-A6C34878D82A}">
                    <a16:rowId xmlns:a16="http://schemas.microsoft.com/office/drawing/2014/main" val="3105661950"/>
                  </a:ext>
                </a:extLst>
              </a:tr>
            </a:tbl>
          </a:graphicData>
        </a:graphic>
      </p:graphicFrame>
      <p:sp>
        <p:nvSpPr>
          <p:cNvPr id="5" name="Rectangle 1"/>
          <p:cNvSpPr>
            <a:spLocks noChangeArrowheads="1"/>
          </p:cNvSpPr>
          <p:nvPr/>
        </p:nvSpPr>
        <p:spPr bwMode="auto">
          <a:xfrm>
            <a:off x="160778" y="732412"/>
            <a:ext cx="9672539"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effectLst/>
                <a:latin typeface="Verdana" panose="020B0604030504040204" pitchFamily="34" charset="0"/>
              </a:rPr>
              <a:t>And the Standard Deviation is just the square root of Variance, so:</a:t>
            </a:r>
            <a:endParaRPr kumimoji="0" lang="en-US" altLang="en-US" sz="20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effectLst/>
                <a:latin typeface="Verdana" panose="020B0604030504040204" pitchFamily="34" charset="0"/>
              </a:rPr>
              <a:t> </a:t>
            </a:r>
            <a:endParaRPr kumimoji="0" lang="en-US" altLang="en-US" sz="20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effectLst/>
                <a:latin typeface="Verdana" panose="020B0604030504040204" pitchFamily="34" charset="0"/>
              </a:rPr>
              <a:t>And the good thing about the Standard Deviation is that it is useful. Now we can show which heights are within one Standard Deviation (147mm) of the Mean:</a:t>
            </a:r>
            <a:br>
              <a:rPr kumimoji="0" lang="en-US" altLang="en-US" sz="2000" b="0" i="0" u="none" strike="noStrike" cap="none" normalizeH="0" baseline="0" dirty="0">
                <a:ln>
                  <a:noFill/>
                </a:ln>
                <a:effectLst/>
                <a:latin typeface="Verdana" panose="020B0604030504040204" pitchFamily="34" charset="0"/>
              </a:rPr>
            </a:br>
            <a:r>
              <a:rPr kumimoji="0" lang="en-US" altLang="en-US" sz="2000" b="0" i="0" u="none" strike="noStrike" cap="none" normalizeH="0" baseline="0" dirty="0">
                <a:ln>
                  <a:noFill/>
                </a:ln>
                <a:effectLst/>
                <a:latin typeface="Verdana" panose="020B0604030504040204" pitchFamily="34" charset="0"/>
              </a:rPr>
              <a:t>  </a:t>
            </a:r>
            <a:endParaRPr kumimoji="0" lang="en-US" altLang="en-US" sz="31000" b="0" i="0" u="none" strike="noStrike" cap="none" normalizeH="0" baseline="0" dirty="0">
              <a:ln>
                <a:noFill/>
              </a:ln>
              <a:effectLst/>
              <a:latin typeface="Verdana" panose="020B0604030504040204" pitchFamily="34" charset="0"/>
            </a:endParaRPr>
          </a:p>
        </p:txBody>
      </p:sp>
      <p:pic>
        <p:nvPicPr>
          <p:cNvPr id="34818" name="Picture 2" descr="http://www.mathsisfun.com/data/images/statistics-standard-deviatio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063" y="4431663"/>
            <a:ext cx="7139635" cy="239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771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5735922"/>
            <a:ext cx="11342689" cy="1400530"/>
          </a:xfrm>
        </p:spPr>
        <p:txBody>
          <a:bodyPr/>
          <a:lstStyle/>
          <a:p>
            <a:r>
              <a:rPr lang="en-US" dirty="0"/>
              <a:t>Mean Deviation= ∑|(x-x)|/N = 30/8 =3.75</a:t>
            </a:r>
            <a:br>
              <a:rPr lang="en-US" dirty="0"/>
            </a:br>
            <a:r>
              <a:rPr lang="en-US" dirty="0"/>
              <a:t> </a:t>
            </a:r>
          </a:p>
        </p:txBody>
      </p:sp>
      <p:graphicFrame>
        <p:nvGraphicFramePr>
          <p:cNvPr id="4" name="Content Placeholder 3"/>
          <p:cNvGraphicFramePr>
            <a:graphicFrameLocks noGrp="1"/>
          </p:cNvGraphicFramePr>
          <p:nvPr>
            <p:ph idx="1"/>
            <p:extLst/>
          </p:nvPr>
        </p:nvGraphicFramePr>
        <p:xfrm>
          <a:off x="3396343" y="928912"/>
          <a:ext cx="4238172" cy="4723270"/>
        </p:xfrm>
        <a:graphic>
          <a:graphicData uri="http://schemas.openxmlformats.org/drawingml/2006/table">
            <a:tbl>
              <a:tblPr firstRow="1" bandRow="1">
                <a:tableStyleId>{5C22544A-7EE6-4342-B048-85BDC9FD1C3A}</a:tableStyleId>
              </a:tblPr>
              <a:tblGrid>
                <a:gridCol w="2119086">
                  <a:extLst>
                    <a:ext uri="{9D8B030D-6E8A-4147-A177-3AD203B41FA5}">
                      <a16:colId xmlns:a16="http://schemas.microsoft.com/office/drawing/2014/main" val="20000"/>
                    </a:ext>
                  </a:extLst>
                </a:gridCol>
                <a:gridCol w="2119086">
                  <a:extLst>
                    <a:ext uri="{9D8B030D-6E8A-4147-A177-3AD203B41FA5}">
                      <a16:colId xmlns:a16="http://schemas.microsoft.com/office/drawing/2014/main" val="20001"/>
                    </a:ext>
                  </a:extLst>
                </a:gridCol>
              </a:tblGrid>
              <a:tr h="472327">
                <a:tc>
                  <a:txBody>
                    <a:bodyPr/>
                    <a:lstStyle/>
                    <a:p>
                      <a:pPr algn="ctr"/>
                      <a:r>
                        <a:rPr lang="en-US" dirty="0"/>
                        <a:t>x</a:t>
                      </a:r>
                    </a:p>
                  </a:txBody>
                  <a:tcPr/>
                </a:tc>
                <a:tc>
                  <a:txBody>
                    <a:bodyPr/>
                    <a:lstStyle/>
                    <a:p>
                      <a:pPr algn="ctr"/>
                      <a:r>
                        <a:rPr lang="en-US" dirty="0"/>
                        <a:t>|(x-x)|</a:t>
                      </a:r>
                    </a:p>
                  </a:txBody>
                  <a:tcPr/>
                </a:tc>
                <a:extLst>
                  <a:ext uri="{0D108BD9-81ED-4DB2-BD59-A6C34878D82A}">
                    <a16:rowId xmlns:a16="http://schemas.microsoft.com/office/drawing/2014/main" val="10000"/>
                  </a:ext>
                </a:extLst>
              </a:tr>
              <a:tr h="472327">
                <a:tc>
                  <a:txBody>
                    <a:bodyPr/>
                    <a:lstStyle/>
                    <a:p>
                      <a:pPr algn="ctr"/>
                      <a:r>
                        <a:rPr lang="en-US" dirty="0"/>
                        <a:t>3</a:t>
                      </a:r>
                    </a:p>
                  </a:txBody>
                  <a:tcPr/>
                </a:tc>
                <a:tc>
                  <a:txBody>
                    <a:bodyPr/>
                    <a:lstStyle/>
                    <a:p>
                      <a:pPr algn="ctr"/>
                      <a:r>
                        <a:rPr lang="en-US" dirty="0"/>
                        <a:t>6</a:t>
                      </a:r>
                    </a:p>
                  </a:txBody>
                  <a:tcPr/>
                </a:tc>
                <a:extLst>
                  <a:ext uri="{0D108BD9-81ED-4DB2-BD59-A6C34878D82A}">
                    <a16:rowId xmlns:a16="http://schemas.microsoft.com/office/drawing/2014/main" val="10001"/>
                  </a:ext>
                </a:extLst>
              </a:tr>
              <a:tr h="472327">
                <a:tc>
                  <a:txBody>
                    <a:bodyPr/>
                    <a:lstStyle/>
                    <a:p>
                      <a:pPr algn="ctr"/>
                      <a:r>
                        <a:rPr lang="en-US" dirty="0"/>
                        <a:t>6</a:t>
                      </a:r>
                    </a:p>
                  </a:txBody>
                  <a:tcPr/>
                </a:tc>
                <a:tc>
                  <a:txBody>
                    <a:bodyPr/>
                    <a:lstStyle/>
                    <a:p>
                      <a:pPr algn="ctr"/>
                      <a:r>
                        <a:rPr lang="en-US" dirty="0"/>
                        <a:t>3</a:t>
                      </a:r>
                    </a:p>
                  </a:txBody>
                  <a:tcPr/>
                </a:tc>
                <a:extLst>
                  <a:ext uri="{0D108BD9-81ED-4DB2-BD59-A6C34878D82A}">
                    <a16:rowId xmlns:a16="http://schemas.microsoft.com/office/drawing/2014/main" val="10002"/>
                  </a:ext>
                </a:extLst>
              </a:tr>
              <a:tr h="472327">
                <a:tc>
                  <a:txBody>
                    <a:bodyPr/>
                    <a:lstStyle/>
                    <a:p>
                      <a:pPr algn="ctr"/>
                      <a:r>
                        <a:rPr lang="en-US" dirty="0"/>
                        <a:t>6</a:t>
                      </a:r>
                    </a:p>
                  </a:txBody>
                  <a:tcPr/>
                </a:tc>
                <a:tc>
                  <a:txBody>
                    <a:bodyPr/>
                    <a:lstStyle/>
                    <a:p>
                      <a:pPr algn="ctr"/>
                      <a:r>
                        <a:rPr lang="en-US" dirty="0"/>
                        <a:t>3</a:t>
                      </a:r>
                    </a:p>
                  </a:txBody>
                  <a:tcPr/>
                </a:tc>
                <a:extLst>
                  <a:ext uri="{0D108BD9-81ED-4DB2-BD59-A6C34878D82A}">
                    <a16:rowId xmlns:a16="http://schemas.microsoft.com/office/drawing/2014/main" val="10003"/>
                  </a:ext>
                </a:extLst>
              </a:tr>
              <a:tr h="472327">
                <a:tc>
                  <a:txBody>
                    <a:bodyPr/>
                    <a:lstStyle/>
                    <a:p>
                      <a:pPr algn="ctr"/>
                      <a:r>
                        <a:rPr lang="en-US" dirty="0"/>
                        <a:t>7</a:t>
                      </a:r>
                    </a:p>
                  </a:txBody>
                  <a:tcPr/>
                </a:tc>
                <a:tc>
                  <a:txBody>
                    <a:bodyPr/>
                    <a:lstStyle/>
                    <a:p>
                      <a:pPr algn="ctr"/>
                      <a:r>
                        <a:rPr lang="en-US" dirty="0"/>
                        <a:t>2</a:t>
                      </a:r>
                    </a:p>
                  </a:txBody>
                  <a:tcPr/>
                </a:tc>
                <a:extLst>
                  <a:ext uri="{0D108BD9-81ED-4DB2-BD59-A6C34878D82A}">
                    <a16:rowId xmlns:a16="http://schemas.microsoft.com/office/drawing/2014/main" val="10004"/>
                  </a:ext>
                </a:extLst>
              </a:tr>
              <a:tr h="472327">
                <a:tc>
                  <a:txBody>
                    <a:bodyPr/>
                    <a:lstStyle/>
                    <a:p>
                      <a:pPr algn="ctr"/>
                      <a:r>
                        <a:rPr lang="en-US" dirty="0"/>
                        <a:t>8</a:t>
                      </a:r>
                    </a:p>
                  </a:txBody>
                  <a:tcPr/>
                </a:tc>
                <a:tc>
                  <a:txBody>
                    <a:bodyPr/>
                    <a:lstStyle/>
                    <a:p>
                      <a:pPr algn="ctr"/>
                      <a:r>
                        <a:rPr lang="en-US" dirty="0"/>
                        <a:t>1</a:t>
                      </a:r>
                    </a:p>
                  </a:txBody>
                  <a:tcPr/>
                </a:tc>
                <a:extLst>
                  <a:ext uri="{0D108BD9-81ED-4DB2-BD59-A6C34878D82A}">
                    <a16:rowId xmlns:a16="http://schemas.microsoft.com/office/drawing/2014/main" val="10005"/>
                  </a:ext>
                </a:extLst>
              </a:tr>
              <a:tr h="472327">
                <a:tc>
                  <a:txBody>
                    <a:bodyPr/>
                    <a:lstStyle/>
                    <a:p>
                      <a:pPr algn="ctr"/>
                      <a:r>
                        <a:rPr lang="en-US" dirty="0"/>
                        <a:t>11</a:t>
                      </a:r>
                    </a:p>
                  </a:txBody>
                  <a:tcPr/>
                </a:tc>
                <a:tc>
                  <a:txBody>
                    <a:bodyPr/>
                    <a:lstStyle/>
                    <a:p>
                      <a:pPr algn="ctr"/>
                      <a:r>
                        <a:rPr lang="en-US" dirty="0"/>
                        <a:t>2</a:t>
                      </a:r>
                    </a:p>
                  </a:txBody>
                  <a:tcPr/>
                </a:tc>
                <a:extLst>
                  <a:ext uri="{0D108BD9-81ED-4DB2-BD59-A6C34878D82A}">
                    <a16:rowId xmlns:a16="http://schemas.microsoft.com/office/drawing/2014/main" val="10006"/>
                  </a:ext>
                </a:extLst>
              </a:tr>
              <a:tr h="472327">
                <a:tc>
                  <a:txBody>
                    <a:bodyPr/>
                    <a:lstStyle/>
                    <a:p>
                      <a:pPr algn="ctr"/>
                      <a:r>
                        <a:rPr lang="en-US" dirty="0"/>
                        <a:t>15</a:t>
                      </a:r>
                    </a:p>
                  </a:txBody>
                  <a:tcPr/>
                </a:tc>
                <a:tc>
                  <a:txBody>
                    <a:bodyPr/>
                    <a:lstStyle/>
                    <a:p>
                      <a:pPr algn="ctr"/>
                      <a:r>
                        <a:rPr lang="en-US" dirty="0"/>
                        <a:t>6</a:t>
                      </a:r>
                    </a:p>
                  </a:txBody>
                  <a:tcPr/>
                </a:tc>
                <a:extLst>
                  <a:ext uri="{0D108BD9-81ED-4DB2-BD59-A6C34878D82A}">
                    <a16:rowId xmlns:a16="http://schemas.microsoft.com/office/drawing/2014/main" val="10007"/>
                  </a:ext>
                </a:extLst>
              </a:tr>
              <a:tr h="472327">
                <a:tc>
                  <a:txBody>
                    <a:bodyPr/>
                    <a:lstStyle/>
                    <a:p>
                      <a:pPr algn="ctr"/>
                      <a:r>
                        <a:rPr lang="en-US" dirty="0"/>
                        <a:t>16</a:t>
                      </a:r>
                    </a:p>
                  </a:txBody>
                  <a:tcPr/>
                </a:tc>
                <a:tc>
                  <a:txBody>
                    <a:bodyPr/>
                    <a:lstStyle/>
                    <a:p>
                      <a:pPr algn="ctr"/>
                      <a:r>
                        <a:rPr lang="en-US" dirty="0"/>
                        <a:t>7</a:t>
                      </a:r>
                    </a:p>
                  </a:txBody>
                  <a:tcPr/>
                </a:tc>
                <a:extLst>
                  <a:ext uri="{0D108BD9-81ED-4DB2-BD59-A6C34878D82A}">
                    <a16:rowId xmlns:a16="http://schemas.microsoft.com/office/drawing/2014/main" val="10008"/>
                  </a:ext>
                </a:extLst>
              </a:tr>
              <a:tr h="472327">
                <a:tc>
                  <a:txBody>
                    <a:bodyPr/>
                    <a:lstStyle/>
                    <a:p>
                      <a:pPr algn="ctr"/>
                      <a:r>
                        <a:rPr lang="en-US" dirty="0"/>
                        <a:t>Mean=</a:t>
                      </a:r>
                      <a:r>
                        <a:rPr lang="en-US" baseline="0" dirty="0"/>
                        <a:t> 9</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t>∑|(x-x)| = 30</a:t>
                      </a:r>
                    </a:p>
                  </a:txBody>
                  <a:tcPr/>
                </a:tc>
                <a:extLst>
                  <a:ext uri="{0D108BD9-81ED-4DB2-BD59-A6C34878D82A}">
                    <a16:rowId xmlns:a16="http://schemas.microsoft.com/office/drawing/2014/main" val="10009"/>
                  </a:ext>
                </a:extLst>
              </a:tr>
            </a:tbl>
          </a:graphicData>
        </a:graphic>
      </p:graphicFrame>
      <p:cxnSp>
        <p:nvCxnSpPr>
          <p:cNvPr id="6" name="Straight Connector 5"/>
          <p:cNvCxnSpPr/>
          <p:nvPr/>
        </p:nvCxnSpPr>
        <p:spPr>
          <a:xfrm>
            <a:off x="6589486" y="1016001"/>
            <a:ext cx="1741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415204" y="5261431"/>
            <a:ext cx="174171"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741886" y="5914569"/>
            <a:ext cx="1741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54252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2667000" y="174170"/>
            <a:ext cx="7391400" cy="1143000"/>
          </a:xfrm>
        </p:spPr>
        <p:txBody>
          <a:bodyPr/>
          <a:lstStyle/>
          <a:p>
            <a:pPr eaLnBrk="1" hangingPunct="1">
              <a:lnSpc>
                <a:spcPct val="70000"/>
              </a:lnSpc>
            </a:pPr>
            <a:r>
              <a:rPr lang="en-US" sz="4400" dirty="0">
                <a:solidFill>
                  <a:schemeClr val="tx1"/>
                </a:solidFill>
              </a:rPr>
              <a:t>Standard deviation</a:t>
            </a:r>
            <a:br>
              <a:rPr lang="en-US" sz="4400" dirty="0">
                <a:solidFill>
                  <a:schemeClr val="tx1"/>
                </a:solidFill>
              </a:rPr>
            </a:br>
            <a:r>
              <a:rPr lang="en-US" sz="3600" dirty="0">
                <a:solidFill>
                  <a:schemeClr val="tx1"/>
                </a:solidFill>
              </a:rPr>
              <a:t>(Root Mean Square deviation)</a:t>
            </a:r>
            <a:r>
              <a:rPr lang="en-US" sz="4400" dirty="0">
                <a:solidFill>
                  <a:schemeClr val="tx1"/>
                </a:solidFill>
              </a:rPr>
              <a:t> </a:t>
            </a:r>
          </a:p>
        </p:txBody>
      </p:sp>
      <p:sp>
        <p:nvSpPr>
          <p:cNvPr id="97283" name="Rectangle 3" descr="Rectangle: Click to edit Master text styles&#10;Second level&#10;Third level&#10;Fourth level&#10;Fifth level"/>
          <p:cNvSpPr>
            <a:spLocks noGrp="1" noChangeArrowheads="1"/>
          </p:cNvSpPr>
          <p:nvPr>
            <p:ph type="body" idx="1"/>
          </p:nvPr>
        </p:nvSpPr>
        <p:spPr>
          <a:xfrm>
            <a:off x="1676400" y="1447800"/>
            <a:ext cx="8802688" cy="4065588"/>
          </a:xfrm>
        </p:spPr>
        <p:txBody>
          <a:bodyPr/>
          <a:lstStyle/>
          <a:p>
            <a:pPr marL="0" indent="0">
              <a:buNone/>
            </a:pPr>
            <a:endParaRPr lang="en-US" sz="3200" dirty="0"/>
          </a:p>
        </p:txBody>
      </p:sp>
      <p:graphicFrame>
        <p:nvGraphicFramePr>
          <p:cNvPr id="97285" name="Object 5"/>
          <p:cNvGraphicFramePr>
            <a:graphicFrameLocks noChangeAspect="1"/>
          </p:cNvGraphicFramePr>
          <p:nvPr>
            <p:extLst>
              <p:ext uri="{D42A27DB-BD31-4B8C-83A1-F6EECF244321}">
                <p14:modId xmlns:p14="http://schemas.microsoft.com/office/powerpoint/2010/main" val="2537948489"/>
              </p:ext>
            </p:extLst>
          </p:nvPr>
        </p:nvGraphicFramePr>
        <p:xfrm>
          <a:off x="3124201" y="5257800"/>
          <a:ext cx="3954463" cy="1066800"/>
        </p:xfrm>
        <a:graphic>
          <a:graphicData uri="http://schemas.openxmlformats.org/presentationml/2006/ole">
            <mc:AlternateContent xmlns:mc="http://schemas.openxmlformats.org/markup-compatibility/2006">
              <mc:Choice xmlns:v="urn:schemas-microsoft-com:vml" Requires="v">
                <p:oleObj spid="_x0000_s15498" name="Equation" r:id="rId4" imgW="1409400" imgH="469800" progId="Equation.3">
                  <p:embed/>
                </p:oleObj>
              </mc:Choice>
              <mc:Fallback>
                <p:oleObj name="Equation" r:id="rId4" imgW="1409400" imgH="469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1" y="5257800"/>
                        <a:ext cx="3954463" cy="1066800"/>
                      </a:xfrm>
                      <a:prstGeom prst="rect">
                        <a:avLst/>
                      </a:prstGeom>
                      <a:solidFill>
                        <a:schemeClr val="tx1"/>
                      </a:solidFill>
                      <a:ln>
                        <a:noFill/>
                      </a:ln>
                      <a:effectLst/>
                    </p:spPr>
                  </p:pic>
                </p:oleObj>
              </mc:Fallback>
            </mc:AlternateContent>
          </a:graphicData>
        </a:graphic>
      </p:graphicFrame>
      <p:graphicFrame>
        <p:nvGraphicFramePr>
          <p:cNvPr id="97286" name="Object 6"/>
          <p:cNvGraphicFramePr>
            <a:graphicFrameLocks noChangeAspect="1"/>
          </p:cNvGraphicFramePr>
          <p:nvPr>
            <p:extLst>
              <p:ext uri="{D42A27DB-BD31-4B8C-83A1-F6EECF244321}">
                <p14:modId xmlns:p14="http://schemas.microsoft.com/office/powerpoint/2010/main" val="4021888820"/>
              </p:ext>
            </p:extLst>
          </p:nvPr>
        </p:nvGraphicFramePr>
        <p:xfrm>
          <a:off x="3048000" y="3581400"/>
          <a:ext cx="4064000" cy="1066800"/>
        </p:xfrm>
        <a:graphic>
          <a:graphicData uri="http://schemas.openxmlformats.org/presentationml/2006/ole">
            <mc:AlternateContent xmlns:mc="http://schemas.openxmlformats.org/markup-compatibility/2006">
              <mc:Choice xmlns:v="urn:schemas-microsoft-com:vml" Requires="v">
                <p:oleObj spid="_x0000_s15499" name="Equation" r:id="rId6" imgW="1447560" imgH="469800" progId="Equation.3">
                  <p:embed/>
                </p:oleObj>
              </mc:Choice>
              <mc:Fallback>
                <p:oleObj name="Equation" r:id="rId6" imgW="1447560" imgH="469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0" y="3581400"/>
                        <a:ext cx="4064000" cy="1066800"/>
                      </a:xfrm>
                      <a:prstGeom prst="rect">
                        <a:avLst/>
                      </a:prstGeom>
                      <a:solidFill>
                        <a:schemeClr val="tx1"/>
                      </a:solidFill>
                      <a:ln>
                        <a:noFill/>
                      </a:ln>
                      <a:effectLst/>
                    </p:spPr>
                  </p:pic>
                </p:oleObj>
              </mc:Fallback>
            </mc:AlternateContent>
          </a:graphicData>
        </a:graphic>
      </p:graphicFrame>
      <p:sp>
        <p:nvSpPr>
          <p:cNvPr id="97288" name="Text Box 8"/>
          <p:cNvSpPr txBox="1">
            <a:spLocks noChangeArrowheads="1"/>
          </p:cNvSpPr>
          <p:nvPr/>
        </p:nvSpPr>
        <p:spPr bwMode="auto">
          <a:xfrm>
            <a:off x="7527926" y="3927475"/>
            <a:ext cx="2513013" cy="457200"/>
          </a:xfrm>
          <a:prstGeom prst="rect">
            <a:avLst/>
          </a:prstGeom>
          <a:solidFill>
            <a:schemeClr val="tx1"/>
          </a:solidFill>
          <a:ln>
            <a:noFill/>
          </a:ln>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i="1" dirty="0">
                <a:solidFill>
                  <a:srgbClr val="003300"/>
                </a:solidFill>
                <a:latin typeface="Times New Roman" panose="02020603050405020304" pitchFamily="18" charset="0"/>
              </a:rPr>
              <a:t>For small samples </a:t>
            </a:r>
          </a:p>
        </p:txBody>
      </p:sp>
      <p:sp>
        <p:nvSpPr>
          <p:cNvPr id="97289" name="Text Box 9"/>
          <p:cNvSpPr txBox="1">
            <a:spLocks noChangeArrowheads="1"/>
          </p:cNvSpPr>
          <p:nvPr/>
        </p:nvSpPr>
        <p:spPr bwMode="auto">
          <a:xfrm>
            <a:off x="7527925" y="5486400"/>
            <a:ext cx="2495550" cy="457200"/>
          </a:xfrm>
          <a:prstGeom prst="rect">
            <a:avLst/>
          </a:prstGeom>
          <a:solidFill>
            <a:schemeClr val="tx1"/>
          </a:solidFill>
          <a:ln>
            <a:noFill/>
          </a:ln>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i="1" dirty="0">
                <a:solidFill>
                  <a:srgbClr val="003300"/>
                </a:solidFill>
                <a:latin typeface="Times New Roman" panose="02020603050405020304" pitchFamily="18" charset="0"/>
              </a:rPr>
              <a:t>For large samples </a:t>
            </a:r>
          </a:p>
        </p:txBody>
      </p:sp>
    </p:spTree>
    <p:extLst>
      <p:ext uri="{BB962C8B-B14F-4D97-AF65-F5344CB8AC3E}">
        <p14:creationId xmlns:p14="http://schemas.microsoft.com/office/powerpoint/2010/main" val="10283969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7282"/>
                                        </p:tgtEl>
                                        <p:attrNameLst>
                                          <p:attrName>style.visibility</p:attrName>
                                        </p:attrNameLst>
                                      </p:cBhvr>
                                      <p:to>
                                        <p:strVal val="visible"/>
                                      </p:to>
                                    </p:set>
                                  </p:childTnLst>
                                </p:cTn>
                              </p:par>
                            </p:childTnLst>
                          </p:cTn>
                        </p:par>
                        <p:par>
                          <p:cTn id="7" fill="hold" nodeType="afterGroup">
                            <p:stCondLst>
                              <p:cond delay="500"/>
                            </p:stCondLst>
                            <p:childTnLst>
                              <p:par>
                                <p:cTn id="8" presetID="5" presetClass="entr" presetSubtype="10" fill="hold" grpId="0" nodeType="afterEffect" nodePh="1">
                                  <p:stCondLst>
                                    <p:cond delay="0"/>
                                  </p:stCondLst>
                                  <p:endCondLst>
                                    <p:cond evt="begin" delay="0">
                                      <p:tn val="8"/>
                                    </p:cond>
                                  </p:endCondLst>
                                  <p:childTnLst>
                                    <p:set>
                                      <p:cBhvr>
                                        <p:cTn id="9" dur="1" fill="hold">
                                          <p:stCondLst>
                                            <p:cond delay="0"/>
                                          </p:stCondLst>
                                        </p:cTn>
                                        <p:tgtEl>
                                          <p:spTgt spid="97283">
                                            <p:txEl>
                                              <p:pRg st="0" end="0"/>
                                            </p:txEl>
                                          </p:spTgt>
                                        </p:tgtEl>
                                        <p:attrNameLst>
                                          <p:attrName>style.visibility</p:attrName>
                                        </p:attrNameLst>
                                      </p:cBhvr>
                                      <p:to>
                                        <p:strVal val="visible"/>
                                      </p:to>
                                    </p:set>
                                    <p:animEffect transition="in" filter="checkerboard(across)">
                                      <p:cBhvr>
                                        <p:cTn id="10" dur="500"/>
                                        <p:tgtEl>
                                          <p:spTgt spid="97283">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6" fill="hold" nodeType="clickEffect">
                                  <p:stCondLst>
                                    <p:cond delay="0"/>
                                  </p:stCondLst>
                                  <p:childTnLst>
                                    <p:set>
                                      <p:cBhvr>
                                        <p:cTn id="14" dur="1" fill="hold">
                                          <p:stCondLst>
                                            <p:cond delay="0"/>
                                          </p:stCondLst>
                                        </p:cTn>
                                        <p:tgtEl>
                                          <p:spTgt spid="97286"/>
                                        </p:tgtEl>
                                        <p:attrNameLst>
                                          <p:attrName>style.visibility</p:attrName>
                                        </p:attrNameLst>
                                      </p:cBhvr>
                                      <p:to>
                                        <p:strVal val="visible"/>
                                      </p:to>
                                    </p:set>
                                    <p:animEffect transition="in" filter="barn(inHorizontal)">
                                      <p:cBhvr>
                                        <p:cTn id="15" dur="500"/>
                                        <p:tgtEl>
                                          <p:spTgt spid="97286"/>
                                        </p:tgtEl>
                                      </p:cBhvr>
                                    </p:animEffect>
                                  </p:childTnLst>
                                </p:cTn>
                              </p:par>
                            </p:childTnLst>
                          </p:cTn>
                        </p:par>
                        <p:par>
                          <p:cTn id="16" fill="hold" nodeType="afterGroup">
                            <p:stCondLst>
                              <p:cond delay="500"/>
                            </p:stCondLst>
                            <p:childTnLst>
                              <p:par>
                                <p:cTn id="17" presetID="5" presetClass="entr" presetSubtype="10" fill="hold" grpId="0" nodeType="afterEffect">
                                  <p:stCondLst>
                                    <p:cond delay="0"/>
                                  </p:stCondLst>
                                  <p:childTnLst>
                                    <p:set>
                                      <p:cBhvr>
                                        <p:cTn id="18" dur="1" fill="hold">
                                          <p:stCondLst>
                                            <p:cond delay="0"/>
                                          </p:stCondLst>
                                        </p:cTn>
                                        <p:tgtEl>
                                          <p:spTgt spid="97288"/>
                                        </p:tgtEl>
                                        <p:attrNameLst>
                                          <p:attrName>style.visibility</p:attrName>
                                        </p:attrNameLst>
                                      </p:cBhvr>
                                      <p:to>
                                        <p:strVal val="visible"/>
                                      </p:to>
                                    </p:set>
                                    <p:animEffect transition="in" filter="checkerboard(across)">
                                      <p:cBhvr>
                                        <p:cTn id="19" dur="500"/>
                                        <p:tgtEl>
                                          <p:spTgt spid="97288"/>
                                        </p:tgtEl>
                                      </p:cBhvr>
                                    </p:animEffect>
                                  </p:childTnLst>
                                </p:cTn>
                              </p:par>
                            </p:childTnLst>
                          </p:cTn>
                        </p:par>
                        <p:par>
                          <p:cTn id="20" fill="hold" nodeType="afterGroup">
                            <p:stCondLst>
                              <p:cond delay="1000"/>
                            </p:stCondLst>
                            <p:childTnLst>
                              <p:par>
                                <p:cTn id="21" presetID="16" presetClass="entr" presetSubtype="26" fill="hold" nodeType="afterEffect">
                                  <p:stCondLst>
                                    <p:cond delay="0"/>
                                  </p:stCondLst>
                                  <p:childTnLst>
                                    <p:set>
                                      <p:cBhvr>
                                        <p:cTn id="22" dur="1" fill="hold">
                                          <p:stCondLst>
                                            <p:cond delay="0"/>
                                          </p:stCondLst>
                                        </p:cTn>
                                        <p:tgtEl>
                                          <p:spTgt spid="97285"/>
                                        </p:tgtEl>
                                        <p:attrNameLst>
                                          <p:attrName>style.visibility</p:attrName>
                                        </p:attrNameLst>
                                      </p:cBhvr>
                                      <p:to>
                                        <p:strVal val="visible"/>
                                      </p:to>
                                    </p:set>
                                    <p:animEffect transition="in" filter="barn(inHorizontal)">
                                      <p:cBhvr>
                                        <p:cTn id="23" dur="500"/>
                                        <p:tgtEl>
                                          <p:spTgt spid="97285"/>
                                        </p:tgtEl>
                                      </p:cBhvr>
                                    </p:animEffect>
                                  </p:childTnLst>
                                </p:cTn>
                              </p:par>
                            </p:childTnLst>
                          </p:cTn>
                        </p:par>
                        <p:par>
                          <p:cTn id="24" fill="hold" nodeType="afterGroup">
                            <p:stCondLst>
                              <p:cond delay="1500"/>
                            </p:stCondLst>
                            <p:childTnLst>
                              <p:par>
                                <p:cTn id="25" presetID="5" presetClass="entr" presetSubtype="10" fill="hold" grpId="0" nodeType="afterEffect">
                                  <p:stCondLst>
                                    <p:cond delay="0"/>
                                  </p:stCondLst>
                                  <p:childTnLst>
                                    <p:set>
                                      <p:cBhvr>
                                        <p:cTn id="26" dur="1" fill="hold">
                                          <p:stCondLst>
                                            <p:cond delay="0"/>
                                          </p:stCondLst>
                                        </p:cTn>
                                        <p:tgtEl>
                                          <p:spTgt spid="97289"/>
                                        </p:tgtEl>
                                        <p:attrNameLst>
                                          <p:attrName>style.visibility</p:attrName>
                                        </p:attrNameLst>
                                      </p:cBhvr>
                                      <p:to>
                                        <p:strVal val="visible"/>
                                      </p:to>
                                    </p:set>
                                    <p:animEffect transition="in" filter="checkerboard(across)">
                                      <p:cBhvr>
                                        <p:cTn id="27" dur="500"/>
                                        <p:tgtEl>
                                          <p:spTgt spid="97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autoUpdateAnimBg="0"/>
      <p:bldP spid="97283" grpId="0" build="p" autoUpdateAnimBg="0" advAuto="0"/>
      <p:bldP spid="97288" grpId="0" animBg="1" autoUpdateAnimBg="0"/>
      <p:bldP spid="97289" grpId="0" animBg="1"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pPr eaLnBrk="1" hangingPunct="1"/>
            <a:endParaRPr lang="en-US"/>
          </a:p>
        </p:txBody>
      </p:sp>
      <p:graphicFrame>
        <p:nvGraphicFramePr>
          <p:cNvPr id="115716" name="Object 4"/>
          <p:cNvGraphicFramePr>
            <a:graphicFrameLocks noChangeAspect="1"/>
          </p:cNvGraphicFramePr>
          <p:nvPr>
            <p:extLst>
              <p:ext uri="{D42A27DB-BD31-4B8C-83A1-F6EECF244321}">
                <p14:modId xmlns:p14="http://schemas.microsoft.com/office/powerpoint/2010/main" val="2844119662"/>
              </p:ext>
            </p:extLst>
          </p:nvPr>
        </p:nvGraphicFramePr>
        <p:xfrm>
          <a:off x="2514600" y="2209801"/>
          <a:ext cx="4876800" cy="1177925"/>
        </p:xfrm>
        <a:graphic>
          <a:graphicData uri="http://schemas.openxmlformats.org/presentationml/2006/ole">
            <mc:AlternateContent xmlns:mc="http://schemas.openxmlformats.org/markup-compatibility/2006">
              <mc:Choice xmlns:v="urn:schemas-microsoft-com:vml" Requires="v">
                <p:oleObj spid="_x0000_s16522" name="Equation" r:id="rId4" imgW="1574640" imgH="469800" progId="Equation.3">
                  <p:embed/>
                </p:oleObj>
              </mc:Choice>
              <mc:Fallback>
                <p:oleObj name="Equation" r:id="rId4" imgW="1574640" imgH="469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2209801"/>
                        <a:ext cx="4876800" cy="1177925"/>
                      </a:xfrm>
                      <a:prstGeom prst="rect">
                        <a:avLst/>
                      </a:prstGeom>
                      <a:solidFill>
                        <a:schemeClr val="tx1"/>
                      </a:solidFill>
                      <a:ln>
                        <a:noFill/>
                      </a:ln>
                      <a:effectLst/>
                      <a:extLst/>
                    </p:spPr>
                  </p:pic>
                </p:oleObj>
              </mc:Fallback>
            </mc:AlternateContent>
          </a:graphicData>
        </a:graphic>
      </p:graphicFrame>
      <p:graphicFrame>
        <p:nvGraphicFramePr>
          <p:cNvPr id="115717" name="Object 5"/>
          <p:cNvGraphicFramePr>
            <a:graphicFrameLocks noChangeAspect="1"/>
          </p:cNvGraphicFramePr>
          <p:nvPr>
            <p:extLst>
              <p:ext uri="{D42A27DB-BD31-4B8C-83A1-F6EECF244321}">
                <p14:modId xmlns:p14="http://schemas.microsoft.com/office/powerpoint/2010/main" val="51777549"/>
              </p:ext>
            </p:extLst>
          </p:nvPr>
        </p:nvGraphicFramePr>
        <p:xfrm>
          <a:off x="2743200" y="3810000"/>
          <a:ext cx="4311650" cy="1066800"/>
        </p:xfrm>
        <a:graphic>
          <a:graphicData uri="http://schemas.openxmlformats.org/presentationml/2006/ole">
            <mc:AlternateContent xmlns:mc="http://schemas.openxmlformats.org/markup-compatibility/2006">
              <mc:Choice xmlns:v="urn:schemas-microsoft-com:vml" Requires="v">
                <p:oleObj spid="_x0000_s16523" name="Equation" r:id="rId6" imgW="1536480" imgH="469800" progId="Equation.3">
                  <p:embed/>
                </p:oleObj>
              </mc:Choice>
              <mc:Fallback>
                <p:oleObj name="Equation" r:id="rId6" imgW="1536480" imgH="469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3200" y="3810000"/>
                        <a:ext cx="4311650" cy="1066800"/>
                      </a:xfrm>
                      <a:prstGeom prst="rect">
                        <a:avLst/>
                      </a:prstGeom>
                      <a:solidFill>
                        <a:schemeClr val="tx1"/>
                      </a:solidFill>
                      <a:ln>
                        <a:noFill/>
                      </a:ln>
                      <a:effectLst/>
                      <a:extLst/>
                    </p:spPr>
                  </p:pic>
                </p:oleObj>
              </mc:Fallback>
            </mc:AlternateContent>
          </a:graphicData>
        </a:graphic>
      </p:graphicFrame>
      <p:sp>
        <p:nvSpPr>
          <p:cNvPr id="115718" name="Text Box 6"/>
          <p:cNvSpPr txBox="1">
            <a:spLocks noChangeArrowheads="1"/>
          </p:cNvSpPr>
          <p:nvPr/>
        </p:nvSpPr>
        <p:spPr bwMode="auto">
          <a:xfrm>
            <a:off x="7391401" y="2514600"/>
            <a:ext cx="2513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i="1" dirty="0">
                <a:latin typeface="Times New Roman" panose="02020603050405020304" pitchFamily="18" charset="0"/>
              </a:rPr>
              <a:t>For small samples </a:t>
            </a:r>
          </a:p>
        </p:txBody>
      </p:sp>
      <p:sp>
        <p:nvSpPr>
          <p:cNvPr id="115719" name="Text Box 7"/>
          <p:cNvSpPr txBox="1">
            <a:spLocks noChangeArrowheads="1"/>
          </p:cNvSpPr>
          <p:nvPr/>
        </p:nvSpPr>
        <p:spPr bwMode="auto">
          <a:xfrm>
            <a:off x="7543800" y="4038600"/>
            <a:ext cx="2495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i="1" dirty="0">
                <a:latin typeface="Times New Roman" panose="02020603050405020304" pitchFamily="18" charset="0"/>
              </a:rPr>
              <a:t>For large samples </a:t>
            </a:r>
          </a:p>
        </p:txBody>
      </p:sp>
      <p:sp>
        <p:nvSpPr>
          <p:cNvPr id="115721" name="Text Box 9"/>
          <p:cNvSpPr txBox="1">
            <a:spLocks noChangeArrowheads="1"/>
          </p:cNvSpPr>
          <p:nvPr/>
        </p:nvSpPr>
        <p:spPr bwMode="auto">
          <a:xfrm>
            <a:off x="2574926" y="1444626"/>
            <a:ext cx="47402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sz="2800">
                <a:solidFill>
                  <a:schemeClr val="folHlink"/>
                </a:solidFill>
                <a:latin typeface="Bookman Old Style" panose="02050604050505020204" pitchFamily="18" charset="0"/>
              </a:rPr>
              <a:t>For frequency distribution</a:t>
            </a:r>
          </a:p>
        </p:txBody>
      </p:sp>
    </p:spTree>
    <p:extLst>
      <p:ext uri="{BB962C8B-B14F-4D97-AF65-F5344CB8AC3E}">
        <p14:creationId xmlns:p14="http://schemas.microsoft.com/office/powerpoint/2010/main" val="34661529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1572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6" presetClass="entr" presetSubtype="26" fill="hold" nodeType="clickEffect">
                                  <p:stCondLst>
                                    <p:cond delay="0"/>
                                  </p:stCondLst>
                                  <p:childTnLst>
                                    <p:set>
                                      <p:cBhvr>
                                        <p:cTn id="10" dur="1" fill="hold">
                                          <p:stCondLst>
                                            <p:cond delay="0"/>
                                          </p:stCondLst>
                                        </p:cTn>
                                        <p:tgtEl>
                                          <p:spTgt spid="115716"/>
                                        </p:tgtEl>
                                        <p:attrNameLst>
                                          <p:attrName>style.visibility</p:attrName>
                                        </p:attrNameLst>
                                      </p:cBhvr>
                                      <p:to>
                                        <p:strVal val="visible"/>
                                      </p:to>
                                    </p:set>
                                    <p:animEffect transition="in" filter="barn(inHorizontal)">
                                      <p:cBhvr>
                                        <p:cTn id="11" dur="500"/>
                                        <p:tgtEl>
                                          <p:spTgt spid="115716"/>
                                        </p:tgtEl>
                                      </p:cBhvr>
                                    </p:animEffect>
                                  </p:childTnLst>
                                </p:cTn>
                              </p:par>
                            </p:childTnLst>
                          </p:cTn>
                        </p:par>
                        <p:par>
                          <p:cTn id="12" fill="hold" nodeType="afterGroup">
                            <p:stCondLst>
                              <p:cond delay="500"/>
                            </p:stCondLst>
                            <p:childTnLst>
                              <p:par>
                                <p:cTn id="13" presetID="5" presetClass="entr" presetSubtype="10" fill="hold" grpId="0" nodeType="afterEffect">
                                  <p:stCondLst>
                                    <p:cond delay="0"/>
                                  </p:stCondLst>
                                  <p:childTnLst>
                                    <p:set>
                                      <p:cBhvr>
                                        <p:cTn id="14" dur="1" fill="hold">
                                          <p:stCondLst>
                                            <p:cond delay="0"/>
                                          </p:stCondLst>
                                        </p:cTn>
                                        <p:tgtEl>
                                          <p:spTgt spid="115718"/>
                                        </p:tgtEl>
                                        <p:attrNameLst>
                                          <p:attrName>style.visibility</p:attrName>
                                        </p:attrNameLst>
                                      </p:cBhvr>
                                      <p:to>
                                        <p:strVal val="visible"/>
                                      </p:to>
                                    </p:set>
                                    <p:animEffect transition="in" filter="checkerboard(across)">
                                      <p:cBhvr>
                                        <p:cTn id="15" dur="500"/>
                                        <p:tgtEl>
                                          <p:spTgt spid="115718"/>
                                        </p:tgtEl>
                                      </p:cBhvr>
                                    </p:animEffect>
                                  </p:childTnLst>
                                </p:cTn>
                              </p:par>
                            </p:childTnLst>
                          </p:cTn>
                        </p:par>
                        <p:par>
                          <p:cTn id="16" fill="hold" nodeType="afterGroup">
                            <p:stCondLst>
                              <p:cond delay="1000"/>
                            </p:stCondLst>
                            <p:childTnLst>
                              <p:par>
                                <p:cTn id="17" presetID="16" presetClass="entr" presetSubtype="26" fill="hold" nodeType="afterEffect">
                                  <p:stCondLst>
                                    <p:cond delay="0"/>
                                  </p:stCondLst>
                                  <p:childTnLst>
                                    <p:set>
                                      <p:cBhvr>
                                        <p:cTn id="18" dur="1" fill="hold">
                                          <p:stCondLst>
                                            <p:cond delay="0"/>
                                          </p:stCondLst>
                                        </p:cTn>
                                        <p:tgtEl>
                                          <p:spTgt spid="115717"/>
                                        </p:tgtEl>
                                        <p:attrNameLst>
                                          <p:attrName>style.visibility</p:attrName>
                                        </p:attrNameLst>
                                      </p:cBhvr>
                                      <p:to>
                                        <p:strVal val="visible"/>
                                      </p:to>
                                    </p:set>
                                    <p:animEffect transition="in" filter="barn(inHorizontal)">
                                      <p:cBhvr>
                                        <p:cTn id="19" dur="500"/>
                                        <p:tgtEl>
                                          <p:spTgt spid="115717"/>
                                        </p:tgtEl>
                                      </p:cBhvr>
                                    </p:animEffect>
                                  </p:childTnLst>
                                </p:cTn>
                              </p:par>
                            </p:childTnLst>
                          </p:cTn>
                        </p:par>
                        <p:par>
                          <p:cTn id="20" fill="hold" nodeType="afterGroup">
                            <p:stCondLst>
                              <p:cond delay="1500"/>
                            </p:stCondLst>
                            <p:childTnLst>
                              <p:par>
                                <p:cTn id="21" presetID="5" presetClass="entr" presetSubtype="10" fill="hold" grpId="0" nodeType="afterEffect">
                                  <p:stCondLst>
                                    <p:cond delay="0"/>
                                  </p:stCondLst>
                                  <p:childTnLst>
                                    <p:set>
                                      <p:cBhvr>
                                        <p:cTn id="22" dur="1" fill="hold">
                                          <p:stCondLst>
                                            <p:cond delay="0"/>
                                          </p:stCondLst>
                                        </p:cTn>
                                        <p:tgtEl>
                                          <p:spTgt spid="115719"/>
                                        </p:tgtEl>
                                        <p:attrNameLst>
                                          <p:attrName>style.visibility</p:attrName>
                                        </p:attrNameLst>
                                      </p:cBhvr>
                                      <p:to>
                                        <p:strVal val="visible"/>
                                      </p:to>
                                    </p:set>
                                    <p:animEffect transition="in" filter="checkerboard(across)">
                                      <p:cBhvr>
                                        <p:cTn id="23" dur="500"/>
                                        <p:tgtEl>
                                          <p:spTgt spid="1157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8" grpId="0" autoUpdateAnimBg="0"/>
      <p:bldP spid="115719" grpId="0" autoUpdateAnimBg="0"/>
      <p:bldP spid="115721"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83" name="Rectangle 2"/>
          <p:cNvSpPr>
            <a:spLocks noGrp="1" noChangeArrowheads="1"/>
          </p:cNvSpPr>
          <p:nvPr>
            <p:ph type="title"/>
          </p:nvPr>
        </p:nvSpPr>
        <p:spPr/>
        <p:txBody>
          <a:bodyPr/>
          <a:lstStyle/>
          <a:p>
            <a:pPr eaLnBrk="1" hangingPunct="1"/>
            <a:endParaRPr lang="en-US"/>
          </a:p>
        </p:txBody>
      </p:sp>
      <p:sp>
        <p:nvSpPr>
          <p:cNvPr id="1027" name="Rectangle 3" descr="Rectangle: Click to edit Master text styles&#10;Second level&#10;Third level&#10;Fourth level&#10;Fifth level"/>
          <p:cNvSpPr>
            <a:spLocks noGrp="1" noChangeArrowheads="1"/>
          </p:cNvSpPr>
          <p:nvPr>
            <p:ph type="body" idx="1"/>
          </p:nvPr>
        </p:nvSpPr>
        <p:spPr/>
        <p:txBody>
          <a:bodyPr>
            <a:normAutofit fontScale="92500" lnSpcReduction="20000"/>
          </a:bodyPr>
          <a:lstStyle/>
          <a:p>
            <a:pPr eaLnBrk="1" hangingPunct="1">
              <a:lnSpc>
                <a:spcPct val="90000"/>
              </a:lnSpc>
              <a:defRPr/>
            </a:pPr>
            <a:r>
              <a:rPr lang="en-US" sz="2800" dirty="0"/>
              <a:t>Uses of SD</a:t>
            </a:r>
          </a:p>
          <a:p>
            <a:pPr lvl="1" eaLnBrk="1" hangingPunct="1">
              <a:lnSpc>
                <a:spcPct val="140000"/>
              </a:lnSpc>
              <a:buFontTx/>
              <a:buAutoNum type="arabicPeriod"/>
              <a:defRPr/>
            </a:pPr>
            <a:r>
              <a:rPr lang="en-US" sz="2400" dirty="0"/>
              <a:t>Summarizes the deviations of a large distribution from mean in one figure used as unit of freedom </a:t>
            </a:r>
          </a:p>
          <a:p>
            <a:pPr lvl="1" eaLnBrk="1" hangingPunct="1">
              <a:lnSpc>
                <a:spcPct val="140000"/>
              </a:lnSpc>
              <a:buFontTx/>
              <a:buAutoNum type="arabicPeriod"/>
              <a:defRPr/>
            </a:pPr>
            <a:r>
              <a:rPr lang="en-US" sz="2400" dirty="0"/>
              <a:t>Indicates whether the variation from the mean is by chance or real</a:t>
            </a:r>
          </a:p>
          <a:p>
            <a:pPr lvl="1" eaLnBrk="1" hangingPunct="1">
              <a:lnSpc>
                <a:spcPct val="140000"/>
              </a:lnSpc>
              <a:buFontTx/>
              <a:buAutoNum type="arabicPeriod"/>
              <a:defRPr/>
            </a:pPr>
            <a:r>
              <a:rPr lang="en-US" sz="2400" dirty="0"/>
              <a:t>Helps finding standard error- which determines whether the difference b/w means of two samples is by chance or real  </a:t>
            </a:r>
          </a:p>
          <a:p>
            <a:pPr lvl="1" eaLnBrk="1" hangingPunct="1">
              <a:lnSpc>
                <a:spcPct val="140000"/>
              </a:lnSpc>
              <a:buFontTx/>
              <a:buAutoNum type="arabicPeriod"/>
              <a:defRPr/>
            </a:pPr>
            <a:r>
              <a:rPr lang="en-US" sz="2400" dirty="0"/>
              <a:t>Helps finding the suitable size of the sample for valid conclusions </a:t>
            </a:r>
          </a:p>
          <a:p>
            <a:pPr eaLnBrk="1" hangingPunct="1">
              <a:lnSpc>
                <a:spcPct val="90000"/>
              </a:lnSpc>
              <a:defRPr/>
            </a:pPr>
            <a:endParaRPr lang="en-US" dirty="0"/>
          </a:p>
        </p:txBody>
      </p:sp>
    </p:spTree>
    <p:extLst>
      <p:ext uri="{BB962C8B-B14F-4D97-AF65-F5344CB8AC3E}">
        <p14:creationId xmlns:p14="http://schemas.microsoft.com/office/powerpoint/2010/main" val="26199978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Effect transition="in" filter="checkerboard(across)">
                                      <p:cBhvr>
                                        <p:cTn id="7" dur="500"/>
                                        <p:tgtEl>
                                          <p:spTgt spid="1027">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027">
                                            <p:txEl>
                                              <p:pRg st="1" end="1"/>
                                            </p:txEl>
                                          </p:spTgt>
                                        </p:tgtEl>
                                        <p:attrNameLst>
                                          <p:attrName>style.visibility</p:attrName>
                                        </p:attrNameLst>
                                      </p:cBhvr>
                                      <p:to>
                                        <p:strVal val="visible"/>
                                      </p:to>
                                    </p:set>
                                    <p:animEffect transition="in" filter="checkerboard(across)">
                                      <p:cBhvr>
                                        <p:cTn id="10" dur="500"/>
                                        <p:tgtEl>
                                          <p:spTgt spid="1027">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027">
                                            <p:txEl>
                                              <p:pRg st="2" end="2"/>
                                            </p:txEl>
                                          </p:spTgt>
                                        </p:tgtEl>
                                        <p:attrNameLst>
                                          <p:attrName>style.visibility</p:attrName>
                                        </p:attrNameLst>
                                      </p:cBhvr>
                                      <p:to>
                                        <p:strVal val="visible"/>
                                      </p:to>
                                    </p:set>
                                    <p:animEffect transition="in" filter="checkerboard(across)">
                                      <p:cBhvr>
                                        <p:cTn id="13" dur="500"/>
                                        <p:tgtEl>
                                          <p:spTgt spid="1027">
                                            <p:txEl>
                                              <p:pRg st="2" end="2"/>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027">
                                            <p:txEl>
                                              <p:pRg st="3" end="3"/>
                                            </p:txEl>
                                          </p:spTgt>
                                        </p:tgtEl>
                                        <p:attrNameLst>
                                          <p:attrName>style.visibility</p:attrName>
                                        </p:attrNameLst>
                                      </p:cBhvr>
                                      <p:to>
                                        <p:strVal val="visible"/>
                                      </p:to>
                                    </p:set>
                                    <p:animEffect transition="in" filter="checkerboard(across)">
                                      <p:cBhvr>
                                        <p:cTn id="16" dur="500"/>
                                        <p:tgtEl>
                                          <p:spTgt spid="1027">
                                            <p:txEl>
                                              <p:pRg st="3" end="3"/>
                                            </p:txEl>
                                          </p:spTgt>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027">
                                            <p:txEl>
                                              <p:pRg st="4" end="4"/>
                                            </p:txEl>
                                          </p:spTgt>
                                        </p:tgtEl>
                                        <p:attrNameLst>
                                          <p:attrName>style.visibility</p:attrName>
                                        </p:attrNameLst>
                                      </p:cBhvr>
                                      <p:to>
                                        <p:strVal val="visible"/>
                                      </p:to>
                                    </p:set>
                                    <p:animEffect transition="in" filter="checkerboard(across)">
                                      <p:cBhvr>
                                        <p:cTn id="19"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autoUpdateAnimBg="0" advAuto="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r>
              <a:rPr lang="en-US"/>
              <a:t>Coefficient of variation</a:t>
            </a:r>
          </a:p>
        </p:txBody>
      </p:sp>
      <p:sp>
        <p:nvSpPr>
          <p:cNvPr id="117763" name="Rectangle 3" descr="Rectangle: Click to edit Master text styles&#10;Second level&#10;Third level&#10;Fourth level&#10;Fifth level"/>
          <p:cNvSpPr>
            <a:spLocks noGrp="1" noChangeArrowheads="1"/>
          </p:cNvSpPr>
          <p:nvPr>
            <p:ph type="body" idx="1"/>
          </p:nvPr>
        </p:nvSpPr>
        <p:spPr>
          <a:xfrm>
            <a:off x="1103312" y="2052918"/>
            <a:ext cx="8946541" cy="4805082"/>
          </a:xfrm>
        </p:spPr>
        <p:txBody>
          <a:bodyPr>
            <a:normAutofit lnSpcReduction="10000"/>
          </a:bodyPr>
          <a:lstStyle/>
          <a:p>
            <a:pPr eaLnBrk="1" hangingPunct="1"/>
            <a:r>
              <a:rPr lang="en-US" dirty="0"/>
              <a:t>is a measure used to measure relative variability </a:t>
            </a:r>
          </a:p>
          <a:p>
            <a:pPr eaLnBrk="1" hangingPunct="1"/>
            <a:r>
              <a:rPr lang="en-US" dirty="0" err="1"/>
              <a:t>I.e</a:t>
            </a:r>
            <a:r>
              <a:rPr lang="en-US" dirty="0"/>
              <a:t>,</a:t>
            </a:r>
          </a:p>
          <a:p>
            <a:pPr eaLnBrk="1" hangingPunct="1"/>
            <a:endParaRPr lang="en-US" dirty="0"/>
          </a:p>
          <a:p>
            <a:pPr eaLnBrk="1" hangingPunct="1"/>
            <a:endParaRPr lang="en-US" dirty="0"/>
          </a:p>
          <a:p>
            <a:pPr eaLnBrk="1" hangingPunct="1"/>
            <a:r>
              <a:rPr lang="en-US" dirty="0"/>
              <a:t>For ex</a:t>
            </a:r>
          </a:p>
          <a:p>
            <a:pPr eaLnBrk="1" hangingPunct="1"/>
            <a:endParaRPr lang="en-US" dirty="0"/>
          </a:p>
          <a:p>
            <a:pPr eaLnBrk="1" hangingPunct="1"/>
            <a:endParaRPr lang="en-US" dirty="0"/>
          </a:p>
          <a:p>
            <a:pPr eaLnBrk="1" hangingPunct="1"/>
            <a:endParaRPr lang="en-US" dirty="0"/>
          </a:p>
          <a:p>
            <a:pPr eaLnBrk="1" hangingPunct="1"/>
            <a:r>
              <a:rPr lang="en-US" dirty="0"/>
              <a:t>CV of adult: (10/160)x100 = 6.25%</a:t>
            </a:r>
          </a:p>
          <a:p>
            <a:pPr eaLnBrk="1" hangingPunct="1"/>
            <a:r>
              <a:rPr lang="en-US" dirty="0"/>
              <a:t>CV of children: (5/60)x100  = 8.33%</a:t>
            </a:r>
          </a:p>
          <a:p>
            <a:pPr eaLnBrk="1" hangingPunct="1"/>
            <a:r>
              <a:rPr lang="en-US" dirty="0"/>
              <a:t>Thus we found that height in children shows the greater variation than adults</a:t>
            </a:r>
          </a:p>
          <a:p>
            <a:pPr eaLnBrk="1" hangingPunct="1"/>
            <a:endParaRPr lang="en-US" dirty="0"/>
          </a:p>
        </p:txBody>
      </p:sp>
      <p:graphicFrame>
        <p:nvGraphicFramePr>
          <p:cNvPr id="117764" name="Object 4"/>
          <p:cNvGraphicFramePr>
            <a:graphicFrameLocks noChangeAspect="1"/>
          </p:cNvGraphicFramePr>
          <p:nvPr/>
        </p:nvGraphicFramePr>
        <p:xfrm>
          <a:off x="2405056" y="2609842"/>
          <a:ext cx="4910138" cy="990600"/>
        </p:xfrm>
        <a:graphic>
          <a:graphicData uri="http://schemas.openxmlformats.org/presentationml/2006/ole">
            <mc:AlternateContent xmlns:mc="http://schemas.openxmlformats.org/markup-compatibility/2006">
              <mc:Choice xmlns:v="urn:schemas-microsoft-com:vml" Requires="v">
                <p:oleObj spid="_x0000_s28708" name="Equation" r:id="rId4" imgW="1943100" imgH="393700" progId="Equation.3">
                  <p:embed/>
                </p:oleObj>
              </mc:Choice>
              <mc:Fallback>
                <p:oleObj name="Equation" r:id="rId4" imgW="1943100" imgH="3937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5056" y="2609842"/>
                        <a:ext cx="4910138" cy="990600"/>
                      </a:xfrm>
                      <a:prstGeom prst="rect">
                        <a:avLst/>
                      </a:prstGeom>
                      <a:solidFill>
                        <a:schemeClr val="tx1"/>
                      </a:solidFill>
                      <a:ln>
                        <a:noFill/>
                      </a:ln>
                      <a:effectLst/>
                    </p:spPr>
                  </p:pic>
                </p:oleObj>
              </mc:Fallback>
            </mc:AlternateContent>
          </a:graphicData>
        </a:graphic>
      </p:graphicFrame>
      <p:graphicFrame>
        <p:nvGraphicFramePr>
          <p:cNvPr id="2" name="Table 1"/>
          <p:cNvGraphicFramePr>
            <a:graphicFrameLocks noGrp="1"/>
          </p:cNvGraphicFramePr>
          <p:nvPr/>
        </p:nvGraphicFramePr>
        <p:xfrm>
          <a:off x="1921854" y="4062939"/>
          <a:ext cx="8127999" cy="111252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370840">
                <a:tc>
                  <a:txBody>
                    <a:bodyPr/>
                    <a:lstStyle/>
                    <a:p>
                      <a:r>
                        <a:rPr lang="en-US" dirty="0"/>
                        <a:t>Persons</a:t>
                      </a:r>
                    </a:p>
                  </a:txBody>
                  <a:tcPr/>
                </a:tc>
                <a:tc>
                  <a:txBody>
                    <a:bodyPr/>
                    <a:lstStyle/>
                    <a:p>
                      <a:r>
                        <a:rPr lang="en-US" dirty="0"/>
                        <a:t>Mean </a:t>
                      </a:r>
                      <a:r>
                        <a:rPr lang="en-US" dirty="0" err="1"/>
                        <a:t>ht</a:t>
                      </a:r>
                      <a:endParaRPr lang="en-US" dirty="0"/>
                    </a:p>
                  </a:txBody>
                  <a:tcPr/>
                </a:tc>
                <a:tc>
                  <a:txBody>
                    <a:bodyPr/>
                    <a:lstStyle/>
                    <a:p>
                      <a:r>
                        <a:rPr lang="en-US" dirty="0"/>
                        <a:t>SD</a:t>
                      </a:r>
                    </a:p>
                  </a:txBody>
                  <a:tcPr/>
                </a:tc>
                <a:extLst>
                  <a:ext uri="{0D108BD9-81ED-4DB2-BD59-A6C34878D82A}">
                    <a16:rowId xmlns:a16="http://schemas.microsoft.com/office/drawing/2014/main" val="10000"/>
                  </a:ext>
                </a:extLst>
              </a:tr>
              <a:tr h="370840">
                <a:tc>
                  <a:txBody>
                    <a:bodyPr/>
                    <a:lstStyle/>
                    <a:p>
                      <a:r>
                        <a:rPr lang="en-US" dirty="0"/>
                        <a:t>Adults</a:t>
                      </a:r>
                    </a:p>
                  </a:txBody>
                  <a:tcPr/>
                </a:tc>
                <a:tc>
                  <a:txBody>
                    <a:bodyPr/>
                    <a:lstStyle/>
                    <a:p>
                      <a:r>
                        <a:rPr lang="en-US" dirty="0"/>
                        <a:t>160 cm</a:t>
                      </a:r>
                    </a:p>
                  </a:txBody>
                  <a:tcPr/>
                </a:tc>
                <a:tc>
                  <a:txBody>
                    <a:bodyPr/>
                    <a:lstStyle/>
                    <a:p>
                      <a:r>
                        <a:rPr lang="en-US" dirty="0"/>
                        <a:t>10cm</a:t>
                      </a:r>
                    </a:p>
                  </a:txBody>
                  <a:tcPr/>
                </a:tc>
                <a:extLst>
                  <a:ext uri="{0D108BD9-81ED-4DB2-BD59-A6C34878D82A}">
                    <a16:rowId xmlns:a16="http://schemas.microsoft.com/office/drawing/2014/main" val="10001"/>
                  </a:ext>
                </a:extLst>
              </a:tr>
              <a:tr h="370840">
                <a:tc>
                  <a:txBody>
                    <a:bodyPr/>
                    <a:lstStyle/>
                    <a:p>
                      <a:r>
                        <a:rPr lang="en-US" dirty="0"/>
                        <a:t>Children</a:t>
                      </a:r>
                    </a:p>
                  </a:txBody>
                  <a:tcPr/>
                </a:tc>
                <a:tc>
                  <a:txBody>
                    <a:bodyPr/>
                    <a:lstStyle/>
                    <a:p>
                      <a:r>
                        <a:rPr lang="en-US" dirty="0"/>
                        <a:t>60cm</a:t>
                      </a:r>
                    </a:p>
                  </a:txBody>
                  <a:tcPr/>
                </a:tc>
                <a:tc>
                  <a:txBody>
                    <a:bodyPr/>
                    <a:lstStyle/>
                    <a:p>
                      <a:r>
                        <a:rPr lang="en-US" dirty="0"/>
                        <a:t>5cm</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0900177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17762"/>
                                        </p:tgtEl>
                                        <p:attrNameLst>
                                          <p:attrName>style.visibility</p:attrName>
                                        </p:attrNameLst>
                                      </p:cBhvr>
                                      <p:to>
                                        <p:strVal val="visible"/>
                                      </p:to>
                                    </p:set>
                                  </p:childTnLst>
                                </p:cTn>
                              </p:par>
                            </p:childTnLst>
                          </p:cTn>
                        </p:par>
                        <p:par>
                          <p:cTn id="7" fill="hold" nodeType="afterGroup">
                            <p:stCondLst>
                              <p:cond delay="500"/>
                            </p:stCondLst>
                            <p:childTnLst>
                              <p:par>
                                <p:cTn id="8" presetID="5" presetClass="entr" presetSubtype="10" fill="hold" grpId="0" nodeType="afterEffect">
                                  <p:stCondLst>
                                    <p:cond delay="0"/>
                                  </p:stCondLst>
                                  <p:childTnLst>
                                    <p:set>
                                      <p:cBhvr>
                                        <p:cTn id="9" dur="1" fill="hold">
                                          <p:stCondLst>
                                            <p:cond delay="0"/>
                                          </p:stCondLst>
                                        </p:cTn>
                                        <p:tgtEl>
                                          <p:spTgt spid="117763">
                                            <p:txEl>
                                              <p:pRg st="0" end="0"/>
                                            </p:txEl>
                                          </p:spTgt>
                                        </p:tgtEl>
                                        <p:attrNameLst>
                                          <p:attrName>style.visibility</p:attrName>
                                        </p:attrNameLst>
                                      </p:cBhvr>
                                      <p:to>
                                        <p:strVal val="visible"/>
                                      </p:to>
                                    </p:set>
                                    <p:animEffect transition="in" filter="checkerboard(across)">
                                      <p:cBhvr>
                                        <p:cTn id="10" dur="500"/>
                                        <p:tgtEl>
                                          <p:spTgt spid="117763">
                                            <p:txEl>
                                              <p:pRg st="0" end="0"/>
                                            </p:txEl>
                                          </p:spTgt>
                                        </p:tgtEl>
                                      </p:cBhvr>
                                    </p:animEffect>
                                  </p:childTnLst>
                                </p:cTn>
                              </p:par>
                            </p:childTnLst>
                          </p:cTn>
                        </p:par>
                        <p:par>
                          <p:cTn id="11" fill="hold" nodeType="afterGroup">
                            <p:stCondLst>
                              <p:cond delay="1000"/>
                            </p:stCondLst>
                            <p:childTnLst>
                              <p:par>
                                <p:cTn id="12" presetID="5" presetClass="entr" presetSubtype="10" fill="hold" grpId="0" nodeType="afterEffect">
                                  <p:stCondLst>
                                    <p:cond delay="0"/>
                                  </p:stCondLst>
                                  <p:childTnLst>
                                    <p:set>
                                      <p:cBhvr>
                                        <p:cTn id="13" dur="1" fill="hold">
                                          <p:stCondLst>
                                            <p:cond delay="0"/>
                                          </p:stCondLst>
                                        </p:cTn>
                                        <p:tgtEl>
                                          <p:spTgt spid="117763">
                                            <p:txEl>
                                              <p:pRg st="1" end="1"/>
                                            </p:txEl>
                                          </p:spTgt>
                                        </p:tgtEl>
                                        <p:attrNameLst>
                                          <p:attrName>style.visibility</p:attrName>
                                        </p:attrNameLst>
                                      </p:cBhvr>
                                      <p:to>
                                        <p:strVal val="visible"/>
                                      </p:to>
                                    </p:set>
                                    <p:animEffect transition="in" filter="checkerboard(across)">
                                      <p:cBhvr>
                                        <p:cTn id="14" dur="500"/>
                                        <p:tgtEl>
                                          <p:spTgt spid="117763">
                                            <p:txEl>
                                              <p:pRg st="1" end="1"/>
                                            </p:txEl>
                                          </p:spTgt>
                                        </p:tgtEl>
                                      </p:cBhvr>
                                    </p:animEffect>
                                  </p:childTnLst>
                                </p:cTn>
                              </p:par>
                            </p:childTnLst>
                          </p:cTn>
                        </p:par>
                        <p:par>
                          <p:cTn id="15" fill="hold">
                            <p:stCondLst>
                              <p:cond delay="1500"/>
                            </p:stCondLst>
                            <p:childTnLst>
                              <p:par>
                                <p:cTn id="16" presetID="5" presetClass="entr" presetSubtype="10" fill="hold" grpId="0" nodeType="afterEffect">
                                  <p:stCondLst>
                                    <p:cond delay="0"/>
                                  </p:stCondLst>
                                  <p:childTnLst>
                                    <p:set>
                                      <p:cBhvr>
                                        <p:cTn id="17" dur="1" fill="hold">
                                          <p:stCondLst>
                                            <p:cond delay="0"/>
                                          </p:stCondLst>
                                        </p:cTn>
                                        <p:tgtEl>
                                          <p:spTgt spid="117763">
                                            <p:txEl>
                                              <p:pRg st="4" end="4"/>
                                            </p:txEl>
                                          </p:spTgt>
                                        </p:tgtEl>
                                        <p:attrNameLst>
                                          <p:attrName>style.visibility</p:attrName>
                                        </p:attrNameLst>
                                      </p:cBhvr>
                                      <p:to>
                                        <p:strVal val="visible"/>
                                      </p:to>
                                    </p:set>
                                    <p:animEffect transition="in" filter="checkerboard(across)">
                                      <p:cBhvr>
                                        <p:cTn id="18" dur="500"/>
                                        <p:tgtEl>
                                          <p:spTgt spid="117763">
                                            <p:txEl>
                                              <p:pRg st="4" end="4"/>
                                            </p:txEl>
                                          </p:spTgt>
                                        </p:tgtEl>
                                      </p:cBhvr>
                                    </p:animEffect>
                                  </p:childTnLst>
                                </p:cTn>
                              </p:par>
                            </p:childTnLst>
                          </p:cTn>
                        </p:par>
                        <p:par>
                          <p:cTn id="19" fill="hold">
                            <p:stCondLst>
                              <p:cond delay="2000"/>
                            </p:stCondLst>
                            <p:childTnLst>
                              <p:par>
                                <p:cTn id="20" presetID="5" presetClass="entr" presetSubtype="10" fill="hold" grpId="0" nodeType="afterEffect">
                                  <p:stCondLst>
                                    <p:cond delay="0"/>
                                  </p:stCondLst>
                                  <p:childTnLst>
                                    <p:set>
                                      <p:cBhvr>
                                        <p:cTn id="21" dur="1" fill="hold">
                                          <p:stCondLst>
                                            <p:cond delay="0"/>
                                          </p:stCondLst>
                                        </p:cTn>
                                        <p:tgtEl>
                                          <p:spTgt spid="117763">
                                            <p:txEl>
                                              <p:pRg st="8" end="8"/>
                                            </p:txEl>
                                          </p:spTgt>
                                        </p:tgtEl>
                                        <p:attrNameLst>
                                          <p:attrName>style.visibility</p:attrName>
                                        </p:attrNameLst>
                                      </p:cBhvr>
                                      <p:to>
                                        <p:strVal val="visible"/>
                                      </p:to>
                                    </p:set>
                                    <p:animEffect transition="in" filter="checkerboard(across)">
                                      <p:cBhvr>
                                        <p:cTn id="22" dur="500"/>
                                        <p:tgtEl>
                                          <p:spTgt spid="117763">
                                            <p:txEl>
                                              <p:pRg st="8" end="8"/>
                                            </p:txEl>
                                          </p:spTgt>
                                        </p:tgtEl>
                                      </p:cBhvr>
                                    </p:animEffect>
                                  </p:childTnLst>
                                </p:cTn>
                              </p:par>
                            </p:childTnLst>
                          </p:cTn>
                        </p:par>
                        <p:par>
                          <p:cTn id="23" fill="hold">
                            <p:stCondLst>
                              <p:cond delay="2500"/>
                            </p:stCondLst>
                            <p:childTnLst>
                              <p:par>
                                <p:cTn id="24" presetID="5" presetClass="entr" presetSubtype="10" fill="hold" grpId="0" nodeType="afterEffect">
                                  <p:stCondLst>
                                    <p:cond delay="0"/>
                                  </p:stCondLst>
                                  <p:childTnLst>
                                    <p:set>
                                      <p:cBhvr>
                                        <p:cTn id="25" dur="1" fill="hold">
                                          <p:stCondLst>
                                            <p:cond delay="0"/>
                                          </p:stCondLst>
                                        </p:cTn>
                                        <p:tgtEl>
                                          <p:spTgt spid="117763">
                                            <p:txEl>
                                              <p:pRg st="9" end="9"/>
                                            </p:txEl>
                                          </p:spTgt>
                                        </p:tgtEl>
                                        <p:attrNameLst>
                                          <p:attrName>style.visibility</p:attrName>
                                        </p:attrNameLst>
                                      </p:cBhvr>
                                      <p:to>
                                        <p:strVal val="visible"/>
                                      </p:to>
                                    </p:set>
                                    <p:animEffect transition="in" filter="checkerboard(across)">
                                      <p:cBhvr>
                                        <p:cTn id="26" dur="500"/>
                                        <p:tgtEl>
                                          <p:spTgt spid="117763">
                                            <p:txEl>
                                              <p:pRg st="9" end="9"/>
                                            </p:txEl>
                                          </p:spTgt>
                                        </p:tgtEl>
                                      </p:cBhvr>
                                    </p:animEffect>
                                  </p:childTnLst>
                                </p:cTn>
                              </p:par>
                            </p:childTnLst>
                          </p:cTn>
                        </p:par>
                        <p:par>
                          <p:cTn id="27" fill="hold">
                            <p:stCondLst>
                              <p:cond delay="3000"/>
                            </p:stCondLst>
                            <p:childTnLst>
                              <p:par>
                                <p:cTn id="28" presetID="5" presetClass="entr" presetSubtype="10" fill="hold" grpId="0" nodeType="afterEffect">
                                  <p:stCondLst>
                                    <p:cond delay="0"/>
                                  </p:stCondLst>
                                  <p:childTnLst>
                                    <p:set>
                                      <p:cBhvr>
                                        <p:cTn id="29" dur="1" fill="hold">
                                          <p:stCondLst>
                                            <p:cond delay="0"/>
                                          </p:stCondLst>
                                        </p:cTn>
                                        <p:tgtEl>
                                          <p:spTgt spid="117763">
                                            <p:txEl>
                                              <p:pRg st="10" end="10"/>
                                            </p:txEl>
                                          </p:spTgt>
                                        </p:tgtEl>
                                        <p:attrNameLst>
                                          <p:attrName>style.visibility</p:attrName>
                                        </p:attrNameLst>
                                      </p:cBhvr>
                                      <p:to>
                                        <p:strVal val="visible"/>
                                      </p:to>
                                    </p:set>
                                    <p:animEffect transition="in" filter="checkerboard(across)">
                                      <p:cBhvr>
                                        <p:cTn id="30" dur="500"/>
                                        <p:tgtEl>
                                          <p:spTgt spid="117763">
                                            <p:txEl>
                                              <p:pRg st="10" end="10"/>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6" presetClass="entr" presetSubtype="26" fill="hold" nodeType="clickEffect">
                                  <p:stCondLst>
                                    <p:cond delay="0"/>
                                  </p:stCondLst>
                                  <p:childTnLst>
                                    <p:set>
                                      <p:cBhvr>
                                        <p:cTn id="34" dur="1" fill="hold">
                                          <p:stCondLst>
                                            <p:cond delay="0"/>
                                          </p:stCondLst>
                                        </p:cTn>
                                        <p:tgtEl>
                                          <p:spTgt spid="117764"/>
                                        </p:tgtEl>
                                        <p:attrNameLst>
                                          <p:attrName>style.visibility</p:attrName>
                                        </p:attrNameLst>
                                      </p:cBhvr>
                                      <p:to>
                                        <p:strVal val="visible"/>
                                      </p:to>
                                    </p:set>
                                    <p:animEffect transition="in" filter="barn(inHorizontal)">
                                      <p:cBhvr>
                                        <p:cTn id="35" dur="500"/>
                                        <p:tgtEl>
                                          <p:spTgt spid="1177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2" grpId="0" autoUpdateAnimBg="0"/>
      <p:bldP spid="117763" grpId="0" build="p" autoUpdateAnimBg="0" advAuto="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7" name="Rectangle 3"/>
          <p:cNvSpPr>
            <a:spLocks noGrp="1" noChangeArrowheads="1"/>
          </p:cNvSpPr>
          <p:nvPr>
            <p:ph type="title"/>
          </p:nvPr>
        </p:nvSpPr>
        <p:spPr/>
        <p:txBody>
          <a:bodyPr/>
          <a:lstStyle/>
          <a:p>
            <a:pPr eaLnBrk="1" hangingPunct="1"/>
            <a:r>
              <a:rPr lang="en-US"/>
              <a:t>Standard error</a:t>
            </a:r>
          </a:p>
        </p:txBody>
      </p:sp>
      <p:sp>
        <p:nvSpPr>
          <p:cNvPr id="98308" name="Rectangle 4" descr="Rectangle: Click to edit Master text styles&#10;Second level&#10;Third level&#10;Fourth level&#10;Fifth level"/>
          <p:cNvSpPr>
            <a:spLocks noGrp="1" noChangeArrowheads="1"/>
          </p:cNvSpPr>
          <p:nvPr>
            <p:ph type="body" idx="1"/>
          </p:nvPr>
        </p:nvSpPr>
        <p:spPr/>
        <p:txBody>
          <a:bodyPr/>
          <a:lstStyle/>
          <a:p>
            <a:pPr eaLnBrk="1" hangingPunct="1"/>
            <a:r>
              <a:rPr lang="en-US"/>
              <a:t>Standard deviation of mean values </a:t>
            </a:r>
          </a:p>
          <a:p>
            <a:pPr eaLnBrk="1" hangingPunct="1"/>
            <a:r>
              <a:rPr lang="en-US"/>
              <a:t>Used to compare means with one another </a:t>
            </a:r>
          </a:p>
        </p:txBody>
      </p:sp>
      <p:graphicFrame>
        <p:nvGraphicFramePr>
          <p:cNvPr id="98309" name="Object 5"/>
          <p:cNvGraphicFramePr>
            <a:graphicFrameLocks noChangeAspect="1"/>
          </p:cNvGraphicFramePr>
          <p:nvPr>
            <p:extLst>
              <p:ext uri="{D42A27DB-BD31-4B8C-83A1-F6EECF244321}">
                <p14:modId xmlns:p14="http://schemas.microsoft.com/office/powerpoint/2010/main" val="506583591"/>
              </p:ext>
            </p:extLst>
          </p:nvPr>
        </p:nvGraphicFramePr>
        <p:xfrm>
          <a:off x="3200400" y="3200401"/>
          <a:ext cx="5638800" cy="1255713"/>
        </p:xfrm>
        <a:graphic>
          <a:graphicData uri="http://schemas.openxmlformats.org/presentationml/2006/ole">
            <mc:AlternateContent xmlns:mc="http://schemas.openxmlformats.org/markup-compatibility/2006">
              <mc:Choice xmlns:v="urn:schemas-microsoft-com:vml" Requires="v">
                <p:oleObj spid="_x0000_s17478" name="Equation" r:id="rId4" imgW="1955520" imgH="444240" progId="Equation.3">
                  <p:embed/>
                </p:oleObj>
              </mc:Choice>
              <mc:Fallback>
                <p:oleObj name="Equation" r:id="rId4" imgW="1955520" imgH="4442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3200401"/>
                        <a:ext cx="5638800" cy="1255713"/>
                      </a:xfrm>
                      <a:prstGeom prst="rect">
                        <a:avLst/>
                      </a:prstGeom>
                      <a:solidFill>
                        <a:schemeClr val="tx1"/>
                      </a:solidFill>
                      <a:ln>
                        <a:noFill/>
                      </a:ln>
                      <a:effectLst/>
                      <a:extLst/>
                    </p:spPr>
                  </p:pic>
                </p:oleObj>
              </mc:Fallback>
            </mc:AlternateContent>
          </a:graphicData>
        </a:graphic>
      </p:graphicFrame>
    </p:spTree>
    <p:extLst>
      <p:ext uri="{BB962C8B-B14F-4D97-AF65-F5344CB8AC3E}">
        <p14:creationId xmlns:p14="http://schemas.microsoft.com/office/powerpoint/2010/main" val="35112666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8307"/>
                                        </p:tgtEl>
                                        <p:attrNameLst>
                                          <p:attrName>style.visibility</p:attrName>
                                        </p:attrNameLst>
                                      </p:cBhvr>
                                      <p:to>
                                        <p:strVal val="visible"/>
                                      </p:to>
                                    </p:set>
                                  </p:childTnLst>
                                </p:cTn>
                              </p:par>
                            </p:childTnLst>
                          </p:cTn>
                        </p:par>
                        <p:par>
                          <p:cTn id="7" fill="hold" nodeType="afterGroup">
                            <p:stCondLst>
                              <p:cond delay="500"/>
                            </p:stCondLst>
                            <p:childTnLst>
                              <p:par>
                                <p:cTn id="8" presetID="5" presetClass="entr" presetSubtype="10" fill="hold" grpId="0" nodeType="afterEffect">
                                  <p:stCondLst>
                                    <p:cond delay="0"/>
                                  </p:stCondLst>
                                  <p:childTnLst>
                                    <p:set>
                                      <p:cBhvr>
                                        <p:cTn id="9" dur="1" fill="hold">
                                          <p:stCondLst>
                                            <p:cond delay="0"/>
                                          </p:stCondLst>
                                        </p:cTn>
                                        <p:tgtEl>
                                          <p:spTgt spid="98308">
                                            <p:txEl>
                                              <p:pRg st="0" end="0"/>
                                            </p:txEl>
                                          </p:spTgt>
                                        </p:tgtEl>
                                        <p:attrNameLst>
                                          <p:attrName>style.visibility</p:attrName>
                                        </p:attrNameLst>
                                      </p:cBhvr>
                                      <p:to>
                                        <p:strVal val="visible"/>
                                      </p:to>
                                    </p:set>
                                    <p:animEffect transition="in" filter="checkerboard(across)">
                                      <p:cBhvr>
                                        <p:cTn id="10" dur="500"/>
                                        <p:tgtEl>
                                          <p:spTgt spid="98308">
                                            <p:txEl>
                                              <p:pRg st="0" end="0"/>
                                            </p:txEl>
                                          </p:spTgt>
                                        </p:tgtEl>
                                      </p:cBhvr>
                                    </p:animEffect>
                                  </p:childTnLst>
                                </p:cTn>
                              </p:par>
                            </p:childTnLst>
                          </p:cTn>
                        </p:par>
                        <p:par>
                          <p:cTn id="11" fill="hold" nodeType="afterGroup">
                            <p:stCondLst>
                              <p:cond delay="1000"/>
                            </p:stCondLst>
                            <p:childTnLst>
                              <p:par>
                                <p:cTn id="12" presetID="5" presetClass="entr" presetSubtype="10" fill="hold" grpId="0" nodeType="afterEffect">
                                  <p:stCondLst>
                                    <p:cond delay="0"/>
                                  </p:stCondLst>
                                  <p:childTnLst>
                                    <p:set>
                                      <p:cBhvr>
                                        <p:cTn id="13" dur="1" fill="hold">
                                          <p:stCondLst>
                                            <p:cond delay="0"/>
                                          </p:stCondLst>
                                        </p:cTn>
                                        <p:tgtEl>
                                          <p:spTgt spid="98308">
                                            <p:txEl>
                                              <p:pRg st="1" end="1"/>
                                            </p:txEl>
                                          </p:spTgt>
                                        </p:tgtEl>
                                        <p:attrNameLst>
                                          <p:attrName>style.visibility</p:attrName>
                                        </p:attrNameLst>
                                      </p:cBhvr>
                                      <p:to>
                                        <p:strVal val="visible"/>
                                      </p:to>
                                    </p:set>
                                    <p:animEffect transition="in" filter="checkerboard(across)">
                                      <p:cBhvr>
                                        <p:cTn id="14" dur="500"/>
                                        <p:tgtEl>
                                          <p:spTgt spid="98308">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6" fill="hold" nodeType="clickEffect">
                                  <p:stCondLst>
                                    <p:cond delay="0"/>
                                  </p:stCondLst>
                                  <p:childTnLst>
                                    <p:set>
                                      <p:cBhvr>
                                        <p:cTn id="18" dur="1" fill="hold">
                                          <p:stCondLst>
                                            <p:cond delay="0"/>
                                          </p:stCondLst>
                                        </p:cTn>
                                        <p:tgtEl>
                                          <p:spTgt spid="98309"/>
                                        </p:tgtEl>
                                        <p:attrNameLst>
                                          <p:attrName>style.visibility</p:attrName>
                                        </p:attrNameLst>
                                      </p:cBhvr>
                                      <p:to>
                                        <p:strVal val="visible"/>
                                      </p:to>
                                    </p:set>
                                    <p:animEffect transition="in" filter="barn(inHorizontal)">
                                      <p:cBhvr>
                                        <p:cTn id="19" dur="500"/>
                                        <p:tgtEl>
                                          <p:spTgt spid="98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autoUpdateAnimBg="0"/>
      <p:bldP spid="98308" grpId="0" build="p" autoUpdateAnimBg="0" advAuto="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3" name="Rectangle 3" descr="Rectangle: Click to edit Master text styles&#10;Second level&#10;Third level&#10;Fourth level&#10;Fifth level"/>
          <p:cNvSpPr>
            <a:spLocks noGrp="1" noChangeArrowheads="1"/>
          </p:cNvSpPr>
          <p:nvPr>
            <p:ph type="body" idx="1"/>
          </p:nvPr>
        </p:nvSpPr>
        <p:spPr>
          <a:xfrm>
            <a:off x="2209800" y="990600"/>
            <a:ext cx="7772400" cy="5562600"/>
          </a:xfrm>
        </p:spPr>
        <p:txBody>
          <a:bodyPr/>
          <a:lstStyle/>
          <a:p>
            <a:pPr marL="609600" indent="-609600"/>
            <a:r>
              <a:rPr lang="en-US" sz="2800" dirty="0"/>
              <a:t>On preparing frequency distribution with small class intervals of the data collected, we can observe </a:t>
            </a:r>
          </a:p>
          <a:p>
            <a:pPr marL="609600" indent="-609600">
              <a:buNone/>
            </a:pPr>
            <a:endParaRPr lang="en-US" sz="2800" dirty="0"/>
          </a:p>
        </p:txBody>
      </p:sp>
      <p:sp>
        <p:nvSpPr>
          <p:cNvPr id="30724" name="Text Box 4"/>
          <p:cNvSpPr txBox="1">
            <a:spLocks noChangeArrowheads="1"/>
          </p:cNvSpPr>
          <p:nvPr/>
        </p:nvSpPr>
        <p:spPr bwMode="auto">
          <a:xfrm>
            <a:off x="2482850" y="5607050"/>
            <a:ext cx="71945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10000"/>
              <a:buFont typeface="Wingdings" panose="05000000000000000000" pitchFamily="2" charset="2"/>
              <a:buChar char="Ø"/>
              <a:defRPr sz="3200">
                <a:solidFill>
                  <a:schemeClr val="tx1"/>
                </a:solidFill>
                <a:latin typeface="Comic Sans MS" panose="030F0702030302020204" pitchFamily="66"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Comic Sans MS" panose="030F0702030302020204" pitchFamily="66"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Comic Sans MS" panose="030F0702030302020204" pitchFamily="66"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Comic Sans MS" panose="030F0702030302020204" pitchFamily="66"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9pPr>
          </a:lstStyle>
          <a:p>
            <a:pPr>
              <a:spcBef>
                <a:spcPct val="0"/>
              </a:spcBef>
              <a:buClrTx/>
              <a:buSzTx/>
              <a:buFontTx/>
              <a:buNone/>
            </a:pPr>
            <a:r>
              <a:rPr lang="en-US" sz="2800" dirty="0">
                <a:latin typeface="Bookman Old Style" panose="02050604050505020204" pitchFamily="18" charset="0"/>
              </a:rPr>
              <a:t>A distribution of this nature or shape is </a:t>
            </a:r>
          </a:p>
          <a:p>
            <a:pPr>
              <a:spcBef>
                <a:spcPct val="0"/>
              </a:spcBef>
              <a:buClrTx/>
              <a:buSzTx/>
              <a:buFontTx/>
              <a:buNone/>
            </a:pPr>
            <a:r>
              <a:rPr lang="en-US" sz="2800" dirty="0">
                <a:latin typeface="Bookman Old Style" panose="02050604050505020204" pitchFamily="18" charset="0"/>
              </a:rPr>
              <a:t>called </a:t>
            </a:r>
            <a:r>
              <a:rPr lang="en-US" sz="2800" b="1" i="1" dirty="0">
                <a:latin typeface="Times New Roman" panose="02020603050405020304" pitchFamily="18" charset="0"/>
              </a:rPr>
              <a:t>Normal or Gaussian distribution</a:t>
            </a:r>
          </a:p>
        </p:txBody>
      </p:sp>
      <p:sp>
        <p:nvSpPr>
          <p:cNvPr id="30725" name="Text Box 5"/>
          <p:cNvSpPr txBox="1">
            <a:spLocks noChangeArrowheads="1"/>
          </p:cNvSpPr>
          <p:nvPr/>
        </p:nvSpPr>
        <p:spPr bwMode="auto">
          <a:xfrm>
            <a:off x="2209801" y="2362200"/>
            <a:ext cx="7806561" cy="3576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spcBef>
                <a:spcPct val="20000"/>
              </a:spcBef>
              <a:buClr>
                <a:schemeClr val="hlink"/>
              </a:buClr>
              <a:buSzPct val="110000"/>
              <a:buFont typeface="Wingdings" panose="05000000000000000000" pitchFamily="2" charset="2"/>
              <a:buChar char="Ø"/>
              <a:defRPr sz="3200">
                <a:solidFill>
                  <a:schemeClr val="tx1"/>
                </a:solidFill>
                <a:latin typeface="Comic Sans MS" panose="030F0702030302020204" pitchFamily="66" charset="0"/>
              </a:defRPr>
            </a:lvl1pPr>
            <a:lvl2pPr marL="914400" indent="-457200">
              <a:spcBef>
                <a:spcPct val="20000"/>
              </a:spcBef>
              <a:buClr>
                <a:schemeClr val="tx1"/>
              </a:buClr>
              <a:buSzPct val="60000"/>
              <a:buFont typeface="Wingdings" panose="05000000000000000000" pitchFamily="2" charset="2"/>
              <a:buChar char="n"/>
              <a:defRPr sz="2800">
                <a:solidFill>
                  <a:schemeClr val="tx1"/>
                </a:solidFill>
                <a:latin typeface="Comic Sans MS" panose="030F0702030302020204" pitchFamily="66"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Comic Sans MS" panose="030F0702030302020204" pitchFamily="66"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Comic Sans MS" panose="030F0702030302020204" pitchFamily="66"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9pPr>
          </a:lstStyle>
          <a:p>
            <a:pPr lvl="1">
              <a:lnSpc>
                <a:spcPct val="90000"/>
              </a:lnSpc>
              <a:buClr>
                <a:schemeClr val="hlink"/>
              </a:buClr>
              <a:buSzTx/>
              <a:buFontTx/>
              <a:buAutoNum type="arabicPeriod"/>
            </a:pPr>
            <a:r>
              <a:rPr lang="en-US" sz="2400" i="1" dirty="0">
                <a:latin typeface="Times New Roman" panose="02020603050405020304" pitchFamily="18" charset="0"/>
              </a:rPr>
              <a:t>Some observations are above the mean &amp; others</a:t>
            </a:r>
          </a:p>
          <a:p>
            <a:pPr lvl="1">
              <a:lnSpc>
                <a:spcPct val="90000"/>
              </a:lnSpc>
              <a:buClr>
                <a:schemeClr val="hlink"/>
              </a:buClr>
              <a:buSzTx/>
              <a:buFontTx/>
              <a:buNone/>
            </a:pPr>
            <a:r>
              <a:rPr lang="en-US" sz="2400" i="1" dirty="0">
                <a:latin typeface="Times New Roman" panose="02020603050405020304" pitchFamily="18" charset="0"/>
              </a:rPr>
              <a:t>	 are below the mean</a:t>
            </a:r>
          </a:p>
          <a:p>
            <a:pPr lvl="1">
              <a:lnSpc>
                <a:spcPct val="90000"/>
              </a:lnSpc>
              <a:buClr>
                <a:schemeClr val="hlink"/>
              </a:buClr>
              <a:buSzTx/>
              <a:buFontTx/>
              <a:buNone/>
            </a:pPr>
            <a:r>
              <a:rPr lang="en-US" sz="2400" i="1" dirty="0">
                <a:latin typeface="Times New Roman" panose="02020603050405020304" pitchFamily="18" charset="0"/>
              </a:rPr>
              <a:t>2. 	If arranged in order, maximum number of frequencies </a:t>
            </a:r>
          </a:p>
          <a:p>
            <a:pPr lvl="1">
              <a:lnSpc>
                <a:spcPct val="90000"/>
              </a:lnSpc>
              <a:buClr>
                <a:schemeClr val="hlink"/>
              </a:buClr>
              <a:buSzTx/>
              <a:buFontTx/>
              <a:buNone/>
            </a:pPr>
            <a:r>
              <a:rPr lang="en-US" sz="2400" i="1" dirty="0">
                <a:latin typeface="Times New Roman" panose="02020603050405020304" pitchFamily="18" charset="0"/>
              </a:rPr>
              <a:t>	are seen in the middle around the mean &amp; fewer at the</a:t>
            </a:r>
          </a:p>
          <a:p>
            <a:pPr lvl="1">
              <a:lnSpc>
                <a:spcPct val="90000"/>
              </a:lnSpc>
              <a:buClr>
                <a:schemeClr val="hlink"/>
              </a:buClr>
              <a:buSzTx/>
              <a:buFontTx/>
              <a:buNone/>
            </a:pPr>
            <a:r>
              <a:rPr lang="en-US" sz="2400" i="1" dirty="0">
                <a:latin typeface="Times New Roman" panose="02020603050405020304" pitchFamily="18" charset="0"/>
              </a:rPr>
              <a:t>	extremes decreasing smoothly </a:t>
            </a:r>
          </a:p>
          <a:p>
            <a:pPr lvl="1">
              <a:lnSpc>
                <a:spcPct val="90000"/>
              </a:lnSpc>
              <a:buClr>
                <a:schemeClr val="hlink"/>
              </a:buClr>
              <a:buSzTx/>
              <a:buFontTx/>
              <a:buNone/>
            </a:pPr>
            <a:r>
              <a:rPr lang="en-US" sz="2400" i="1" dirty="0">
                <a:latin typeface="Times New Roman" panose="02020603050405020304" pitchFamily="18" charset="0"/>
              </a:rPr>
              <a:t>3.	Normally half the observations lie above &amp; half below</a:t>
            </a:r>
          </a:p>
          <a:p>
            <a:pPr lvl="1">
              <a:lnSpc>
                <a:spcPct val="90000"/>
              </a:lnSpc>
              <a:buClr>
                <a:schemeClr val="hlink"/>
              </a:buClr>
              <a:buSzTx/>
              <a:buFontTx/>
              <a:buNone/>
            </a:pPr>
            <a:r>
              <a:rPr lang="en-US" sz="2400" i="1" dirty="0">
                <a:latin typeface="Times New Roman" panose="02020603050405020304" pitchFamily="18" charset="0"/>
              </a:rPr>
              <a:t> 	the mean &amp; all are symmetrically distributed on each </a:t>
            </a:r>
          </a:p>
          <a:p>
            <a:pPr lvl="1">
              <a:lnSpc>
                <a:spcPct val="90000"/>
              </a:lnSpc>
              <a:buClr>
                <a:schemeClr val="hlink"/>
              </a:buClr>
              <a:buSzTx/>
              <a:buFontTx/>
              <a:buNone/>
            </a:pPr>
            <a:r>
              <a:rPr lang="en-US" sz="2400" i="1" dirty="0">
                <a:latin typeface="Times New Roman" panose="02020603050405020304" pitchFamily="18" charset="0"/>
              </a:rPr>
              <a:t>	side of mean  </a:t>
            </a:r>
          </a:p>
          <a:p>
            <a:pPr>
              <a:spcBef>
                <a:spcPct val="0"/>
              </a:spcBef>
              <a:buClrTx/>
              <a:buSzTx/>
              <a:buFontTx/>
              <a:buNone/>
            </a:pPr>
            <a:endParaRPr lang="en-US" sz="2000" dirty="0">
              <a:latin typeface="Times" panose="02020603050405020304" pitchFamily="18" charset="0"/>
            </a:endParaRPr>
          </a:p>
        </p:txBody>
      </p:sp>
      <p:sp>
        <p:nvSpPr>
          <p:cNvPr id="2" name="Rectangle 1"/>
          <p:cNvSpPr/>
          <p:nvPr/>
        </p:nvSpPr>
        <p:spPr>
          <a:xfrm>
            <a:off x="2660336" y="29636"/>
            <a:ext cx="7321235" cy="1015663"/>
          </a:xfrm>
          <a:prstGeom prst="rect">
            <a:avLst/>
          </a:prstGeom>
        </p:spPr>
        <p:txBody>
          <a:bodyPr wrap="none">
            <a:spAutoFit/>
          </a:bodyPr>
          <a:lstStyle/>
          <a:p>
            <a:r>
              <a:rPr lang="en-US" sz="6000" dirty="0"/>
              <a:t>Normal distribution </a:t>
            </a:r>
          </a:p>
        </p:txBody>
      </p:sp>
    </p:spTree>
    <p:extLst>
      <p:ext uri="{BB962C8B-B14F-4D97-AF65-F5344CB8AC3E}">
        <p14:creationId xmlns:p14="http://schemas.microsoft.com/office/powerpoint/2010/main" val="34585273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checkerboard(across)">
                                      <p:cBhvr>
                                        <p:cTn id="7" dur="500"/>
                                        <p:tgtEl>
                                          <p:spTgt spid="30723">
                                            <p:txEl>
                                              <p:pRg st="0" end="0"/>
                                            </p:txEl>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0725"/>
                                        </p:tgtEl>
                                        <p:attrNameLst>
                                          <p:attrName>style.visibility</p:attrName>
                                        </p:attrNameLst>
                                      </p:cBhvr>
                                      <p:to>
                                        <p:strVal val="visible"/>
                                      </p:to>
                                    </p:set>
                                    <p:animEffect transition="in" filter="dissolve">
                                      <p:cBhvr>
                                        <p:cTn id="11" dur="500"/>
                                        <p:tgtEl>
                                          <p:spTgt spid="3072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30724"/>
                                        </p:tgtEl>
                                        <p:attrNameLst>
                                          <p:attrName>style.visibility</p:attrName>
                                        </p:attrNameLst>
                                      </p:cBhvr>
                                      <p:to>
                                        <p:strVal val="visible"/>
                                      </p:to>
                                    </p:set>
                                    <p:animEffect transition="in" filter="checkerboard(across)">
                                      <p:cBhvr>
                                        <p:cTn id="16" dur="5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advAuto="0"/>
      <p:bldP spid="30724" grpId="0" autoUpdateAnimBg="0"/>
      <p:bldP spid="30725"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2132013" y="277814"/>
            <a:ext cx="7956550" cy="985837"/>
          </a:xfrm>
        </p:spPr>
        <p:txBody>
          <a:bodyPr/>
          <a:lstStyle/>
          <a:p>
            <a:pPr eaLnBrk="1" hangingPunct="1"/>
            <a:r>
              <a:rPr lang="en-US" dirty="0"/>
              <a:t>Normal distribution </a:t>
            </a:r>
          </a:p>
        </p:txBody>
      </p:sp>
      <p:sp>
        <p:nvSpPr>
          <p:cNvPr id="135171" name="Rectangle 3" descr="Rectangle: Click to edit Master text styles&#10;Second level&#10;Third level&#10;Fourth level&#10;Fifth level"/>
          <p:cNvSpPr>
            <a:spLocks noGrp="1" noChangeArrowheads="1"/>
          </p:cNvSpPr>
          <p:nvPr>
            <p:ph type="body" sz="half" idx="1"/>
          </p:nvPr>
        </p:nvSpPr>
        <p:spPr>
          <a:xfrm>
            <a:off x="455615" y="1619250"/>
            <a:ext cx="4724400" cy="4525963"/>
          </a:xfrm>
        </p:spPr>
        <p:txBody>
          <a:bodyPr>
            <a:normAutofit/>
          </a:bodyPr>
          <a:lstStyle/>
          <a:p>
            <a:pPr eaLnBrk="1" hangingPunct="1"/>
            <a:r>
              <a:rPr lang="en-US" sz="2000" dirty="0"/>
              <a:t>Normal/ Gaussian curve</a:t>
            </a:r>
          </a:p>
          <a:p>
            <a:pPr eaLnBrk="1" hangingPunct="1"/>
            <a:endParaRPr lang="en-US" sz="2000" dirty="0">
              <a:cs typeface="Arial" panose="020B0604020202020204" pitchFamily="34" charset="0"/>
            </a:endParaRPr>
          </a:p>
          <a:p>
            <a:pPr eaLnBrk="1" hangingPunct="1"/>
            <a:r>
              <a:rPr lang="en-US" sz="2000" dirty="0">
                <a:cs typeface="Arial" panose="020B0604020202020204" pitchFamily="34" charset="0"/>
              </a:rPr>
              <a:t> Mean ± 1 SD   -- 68.3%</a:t>
            </a:r>
          </a:p>
          <a:p>
            <a:pPr eaLnBrk="1" hangingPunct="1"/>
            <a:r>
              <a:rPr lang="en-US" sz="2000" dirty="0">
                <a:cs typeface="Arial" panose="020B0604020202020204" pitchFamily="34" charset="0"/>
              </a:rPr>
              <a:t>Mean ± 2 SD   -- 95.4%</a:t>
            </a:r>
          </a:p>
          <a:p>
            <a:pPr eaLnBrk="1" hangingPunct="1"/>
            <a:r>
              <a:rPr lang="en-US" sz="2000" dirty="0">
                <a:cs typeface="Arial" panose="020B0604020202020204" pitchFamily="34" charset="0"/>
              </a:rPr>
              <a:t>Mean ± 1 SD   -- 99.7%</a:t>
            </a:r>
          </a:p>
          <a:p>
            <a:pPr eaLnBrk="1" hangingPunct="1"/>
            <a:endParaRPr lang="en-US" sz="2000" dirty="0">
              <a:cs typeface="Arial" panose="020B0604020202020204" pitchFamily="34" charset="0"/>
            </a:endParaRPr>
          </a:p>
        </p:txBody>
      </p:sp>
      <p:sp>
        <p:nvSpPr>
          <p:cNvPr id="135172" name="Rectangle 4" descr="Rectangle: Click to edit Master text styles&#10;Second level&#10;Third level&#10;Fourth level&#10;Fifth level"/>
          <p:cNvSpPr>
            <a:spLocks noGrp="1" noChangeArrowheads="1"/>
          </p:cNvSpPr>
          <p:nvPr>
            <p:ph type="body" sz="half" idx="2"/>
          </p:nvPr>
        </p:nvSpPr>
        <p:spPr>
          <a:xfrm>
            <a:off x="5637214" y="1600201"/>
            <a:ext cx="4040187" cy="4530725"/>
          </a:xfrm>
        </p:spPr>
        <p:txBody>
          <a:bodyPr/>
          <a:lstStyle/>
          <a:p>
            <a:pPr eaLnBrk="1" hangingPunct="1">
              <a:buFont typeface="Wingdings" panose="05000000000000000000" pitchFamily="2" charset="2"/>
              <a:buNone/>
            </a:pPr>
            <a:endParaRPr lang="en-US"/>
          </a:p>
        </p:txBody>
      </p:sp>
      <p:pic>
        <p:nvPicPr>
          <p:cNvPr id="135173" name="Picture 6" descr="350px-Standard_deviation_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4581" y="3403422"/>
            <a:ext cx="6447503" cy="335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4" name="Picture 7" descr="325px-Normal_approximation_to_binomial"/>
          <p:cNvPicPr>
            <a:picLocks noChangeAspect="1" noChangeArrowheads="1"/>
          </p:cNvPicPr>
          <p:nvPr/>
        </p:nvPicPr>
        <p:blipFill>
          <a:blip r:embed="rId4">
            <a:extLst>
              <a:ext uri="{28A0092B-C50C-407E-A947-70E740481C1C}">
                <a14:useLocalDpi xmlns:a14="http://schemas.microsoft.com/office/drawing/2010/main" val="0"/>
              </a:ext>
            </a:extLst>
          </a:blip>
          <a:srcRect l="5022" b="5115"/>
          <a:stretch>
            <a:fillRect/>
          </a:stretch>
        </p:blipFill>
        <p:spPr bwMode="auto">
          <a:xfrm>
            <a:off x="6874253" y="793086"/>
            <a:ext cx="3407831" cy="2555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5" name="Text Box 11"/>
          <p:cNvSpPr txBox="1">
            <a:spLocks noChangeArrowheads="1"/>
          </p:cNvSpPr>
          <p:nvPr/>
        </p:nvSpPr>
        <p:spPr bwMode="auto">
          <a:xfrm>
            <a:off x="3108326" y="5370514"/>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10000"/>
              <a:buFont typeface="Wingdings" panose="05000000000000000000" pitchFamily="2" charset="2"/>
              <a:buChar char="Ø"/>
              <a:defRPr sz="3200">
                <a:solidFill>
                  <a:schemeClr val="tx1"/>
                </a:solidFill>
                <a:latin typeface="Comic Sans MS" panose="030F0702030302020204" pitchFamily="66"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Comic Sans MS" panose="030F0702030302020204" pitchFamily="66"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Comic Sans MS" panose="030F0702030302020204" pitchFamily="66"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Comic Sans MS" panose="030F0702030302020204" pitchFamily="66"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9pPr>
          </a:lstStyle>
          <a:p>
            <a:pPr>
              <a:spcBef>
                <a:spcPct val="0"/>
              </a:spcBef>
              <a:buClrTx/>
              <a:buSzTx/>
              <a:buFontTx/>
              <a:buNone/>
            </a:pPr>
            <a:endParaRPr lang="en-US" sz="2400" b="1">
              <a:latin typeface="Times" panose="02020603050405020304" pitchFamily="18" charset="0"/>
            </a:endParaRPr>
          </a:p>
        </p:txBody>
      </p:sp>
      <p:sp>
        <p:nvSpPr>
          <p:cNvPr id="135176" name="Line 12"/>
          <p:cNvSpPr>
            <a:spLocks noChangeShapeType="1"/>
          </p:cNvSpPr>
          <p:nvPr/>
        </p:nvSpPr>
        <p:spPr bwMode="auto">
          <a:xfrm>
            <a:off x="3124200" y="56388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177" name="Rectangle 15"/>
          <p:cNvSpPr>
            <a:spLocks noChangeArrowheads="1"/>
          </p:cNvSpPr>
          <p:nvPr/>
        </p:nvSpPr>
        <p:spPr bwMode="auto">
          <a:xfrm>
            <a:off x="8686800" y="1752600"/>
            <a:ext cx="1143000" cy="228600"/>
          </a:xfrm>
          <a:prstGeom prst="rect">
            <a:avLst/>
          </a:prstGeom>
          <a:solidFill>
            <a:schemeClr val="tx2"/>
          </a:solidFill>
          <a:ln w="9525">
            <a:solidFill>
              <a:schemeClr val="tx1"/>
            </a:solidFill>
            <a:miter lim="800000"/>
            <a:headEnd/>
            <a:tailEnd/>
          </a:ln>
        </p:spPr>
        <p:txBody>
          <a:bodyPr wrap="none" anchor="ctr"/>
          <a:lstStyle>
            <a:lvl1pPr>
              <a:spcBef>
                <a:spcPct val="20000"/>
              </a:spcBef>
              <a:buClr>
                <a:schemeClr val="hlink"/>
              </a:buClr>
              <a:buSzPct val="110000"/>
              <a:buFont typeface="Wingdings" panose="05000000000000000000" pitchFamily="2" charset="2"/>
              <a:buChar char="Ø"/>
              <a:defRPr sz="3200">
                <a:solidFill>
                  <a:schemeClr val="tx1"/>
                </a:solidFill>
                <a:latin typeface="Comic Sans MS" panose="030F0702030302020204" pitchFamily="66"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Comic Sans MS" panose="030F0702030302020204" pitchFamily="66"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Comic Sans MS" panose="030F0702030302020204" pitchFamily="66"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Comic Sans MS" panose="030F0702030302020204" pitchFamily="66"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9pPr>
          </a:lstStyle>
          <a:p>
            <a:pPr>
              <a:spcBef>
                <a:spcPct val="0"/>
              </a:spcBef>
              <a:buClrTx/>
              <a:buSzTx/>
              <a:buFontTx/>
              <a:buNone/>
            </a:pPr>
            <a:endParaRPr lang="en-US" sz="2400">
              <a:latin typeface="Times" panose="02020603050405020304" pitchFamily="18" charset="0"/>
            </a:endParaRPr>
          </a:p>
        </p:txBody>
      </p:sp>
    </p:spTree>
    <p:extLst>
      <p:ext uri="{BB962C8B-B14F-4D97-AF65-F5344CB8AC3E}">
        <p14:creationId xmlns:p14="http://schemas.microsoft.com/office/powerpoint/2010/main" val="37261498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7" name="Rectangle 2"/>
          <p:cNvSpPr>
            <a:spLocks noGrp="1" noChangeArrowheads="1"/>
          </p:cNvSpPr>
          <p:nvPr>
            <p:ph type="title"/>
          </p:nvPr>
        </p:nvSpPr>
        <p:spPr/>
        <p:txBody>
          <a:bodyPr/>
          <a:lstStyle/>
          <a:p>
            <a:pPr eaLnBrk="1" hangingPunct="1"/>
            <a:endParaRPr lang="en-US"/>
          </a:p>
        </p:txBody>
      </p:sp>
      <p:sp>
        <p:nvSpPr>
          <p:cNvPr id="29699" name="Rectangle 3" descr="Rectangle: Click to edit Master text styles&#10;Second level&#10;Third level&#10;Fourth level&#10;Fifth level"/>
          <p:cNvSpPr>
            <a:spLocks noGrp="1" noChangeArrowheads="1"/>
          </p:cNvSpPr>
          <p:nvPr>
            <p:ph type="body" idx="1"/>
          </p:nvPr>
        </p:nvSpPr>
        <p:spPr/>
        <p:txBody>
          <a:bodyPr/>
          <a:lstStyle/>
          <a:p>
            <a:pPr eaLnBrk="1" hangingPunct="1"/>
            <a:r>
              <a:rPr lang="en-US"/>
              <a:t>Characteristics of normal curve </a:t>
            </a:r>
          </a:p>
          <a:p>
            <a:pPr lvl="1" eaLnBrk="1" hangingPunct="1">
              <a:lnSpc>
                <a:spcPct val="150000"/>
              </a:lnSpc>
            </a:pPr>
            <a:r>
              <a:rPr lang="en-US"/>
              <a:t>Bell shaped </a:t>
            </a:r>
          </a:p>
          <a:p>
            <a:pPr lvl="1" eaLnBrk="1" hangingPunct="1">
              <a:lnSpc>
                <a:spcPct val="150000"/>
              </a:lnSpc>
            </a:pPr>
            <a:r>
              <a:rPr lang="en-US"/>
              <a:t>Symmetrical </a:t>
            </a:r>
          </a:p>
          <a:p>
            <a:pPr lvl="1" eaLnBrk="1" hangingPunct="1">
              <a:lnSpc>
                <a:spcPct val="150000"/>
              </a:lnSpc>
            </a:pPr>
            <a:r>
              <a:rPr lang="en-US"/>
              <a:t>Mean, Mode &amp; Median – coincide </a:t>
            </a:r>
          </a:p>
          <a:p>
            <a:pPr lvl="1" eaLnBrk="1" hangingPunct="1">
              <a:lnSpc>
                <a:spcPct val="150000"/>
              </a:lnSpc>
            </a:pPr>
            <a:r>
              <a:rPr lang="en-US"/>
              <a:t>Has two inflections – the central part is convex, while at the point of inflection the curve changes from convexity to concavity </a:t>
            </a:r>
          </a:p>
        </p:txBody>
      </p:sp>
    </p:spTree>
    <p:extLst>
      <p:ext uri="{BB962C8B-B14F-4D97-AF65-F5344CB8AC3E}">
        <p14:creationId xmlns:p14="http://schemas.microsoft.com/office/powerpoint/2010/main" val="38326614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iterate type="wd">
                                    <p:tmPct val="100000"/>
                                  </p:iterate>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checkerboard(across)">
                                      <p:cBhvr>
                                        <p:cTn id="7" dur="300"/>
                                        <p:tgtEl>
                                          <p:spTgt spid="29699">
                                            <p:txEl>
                                              <p:pRg st="0" end="0"/>
                                            </p:txEl>
                                          </p:spTgt>
                                        </p:tgtEl>
                                      </p:cBhvr>
                                    </p:animEffect>
                                  </p:childTnLst>
                                </p:cTn>
                              </p:par>
                              <p:par>
                                <p:cTn id="8" presetID="5" presetClass="entr" presetSubtype="10" fill="hold" grpId="0" nodeType="withEffect">
                                  <p:stCondLst>
                                    <p:cond delay="0"/>
                                  </p:stCondLst>
                                  <p:iterate type="wd">
                                    <p:tmPct val="100000"/>
                                  </p:iterate>
                                  <p:childTnLst>
                                    <p:set>
                                      <p:cBhvr>
                                        <p:cTn id="9" dur="1" fill="hold">
                                          <p:stCondLst>
                                            <p:cond delay="0"/>
                                          </p:stCondLst>
                                        </p:cTn>
                                        <p:tgtEl>
                                          <p:spTgt spid="29699">
                                            <p:txEl>
                                              <p:pRg st="1" end="1"/>
                                            </p:txEl>
                                          </p:spTgt>
                                        </p:tgtEl>
                                        <p:attrNameLst>
                                          <p:attrName>style.visibility</p:attrName>
                                        </p:attrNameLst>
                                      </p:cBhvr>
                                      <p:to>
                                        <p:strVal val="visible"/>
                                      </p:to>
                                    </p:set>
                                    <p:animEffect transition="in" filter="checkerboard(across)">
                                      <p:cBhvr>
                                        <p:cTn id="10" dur="300"/>
                                        <p:tgtEl>
                                          <p:spTgt spid="29699">
                                            <p:txEl>
                                              <p:pRg st="1" end="1"/>
                                            </p:txEl>
                                          </p:spTgt>
                                        </p:tgtEl>
                                      </p:cBhvr>
                                    </p:animEffect>
                                  </p:childTnLst>
                                </p:cTn>
                              </p:par>
                              <p:par>
                                <p:cTn id="11" presetID="5" presetClass="entr" presetSubtype="10" fill="hold" grpId="0" nodeType="withEffect">
                                  <p:stCondLst>
                                    <p:cond delay="0"/>
                                  </p:stCondLst>
                                  <p:iterate type="wd">
                                    <p:tmPct val="100000"/>
                                  </p:iterate>
                                  <p:childTnLst>
                                    <p:set>
                                      <p:cBhvr>
                                        <p:cTn id="12" dur="1" fill="hold">
                                          <p:stCondLst>
                                            <p:cond delay="0"/>
                                          </p:stCondLst>
                                        </p:cTn>
                                        <p:tgtEl>
                                          <p:spTgt spid="29699">
                                            <p:txEl>
                                              <p:pRg st="2" end="2"/>
                                            </p:txEl>
                                          </p:spTgt>
                                        </p:tgtEl>
                                        <p:attrNameLst>
                                          <p:attrName>style.visibility</p:attrName>
                                        </p:attrNameLst>
                                      </p:cBhvr>
                                      <p:to>
                                        <p:strVal val="visible"/>
                                      </p:to>
                                    </p:set>
                                    <p:animEffect transition="in" filter="checkerboard(across)">
                                      <p:cBhvr>
                                        <p:cTn id="13" dur="300"/>
                                        <p:tgtEl>
                                          <p:spTgt spid="29699">
                                            <p:txEl>
                                              <p:pRg st="2" end="2"/>
                                            </p:txEl>
                                          </p:spTgt>
                                        </p:tgtEl>
                                      </p:cBhvr>
                                    </p:animEffect>
                                  </p:childTnLst>
                                </p:cTn>
                              </p:par>
                              <p:par>
                                <p:cTn id="14" presetID="5" presetClass="entr" presetSubtype="10" fill="hold" grpId="0" nodeType="withEffect">
                                  <p:stCondLst>
                                    <p:cond delay="0"/>
                                  </p:stCondLst>
                                  <p:iterate type="wd">
                                    <p:tmPct val="100000"/>
                                  </p:iterate>
                                  <p:childTnLst>
                                    <p:set>
                                      <p:cBhvr>
                                        <p:cTn id="15" dur="1" fill="hold">
                                          <p:stCondLst>
                                            <p:cond delay="0"/>
                                          </p:stCondLst>
                                        </p:cTn>
                                        <p:tgtEl>
                                          <p:spTgt spid="29699">
                                            <p:txEl>
                                              <p:pRg st="3" end="3"/>
                                            </p:txEl>
                                          </p:spTgt>
                                        </p:tgtEl>
                                        <p:attrNameLst>
                                          <p:attrName>style.visibility</p:attrName>
                                        </p:attrNameLst>
                                      </p:cBhvr>
                                      <p:to>
                                        <p:strVal val="visible"/>
                                      </p:to>
                                    </p:set>
                                    <p:animEffect transition="in" filter="checkerboard(across)">
                                      <p:cBhvr>
                                        <p:cTn id="16" dur="300"/>
                                        <p:tgtEl>
                                          <p:spTgt spid="29699">
                                            <p:txEl>
                                              <p:pRg st="3" end="3"/>
                                            </p:txEl>
                                          </p:spTgt>
                                        </p:tgtEl>
                                      </p:cBhvr>
                                    </p:animEffect>
                                  </p:childTnLst>
                                </p:cTn>
                              </p:par>
                              <p:par>
                                <p:cTn id="17" presetID="5" presetClass="entr" presetSubtype="10" fill="hold" grpId="0" nodeType="withEffect">
                                  <p:stCondLst>
                                    <p:cond delay="0"/>
                                  </p:stCondLst>
                                  <p:iterate type="wd">
                                    <p:tmPct val="100000"/>
                                  </p:iterate>
                                  <p:childTnLst>
                                    <p:set>
                                      <p:cBhvr>
                                        <p:cTn id="18" dur="1" fill="hold">
                                          <p:stCondLst>
                                            <p:cond delay="0"/>
                                          </p:stCondLst>
                                        </p:cTn>
                                        <p:tgtEl>
                                          <p:spTgt spid="29699">
                                            <p:txEl>
                                              <p:pRg st="4" end="4"/>
                                            </p:txEl>
                                          </p:spTgt>
                                        </p:tgtEl>
                                        <p:attrNameLst>
                                          <p:attrName>style.visibility</p:attrName>
                                        </p:attrNameLst>
                                      </p:cBhvr>
                                      <p:to>
                                        <p:strVal val="visible"/>
                                      </p:to>
                                    </p:set>
                                    <p:animEffect transition="in" filter="checkerboard(across)">
                                      <p:cBhvr>
                                        <p:cTn id="19" dur="300"/>
                                        <p:tgtEl>
                                          <p:spTgt spid="296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autoUpdateAnimBg="0"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6" name="Rectangle 4"/>
          <p:cNvSpPr>
            <a:spLocks noGrp="1" noChangeArrowheads="1"/>
          </p:cNvSpPr>
          <p:nvPr>
            <p:ph type="title"/>
          </p:nvPr>
        </p:nvSpPr>
        <p:spPr/>
        <p:txBody>
          <a:bodyPr/>
          <a:lstStyle/>
          <a:p>
            <a:r>
              <a:rPr lang="en-US"/>
              <a:t>Collection of Data</a:t>
            </a:r>
          </a:p>
        </p:txBody>
      </p:sp>
      <p:sp>
        <p:nvSpPr>
          <p:cNvPr id="202757" name="Rectangle 5"/>
          <p:cNvSpPr>
            <a:spLocks noGrp="1" noChangeArrowheads="1"/>
          </p:cNvSpPr>
          <p:nvPr>
            <p:ph type="body" sz="half" idx="1"/>
          </p:nvPr>
        </p:nvSpPr>
        <p:spPr>
          <a:xfrm>
            <a:off x="2362200" y="838200"/>
            <a:ext cx="8001000" cy="1143000"/>
          </a:xfrm>
        </p:spPr>
        <p:txBody>
          <a:bodyPr>
            <a:normAutofit/>
          </a:bodyPr>
          <a:lstStyle/>
          <a:p>
            <a:pPr>
              <a:buFont typeface="Wingdings" panose="05000000000000000000" pitchFamily="2" charset="2"/>
              <a:buNone/>
            </a:pPr>
            <a:r>
              <a:rPr lang="en-US" b="1" i="1">
                <a:solidFill>
                  <a:srgbClr val="3333FF"/>
                </a:solidFill>
              </a:rPr>
              <a:t>Data:</a:t>
            </a:r>
            <a:r>
              <a:rPr lang="en-US"/>
              <a:t> </a:t>
            </a:r>
            <a:r>
              <a:rPr lang="en-US" b="1" i="1">
                <a:solidFill>
                  <a:schemeClr val="tx1"/>
                </a:solidFill>
              </a:rPr>
              <a:t>A collective recording of observations either numerical or other-wise</a:t>
            </a:r>
            <a:r>
              <a:rPr lang="en-US"/>
              <a:t> </a:t>
            </a:r>
          </a:p>
          <a:p>
            <a:pPr>
              <a:buFont typeface="Wingdings" panose="05000000000000000000" pitchFamily="2" charset="2"/>
              <a:buNone/>
            </a:pPr>
            <a:r>
              <a:rPr lang="en-US" i="1"/>
              <a:t>two </a:t>
            </a:r>
            <a:r>
              <a:rPr lang="en-US"/>
              <a:t>broad categories:</a:t>
            </a:r>
          </a:p>
        </p:txBody>
      </p:sp>
      <p:graphicFrame>
        <p:nvGraphicFramePr>
          <p:cNvPr id="4" name="Diagram 3"/>
          <p:cNvGraphicFramePr/>
          <p:nvPr>
            <p:extLst>
              <p:ext uri="{D42A27DB-BD31-4B8C-83A1-F6EECF244321}">
                <p14:modId xmlns:p14="http://schemas.microsoft.com/office/powerpoint/2010/main" val="2043437124"/>
              </p:ext>
            </p:extLst>
          </p:nvPr>
        </p:nvGraphicFramePr>
        <p:xfrm>
          <a:off x="2809876" y="2286000"/>
          <a:ext cx="7419975" cy="4186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0"/>
          </p:nvPr>
        </p:nvSpPr>
        <p:spPr/>
        <p:txBody>
          <a:bodyPr/>
          <a:lstStyle/>
          <a:p>
            <a:fld id="{DA4374CF-A1E0-40CC-97DE-D51F959ABE12}" type="slidenum">
              <a:rPr lang="en-US"/>
              <a:pPr/>
              <a:t>6</a:t>
            </a:fld>
            <a:endParaRPr lang="en-US"/>
          </a:p>
        </p:txBody>
      </p:sp>
    </p:spTree>
    <p:extLst>
      <p:ext uri="{BB962C8B-B14F-4D97-AF65-F5344CB8AC3E}">
        <p14:creationId xmlns:p14="http://schemas.microsoft.com/office/powerpoint/2010/main" val="12217665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02757">
                                            <p:txEl>
                                              <p:pRg st="0" end="0"/>
                                            </p:txEl>
                                          </p:spTgt>
                                        </p:tgtEl>
                                        <p:attrNameLst>
                                          <p:attrName>style.visibility</p:attrName>
                                        </p:attrNameLst>
                                      </p:cBhvr>
                                      <p:to>
                                        <p:strVal val="visible"/>
                                      </p:to>
                                    </p:set>
                                    <p:animEffect transition="in" filter="blinds(horizontal)">
                                      <p:cBhvr>
                                        <p:cTn id="7" dur="500"/>
                                        <p:tgtEl>
                                          <p:spTgt spid="20275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02757">
                                            <p:txEl>
                                              <p:pRg st="1" end="1"/>
                                            </p:txEl>
                                          </p:spTgt>
                                        </p:tgtEl>
                                        <p:attrNameLst>
                                          <p:attrName>style.visibility</p:attrName>
                                        </p:attrNameLst>
                                      </p:cBhvr>
                                      <p:to>
                                        <p:strVal val="visible"/>
                                      </p:to>
                                    </p:set>
                                    <p:animEffect transition="in" filter="blinds(horizontal)">
                                      <p:cBhvr>
                                        <p:cTn id="10" dur="500"/>
                                        <p:tgtEl>
                                          <p:spTgt spid="202757">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7" name="Rectangle 3" descr="Rectangle: Click to edit Master text styles&#10;Second level&#10;Third level&#10;Fourth level&#10;Fifth level"/>
          <p:cNvSpPr>
            <a:spLocks noGrp="1" noChangeArrowheads="1"/>
          </p:cNvSpPr>
          <p:nvPr>
            <p:ph type="body" idx="1"/>
          </p:nvPr>
        </p:nvSpPr>
        <p:spPr>
          <a:xfrm>
            <a:off x="2209800" y="1371600"/>
            <a:ext cx="7772400" cy="4724400"/>
          </a:xfrm>
        </p:spPr>
        <p:txBody>
          <a:bodyPr/>
          <a:lstStyle/>
          <a:p>
            <a:pPr eaLnBrk="1" hangingPunct="1"/>
            <a:r>
              <a:rPr lang="en-US"/>
              <a:t>Arithmetically </a:t>
            </a:r>
          </a:p>
        </p:txBody>
      </p:sp>
      <p:graphicFrame>
        <p:nvGraphicFramePr>
          <p:cNvPr id="31748" name="Object 4"/>
          <p:cNvGraphicFramePr>
            <a:graphicFrameLocks noChangeAspect="1"/>
          </p:cNvGraphicFramePr>
          <p:nvPr>
            <p:extLst>
              <p:ext uri="{D42A27DB-BD31-4B8C-83A1-F6EECF244321}">
                <p14:modId xmlns:p14="http://schemas.microsoft.com/office/powerpoint/2010/main" val="2411426561"/>
              </p:ext>
            </p:extLst>
          </p:nvPr>
        </p:nvGraphicFramePr>
        <p:xfrm>
          <a:off x="2247900" y="2133863"/>
          <a:ext cx="6346825" cy="428625"/>
        </p:xfrm>
        <a:graphic>
          <a:graphicData uri="http://schemas.openxmlformats.org/presentationml/2006/ole">
            <mc:AlternateContent xmlns:mc="http://schemas.openxmlformats.org/markup-compatibility/2006">
              <mc:Choice xmlns:v="urn:schemas-microsoft-com:vml" Requires="v">
                <p:oleObj spid="_x0000_s23799" name="Equation" r:id="rId4" imgW="2997200" imgH="203200" progId="Equation.3">
                  <p:embed/>
                </p:oleObj>
              </mc:Choice>
              <mc:Fallback>
                <p:oleObj name="Equation" r:id="rId4" imgW="2997200" imgH="203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7900" y="2133863"/>
                        <a:ext cx="6346825" cy="428625"/>
                      </a:xfrm>
                      <a:prstGeom prst="rect">
                        <a:avLst/>
                      </a:prstGeom>
                      <a:solidFill>
                        <a:schemeClr val="tx1"/>
                      </a:solidFill>
                      <a:ln>
                        <a:noFill/>
                      </a:ln>
                      <a:effectLst/>
                    </p:spPr>
                  </p:pic>
                </p:oleObj>
              </mc:Fallback>
            </mc:AlternateContent>
          </a:graphicData>
        </a:graphic>
      </p:graphicFrame>
      <p:graphicFrame>
        <p:nvGraphicFramePr>
          <p:cNvPr id="31749" name="Object 5"/>
          <p:cNvGraphicFramePr>
            <a:graphicFrameLocks noChangeAspect="1"/>
          </p:cNvGraphicFramePr>
          <p:nvPr>
            <p:extLst>
              <p:ext uri="{D42A27DB-BD31-4B8C-83A1-F6EECF244321}">
                <p14:modId xmlns:p14="http://schemas.microsoft.com/office/powerpoint/2010/main" val="1742585384"/>
              </p:ext>
            </p:extLst>
          </p:nvPr>
        </p:nvGraphicFramePr>
        <p:xfrm>
          <a:off x="2247900" y="3237887"/>
          <a:ext cx="5867400" cy="403225"/>
        </p:xfrm>
        <a:graphic>
          <a:graphicData uri="http://schemas.openxmlformats.org/presentationml/2006/ole">
            <mc:AlternateContent xmlns:mc="http://schemas.openxmlformats.org/markup-compatibility/2006">
              <mc:Choice xmlns:v="urn:schemas-microsoft-com:vml" Requires="v">
                <p:oleObj spid="_x0000_s23800" name="Equation" r:id="rId6" imgW="2959100" imgH="203200" progId="Equation.3">
                  <p:embed/>
                </p:oleObj>
              </mc:Choice>
              <mc:Fallback>
                <p:oleObj name="Equation" r:id="rId6" imgW="2959100" imgH="203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47900" y="3237887"/>
                        <a:ext cx="5867400" cy="403225"/>
                      </a:xfrm>
                      <a:prstGeom prst="rect">
                        <a:avLst/>
                      </a:prstGeom>
                      <a:solidFill>
                        <a:schemeClr val="tx1"/>
                      </a:solidFill>
                      <a:ln>
                        <a:noFill/>
                      </a:ln>
                      <a:effectLst/>
                    </p:spPr>
                  </p:pic>
                </p:oleObj>
              </mc:Fallback>
            </mc:AlternateContent>
          </a:graphicData>
        </a:graphic>
      </p:graphicFrame>
      <p:graphicFrame>
        <p:nvGraphicFramePr>
          <p:cNvPr id="31750" name="Object 6"/>
          <p:cNvGraphicFramePr>
            <a:graphicFrameLocks noChangeAspect="1"/>
          </p:cNvGraphicFramePr>
          <p:nvPr>
            <p:extLst>
              <p:ext uri="{D42A27DB-BD31-4B8C-83A1-F6EECF244321}">
                <p14:modId xmlns:p14="http://schemas.microsoft.com/office/powerpoint/2010/main" val="2469609140"/>
              </p:ext>
            </p:extLst>
          </p:nvPr>
        </p:nvGraphicFramePr>
        <p:xfrm>
          <a:off x="2247900" y="2790212"/>
          <a:ext cx="5791200" cy="393700"/>
        </p:xfrm>
        <a:graphic>
          <a:graphicData uri="http://schemas.openxmlformats.org/presentationml/2006/ole">
            <mc:AlternateContent xmlns:mc="http://schemas.openxmlformats.org/markup-compatibility/2006">
              <mc:Choice xmlns:v="urn:schemas-microsoft-com:vml" Requires="v">
                <p:oleObj spid="_x0000_s23801" name="Equation" r:id="rId8" imgW="2984500" imgH="203200" progId="Equation.3">
                  <p:embed/>
                </p:oleObj>
              </mc:Choice>
              <mc:Fallback>
                <p:oleObj name="Equation" r:id="rId8" imgW="2984500" imgH="203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47900" y="2790212"/>
                        <a:ext cx="5791200" cy="393700"/>
                      </a:xfrm>
                      <a:prstGeom prst="rect">
                        <a:avLst/>
                      </a:prstGeom>
                      <a:solidFill>
                        <a:schemeClr val="tx1"/>
                      </a:solidFill>
                      <a:ln>
                        <a:noFill/>
                      </a:ln>
                      <a:effectLst/>
                    </p:spPr>
                  </p:pic>
                </p:oleObj>
              </mc:Fallback>
            </mc:AlternateContent>
          </a:graphicData>
        </a:graphic>
      </p:graphicFrame>
      <p:graphicFrame>
        <p:nvGraphicFramePr>
          <p:cNvPr id="31751" name="Object 7"/>
          <p:cNvGraphicFramePr>
            <a:graphicFrameLocks noChangeAspect="1"/>
          </p:cNvGraphicFramePr>
          <p:nvPr>
            <p:extLst>
              <p:ext uri="{D42A27DB-BD31-4B8C-83A1-F6EECF244321}">
                <p14:modId xmlns:p14="http://schemas.microsoft.com/office/powerpoint/2010/main" val="1004112158"/>
              </p:ext>
            </p:extLst>
          </p:nvPr>
        </p:nvGraphicFramePr>
        <p:xfrm>
          <a:off x="2214715" y="4361787"/>
          <a:ext cx="5791200" cy="390525"/>
        </p:xfrm>
        <a:graphic>
          <a:graphicData uri="http://schemas.openxmlformats.org/presentationml/2006/ole">
            <mc:AlternateContent xmlns:mc="http://schemas.openxmlformats.org/markup-compatibility/2006">
              <mc:Choice xmlns:v="urn:schemas-microsoft-com:vml" Requires="v">
                <p:oleObj spid="_x0000_s23802" name="Equation" r:id="rId10" imgW="3009900" imgH="203200" progId="Equation.3">
                  <p:embed/>
                </p:oleObj>
              </mc:Choice>
              <mc:Fallback>
                <p:oleObj name="Equation" r:id="rId10" imgW="3009900" imgH="2032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14715" y="4361787"/>
                        <a:ext cx="5791200" cy="390525"/>
                      </a:xfrm>
                      <a:prstGeom prst="rect">
                        <a:avLst/>
                      </a:prstGeom>
                      <a:solidFill>
                        <a:schemeClr val="tx1"/>
                      </a:solidFill>
                      <a:ln>
                        <a:noFill/>
                      </a:ln>
                      <a:effectLst/>
                    </p:spPr>
                  </p:pic>
                </p:oleObj>
              </mc:Fallback>
            </mc:AlternateContent>
          </a:graphicData>
        </a:graphic>
      </p:graphicFrame>
      <p:graphicFrame>
        <p:nvGraphicFramePr>
          <p:cNvPr id="31752" name="Object 8"/>
          <p:cNvGraphicFramePr>
            <a:graphicFrameLocks noChangeAspect="1"/>
          </p:cNvGraphicFramePr>
          <p:nvPr>
            <p:extLst>
              <p:ext uri="{D42A27DB-BD31-4B8C-83A1-F6EECF244321}">
                <p14:modId xmlns:p14="http://schemas.microsoft.com/office/powerpoint/2010/main" val="3148068565"/>
              </p:ext>
            </p:extLst>
          </p:nvPr>
        </p:nvGraphicFramePr>
        <p:xfrm>
          <a:off x="2209799" y="3859311"/>
          <a:ext cx="5905501" cy="404813"/>
        </p:xfrm>
        <a:graphic>
          <a:graphicData uri="http://schemas.openxmlformats.org/presentationml/2006/ole">
            <mc:AlternateContent xmlns:mc="http://schemas.openxmlformats.org/markup-compatibility/2006">
              <mc:Choice xmlns:v="urn:schemas-microsoft-com:vml" Requires="v">
                <p:oleObj spid="_x0000_s23803" name="Equation" r:id="rId12" imgW="2984500" imgH="203200" progId="Equation.3">
                  <p:embed/>
                </p:oleObj>
              </mc:Choice>
              <mc:Fallback>
                <p:oleObj name="Equation" r:id="rId12" imgW="2984500" imgH="2032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09799" y="3859311"/>
                        <a:ext cx="5905501" cy="404813"/>
                      </a:xfrm>
                      <a:prstGeom prst="rect">
                        <a:avLst/>
                      </a:prstGeom>
                      <a:solidFill>
                        <a:schemeClr val="tx1"/>
                      </a:solidFill>
                      <a:ln>
                        <a:noFill/>
                      </a:ln>
                      <a:effectLst/>
                    </p:spPr>
                  </p:pic>
                </p:oleObj>
              </mc:Fallback>
            </mc:AlternateContent>
          </a:graphicData>
        </a:graphic>
      </p:graphicFrame>
    </p:spTree>
    <p:extLst>
      <p:ext uri="{BB962C8B-B14F-4D97-AF65-F5344CB8AC3E}">
        <p14:creationId xmlns:p14="http://schemas.microsoft.com/office/powerpoint/2010/main" val="26495950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1747">
                                            <p:txEl>
                                              <p:pRg st="0" end="0"/>
                                            </p:txEl>
                                          </p:spTgt>
                                        </p:tgtEl>
                                        <p:attrNameLst>
                                          <p:attrName>style.visibility</p:attrName>
                                        </p:attrNameLst>
                                      </p:cBhvr>
                                      <p:to>
                                        <p:strVal val="visible"/>
                                      </p:to>
                                    </p:set>
                                  </p:childTnLst>
                                </p:cTn>
                              </p:par>
                            </p:childTnLst>
                          </p:cTn>
                        </p:par>
                        <p:par>
                          <p:cTn id="7" fill="hold" nodeType="afterGroup">
                            <p:stCondLst>
                              <p:cond delay="500"/>
                            </p:stCondLst>
                            <p:childTnLst>
                              <p:par>
                                <p:cTn id="8" presetID="16" presetClass="entr" presetSubtype="26" fill="hold" nodeType="afterEffect">
                                  <p:stCondLst>
                                    <p:cond delay="0"/>
                                  </p:stCondLst>
                                  <p:childTnLst>
                                    <p:set>
                                      <p:cBhvr>
                                        <p:cTn id="9" dur="1" fill="hold">
                                          <p:stCondLst>
                                            <p:cond delay="0"/>
                                          </p:stCondLst>
                                        </p:cTn>
                                        <p:tgtEl>
                                          <p:spTgt spid="31748"/>
                                        </p:tgtEl>
                                        <p:attrNameLst>
                                          <p:attrName>style.visibility</p:attrName>
                                        </p:attrNameLst>
                                      </p:cBhvr>
                                      <p:to>
                                        <p:strVal val="visible"/>
                                      </p:to>
                                    </p:set>
                                    <p:animEffect transition="in" filter="barn(inHorizontal)">
                                      <p:cBhvr>
                                        <p:cTn id="10" dur="500"/>
                                        <p:tgtEl>
                                          <p:spTgt spid="31748"/>
                                        </p:tgtEl>
                                      </p:cBhvr>
                                    </p:animEffect>
                                  </p:childTnLst>
                                </p:cTn>
                              </p:par>
                            </p:childTnLst>
                          </p:cTn>
                        </p:par>
                        <p:par>
                          <p:cTn id="11" fill="hold" nodeType="afterGroup">
                            <p:stCondLst>
                              <p:cond delay="1000"/>
                            </p:stCondLst>
                            <p:childTnLst>
                              <p:par>
                                <p:cTn id="12" presetID="16" presetClass="entr" presetSubtype="26" fill="hold" nodeType="afterEffect">
                                  <p:stCondLst>
                                    <p:cond delay="0"/>
                                  </p:stCondLst>
                                  <p:childTnLst>
                                    <p:set>
                                      <p:cBhvr>
                                        <p:cTn id="13" dur="1" fill="hold">
                                          <p:stCondLst>
                                            <p:cond delay="0"/>
                                          </p:stCondLst>
                                        </p:cTn>
                                        <p:tgtEl>
                                          <p:spTgt spid="31749"/>
                                        </p:tgtEl>
                                        <p:attrNameLst>
                                          <p:attrName>style.visibility</p:attrName>
                                        </p:attrNameLst>
                                      </p:cBhvr>
                                      <p:to>
                                        <p:strVal val="visible"/>
                                      </p:to>
                                    </p:set>
                                    <p:animEffect transition="in" filter="barn(inHorizontal)">
                                      <p:cBhvr>
                                        <p:cTn id="14" dur="500"/>
                                        <p:tgtEl>
                                          <p:spTgt spid="31749"/>
                                        </p:tgtEl>
                                      </p:cBhvr>
                                    </p:animEffect>
                                  </p:childTnLst>
                                </p:cTn>
                              </p:par>
                            </p:childTnLst>
                          </p:cTn>
                        </p:par>
                        <p:par>
                          <p:cTn id="15" fill="hold" nodeType="afterGroup">
                            <p:stCondLst>
                              <p:cond delay="1500"/>
                            </p:stCondLst>
                            <p:childTnLst>
                              <p:par>
                                <p:cTn id="16" presetID="16" presetClass="entr" presetSubtype="26" fill="hold" nodeType="afterEffect">
                                  <p:stCondLst>
                                    <p:cond delay="0"/>
                                  </p:stCondLst>
                                  <p:childTnLst>
                                    <p:set>
                                      <p:cBhvr>
                                        <p:cTn id="17" dur="1" fill="hold">
                                          <p:stCondLst>
                                            <p:cond delay="0"/>
                                          </p:stCondLst>
                                        </p:cTn>
                                        <p:tgtEl>
                                          <p:spTgt spid="31750"/>
                                        </p:tgtEl>
                                        <p:attrNameLst>
                                          <p:attrName>style.visibility</p:attrName>
                                        </p:attrNameLst>
                                      </p:cBhvr>
                                      <p:to>
                                        <p:strVal val="visible"/>
                                      </p:to>
                                    </p:set>
                                    <p:animEffect transition="in" filter="barn(inHorizontal)">
                                      <p:cBhvr>
                                        <p:cTn id="18" dur="500"/>
                                        <p:tgtEl>
                                          <p:spTgt spid="31750"/>
                                        </p:tgtEl>
                                      </p:cBhvr>
                                    </p:animEffect>
                                  </p:childTnLst>
                                </p:cTn>
                              </p:par>
                            </p:childTnLst>
                          </p:cTn>
                        </p:par>
                        <p:par>
                          <p:cTn id="19" fill="hold" nodeType="afterGroup">
                            <p:stCondLst>
                              <p:cond delay="2000"/>
                            </p:stCondLst>
                            <p:childTnLst>
                              <p:par>
                                <p:cTn id="20" presetID="16" presetClass="entr" presetSubtype="26" fill="hold" nodeType="afterEffect">
                                  <p:stCondLst>
                                    <p:cond delay="0"/>
                                  </p:stCondLst>
                                  <p:childTnLst>
                                    <p:set>
                                      <p:cBhvr>
                                        <p:cTn id="21" dur="1" fill="hold">
                                          <p:stCondLst>
                                            <p:cond delay="0"/>
                                          </p:stCondLst>
                                        </p:cTn>
                                        <p:tgtEl>
                                          <p:spTgt spid="31751"/>
                                        </p:tgtEl>
                                        <p:attrNameLst>
                                          <p:attrName>style.visibility</p:attrName>
                                        </p:attrNameLst>
                                      </p:cBhvr>
                                      <p:to>
                                        <p:strVal val="visible"/>
                                      </p:to>
                                    </p:set>
                                    <p:animEffect transition="in" filter="barn(inHorizontal)">
                                      <p:cBhvr>
                                        <p:cTn id="22" dur="500"/>
                                        <p:tgtEl>
                                          <p:spTgt spid="31751"/>
                                        </p:tgtEl>
                                      </p:cBhvr>
                                    </p:animEffect>
                                  </p:childTnLst>
                                </p:cTn>
                              </p:par>
                            </p:childTnLst>
                          </p:cTn>
                        </p:par>
                        <p:par>
                          <p:cTn id="23" fill="hold" nodeType="afterGroup">
                            <p:stCondLst>
                              <p:cond delay="2500"/>
                            </p:stCondLst>
                            <p:childTnLst>
                              <p:par>
                                <p:cTn id="24" presetID="16" presetClass="entr" presetSubtype="26" fill="hold" nodeType="afterEffect">
                                  <p:stCondLst>
                                    <p:cond delay="0"/>
                                  </p:stCondLst>
                                  <p:childTnLst>
                                    <p:set>
                                      <p:cBhvr>
                                        <p:cTn id="25" dur="1" fill="hold">
                                          <p:stCondLst>
                                            <p:cond delay="0"/>
                                          </p:stCondLst>
                                        </p:cTn>
                                        <p:tgtEl>
                                          <p:spTgt spid="31752"/>
                                        </p:tgtEl>
                                        <p:attrNameLst>
                                          <p:attrName>style.visibility</p:attrName>
                                        </p:attrNameLst>
                                      </p:cBhvr>
                                      <p:to>
                                        <p:strVal val="visible"/>
                                      </p:to>
                                    </p:set>
                                    <p:animEffect transition="in" filter="barn(inHorizontal)">
                                      <p:cBhvr>
                                        <p:cTn id="26" dur="500"/>
                                        <p:tgtEl>
                                          <p:spTgt spid="317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advAuto="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Freeform 1026"/>
          <p:cNvSpPr>
            <a:spLocks/>
          </p:cNvSpPr>
          <p:nvPr/>
        </p:nvSpPr>
        <p:spPr bwMode="auto">
          <a:xfrm>
            <a:off x="5903914" y="1981201"/>
            <a:ext cx="3089275" cy="2276475"/>
          </a:xfrm>
          <a:custGeom>
            <a:avLst/>
            <a:gdLst>
              <a:gd name="T0" fmla="*/ 2147483646 w 1946"/>
              <a:gd name="T1" fmla="*/ 2147483646 h 1434"/>
              <a:gd name="T2" fmla="*/ 2147483646 w 1946"/>
              <a:gd name="T3" fmla="*/ 2147483646 h 1434"/>
              <a:gd name="T4" fmla="*/ 2147483646 w 1946"/>
              <a:gd name="T5" fmla="*/ 2147483646 h 1434"/>
              <a:gd name="T6" fmla="*/ 2147483646 w 1946"/>
              <a:gd name="T7" fmla="*/ 2147483646 h 1434"/>
              <a:gd name="T8" fmla="*/ 2147483646 w 1946"/>
              <a:gd name="T9" fmla="*/ 2147483646 h 1434"/>
              <a:gd name="T10" fmla="*/ 2147483646 w 1946"/>
              <a:gd name="T11" fmla="*/ 2147483646 h 1434"/>
              <a:gd name="T12" fmla="*/ 2147483646 w 1946"/>
              <a:gd name="T13" fmla="*/ 2147483646 h 1434"/>
              <a:gd name="T14" fmla="*/ 2147483646 w 1946"/>
              <a:gd name="T15" fmla="*/ 2147483646 h 1434"/>
              <a:gd name="T16" fmla="*/ 2147483646 w 1946"/>
              <a:gd name="T17" fmla="*/ 2147483646 h 1434"/>
              <a:gd name="T18" fmla="*/ 2147483646 w 1946"/>
              <a:gd name="T19" fmla="*/ 2147483646 h 1434"/>
              <a:gd name="T20" fmla="*/ 2147483646 w 1946"/>
              <a:gd name="T21" fmla="*/ 2147483646 h 1434"/>
              <a:gd name="T22" fmla="*/ 2147483646 w 1946"/>
              <a:gd name="T23" fmla="*/ 2147483646 h 1434"/>
              <a:gd name="T24" fmla="*/ 2147483646 w 1946"/>
              <a:gd name="T25" fmla="*/ 2147483646 h 1434"/>
              <a:gd name="T26" fmla="*/ 2147483646 w 1946"/>
              <a:gd name="T27" fmla="*/ 2147483646 h 1434"/>
              <a:gd name="T28" fmla="*/ 2147483646 w 1946"/>
              <a:gd name="T29" fmla="*/ 2147483646 h 1434"/>
              <a:gd name="T30" fmla="*/ 0 w 1946"/>
              <a:gd name="T31" fmla="*/ 0 h 14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46"/>
              <a:gd name="T49" fmla="*/ 0 h 1434"/>
              <a:gd name="T50" fmla="*/ 1946 w 1946"/>
              <a:gd name="T51" fmla="*/ 1434 h 143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46" h="1434">
                <a:moveTo>
                  <a:pt x="1945" y="1433"/>
                </a:moveTo>
                <a:lnTo>
                  <a:pt x="1740" y="1415"/>
                </a:lnTo>
                <a:lnTo>
                  <a:pt x="1639" y="1399"/>
                </a:lnTo>
                <a:lnTo>
                  <a:pt x="1535" y="1376"/>
                </a:lnTo>
                <a:lnTo>
                  <a:pt x="1434" y="1345"/>
                </a:lnTo>
                <a:lnTo>
                  <a:pt x="1330" y="1301"/>
                </a:lnTo>
                <a:lnTo>
                  <a:pt x="1229" y="1241"/>
                </a:lnTo>
                <a:lnTo>
                  <a:pt x="1024" y="1075"/>
                </a:lnTo>
                <a:lnTo>
                  <a:pt x="820" y="839"/>
                </a:lnTo>
                <a:lnTo>
                  <a:pt x="615" y="560"/>
                </a:lnTo>
                <a:lnTo>
                  <a:pt x="514" y="417"/>
                </a:lnTo>
                <a:lnTo>
                  <a:pt x="410" y="282"/>
                </a:lnTo>
                <a:lnTo>
                  <a:pt x="309" y="166"/>
                </a:lnTo>
                <a:lnTo>
                  <a:pt x="205" y="78"/>
                </a:lnTo>
                <a:lnTo>
                  <a:pt x="104" y="21"/>
                </a:lnTo>
                <a:lnTo>
                  <a:pt x="0" y="0"/>
                </a:lnTo>
              </a:path>
            </a:pathLst>
          </a:custGeom>
          <a:noFill/>
          <a:ln w="5080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2340" name="Freeform 1027"/>
          <p:cNvSpPr>
            <a:spLocks/>
          </p:cNvSpPr>
          <p:nvPr/>
        </p:nvSpPr>
        <p:spPr bwMode="auto">
          <a:xfrm>
            <a:off x="2817814" y="1981201"/>
            <a:ext cx="3087687" cy="2276475"/>
          </a:xfrm>
          <a:custGeom>
            <a:avLst/>
            <a:gdLst>
              <a:gd name="T0" fmla="*/ 0 w 1945"/>
              <a:gd name="T1" fmla="*/ 2147483646 h 1434"/>
              <a:gd name="T2" fmla="*/ 2147483646 w 1945"/>
              <a:gd name="T3" fmla="*/ 2147483646 h 1434"/>
              <a:gd name="T4" fmla="*/ 2147483646 w 1945"/>
              <a:gd name="T5" fmla="*/ 2147483646 h 1434"/>
              <a:gd name="T6" fmla="*/ 2147483646 w 1945"/>
              <a:gd name="T7" fmla="*/ 2147483646 h 1434"/>
              <a:gd name="T8" fmla="*/ 2147483646 w 1945"/>
              <a:gd name="T9" fmla="*/ 2147483646 h 1434"/>
              <a:gd name="T10" fmla="*/ 2147483646 w 1945"/>
              <a:gd name="T11" fmla="*/ 2147483646 h 1434"/>
              <a:gd name="T12" fmla="*/ 2147483646 w 1945"/>
              <a:gd name="T13" fmla="*/ 2147483646 h 1434"/>
              <a:gd name="T14" fmla="*/ 2147483646 w 1945"/>
              <a:gd name="T15" fmla="*/ 2147483646 h 1434"/>
              <a:gd name="T16" fmla="*/ 2147483646 w 1945"/>
              <a:gd name="T17" fmla="*/ 2147483646 h 1434"/>
              <a:gd name="T18" fmla="*/ 2147483646 w 1945"/>
              <a:gd name="T19" fmla="*/ 2147483646 h 1434"/>
              <a:gd name="T20" fmla="*/ 2147483646 w 1945"/>
              <a:gd name="T21" fmla="*/ 2147483646 h 1434"/>
              <a:gd name="T22" fmla="*/ 2147483646 w 1945"/>
              <a:gd name="T23" fmla="*/ 2147483646 h 1434"/>
              <a:gd name="T24" fmla="*/ 2147483646 w 1945"/>
              <a:gd name="T25" fmla="*/ 2147483646 h 1434"/>
              <a:gd name="T26" fmla="*/ 2147483646 w 1945"/>
              <a:gd name="T27" fmla="*/ 2147483646 h 1434"/>
              <a:gd name="T28" fmla="*/ 2147483646 w 1945"/>
              <a:gd name="T29" fmla="*/ 2147483646 h 1434"/>
              <a:gd name="T30" fmla="*/ 2147483646 w 1945"/>
              <a:gd name="T31" fmla="*/ 0 h 14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45"/>
              <a:gd name="T49" fmla="*/ 0 h 1434"/>
              <a:gd name="T50" fmla="*/ 1945 w 1945"/>
              <a:gd name="T51" fmla="*/ 1434 h 143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45" h="1434">
                <a:moveTo>
                  <a:pt x="0" y="1433"/>
                </a:moveTo>
                <a:lnTo>
                  <a:pt x="205" y="1415"/>
                </a:lnTo>
                <a:lnTo>
                  <a:pt x="308" y="1399"/>
                </a:lnTo>
                <a:lnTo>
                  <a:pt x="410" y="1376"/>
                </a:lnTo>
                <a:lnTo>
                  <a:pt x="511" y="1345"/>
                </a:lnTo>
                <a:lnTo>
                  <a:pt x="614" y="1301"/>
                </a:lnTo>
                <a:lnTo>
                  <a:pt x="716" y="1241"/>
                </a:lnTo>
                <a:lnTo>
                  <a:pt x="923" y="1075"/>
                </a:lnTo>
                <a:lnTo>
                  <a:pt x="1125" y="839"/>
                </a:lnTo>
                <a:lnTo>
                  <a:pt x="1330" y="560"/>
                </a:lnTo>
                <a:lnTo>
                  <a:pt x="1434" y="417"/>
                </a:lnTo>
                <a:lnTo>
                  <a:pt x="1535" y="282"/>
                </a:lnTo>
                <a:lnTo>
                  <a:pt x="1638" y="166"/>
                </a:lnTo>
                <a:lnTo>
                  <a:pt x="1740" y="78"/>
                </a:lnTo>
                <a:lnTo>
                  <a:pt x="1843" y="21"/>
                </a:lnTo>
                <a:lnTo>
                  <a:pt x="1944" y="0"/>
                </a:lnTo>
              </a:path>
            </a:pathLst>
          </a:custGeom>
          <a:noFill/>
          <a:ln w="5080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2341" name="Freeform 1028"/>
          <p:cNvSpPr>
            <a:spLocks/>
          </p:cNvSpPr>
          <p:nvPr/>
        </p:nvSpPr>
        <p:spPr bwMode="auto">
          <a:xfrm>
            <a:off x="2817814" y="1995949"/>
            <a:ext cx="6289675" cy="2333625"/>
          </a:xfrm>
          <a:custGeom>
            <a:avLst/>
            <a:gdLst>
              <a:gd name="T0" fmla="*/ 0 w 3962"/>
              <a:gd name="T1" fmla="*/ 0 h 1470"/>
              <a:gd name="T2" fmla="*/ 0 w 3962"/>
              <a:gd name="T3" fmla="*/ 2147483646 h 1470"/>
              <a:gd name="T4" fmla="*/ 2147483646 w 3962"/>
              <a:gd name="T5" fmla="*/ 2147483646 h 1470"/>
              <a:gd name="T6" fmla="*/ 0 60000 65536"/>
              <a:gd name="T7" fmla="*/ 0 60000 65536"/>
              <a:gd name="T8" fmla="*/ 0 60000 65536"/>
              <a:gd name="T9" fmla="*/ 0 w 3962"/>
              <a:gd name="T10" fmla="*/ 0 h 1470"/>
              <a:gd name="T11" fmla="*/ 3962 w 3962"/>
              <a:gd name="T12" fmla="*/ 1470 h 1470"/>
            </a:gdLst>
            <a:ahLst/>
            <a:cxnLst>
              <a:cxn ang="T6">
                <a:pos x="T0" y="T1"/>
              </a:cxn>
              <a:cxn ang="T7">
                <a:pos x="T2" y="T3"/>
              </a:cxn>
              <a:cxn ang="T8">
                <a:pos x="T4" y="T5"/>
              </a:cxn>
            </a:cxnLst>
            <a:rect l="T9" t="T10" r="T11" b="T12"/>
            <a:pathLst>
              <a:path w="3962" h="1470">
                <a:moveTo>
                  <a:pt x="0" y="0"/>
                </a:moveTo>
                <a:lnTo>
                  <a:pt x="0" y="1469"/>
                </a:lnTo>
                <a:lnTo>
                  <a:pt x="3961" y="1469"/>
                </a:lnTo>
              </a:path>
            </a:pathLst>
          </a:custGeom>
          <a:noFill/>
          <a:ln w="25400" cap="rnd">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2342" name="Line 1029"/>
          <p:cNvSpPr>
            <a:spLocks noChangeShapeType="1"/>
          </p:cNvSpPr>
          <p:nvPr/>
        </p:nvSpPr>
        <p:spPr bwMode="auto">
          <a:xfrm>
            <a:off x="2752725" y="1981200"/>
            <a:ext cx="52388" cy="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2343" name="Line 1030"/>
          <p:cNvSpPr>
            <a:spLocks noChangeShapeType="1"/>
          </p:cNvSpPr>
          <p:nvPr/>
        </p:nvSpPr>
        <p:spPr bwMode="auto">
          <a:xfrm>
            <a:off x="2752725" y="2214563"/>
            <a:ext cx="52388" cy="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2344" name="Line 1031"/>
          <p:cNvSpPr>
            <a:spLocks noChangeShapeType="1"/>
          </p:cNvSpPr>
          <p:nvPr/>
        </p:nvSpPr>
        <p:spPr bwMode="auto">
          <a:xfrm>
            <a:off x="2752725" y="2449513"/>
            <a:ext cx="52388" cy="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2345" name="Line 1032"/>
          <p:cNvSpPr>
            <a:spLocks noChangeShapeType="1"/>
          </p:cNvSpPr>
          <p:nvPr/>
        </p:nvSpPr>
        <p:spPr bwMode="auto">
          <a:xfrm>
            <a:off x="2752725" y="2679700"/>
            <a:ext cx="52388" cy="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2346" name="Line 1033"/>
          <p:cNvSpPr>
            <a:spLocks noChangeShapeType="1"/>
          </p:cNvSpPr>
          <p:nvPr/>
        </p:nvSpPr>
        <p:spPr bwMode="auto">
          <a:xfrm flipV="1">
            <a:off x="2752725" y="2846439"/>
            <a:ext cx="0" cy="68211"/>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2347" name="Line 1034"/>
          <p:cNvSpPr>
            <a:spLocks noChangeShapeType="1"/>
          </p:cNvSpPr>
          <p:nvPr/>
        </p:nvSpPr>
        <p:spPr bwMode="auto">
          <a:xfrm>
            <a:off x="2752725" y="3149600"/>
            <a:ext cx="52388" cy="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2348" name="Line 1035"/>
          <p:cNvSpPr>
            <a:spLocks noChangeShapeType="1"/>
          </p:cNvSpPr>
          <p:nvPr/>
        </p:nvSpPr>
        <p:spPr bwMode="auto">
          <a:xfrm>
            <a:off x="2752725" y="3382963"/>
            <a:ext cx="52388" cy="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2349" name="Line 1036"/>
          <p:cNvSpPr>
            <a:spLocks noChangeShapeType="1"/>
          </p:cNvSpPr>
          <p:nvPr/>
        </p:nvSpPr>
        <p:spPr bwMode="auto">
          <a:xfrm>
            <a:off x="2752725" y="3614738"/>
            <a:ext cx="52388" cy="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2350" name="Line 1037"/>
          <p:cNvSpPr>
            <a:spLocks noChangeShapeType="1"/>
          </p:cNvSpPr>
          <p:nvPr/>
        </p:nvSpPr>
        <p:spPr bwMode="auto">
          <a:xfrm>
            <a:off x="2752725" y="3848100"/>
            <a:ext cx="52388" cy="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2351" name="Line 1038"/>
          <p:cNvSpPr>
            <a:spLocks noChangeShapeType="1"/>
          </p:cNvSpPr>
          <p:nvPr/>
        </p:nvSpPr>
        <p:spPr bwMode="auto">
          <a:xfrm>
            <a:off x="2752725" y="4083050"/>
            <a:ext cx="52388" cy="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2352" name="Line 1039"/>
          <p:cNvSpPr>
            <a:spLocks noChangeShapeType="1"/>
          </p:cNvSpPr>
          <p:nvPr/>
        </p:nvSpPr>
        <p:spPr bwMode="auto">
          <a:xfrm>
            <a:off x="8480425" y="4325939"/>
            <a:ext cx="0" cy="3175"/>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2353" name="Line 1040"/>
          <p:cNvSpPr>
            <a:spLocks noChangeShapeType="1"/>
          </p:cNvSpPr>
          <p:nvPr/>
        </p:nvSpPr>
        <p:spPr bwMode="auto">
          <a:xfrm>
            <a:off x="7851775" y="4325939"/>
            <a:ext cx="0" cy="3175"/>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2354" name="Line 1041"/>
          <p:cNvSpPr>
            <a:spLocks noChangeShapeType="1"/>
          </p:cNvSpPr>
          <p:nvPr/>
        </p:nvSpPr>
        <p:spPr bwMode="auto">
          <a:xfrm>
            <a:off x="7221538" y="4325939"/>
            <a:ext cx="0" cy="3175"/>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2355" name="Line 1042"/>
          <p:cNvSpPr>
            <a:spLocks noChangeShapeType="1"/>
          </p:cNvSpPr>
          <p:nvPr/>
        </p:nvSpPr>
        <p:spPr bwMode="auto">
          <a:xfrm>
            <a:off x="6591300" y="4325939"/>
            <a:ext cx="0" cy="3175"/>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2356" name="Line 1043"/>
          <p:cNvSpPr>
            <a:spLocks noChangeShapeType="1"/>
          </p:cNvSpPr>
          <p:nvPr/>
        </p:nvSpPr>
        <p:spPr bwMode="auto">
          <a:xfrm>
            <a:off x="5962650" y="4325939"/>
            <a:ext cx="0" cy="3175"/>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2357" name="Line 1044"/>
          <p:cNvSpPr>
            <a:spLocks noChangeShapeType="1"/>
          </p:cNvSpPr>
          <p:nvPr/>
        </p:nvSpPr>
        <p:spPr bwMode="auto">
          <a:xfrm>
            <a:off x="5332413" y="4325939"/>
            <a:ext cx="0" cy="3175"/>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2358" name="Line 1045"/>
          <p:cNvSpPr>
            <a:spLocks noChangeShapeType="1"/>
          </p:cNvSpPr>
          <p:nvPr/>
        </p:nvSpPr>
        <p:spPr bwMode="auto">
          <a:xfrm>
            <a:off x="4706938" y="4325939"/>
            <a:ext cx="0" cy="3175"/>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2359" name="Line 1046"/>
          <p:cNvSpPr>
            <a:spLocks noChangeShapeType="1"/>
          </p:cNvSpPr>
          <p:nvPr/>
        </p:nvSpPr>
        <p:spPr bwMode="auto">
          <a:xfrm>
            <a:off x="4076700" y="4325939"/>
            <a:ext cx="0" cy="3175"/>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2360" name="Line 1047"/>
          <p:cNvSpPr>
            <a:spLocks noChangeShapeType="1"/>
          </p:cNvSpPr>
          <p:nvPr/>
        </p:nvSpPr>
        <p:spPr bwMode="auto">
          <a:xfrm>
            <a:off x="3448050" y="4325939"/>
            <a:ext cx="0" cy="3175"/>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2361" name="Line 1048"/>
          <p:cNvSpPr>
            <a:spLocks noChangeShapeType="1"/>
          </p:cNvSpPr>
          <p:nvPr/>
        </p:nvSpPr>
        <p:spPr bwMode="auto">
          <a:xfrm flipV="1">
            <a:off x="5867400" y="2022475"/>
            <a:ext cx="0" cy="232410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142362" name="Object 1049"/>
          <p:cNvGraphicFramePr>
            <a:graphicFrameLocks noChangeAspect="1"/>
          </p:cNvGraphicFramePr>
          <p:nvPr/>
        </p:nvGraphicFramePr>
        <p:xfrm>
          <a:off x="5715000" y="4384675"/>
          <a:ext cx="515938" cy="609600"/>
        </p:xfrm>
        <a:graphic>
          <a:graphicData uri="http://schemas.openxmlformats.org/presentationml/2006/ole">
            <mc:AlternateContent xmlns:mc="http://schemas.openxmlformats.org/markup-compatibility/2006">
              <mc:Choice xmlns:v="urn:schemas-microsoft-com:vml" Requires="v">
                <p:oleObj spid="_x0000_s24921" name="Equation" r:id="rId4" imgW="139579" imgH="164957" progId="Equation.3">
                  <p:embed/>
                </p:oleObj>
              </mc:Choice>
              <mc:Fallback>
                <p:oleObj name="Equation" r:id="rId4" imgW="139579" imgH="164957"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4384675"/>
                        <a:ext cx="51593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2363" name="Line 1052"/>
          <p:cNvSpPr>
            <a:spLocks noChangeShapeType="1"/>
          </p:cNvSpPr>
          <p:nvPr/>
        </p:nvSpPr>
        <p:spPr bwMode="auto">
          <a:xfrm>
            <a:off x="3124200" y="4257676"/>
            <a:ext cx="0" cy="1533525"/>
          </a:xfrm>
          <a:prstGeom prst="line">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42364" name="Line 1053"/>
          <p:cNvSpPr>
            <a:spLocks noChangeShapeType="1"/>
          </p:cNvSpPr>
          <p:nvPr/>
        </p:nvSpPr>
        <p:spPr bwMode="auto">
          <a:xfrm>
            <a:off x="8610600" y="4257676"/>
            <a:ext cx="0" cy="1533525"/>
          </a:xfrm>
          <a:prstGeom prst="line">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42365" name="Line 1054"/>
          <p:cNvSpPr>
            <a:spLocks noChangeShapeType="1"/>
          </p:cNvSpPr>
          <p:nvPr/>
        </p:nvSpPr>
        <p:spPr bwMode="auto">
          <a:xfrm>
            <a:off x="3886200" y="4003675"/>
            <a:ext cx="0" cy="990600"/>
          </a:xfrm>
          <a:prstGeom prst="line">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42366" name="Line 1055"/>
          <p:cNvSpPr>
            <a:spLocks noChangeShapeType="1"/>
          </p:cNvSpPr>
          <p:nvPr/>
        </p:nvSpPr>
        <p:spPr bwMode="auto">
          <a:xfrm>
            <a:off x="7851775" y="4003675"/>
            <a:ext cx="0" cy="990600"/>
          </a:xfrm>
          <a:prstGeom prst="line">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42367" name="Line 1056"/>
          <p:cNvSpPr>
            <a:spLocks noChangeShapeType="1"/>
          </p:cNvSpPr>
          <p:nvPr/>
        </p:nvSpPr>
        <p:spPr bwMode="auto">
          <a:xfrm>
            <a:off x="4724400" y="3149601"/>
            <a:ext cx="0" cy="1539875"/>
          </a:xfrm>
          <a:prstGeom prst="line">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42368" name="Line 1057"/>
          <p:cNvSpPr>
            <a:spLocks noChangeShapeType="1"/>
          </p:cNvSpPr>
          <p:nvPr/>
        </p:nvSpPr>
        <p:spPr bwMode="auto">
          <a:xfrm>
            <a:off x="7010400" y="3048000"/>
            <a:ext cx="0" cy="1600200"/>
          </a:xfrm>
          <a:prstGeom prst="line">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42369" name="Line 1058"/>
          <p:cNvSpPr>
            <a:spLocks noChangeShapeType="1"/>
          </p:cNvSpPr>
          <p:nvPr/>
        </p:nvSpPr>
        <p:spPr bwMode="auto">
          <a:xfrm>
            <a:off x="4724400" y="3382963"/>
            <a:ext cx="2286000" cy="0"/>
          </a:xfrm>
          <a:prstGeom prst="line">
            <a:avLst/>
          </a:prstGeom>
          <a:noFill/>
          <a:ln w="28575" cap="rnd">
            <a:solidFill>
              <a:srgbClr val="0000FF"/>
            </a:solidFill>
            <a:prstDash val="sysDot"/>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42370" name="Rectangle 1059"/>
          <p:cNvSpPr>
            <a:spLocks noChangeArrowheads="1"/>
          </p:cNvSpPr>
          <p:nvPr/>
        </p:nvSpPr>
        <p:spPr bwMode="auto">
          <a:xfrm>
            <a:off x="5332413" y="3276602"/>
            <a:ext cx="992187" cy="165099"/>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110000"/>
              <a:buFont typeface="Wingdings" panose="05000000000000000000" pitchFamily="2" charset="2"/>
              <a:buChar char="Ø"/>
              <a:defRPr sz="3200">
                <a:solidFill>
                  <a:schemeClr val="tx1"/>
                </a:solidFill>
                <a:latin typeface="Comic Sans MS" panose="030F0702030302020204" pitchFamily="66"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Comic Sans MS" panose="030F0702030302020204" pitchFamily="66"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Comic Sans MS" panose="030F0702030302020204" pitchFamily="66"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Comic Sans MS" panose="030F0702030302020204" pitchFamily="66"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9pPr>
          </a:lstStyle>
          <a:p>
            <a:pPr algn="ctr">
              <a:spcBef>
                <a:spcPct val="0"/>
              </a:spcBef>
              <a:buClrTx/>
              <a:buSzTx/>
              <a:buFontTx/>
              <a:buNone/>
            </a:pPr>
            <a:r>
              <a:rPr lang="en-US" sz="2400" dirty="0">
                <a:latin typeface="Times" panose="02020603050405020304" pitchFamily="18" charset="0"/>
              </a:rPr>
              <a:t>68.26%</a:t>
            </a:r>
          </a:p>
        </p:txBody>
      </p:sp>
      <p:sp>
        <p:nvSpPr>
          <p:cNvPr id="142371" name="Line 1060"/>
          <p:cNvSpPr>
            <a:spLocks noChangeShapeType="1"/>
          </p:cNvSpPr>
          <p:nvPr/>
        </p:nvSpPr>
        <p:spPr bwMode="auto">
          <a:xfrm>
            <a:off x="3886201" y="4003675"/>
            <a:ext cx="3965575" cy="0"/>
          </a:xfrm>
          <a:prstGeom prst="line">
            <a:avLst/>
          </a:prstGeom>
          <a:noFill/>
          <a:ln w="28575" cap="rnd">
            <a:solidFill>
              <a:srgbClr val="0000FF"/>
            </a:solidFill>
            <a:prstDash val="sysDot"/>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42372" name="Rectangle 1061"/>
          <p:cNvSpPr>
            <a:spLocks noChangeArrowheads="1"/>
          </p:cNvSpPr>
          <p:nvPr/>
        </p:nvSpPr>
        <p:spPr bwMode="auto">
          <a:xfrm>
            <a:off x="5486400" y="3879850"/>
            <a:ext cx="838200" cy="23495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110000"/>
              <a:buFont typeface="Wingdings" panose="05000000000000000000" pitchFamily="2" charset="2"/>
              <a:buChar char="Ø"/>
              <a:defRPr sz="3200">
                <a:solidFill>
                  <a:schemeClr val="tx1"/>
                </a:solidFill>
                <a:latin typeface="Comic Sans MS" panose="030F0702030302020204" pitchFamily="66"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Comic Sans MS" panose="030F0702030302020204" pitchFamily="66"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Comic Sans MS" panose="030F0702030302020204" pitchFamily="66"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Comic Sans MS" panose="030F0702030302020204" pitchFamily="66"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9pPr>
          </a:lstStyle>
          <a:p>
            <a:pPr algn="ctr">
              <a:spcBef>
                <a:spcPct val="0"/>
              </a:spcBef>
              <a:buClrTx/>
              <a:buSzTx/>
              <a:buFontTx/>
              <a:buNone/>
            </a:pPr>
            <a:r>
              <a:rPr lang="en-US" sz="2400">
                <a:latin typeface="Times" panose="02020603050405020304" pitchFamily="18" charset="0"/>
              </a:rPr>
              <a:t>95.46%</a:t>
            </a:r>
          </a:p>
        </p:txBody>
      </p:sp>
      <p:sp>
        <p:nvSpPr>
          <p:cNvPr id="142373" name="Line 1062"/>
          <p:cNvSpPr>
            <a:spLocks noChangeShapeType="1"/>
          </p:cNvSpPr>
          <p:nvPr/>
        </p:nvSpPr>
        <p:spPr bwMode="auto">
          <a:xfrm>
            <a:off x="3124200" y="5486400"/>
            <a:ext cx="5486400" cy="0"/>
          </a:xfrm>
          <a:prstGeom prst="line">
            <a:avLst/>
          </a:prstGeom>
          <a:noFill/>
          <a:ln w="28575" cap="rnd">
            <a:solidFill>
              <a:srgbClr val="0000FF"/>
            </a:solidFill>
            <a:prstDash val="sysDot"/>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42374" name="Rectangle 1063"/>
          <p:cNvSpPr>
            <a:spLocks noChangeArrowheads="1"/>
          </p:cNvSpPr>
          <p:nvPr/>
        </p:nvSpPr>
        <p:spPr bwMode="auto">
          <a:xfrm>
            <a:off x="5486400" y="5410200"/>
            <a:ext cx="838200" cy="2286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110000"/>
              <a:buFont typeface="Wingdings" panose="05000000000000000000" pitchFamily="2" charset="2"/>
              <a:buChar char="Ø"/>
              <a:defRPr sz="3200">
                <a:solidFill>
                  <a:schemeClr val="tx1"/>
                </a:solidFill>
                <a:latin typeface="Comic Sans MS" panose="030F0702030302020204" pitchFamily="66"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Comic Sans MS" panose="030F0702030302020204" pitchFamily="66"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Comic Sans MS" panose="030F0702030302020204" pitchFamily="66"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Comic Sans MS" panose="030F0702030302020204" pitchFamily="66"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9pPr>
          </a:lstStyle>
          <a:p>
            <a:pPr algn="ctr">
              <a:spcBef>
                <a:spcPct val="0"/>
              </a:spcBef>
              <a:buClrTx/>
              <a:buSzTx/>
              <a:buFontTx/>
              <a:buNone/>
            </a:pPr>
            <a:r>
              <a:rPr lang="en-US" sz="2400">
                <a:latin typeface="Times" panose="02020603050405020304" pitchFamily="18" charset="0"/>
              </a:rPr>
              <a:t>99.72%</a:t>
            </a:r>
          </a:p>
        </p:txBody>
      </p:sp>
      <p:graphicFrame>
        <p:nvGraphicFramePr>
          <p:cNvPr id="142375" name="Object 1064"/>
          <p:cNvGraphicFramePr>
            <a:graphicFrameLocks noChangeAspect="1"/>
          </p:cNvGraphicFramePr>
          <p:nvPr/>
        </p:nvGraphicFramePr>
        <p:xfrm>
          <a:off x="4341813" y="4616451"/>
          <a:ext cx="990600" cy="347663"/>
        </p:xfrm>
        <a:graphic>
          <a:graphicData uri="http://schemas.openxmlformats.org/presentationml/2006/ole">
            <mc:AlternateContent xmlns:mc="http://schemas.openxmlformats.org/markup-compatibility/2006">
              <mc:Choice xmlns:v="urn:schemas-microsoft-com:vml" Requires="v">
                <p:oleObj spid="_x0000_s24922" name="Equation" r:id="rId6" imgW="507780" imgH="177723" progId="Equation.3">
                  <p:embed/>
                </p:oleObj>
              </mc:Choice>
              <mc:Fallback>
                <p:oleObj name="Equation" r:id="rId6" imgW="507780" imgH="177723"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1813" y="4616451"/>
                        <a:ext cx="990600" cy="34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2376" name="Object 1065"/>
          <p:cNvGraphicFramePr>
            <a:graphicFrameLocks noChangeAspect="1"/>
          </p:cNvGraphicFramePr>
          <p:nvPr/>
        </p:nvGraphicFramePr>
        <p:xfrm>
          <a:off x="6591300" y="4572000"/>
          <a:ext cx="1028700" cy="357188"/>
        </p:xfrm>
        <a:graphic>
          <a:graphicData uri="http://schemas.openxmlformats.org/presentationml/2006/ole">
            <mc:AlternateContent xmlns:mc="http://schemas.openxmlformats.org/markup-compatibility/2006">
              <mc:Choice xmlns:v="urn:schemas-microsoft-com:vml" Requires="v">
                <p:oleObj spid="_x0000_s24923" name="Equation" r:id="rId8" imgW="507780" imgH="177723" progId="Equation.3">
                  <p:embed/>
                </p:oleObj>
              </mc:Choice>
              <mc:Fallback>
                <p:oleObj name="Equation" r:id="rId8" imgW="507780" imgH="177723"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91300" y="4572000"/>
                        <a:ext cx="1028700"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2377" name="Object 1066"/>
          <p:cNvGraphicFramePr>
            <a:graphicFrameLocks noChangeAspect="1"/>
          </p:cNvGraphicFramePr>
          <p:nvPr/>
        </p:nvGraphicFramePr>
        <p:xfrm>
          <a:off x="3448050" y="4876800"/>
          <a:ext cx="1047750" cy="349250"/>
        </p:xfrm>
        <a:graphic>
          <a:graphicData uri="http://schemas.openxmlformats.org/presentationml/2006/ole">
            <mc:AlternateContent xmlns:mc="http://schemas.openxmlformats.org/markup-compatibility/2006">
              <mc:Choice xmlns:v="urn:schemas-microsoft-com:vml" Requires="v">
                <p:oleObj spid="_x0000_s24924" name="Equation" r:id="rId10" imgW="532937" imgH="177646" progId="Equation.3">
                  <p:embed/>
                </p:oleObj>
              </mc:Choice>
              <mc:Fallback>
                <p:oleObj name="Equation" r:id="rId10" imgW="532937" imgH="177646"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48050" y="4876800"/>
                        <a:ext cx="1047750"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2378" name="Object 1067"/>
          <p:cNvGraphicFramePr>
            <a:graphicFrameLocks noChangeAspect="1"/>
          </p:cNvGraphicFramePr>
          <p:nvPr/>
        </p:nvGraphicFramePr>
        <p:xfrm>
          <a:off x="7421563" y="4978400"/>
          <a:ext cx="1058862" cy="344488"/>
        </p:xfrm>
        <a:graphic>
          <a:graphicData uri="http://schemas.openxmlformats.org/presentationml/2006/ole">
            <mc:AlternateContent xmlns:mc="http://schemas.openxmlformats.org/markup-compatibility/2006">
              <mc:Choice xmlns:v="urn:schemas-microsoft-com:vml" Requires="v">
                <p:oleObj spid="_x0000_s24925" name="Equation" r:id="rId12" imgW="545626" imgH="177646" progId="Equation.3">
                  <p:embed/>
                </p:oleObj>
              </mc:Choice>
              <mc:Fallback>
                <p:oleObj name="Equation" r:id="rId12" imgW="545626" imgH="177646"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21563" y="4978400"/>
                        <a:ext cx="1058862" cy="344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2379" name="Object 1068"/>
          <p:cNvGraphicFramePr>
            <a:graphicFrameLocks noChangeAspect="1"/>
          </p:cNvGraphicFramePr>
          <p:nvPr/>
        </p:nvGraphicFramePr>
        <p:xfrm>
          <a:off x="2514600" y="5734050"/>
          <a:ext cx="1047750" cy="349250"/>
        </p:xfrm>
        <a:graphic>
          <a:graphicData uri="http://schemas.openxmlformats.org/presentationml/2006/ole">
            <mc:AlternateContent xmlns:mc="http://schemas.openxmlformats.org/markup-compatibility/2006">
              <mc:Choice xmlns:v="urn:schemas-microsoft-com:vml" Requires="v">
                <p:oleObj spid="_x0000_s24926" name="Equation" r:id="rId14" imgW="532937" imgH="177646" progId="Equation.3">
                  <p:embed/>
                </p:oleObj>
              </mc:Choice>
              <mc:Fallback>
                <p:oleObj name="Equation" r:id="rId14" imgW="532937" imgH="177646"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14600" y="5734050"/>
                        <a:ext cx="1047750"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2380" name="Object 1069"/>
          <p:cNvGraphicFramePr>
            <a:graphicFrameLocks noChangeAspect="1"/>
          </p:cNvGraphicFramePr>
          <p:nvPr/>
        </p:nvGraphicFramePr>
        <p:xfrm>
          <a:off x="8158164" y="5767388"/>
          <a:ext cx="949325" cy="315912"/>
        </p:xfrm>
        <a:graphic>
          <a:graphicData uri="http://schemas.openxmlformats.org/presentationml/2006/ole">
            <mc:AlternateContent xmlns:mc="http://schemas.openxmlformats.org/markup-compatibility/2006">
              <mc:Choice xmlns:v="urn:schemas-microsoft-com:vml" Requires="v">
                <p:oleObj spid="_x0000_s24927" name="Equation" r:id="rId16" imgW="532937" imgH="177646" progId="Equation.3">
                  <p:embed/>
                </p:oleObj>
              </mc:Choice>
              <mc:Fallback>
                <p:oleObj name="Equation" r:id="rId16" imgW="532937" imgH="177646"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158164" y="5767388"/>
                        <a:ext cx="949325" cy="315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2381" name="Text Box 1070"/>
          <p:cNvSpPr txBox="1">
            <a:spLocks noChangeArrowheads="1"/>
          </p:cNvSpPr>
          <p:nvPr/>
        </p:nvSpPr>
        <p:spPr bwMode="auto">
          <a:xfrm>
            <a:off x="3562351" y="349251"/>
            <a:ext cx="4918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Char char="Ø"/>
              <a:defRPr sz="3200">
                <a:solidFill>
                  <a:schemeClr val="tx1"/>
                </a:solidFill>
                <a:latin typeface="Comic Sans MS" panose="030F0702030302020204" pitchFamily="66"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Comic Sans MS" panose="030F0702030302020204" pitchFamily="66"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Comic Sans MS" panose="030F0702030302020204" pitchFamily="66"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Comic Sans MS" panose="030F0702030302020204" pitchFamily="66"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9pPr>
          </a:lstStyle>
          <a:p>
            <a:pPr>
              <a:spcBef>
                <a:spcPct val="0"/>
              </a:spcBef>
              <a:buClrTx/>
              <a:buSzTx/>
              <a:buFontTx/>
              <a:buNone/>
            </a:pPr>
            <a:r>
              <a:rPr lang="en-US" sz="2800" b="1" dirty="0">
                <a:latin typeface="Times New Roman" panose="02020603050405020304" pitchFamily="18" charset="0"/>
              </a:rPr>
              <a:t>Normal curve and distribution </a:t>
            </a:r>
          </a:p>
        </p:txBody>
      </p:sp>
    </p:spTree>
    <p:extLst>
      <p:ext uri="{BB962C8B-B14F-4D97-AF65-F5344CB8AC3E}">
        <p14:creationId xmlns:p14="http://schemas.microsoft.com/office/powerpoint/2010/main" val="30585826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IN" dirty="0"/>
              <a:t>Normal Distribution</a:t>
            </a:r>
          </a:p>
        </p:txBody>
      </p:sp>
      <p:sp>
        <p:nvSpPr>
          <p:cNvPr id="10" name="Content Placeholder 9"/>
          <p:cNvSpPr>
            <a:spLocks noGrp="1"/>
          </p:cNvSpPr>
          <p:nvPr>
            <p:ph idx="1"/>
          </p:nvPr>
        </p:nvSpPr>
        <p:spPr/>
        <p:txBody>
          <a:bodyPr/>
          <a:lstStyle/>
          <a:p>
            <a:r>
              <a:rPr lang="en-IN" dirty="0"/>
              <a:t>Data can be "distributed" (spread out) in different ways.</a:t>
            </a:r>
          </a:p>
          <a:p>
            <a:endParaRPr lang="en-IN" dirty="0"/>
          </a:p>
        </p:txBody>
      </p:sp>
      <p:pic>
        <p:nvPicPr>
          <p:cNvPr id="17" name="Picture 16" descr="data skewed left"/>
          <p:cNvPicPr/>
          <p:nvPr/>
        </p:nvPicPr>
        <p:blipFill>
          <a:blip r:embed="rId3">
            <a:extLst>
              <a:ext uri="{28A0092B-C50C-407E-A947-70E740481C1C}">
                <a14:useLocalDpi xmlns:a14="http://schemas.microsoft.com/office/drawing/2010/main" val="0"/>
              </a:ext>
            </a:extLst>
          </a:blip>
          <a:srcRect/>
          <a:stretch>
            <a:fillRect/>
          </a:stretch>
        </p:blipFill>
        <p:spPr bwMode="auto">
          <a:xfrm>
            <a:off x="646111" y="3877087"/>
            <a:ext cx="2983476" cy="2570982"/>
          </a:xfrm>
          <a:prstGeom prst="rect">
            <a:avLst/>
          </a:prstGeom>
          <a:noFill/>
          <a:ln>
            <a:noFill/>
          </a:ln>
        </p:spPr>
      </p:pic>
      <p:pic>
        <p:nvPicPr>
          <p:cNvPr id="18" name="Picture 17" descr="data skewed right"/>
          <p:cNvPicPr/>
          <p:nvPr/>
        </p:nvPicPr>
        <p:blipFill>
          <a:blip r:embed="rId4">
            <a:extLst>
              <a:ext uri="{28A0092B-C50C-407E-A947-70E740481C1C}">
                <a14:useLocalDpi xmlns:a14="http://schemas.microsoft.com/office/drawing/2010/main" val="0"/>
              </a:ext>
            </a:extLst>
          </a:blip>
          <a:srcRect/>
          <a:stretch>
            <a:fillRect/>
          </a:stretch>
        </p:blipFill>
        <p:spPr bwMode="auto">
          <a:xfrm>
            <a:off x="4553134" y="3877087"/>
            <a:ext cx="3160272" cy="2570982"/>
          </a:xfrm>
          <a:prstGeom prst="rect">
            <a:avLst/>
          </a:prstGeom>
          <a:noFill/>
          <a:ln>
            <a:noFill/>
          </a:ln>
        </p:spPr>
      </p:pic>
      <p:pic>
        <p:nvPicPr>
          <p:cNvPr id="19" name="Picture 18" descr="data random"/>
          <p:cNvPicPr/>
          <p:nvPr/>
        </p:nvPicPr>
        <p:blipFill>
          <a:blip r:embed="rId5">
            <a:extLst>
              <a:ext uri="{28A0092B-C50C-407E-A947-70E740481C1C}">
                <a14:useLocalDpi xmlns:a14="http://schemas.microsoft.com/office/drawing/2010/main" val="0"/>
              </a:ext>
            </a:extLst>
          </a:blip>
          <a:srcRect/>
          <a:stretch>
            <a:fillRect/>
          </a:stretch>
        </p:blipFill>
        <p:spPr bwMode="auto">
          <a:xfrm>
            <a:off x="8636953" y="3877087"/>
            <a:ext cx="3132260" cy="2570982"/>
          </a:xfrm>
          <a:prstGeom prst="rect">
            <a:avLst/>
          </a:prstGeom>
          <a:noFill/>
          <a:ln>
            <a:noFill/>
          </a:ln>
        </p:spPr>
      </p:pic>
      <p:sp>
        <p:nvSpPr>
          <p:cNvPr id="15" name="Rectangle 14"/>
          <p:cNvSpPr/>
          <p:nvPr/>
        </p:nvSpPr>
        <p:spPr>
          <a:xfrm>
            <a:off x="767631" y="3169201"/>
            <a:ext cx="2740435" cy="707886"/>
          </a:xfrm>
          <a:prstGeom prst="rect">
            <a:avLst/>
          </a:prstGeom>
        </p:spPr>
        <p:txBody>
          <a:bodyPr wrap="square">
            <a:spAutoFit/>
          </a:bodyPr>
          <a:lstStyle/>
          <a:p>
            <a:r>
              <a:rPr lang="en-IN" sz="2000" dirty="0"/>
              <a:t>It can be spread out </a:t>
            </a:r>
          </a:p>
          <a:p>
            <a:r>
              <a:rPr lang="en-IN" sz="2000" dirty="0"/>
              <a:t>more on the left</a:t>
            </a:r>
          </a:p>
        </p:txBody>
      </p:sp>
      <p:sp>
        <p:nvSpPr>
          <p:cNvPr id="20" name="Rectangle 19"/>
          <p:cNvSpPr/>
          <p:nvPr/>
        </p:nvSpPr>
        <p:spPr>
          <a:xfrm>
            <a:off x="4553134" y="3105835"/>
            <a:ext cx="3160272" cy="707886"/>
          </a:xfrm>
          <a:prstGeom prst="rect">
            <a:avLst/>
          </a:prstGeom>
        </p:spPr>
        <p:txBody>
          <a:bodyPr wrap="square">
            <a:spAutoFit/>
          </a:bodyPr>
          <a:lstStyle/>
          <a:p>
            <a:endParaRPr lang="en-IN" sz="2000" dirty="0"/>
          </a:p>
          <a:p>
            <a:r>
              <a:rPr lang="en-IN" sz="2000" dirty="0"/>
              <a:t>Or more on the right</a:t>
            </a:r>
          </a:p>
        </p:txBody>
      </p:sp>
      <p:sp>
        <p:nvSpPr>
          <p:cNvPr id="22" name="Rectangle 21"/>
          <p:cNvSpPr/>
          <p:nvPr/>
        </p:nvSpPr>
        <p:spPr>
          <a:xfrm>
            <a:off x="8294404" y="3323089"/>
            <a:ext cx="3510898" cy="400110"/>
          </a:xfrm>
          <a:prstGeom prst="rect">
            <a:avLst/>
          </a:prstGeom>
        </p:spPr>
        <p:txBody>
          <a:bodyPr wrap="none">
            <a:spAutoFit/>
          </a:bodyPr>
          <a:lstStyle/>
          <a:p>
            <a:r>
              <a:rPr lang="en-IN" sz="2000" dirty="0"/>
              <a:t>Or it can be all jumbled up</a:t>
            </a:r>
          </a:p>
        </p:txBody>
      </p:sp>
    </p:spTree>
    <p:extLst>
      <p:ext uri="{BB962C8B-B14F-4D97-AF65-F5344CB8AC3E}">
        <p14:creationId xmlns:p14="http://schemas.microsoft.com/office/powerpoint/2010/main" val="19439168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627" y="206912"/>
            <a:ext cx="9854740" cy="4195481"/>
          </a:xfrm>
        </p:spPr>
        <p:txBody>
          <a:bodyPr>
            <a:normAutofit/>
          </a:bodyPr>
          <a:lstStyle/>
          <a:p>
            <a:r>
              <a:rPr lang="en-IN" sz="3200" dirty="0"/>
              <a:t>But there are many cases where the data tends to be around a central value with no bias left or right, and it gets close to a "Normal Distribution" like this</a:t>
            </a:r>
          </a:p>
        </p:txBody>
      </p:sp>
      <p:pic>
        <p:nvPicPr>
          <p:cNvPr id="6" name="Picture 5"/>
          <p:cNvPicPr>
            <a:picLocks noChangeAspect="1"/>
          </p:cNvPicPr>
          <p:nvPr/>
        </p:nvPicPr>
        <p:blipFill rotWithShape="1">
          <a:blip r:embed="rId3"/>
          <a:srcRect l="19476" t="34679" r="21008" b="3810"/>
          <a:stretch/>
        </p:blipFill>
        <p:spPr>
          <a:xfrm>
            <a:off x="2300748" y="2861187"/>
            <a:ext cx="7256207" cy="3996813"/>
          </a:xfrm>
          <a:prstGeom prst="rect">
            <a:avLst/>
          </a:prstGeom>
        </p:spPr>
      </p:pic>
    </p:spTree>
    <p:extLst>
      <p:ext uri="{BB962C8B-B14F-4D97-AF65-F5344CB8AC3E}">
        <p14:creationId xmlns:p14="http://schemas.microsoft.com/office/powerpoint/2010/main" val="32777777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t>Hypothesis testing </a:t>
            </a:r>
          </a:p>
        </p:txBody>
      </p:sp>
      <p:sp>
        <p:nvSpPr>
          <p:cNvPr id="39939" name="Rectangle 3"/>
          <p:cNvSpPr>
            <a:spLocks noGrp="1" noChangeArrowheads="1"/>
          </p:cNvSpPr>
          <p:nvPr>
            <p:ph type="body" idx="1"/>
          </p:nvPr>
        </p:nvSpPr>
        <p:spPr>
          <a:xfrm>
            <a:off x="1676400" y="1371600"/>
            <a:ext cx="8802688" cy="2286000"/>
          </a:xfrm>
        </p:spPr>
        <p:txBody>
          <a:bodyPr/>
          <a:lstStyle/>
          <a:p>
            <a:pPr eaLnBrk="1" hangingPunct="1">
              <a:lnSpc>
                <a:spcPct val="120000"/>
              </a:lnSpc>
            </a:pPr>
            <a:r>
              <a:rPr lang="en-US" sz="2800" dirty="0"/>
              <a:t>Hypothesis     </a:t>
            </a:r>
          </a:p>
          <a:p>
            <a:pPr lvl="1" eaLnBrk="1" hangingPunct="1">
              <a:lnSpc>
                <a:spcPct val="120000"/>
              </a:lnSpc>
            </a:pPr>
            <a:r>
              <a:rPr lang="en-US" sz="2400" dirty="0"/>
              <a:t>is an assumption about the status of a phenomenon or is a statement about the parameters or form of population</a:t>
            </a:r>
          </a:p>
          <a:p>
            <a:pPr lvl="1" eaLnBrk="1" hangingPunct="1">
              <a:lnSpc>
                <a:spcPct val="120000"/>
              </a:lnSpc>
            </a:pPr>
            <a:endParaRPr lang="en-US" sz="2400" dirty="0"/>
          </a:p>
        </p:txBody>
      </p:sp>
      <p:graphicFrame>
        <p:nvGraphicFramePr>
          <p:cNvPr id="39940" name="Object 4"/>
          <p:cNvGraphicFramePr>
            <a:graphicFrameLocks noChangeAspect="1"/>
          </p:cNvGraphicFramePr>
          <p:nvPr/>
        </p:nvGraphicFramePr>
        <p:xfrm>
          <a:off x="3962401" y="5943600"/>
          <a:ext cx="574675" cy="609600"/>
        </p:xfrm>
        <a:graphic>
          <a:graphicData uri="http://schemas.openxmlformats.org/presentationml/2006/ole">
            <mc:AlternateContent xmlns:mc="http://schemas.openxmlformats.org/markup-compatibility/2006">
              <mc:Choice xmlns:v="urn:schemas-microsoft-com:vml" Requires="v">
                <p:oleObj spid="_x0000_s25688" name="Equation" r:id="rId4" imgW="215806" imgH="228501" progId="Equation.3">
                  <p:embed/>
                </p:oleObj>
              </mc:Choice>
              <mc:Fallback>
                <p:oleObj name="Equation" r:id="rId4" imgW="215806" imgH="228501"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1" y="5943600"/>
                        <a:ext cx="574675"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41" name="Object 5"/>
          <p:cNvGraphicFramePr>
            <a:graphicFrameLocks noChangeAspect="1"/>
          </p:cNvGraphicFramePr>
          <p:nvPr>
            <p:extLst>
              <p:ext uri="{D42A27DB-BD31-4B8C-83A1-F6EECF244321}">
                <p14:modId xmlns:p14="http://schemas.microsoft.com/office/powerpoint/2010/main" val="1691277683"/>
              </p:ext>
            </p:extLst>
          </p:nvPr>
        </p:nvGraphicFramePr>
        <p:xfrm>
          <a:off x="4079876" y="1487154"/>
          <a:ext cx="457200" cy="423862"/>
        </p:xfrm>
        <a:graphic>
          <a:graphicData uri="http://schemas.openxmlformats.org/presentationml/2006/ole">
            <mc:AlternateContent xmlns:mc="http://schemas.openxmlformats.org/markup-compatibility/2006">
              <mc:Choice xmlns:v="urn:schemas-microsoft-com:vml" Requires="v">
                <p:oleObj spid="_x0000_s25689" name="Equation" r:id="rId6" imgW="177492" imgH="164814" progId="Equation.3">
                  <p:embed/>
                </p:oleObj>
              </mc:Choice>
              <mc:Fallback>
                <p:oleObj name="Equation" r:id="rId6" imgW="177492" imgH="164814"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79876" y="1487154"/>
                        <a:ext cx="457200" cy="423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942" name="Text Box 6"/>
          <p:cNvSpPr txBox="1">
            <a:spLocks noChangeArrowheads="1"/>
          </p:cNvSpPr>
          <p:nvPr/>
        </p:nvSpPr>
        <p:spPr bwMode="auto">
          <a:xfrm>
            <a:off x="1524001" y="3332164"/>
            <a:ext cx="8778365" cy="356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Font typeface="Wingdings" panose="05000000000000000000" pitchFamily="2" charset="2"/>
              <a:buChar char="ü"/>
              <a:defRPr sz="3200">
                <a:solidFill>
                  <a:schemeClr val="folHlink"/>
                </a:solidFill>
                <a:latin typeface="Bookman Old Style" panose="02050604050505020204" pitchFamily="18" charset="0"/>
              </a:defRPr>
            </a:lvl1pPr>
            <a:lvl2pPr>
              <a:spcBef>
                <a:spcPct val="20000"/>
              </a:spcBef>
              <a:buClr>
                <a:schemeClr val="hlink"/>
              </a:buClr>
              <a:buFont typeface="Wingdings" panose="05000000000000000000" pitchFamily="2" charset="2"/>
              <a:buChar char="ü"/>
              <a:defRPr sz="2800" i="1">
                <a:solidFill>
                  <a:srgbClr val="003300"/>
                </a:solidFill>
                <a:latin typeface="Times New Roman" panose="02020603050405020304" pitchFamily="18" charset="0"/>
              </a:defRPr>
            </a:lvl2pPr>
            <a:lvl3pPr marL="1143000" indent="-228600">
              <a:spcBef>
                <a:spcPct val="20000"/>
              </a:spcBef>
              <a:buClr>
                <a:schemeClr val="folHlink"/>
              </a:buClr>
              <a:buFont typeface="Wingdings" panose="05000000000000000000" pitchFamily="2" charset="2"/>
              <a:buChar char="ü"/>
              <a:defRPr sz="2400" i="1">
                <a:solidFill>
                  <a:srgbClr val="003300"/>
                </a:solidFill>
                <a:latin typeface="Times New Roman" panose="02020603050405020304" pitchFamily="18" charset="0"/>
              </a:defRPr>
            </a:lvl3pPr>
            <a:lvl4pPr marL="1600200" indent="-228600">
              <a:spcBef>
                <a:spcPct val="20000"/>
              </a:spcBef>
              <a:buClr>
                <a:schemeClr val="accent2"/>
              </a:buClr>
              <a:buFont typeface="Wingdings" panose="05000000000000000000" pitchFamily="2" charset="2"/>
              <a:buChar char="ü"/>
              <a:defRPr sz="2000" i="1">
                <a:solidFill>
                  <a:srgbClr val="003300"/>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ü"/>
              <a:defRPr sz="2000" i="1">
                <a:solidFill>
                  <a:srgbClr val="003300"/>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ü"/>
              <a:defRPr sz="2000" i="1">
                <a:solidFill>
                  <a:srgbClr val="003300"/>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ü"/>
              <a:defRPr sz="2000" i="1">
                <a:solidFill>
                  <a:srgbClr val="003300"/>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ü"/>
              <a:defRPr sz="2000" i="1">
                <a:solidFill>
                  <a:srgbClr val="003300"/>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ü"/>
              <a:defRPr sz="2000" i="1">
                <a:solidFill>
                  <a:srgbClr val="003300"/>
                </a:solidFill>
                <a:latin typeface="Times New Roman" panose="02020603050405020304" pitchFamily="18" charset="0"/>
              </a:defRPr>
            </a:lvl9pPr>
          </a:lstStyle>
          <a:p>
            <a:pPr>
              <a:lnSpc>
                <a:spcPct val="120000"/>
              </a:lnSpc>
            </a:pPr>
            <a:r>
              <a:rPr lang="en-US" sz="2800" dirty="0">
                <a:solidFill>
                  <a:schemeClr val="tx1"/>
                </a:solidFill>
              </a:rPr>
              <a:t>Null hypothesis or hypothesis of no difference –</a:t>
            </a:r>
          </a:p>
          <a:p>
            <a:pPr lvl="1">
              <a:lnSpc>
                <a:spcPct val="120000"/>
              </a:lnSpc>
            </a:pPr>
            <a:r>
              <a:rPr lang="en-US" sz="2400" dirty="0">
                <a:solidFill>
                  <a:schemeClr val="tx1"/>
                </a:solidFill>
              </a:rPr>
              <a:t>States no difference between statistic of a sample &amp; parameter </a:t>
            </a:r>
          </a:p>
          <a:p>
            <a:pPr lvl="1">
              <a:lnSpc>
                <a:spcPct val="120000"/>
              </a:lnSpc>
              <a:buFont typeface="Wingdings" panose="05000000000000000000" pitchFamily="2" charset="2"/>
              <a:buNone/>
            </a:pPr>
            <a:r>
              <a:rPr lang="en-US" sz="2400" dirty="0">
                <a:solidFill>
                  <a:schemeClr val="tx1"/>
                </a:solidFill>
              </a:rPr>
              <a:t>	of population or b/w statistics of two samples </a:t>
            </a:r>
          </a:p>
          <a:p>
            <a:pPr lvl="1">
              <a:lnSpc>
                <a:spcPct val="120000"/>
              </a:lnSpc>
            </a:pPr>
            <a:r>
              <a:rPr lang="en-US" sz="2400" dirty="0">
                <a:solidFill>
                  <a:schemeClr val="tx1"/>
                </a:solidFill>
              </a:rPr>
              <a:t>This nullifies the claim that the experiment result is different</a:t>
            </a:r>
          </a:p>
          <a:p>
            <a:pPr lvl="1">
              <a:lnSpc>
                <a:spcPct val="120000"/>
              </a:lnSpc>
              <a:buFont typeface="Wingdings" panose="05000000000000000000" pitchFamily="2" charset="2"/>
              <a:buNone/>
            </a:pPr>
            <a:r>
              <a:rPr lang="en-US" sz="2400" dirty="0">
                <a:solidFill>
                  <a:schemeClr val="tx1"/>
                </a:solidFill>
              </a:rPr>
              <a:t>	 from or better than the one observed already </a:t>
            </a:r>
          </a:p>
          <a:p>
            <a:pPr lvl="1">
              <a:lnSpc>
                <a:spcPct val="120000"/>
              </a:lnSpc>
            </a:pPr>
            <a:r>
              <a:rPr lang="en-US" sz="2400" dirty="0">
                <a:solidFill>
                  <a:schemeClr val="tx1"/>
                </a:solidFill>
              </a:rPr>
              <a:t>Denoted by </a:t>
            </a:r>
          </a:p>
          <a:p>
            <a:pPr>
              <a:spcBef>
                <a:spcPct val="0"/>
              </a:spcBef>
              <a:buClrTx/>
              <a:buFontTx/>
              <a:buNone/>
            </a:pPr>
            <a:endParaRPr lang="en-US" sz="2400" dirty="0">
              <a:solidFill>
                <a:schemeClr val="tx1"/>
              </a:solidFill>
              <a:latin typeface="Times" panose="02020603050405020304" pitchFamily="18" charset="0"/>
            </a:endParaRPr>
          </a:p>
        </p:txBody>
      </p:sp>
    </p:spTree>
    <p:extLst>
      <p:ext uri="{BB962C8B-B14F-4D97-AF65-F5344CB8AC3E}">
        <p14:creationId xmlns:p14="http://schemas.microsoft.com/office/powerpoint/2010/main" val="33273410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9938"/>
                                        </p:tgtEl>
                                        <p:attrNameLst>
                                          <p:attrName>style.visibility</p:attrName>
                                        </p:attrNameLst>
                                      </p:cBhvr>
                                      <p:to>
                                        <p:strVal val="visible"/>
                                      </p:to>
                                    </p:set>
                                  </p:childTnLst>
                                </p:cTn>
                              </p:par>
                            </p:childTnLst>
                          </p:cTn>
                        </p:par>
                        <p:par>
                          <p:cTn id="7" fill="hold" nodeType="afterGroup">
                            <p:stCondLst>
                              <p:cond delay="500"/>
                            </p:stCondLst>
                            <p:childTnLst>
                              <p:par>
                                <p:cTn id="8" presetID="5" presetClass="entr" presetSubtype="10" fill="hold" grpId="0" nodeType="afterEffect">
                                  <p:stCondLst>
                                    <p:cond delay="0"/>
                                  </p:stCondLst>
                                  <p:childTnLst>
                                    <p:set>
                                      <p:cBhvr>
                                        <p:cTn id="9" dur="1" fill="hold">
                                          <p:stCondLst>
                                            <p:cond delay="0"/>
                                          </p:stCondLst>
                                        </p:cTn>
                                        <p:tgtEl>
                                          <p:spTgt spid="39939">
                                            <p:txEl>
                                              <p:pRg st="0" end="0"/>
                                            </p:txEl>
                                          </p:spTgt>
                                        </p:tgtEl>
                                        <p:attrNameLst>
                                          <p:attrName>style.visibility</p:attrName>
                                        </p:attrNameLst>
                                      </p:cBhvr>
                                      <p:to>
                                        <p:strVal val="visible"/>
                                      </p:to>
                                    </p:set>
                                    <p:animEffect transition="in" filter="checkerboard(across)">
                                      <p:cBhvr>
                                        <p:cTn id="10" dur="500"/>
                                        <p:tgtEl>
                                          <p:spTgt spid="39939">
                                            <p:txEl>
                                              <p:pRg st="0" end="0"/>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9939">
                                            <p:txEl>
                                              <p:pRg st="1" end="1"/>
                                            </p:txEl>
                                          </p:spTgt>
                                        </p:tgtEl>
                                        <p:attrNameLst>
                                          <p:attrName>style.visibility</p:attrName>
                                        </p:attrNameLst>
                                      </p:cBhvr>
                                      <p:to>
                                        <p:strVal val="visible"/>
                                      </p:to>
                                    </p:set>
                                    <p:animEffect transition="in" filter="checkerboard(across)">
                                      <p:cBhvr>
                                        <p:cTn id="13" dur="500"/>
                                        <p:tgtEl>
                                          <p:spTgt spid="39939">
                                            <p:txEl>
                                              <p:pRg st="1" end="1"/>
                                            </p:txEl>
                                          </p:spTgt>
                                        </p:tgtEl>
                                      </p:cBhvr>
                                    </p:animEffect>
                                  </p:childTnLst>
                                </p:cTn>
                              </p:par>
                            </p:childTnLst>
                          </p:cTn>
                        </p:par>
                        <p:par>
                          <p:cTn id="14" fill="hold" nodeType="afterGroup">
                            <p:stCondLst>
                              <p:cond delay="1000"/>
                            </p:stCondLst>
                            <p:childTnLst>
                              <p:par>
                                <p:cTn id="15" presetID="1" presetClass="entr" presetSubtype="0" fill="hold" nodeType="afterEffect">
                                  <p:stCondLst>
                                    <p:cond delay="0"/>
                                  </p:stCondLst>
                                  <p:childTnLst>
                                    <p:set>
                                      <p:cBhvr>
                                        <p:cTn id="16" dur="1" fill="hold">
                                          <p:stCondLst>
                                            <p:cond delay="499"/>
                                          </p:stCondLst>
                                        </p:cTn>
                                        <p:tgtEl>
                                          <p:spTgt spid="3994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39942"/>
                                        </p:tgtEl>
                                        <p:attrNameLst>
                                          <p:attrName>style.visibility</p:attrName>
                                        </p:attrNameLst>
                                      </p:cBhvr>
                                      <p:to>
                                        <p:strVal val="visible"/>
                                      </p:to>
                                    </p:set>
                                    <p:animEffect transition="in" filter="checkerboard(across)">
                                      <p:cBhvr>
                                        <p:cTn id="21" dur="500"/>
                                        <p:tgtEl>
                                          <p:spTgt spid="39942"/>
                                        </p:tgtEl>
                                      </p:cBhvr>
                                    </p:animEffect>
                                  </p:childTnLst>
                                </p:cTn>
                              </p:par>
                            </p:childTnLst>
                          </p:cTn>
                        </p:par>
                        <p:par>
                          <p:cTn id="22" fill="hold" nodeType="afterGroup">
                            <p:stCondLst>
                              <p:cond delay="500"/>
                            </p:stCondLst>
                            <p:childTnLst>
                              <p:par>
                                <p:cTn id="23" presetID="1" presetClass="entr" presetSubtype="0" fill="hold" nodeType="afterEffect">
                                  <p:stCondLst>
                                    <p:cond delay="0"/>
                                  </p:stCondLst>
                                  <p:childTnLst>
                                    <p:set>
                                      <p:cBhvr>
                                        <p:cTn id="24" dur="1" fill="hold">
                                          <p:stCondLst>
                                            <p:cond delay="499"/>
                                          </p:stCondLst>
                                        </p:cTn>
                                        <p:tgtEl>
                                          <p:spTgt spid="399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utoUpdateAnimBg="0"/>
      <p:bldP spid="39939" grpId="0" build="p" autoUpdateAnimBg="0" advAuto="0"/>
      <p:bldP spid="39942" grpId="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4627" name="Rectangle 2"/>
          <p:cNvSpPr>
            <a:spLocks noGrp="1" noChangeArrowheads="1"/>
          </p:cNvSpPr>
          <p:nvPr>
            <p:ph type="title"/>
          </p:nvPr>
        </p:nvSpPr>
        <p:spPr/>
        <p:txBody>
          <a:bodyPr/>
          <a:lstStyle/>
          <a:p>
            <a:pPr eaLnBrk="1" hangingPunct="1"/>
            <a:endParaRPr lang="en-US"/>
          </a:p>
        </p:txBody>
      </p:sp>
      <p:sp>
        <p:nvSpPr>
          <p:cNvPr id="41987" name="Rectangle 3"/>
          <p:cNvSpPr>
            <a:spLocks noGrp="1" noChangeArrowheads="1"/>
          </p:cNvSpPr>
          <p:nvPr>
            <p:ph type="body" idx="1"/>
          </p:nvPr>
        </p:nvSpPr>
        <p:spPr>
          <a:xfrm>
            <a:off x="1676400" y="1371600"/>
            <a:ext cx="8802688" cy="2590800"/>
          </a:xfrm>
        </p:spPr>
        <p:txBody>
          <a:bodyPr>
            <a:normAutofit/>
          </a:bodyPr>
          <a:lstStyle/>
          <a:p>
            <a:pPr eaLnBrk="1" hangingPunct="1"/>
            <a:r>
              <a:rPr lang="en-US" sz="2800" dirty="0"/>
              <a:t>Alternate hypothesis –</a:t>
            </a:r>
          </a:p>
          <a:p>
            <a:pPr lvl="1" eaLnBrk="1" hangingPunct="1"/>
            <a:r>
              <a:rPr lang="en-US" sz="2400" dirty="0"/>
              <a:t>Any hypothesis alternate to null hypothesis, which is to be tested </a:t>
            </a:r>
          </a:p>
          <a:p>
            <a:pPr lvl="1" eaLnBrk="1" hangingPunct="1"/>
            <a:r>
              <a:rPr lang="en-US" sz="2400" dirty="0"/>
              <a:t>Denoted by </a:t>
            </a:r>
          </a:p>
          <a:p>
            <a:pPr lvl="1" eaLnBrk="1" hangingPunct="1"/>
            <a:endParaRPr lang="en-US" sz="2400" dirty="0"/>
          </a:p>
          <a:p>
            <a:pPr lvl="1" eaLnBrk="1" hangingPunct="1"/>
            <a:endParaRPr lang="en-US" sz="2400" dirty="0"/>
          </a:p>
          <a:p>
            <a:pPr eaLnBrk="1" hangingPunct="1">
              <a:buFont typeface="Wingdings" panose="05000000000000000000" pitchFamily="2" charset="2"/>
              <a:buNone/>
            </a:pPr>
            <a:endParaRPr lang="en-US" sz="2800" i="1" dirty="0">
              <a:solidFill>
                <a:schemeClr val="hlink"/>
              </a:solidFill>
              <a:latin typeface="Times New Roman" panose="02020603050405020304" pitchFamily="18" charset="0"/>
            </a:endParaRPr>
          </a:p>
        </p:txBody>
      </p:sp>
      <p:graphicFrame>
        <p:nvGraphicFramePr>
          <p:cNvPr id="41989" name="Object 5"/>
          <p:cNvGraphicFramePr>
            <a:graphicFrameLocks noChangeAspect="1"/>
          </p:cNvGraphicFramePr>
          <p:nvPr>
            <p:extLst>
              <p:ext uri="{D42A27DB-BD31-4B8C-83A1-F6EECF244321}">
                <p14:modId xmlns:p14="http://schemas.microsoft.com/office/powerpoint/2010/main" val="603846408"/>
              </p:ext>
            </p:extLst>
          </p:nvPr>
        </p:nvGraphicFramePr>
        <p:xfrm>
          <a:off x="4281488" y="2809872"/>
          <a:ext cx="503238" cy="533400"/>
        </p:xfrm>
        <a:graphic>
          <a:graphicData uri="http://schemas.openxmlformats.org/presentationml/2006/ole">
            <mc:AlternateContent xmlns:mc="http://schemas.openxmlformats.org/markup-compatibility/2006">
              <mc:Choice xmlns:v="urn:schemas-microsoft-com:vml" Requires="v">
                <p:oleObj spid="_x0000_s26669" name="Equation" r:id="rId4" imgW="203024" imgH="215713" progId="Equation.3">
                  <p:embed/>
                </p:oleObj>
              </mc:Choice>
              <mc:Fallback>
                <p:oleObj name="Equation" r:id="rId4" imgW="203024" imgH="215713"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1488" y="2809872"/>
                        <a:ext cx="503238"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990" name="Text Box 6"/>
          <p:cNvSpPr txBox="1">
            <a:spLocks noChangeArrowheads="1"/>
          </p:cNvSpPr>
          <p:nvPr/>
        </p:nvSpPr>
        <p:spPr bwMode="auto">
          <a:xfrm>
            <a:off x="1889125" y="4667250"/>
            <a:ext cx="80581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Font typeface="Wingdings" panose="05000000000000000000" pitchFamily="2" charset="2"/>
              <a:buChar char="ü"/>
              <a:defRPr sz="3200">
                <a:solidFill>
                  <a:schemeClr val="folHlink"/>
                </a:solidFill>
                <a:latin typeface="Bookman Old Style" panose="02050604050505020204" pitchFamily="18" charset="0"/>
              </a:defRPr>
            </a:lvl1pPr>
            <a:lvl2pPr marL="742950" indent="-285750">
              <a:spcBef>
                <a:spcPct val="20000"/>
              </a:spcBef>
              <a:buClr>
                <a:schemeClr val="hlink"/>
              </a:buClr>
              <a:buFont typeface="Wingdings" panose="05000000000000000000" pitchFamily="2" charset="2"/>
              <a:buChar char="ü"/>
              <a:defRPr sz="2800" i="1">
                <a:solidFill>
                  <a:srgbClr val="003300"/>
                </a:solidFill>
                <a:latin typeface="Times New Roman" panose="02020603050405020304" pitchFamily="18" charset="0"/>
              </a:defRPr>
            </a:lvl2pPr>
            <a:lvl3pPr marL="1143000" indent="-228600">
              <a:spcBef>
                <a:spcPct val="20000"/>
              </a:spcBef>
              <a:buClr>
                <a:schemeClr val="folHlink"/>
              </a:buClr>
              <a:buFont typeface="Wingdings" panose="05000000000000000000" pitchFamily="2" charset="2"/>
              <a:buChar char="ü"/>
              <a:defRPr sz="2400" i="1">
                <a:solidFill>
                  <a:srgbClr val="003300"/>
                </a:solidFill>
                <a:latin typeface="Times New Roman" panose="02020603050405020304" pitchFamily="18" charset="0"/>
              </a:defRPr>
            </a:lvl3pPr>
            <a:lvl4pPr marL="1600200" indent="-228600">
              <a:spcBef>
                <a:spcPct val="20000"/>
              </a:spcBef>
              <a:buClr>
                <a:schemeClr val="accent2"/>
              </a:buClr>
              <a:buFont typeface="Wingdings" panose="05000000000000000000" pitchFamily="2" charset="2"/>
              <a:buChar char="ü"/>
              <a:defRPr sz="2000" i="1">
                <a:solidFill>
                  <a:srgbClr val="003300"/>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ü"/>
              <a:defRPr sz="2000" i="1">
                <a:solidFill>
                  <a:srgbClr val="003300"/>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ü"/>
              <a:defRPr sz="2000" i="1">
                <a:solidFill>
                  <a:srgbClr val="003300"/>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ü"/>
              <a:defRPr sz="2000" i="1">
                <a:solidFill>
                  <a:srgbClr val="003300"/>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ü"/>
              <a:defRPr sz="2000" i="1">
                <a:solidFill>
                  <a:srgbClr val="003300"/>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ü"/>
              <a:defRPr sz="2000" i="1">
                <a:solidFill>
                  <a:srgbClr val="003300"/>
                </a:solidFill>
                <a:latin typeface="Times New Roman" panose="02020603050405020304" pitchFamily="18" charset="0"/>
              </a:defRPr>
            </a:lvl9pPr>
          </a:lstStyle>
          <a:p>
            <a:pPr>
              <a:spcBef>
                <a:spcPct val="0"/>
              </a:spcBef>
              <a:buClrTx/>
              <a:buFontTx/>
              <a:buNone/>
            </a:pPr>
            <a:r>
              <a:rPr lang="en-US" i="1" dirty="0">
                <a:solidFill>
                  <a:schemeClr val="tx1"/>
                </a:solidFill>
                <a:latin typeface="Times New Roman" panose="02020603050405020304" pitchFamily="18" charset="0"/>
              </a:rPr>
              <a:t>Note : the alternate hypothesis is accepted when</a:t>
            </a:r>
          </a:p>
          <a:p>
            <a:pPr>
              <a:spcBef>
                <a:spcPct val="0"/>
              </a:spcBef>
              <a:buClrTx/>
              <a:buFontTx/>
              <a:buNone/>
            </a:pPr>
            <a:r>
              <a:rPr lang="en-US" i="1" dirty="0">
                <a:solidFill>
                  <a:schemeClr val="tx1"/>
                </a:solidFill>
                <a:latin typeface="Times New Roman" panose="02020603050405020304" pitchFamily="18" charset="0"/>
              </a:rPr>
              <a:t> null hypothesis is rejected</a:t>
            </a:r>
          </a:p>
        </p:txBody>
      </p:sp>
    </p:spTree>
    <p:extLst>
      <p:ext uri="{BB962C8B-B14F-4D97-AF65-F5344CB8AC3E}">
        <p14:creationId xmlns:p14="http://schemas.microsoft.com/office/powerpoint/2010/main" val="29691511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checkerboard(across)">
                                      <p:cBhvr>
                                        <p:cTn id="7" dur="500"/>
                                        <p:tgtEl>
                                          <p:spTgt spid="41987">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1987">
                                            <p:txEl>
                                              <p:pRg st="1" end="1"/>
                                            </p:txEl>
                                          </p:spTgt>
                                        </p:tgtEl>
                                        <p:attrNameLst>
                                          <p:attrName>style.visibility</p:attrName>
                                        </p:attrNameLst>
                                      </p:cBhvr>
                                      <p:to>
                                        <p:strVal val="visible"/>
                                      </p:to>
                                    </p:set>
                                    <p:animEffect transition="in" filter="checkerboard(across)">
                                      <p:cBhvr>
                                        <p:cTn id="10" dur="500"/>
                                        <p:tgtEl>
                                          <p:spTgt spid="41987">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41987">
                                            <p:txEl>
                                              <p:pRg st="2" end="2"/>
                                            </p:txEl>
                                          </p:spTgt>
                                        </p:tgtEl>
                                        <p:attrNameLst>
                                          <p:attrName>style.visibility</p:attrName>
                                        </p:attrNameLst>
                                      </p:cBhvr>
                                      <p:to>
                                        <p:strVal val="visible"/>
                                      </p:to>
                                    </p:set>
                                    <p:animEffect transition="in" filter="checkerboard(across)">
                                      <p:cBhvr>
                                        <p:cTn id="13" dur="500"/>
                                        <p:tgtEl>
                                          <p:spTgt spid="41987">
                                            <p:txEl>
                                              <p:pRg st="2" end="2"/>
                                            </p:txEl>
                                          </p:spTgt>
                                        </p:tgtEl>
                                      </p:cBhvr>
                                    </p:animEffect>
                                  </p:childTnLst>
                                </p:cTn>
                              </p:par>
                            </p:childTnLst>
                          </p:cTn>
                        </p:par>
                        <p:par>
                          <p:cTn id="14" fill="hold" nodeType="afterGroup">
                            <p:stCondLst>
                              <p:cond delay="500"/>
                            </p:stCondLst>
                            <p:childTnLst>
                              <p:par>
                                <p:cTn id="15" presetID="1" presetClass="entr" presetSubtype="0" fill="hold" nodeType="afterEffect">
                                  <p:stCondLst>
                                    <p:cond delay="0"/>
                                  </p:stCondLst>
                                  <p:childTnLst>
                                    <p:set>
                                      <p:cBhvr>
                                        <p:cTn id="16" dur="1" fill="hold">
                                          <p:stCondLst>
                                            <p:cond delay="499"/>
                                          </p:stCondLst>
                                        </p:cTn>
                                        <p:tgtEl>
                                          <p:spTgt spid="4198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41990"/>
                                        </p:tgtEl>
                                        <p:attrNameLst>
                                          <p:attrName>style.visibility</p:attrName>
                                        </p:attrNameLst>
                                      </p:cBhvr>
                                      <p:to>
                                        <p:strVal val="visible"/>
                                      </p:to>
                                    </p:set>
                                    <p:animEffect transition="in" filter="checkerboard(across)">
                                      <p:cBhvr>
                                        <p:cTn id="21" dur="500"/>
                                        <p:tgtEl>
                                          <p:spTgt spid="419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advAuto="0"/>
      <p:bldP spid="41990"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6D43E9C-B22F-4E8A-B810-9507FEA21E08}" type="slidenum">
              <a:rPr lang="en-US"/>
              <a:pPr eaLnBrk="1" hangingPunct="1"/>
              <a:t>66</a:t>
            </a:fld>
            <a:endParaRPr lang="en-US"/>
          </a:p>
        </p:txBody>
      </p:sp>
      <p:sp>
        <p:nvSpPr>
          <p:cNvPr id="36867" name="Rectangle 2"/>
          <p:cNvSpPr>
            <a:spLocks noGrp="1" noChangeArrowheads="1"/>
          </p:cNvSpPr>
          <p:nvPr>
            <p:ph type="title"/>
          </p:nvPr>
        </p:nvSpPr>
        <p:spPr/>
        <p:txBody>
          <a:bodyPr/>
          <a:lstStyle/>
          <a:p>
            <a:pPr eaLnBrk="1" hangingPunct="1"/>
            <a:r>
              <a:rPr lang="en-US" b="1" i="1" u="sng">
                <a:solidFill>
                  <a:srgbClr val="FF0000"/>
                </a:solidFill>
              </a:rPr>
              <a:t>PROBABILITY</a:t>
            </a:r>
          </a:p>
        </p:txBody>
      </p:sp>
      <p:sp>
        <p:nvSpPr>
          <p:cNvPr id="36868" name="Rectangle 3"/>
          <p:cNvSpPr>
            <a:spLocks noGrp="1" noChangeArrowheads="1"/>
          </p:cNvSpPr>
          <p:nvPr>
            <p:ph type="body" idx="1"/>
          </p:nvPr>
        </p:nvSpPr>
        <p:spPr/>
        <p:txBody>
          <a:bodyPr>
            <a:normAutofit/>
          </a:bodyPr>
          <a:lstStyle/>
          <a:p>
            <a:pPr algn="just" eaLnBrk="1" hangingPunct="1">
              <a:buFontTx/>
              <a:buNone/>
            </a:pPr>
            <a:r>
              <a:rPr lang="en-US" sz="3200" dirty="0"/>
              <a:t>	Probability is possibility of occurrence of any event or a permutation/combination of events.</a:t>
            </a:r>
          </a:p>
          <a:p>
            <a:pPr algn="just" eaLnBrk="1" hangingPunct="1">
              <a:buFontTx/>
              <a:buNone/>
            </a:pPr>
            <a:r>
              <a:rPr lang="en-US" sz="3200" dirty="0"/>
              <a:t>	</a:t>
            </a:r>
            <a:r>
              <a:rPr lang="en-US" sz="3200" dirty="0" err="1"/>
              <a:t>Eg</a:t>
            </a:r>
            <a:r>
              <a:rPr lang="en-US" sz="3200" dirty="0"/>
              <a:t>: Probability of drawing an ace from a pack of 52 cards is 4 out of 52. This is because there are 4 aces in a pack of 52 cards.</a:t>
            </a:r>
          </a:p>
        </p:txBody>
      </p:sp>
    </p:spTree>
    <p:extLst>
      <p:ext uri="{BB962C8B-B14F-4D97-AF65-F5344CB8AC3E}">
        <p14:creationId xmlns:p14="http://schemas.microsoft.com/office/powerpoint/2010/main" val="13910069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CACB6DC-4CD9-438B-8A3E-743FB47803D5}" type="slidenum">
              <a:rPr lang="en-US"/>
              <a:pPr eaLnBrk="1" hangingPunct="1"/>
              <a:t>67</a:t>
            </a:fld>
            <a:endParaRPr lang="en-US"/>
          </a:p>
        </p:txBody>
      </p:sp>
      <p:sp>
        <p:nvSpPr>
          <p:cNvPr id="37891" name="Rectangle 3"/>
          <p:cNvSpPr>
            <a:spLocks noGrp="1" noChangeArrowheads="1"/>
          </p:cNvSpPr>
          <p:nvPr>
            <p:ph type="body" idx="1"/>
          </p:nvPr>
        </p:nvSpPr>
        <p:spPr>
          <a:xfrm>
            <a:off x="938213" y="404813"/>
            <a:ext cx="8229600" cy="6248400"/>
          </a:xfrm>
        </p:spPr>
        <p:txBody>
          <a:bodyPr>
            <a:noAutofit/>
          </a:bodyPr>
          <a:lstStyle/>
          <a:p>
            <a:pPr algn="just" eaLnBrk="1" hangingPunct="1">
              <a:buFontTx/>
              <a:buNone/>
            </a:pPr>
            <a:r>
              <a:rPr lang="en-US" sz="2800" dirty="0"/>
              <a:t>	In biostatistics, we are interested in “Probability (P) of the observed difference in two samples due to chance (i.e. due to sampling variation)”. Here the probability scale has a range of 0 to 1. </a:t>
            </a:r>
          </a:p>
          <a:p>
            <a:pPr algn="just" eaLnBrk="1" hangingPunct="1">
              <a:buFontTx/>
              <a:buNone/>
            </a:pPr>
            <a:r>
              <a:rPr lang="en-US" sz="2800" dirty="0"/>
              <a:t>	By P=0, we mean that there is absolutely no chance that the observed difference could be due to sampling variation. </a:t>
            </a:r>
          </a:p>
          <a:p>
            <a:pPr algn="just" eaLnBrk="1" hangingPunct="1">
              <a:buFontTx/>
              <a:buNone/>
            </a:pPr>
            <a:r>
              <a:rPr lang="en-US" sz="2800" dirty="0"/>
              <a:t>	By P=1, we mean that we are absolutely certain that the observed difference in two samples is due to sampling </a:t>
            </a:r>
            <a:r>
              <a:rPr lang="en-US" sz="2800" dirty="0" err="1"/>
              <a:t>variaton</a:t>
            </a:r>
            <a:r>
              <a:rPr lang="en-US" sz="2800" dirty="0"/>
              <a:t>.</a:t>
            </a:r>
          </a:p>
        </p:txBody>
      </p:sp>
    </p:spTree>
    <p:extLst>
      <p:ext uri="{BB962C8B-B14F-4D97-AF65-F5344CB8AC3E}">
        <p14:creationId xmlns:p14="http://schemas.microsoft.com/office/powerpoint/2010/main" val="13202442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8420667" y="1895169"/>
            <a:ext cx="3114264" cy="25003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9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Char char="Ø"/>
              <a:defRPr sz="3200">
                <a:solidFill>
                  <a:schemeClr val="tx1"/>
                </a:solidFill>
                <a:latin typeface="Comic Sans MS" panose="030F0702030302020204" pitchFamily="66"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Comic Sans MS" panose="030F0702030302020204" pitchFamily="66"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Comic Sans MS" panose="030F0702030302020204" pitchFamily="66"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Comic Sans MS" panose="030F0702030302020204" pitchFamily="66"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9pPr>
          </a:lstStyle>
          <a:p>
            <a:pPr>
              <a:spcBef>
                <a:spcPct val="0"/>
              </a:spcBef>
              <a:buClrTx/>
              <a:buSzTx/>
              <a:buFontTx/>
              <a:buNone/>
            </a:pPr>
            <a:fld id="{94E6352D-7723-4789-A505-11B9974FC861}" type="slidenum">
              <a:rPr lang="en-US" sz="1400">
                <a:latin typeface="Arial" panose="020B0604020202020204" pitchFamily="34" charset="0"/>
              </a:rPr>
              <a:pPr>
                <a:spcBef>
                  <a:spcPct val="0"/>
                </a:spcBef>
                <a:buClrTx/>
                <a:buSzTx/>
                <a:buFontTx/>
                <a:buNone/>
              </a:pPr>
              <a:t>68</a:t>
            </a:fld>
            <a:endParaRPr lang="en-US" sz="1400">
              <a:latin typeface="Arial" panose="020B0604020202020204" pitchFamily="34" charset="0"/>
            </a:endParaRPr>
          </a:p>
        </p:txBody>
      </p:sp>
      <p:sp>
        <p:nvSpPr>
          <p:cNvPr id="167939" name="Rectangle 2"/>
          <p:cNvSpPr>
            <a:spLocks noGrp="1" noChangeArrowheads="1"/>
          </p:cNvSpPr>
          <p:nvPr>
            <p:ph type="title"/>
          </p:nvPr>
        </p:nvSpPr>
        <p:spPr>
          <a:xfrm>
            <a:off x="646111" y="124097"/>
            <a:ext cx="9404723" cy="1400530"/>
          </a:xfrm>
        </p:spPr>
        <p:txBody>
          <a:bodyPr/>
          <a:lstStyle/>
          <a:p>
            <a:pPr algn="ctr" eaLnBrk="1" hangingPunct="1"/>
            <a:r>
              <a:rPr lang="en-US" sz="4000" dirty="0"/>
              <a:t>What does Not Significant really mean?</a:t>
            </a:r>
          </a:p>
        </p:txBody>
      </p:sp>
      <p:pic>
        <p:nvPicPr>
          <p:cNvPr id="167940" name="Picture 4" descr="christianlogic_catalog_thethinkingtoolbox_cartoon_premise_co"/>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8681052" y="2079020"/>
            <a:ext cx="2819400" cy="2030412"/>
          </a:xfrm>
          <a:noFill/>
        </p:spPr>
      </p:pic>
      <p:sp>
        <p:nvSpPr>
          <p:cNvPr id="167941" name="Rectangle 7" descr="Rectangle: Click to edit Master text styles&#10;Second level&#10;Third level&#10;Fourth level&#10;Fifth level"/>
          <p:cNvSpPr>
            <a:spLocks noGrp="1" noChangeArrowheads="1"/>
          </p:cNvSpPr>
          <p:nvPr>
            <p:ph type="body" idx="1"/>
          </p:nvPr>
        </p:nvSpPr>
        <p:spPr>
          <a:xfrm>
            <a:off x="1371595" y="1524627"/>
            <a:ext cx="9982200" cy="5613592"/>
          </a:xfrm>
        </p:spPr>
        <p:txBody>
          <a:bodyPr>
            <a:normAutofit fontScale="92500" lnSpcReduction="10000"/>
          </a:bodyPr>
          <a:lstStyle/>
          <a:p>
            <a:pPr eaLnBrk="1" hangingPunct="1">
              <a:lnSpc>
                <a:spcPct val="80000"/>
              </a:lnSpc>
            </a:pPr>
            <a:r>
              <a:rPr lang="en-US" sz="2800" dirty="0"/>
              <a:t>An impossible event has probability 0 </a:t>
            </a:r>
          </a:p>
          <a:p>
            <a:pPr eaLnBrk="1" hangingPunct="1">
              <a:lnSpc>
                <a:spcPct val="80000"/>
              </a:lnSpc>
            </a:pPr>
            <a:r>
              <a:rPr lang="en-US" sz="2800" dirty="0"/>
              <a:t>An event which must occur has </a:t>
            </a:r>
          </a:p>
          <a:p>
            <a:pPr eaLnBrk="1" hangingPunct="1">
              <a:lnSpc>
                <a:spcPct val="80000"/>
              </a:lnSpc>
              <a:buFont typeface="Wingdings" panose="05000000000000000000" pitchFamily="2" charset="2"/>
              <a:buNone/>
            </a:pPr>
            <a:r>
              <a:rPr lang="en-US" sz="2800" dirty="0"/>
              <a:t>       probability 1</a:t>
            </a:r>
          </a:p>
          <a:p>
            <a:pPr eaLnBrk="1" hangingPunct="1">
              <a:lnSpc>
                <a:spcPct val="80000"/>
              </a:lnSpc>
              <a:buFont typeface="Wingdings" panose="05000000000000000000" pitchFamily="2" charset="2"/>
              <a:buNone/>
            </a:pPr>
            <a:r>
              <a:rPr lang="en-US" sz="2800" dirty="0"/>
              <a:t>       </a:t>
            </a:r>
          </a:p>
          <a:p>
            <a:pPr eaLnBrk="1" hangingPunct="1">
              <a:lnSpc>
                <a:spcPct val="80000"/>
              </a:lnSpc>
              <a:buFont typeface="Wingdings" panose="05000000000000000000" pitchFamily="2" charset="2"/>
              <a:buNone/>
            </a:pPr>
            <a:endParaRPr lang="en-US" sz="2800" dirty="0"/>
          </a:p>
          <a:p>
            <a:pPr eaLnBrk="1" hangingPunct="1">
              <a:lnSpc>
                <a:spcPct val="80000"/>
              </a:lnSpc>
              <a:buFont typeface="Wingdings" panose="05000000000000000000" pitchFamily="2" charset="2"/>
              <a:buNone/>
            </a:pPr>
            <a:endParaRPr lang="en-US" sz="2800" dirty="0"/>
          </a:p>
          <a:p>
            <a:pPr eaLnBrk="1" hangingPunct="1">
              <a:lnSpc>
                <a:spcPct val="80000"/>
              </a:lnSpc>
              <a:buFont typeface="Wingdings" panose="05000000000000000000" pitchFamily="2" charset="2"/>
              <a:buNone/>
            </a:pPr>
            <a:endParaRPr lang="en-US" sz="2800" dirty="0"/>
          </a:p>
          <a:p>
            <a:pPr eaLnBrk="1" hangingPunct="1">
              <a:lnSpc>
                <a:spcPct val="80000"/>
              </a:lnSpc>
              <a:buFont typeface="Wingdings" panose="05000000000000000000" pitchFamily="2" charset="2"/>
              <a:buNone/>
            </a:pPr>
            <a:endParaRPr lang="en-US" sz="2800" dirty="0"/>
          </a:p>
          <a:p>
            <a:pPr eaLnBrk="1" hangingPunct="1">
              <a:lnSpc>
                <a:spcPct val="80000"/>
              </a:lnSpc>
              <a:buFont typeface="Wingdings" panose="05000000000000000000" pitchFamily="2" charset="2"/>
              <a:buNone/>
            </a:pPr>
            <a:endParaRPr lang="en-US" sz="2800" dirty="0"/>
          </a:p>
          <a:p>
            <a:pPr lvl="1">
              <a:lnSpc>
                <a:spcPct val="80000"/>
              </a:lnSpc>
            </a:pPr>
            <a:r>
              <a:rPr lang="en-US" sz="2400" dirty="0"/>
              <a:t>P &lt; 0.001 very highly significant </a:t>
            </a:r>
            <a:r>
              <a:rPr lang="en-IN" sz="2400" dirty="0">
                <a:solidFill>
                  <a:srgbClr val="FFFF00"/>
                </a:solidFill>
              </a:rPr>
              <a:t>(less than one in a thousand chance of being wrong)</a:t>
            </a:r>
            <a:endParaRPr lang="en-US" sz="2400" dirty="0">
              <a:solidFill>
                <a:srgbClr val="FFFF00"/>
              </a:solidFill>
            </a:endParaRPr>
          </a:p>
          <a:p>
            <a:pPr lvl="1" eaLnBrk="1" hangingPunct="1">
              <a:lnSpc>
                <a:spcPct val="80000"/>
              </a:lnSpc>
            </a:pPr>
            <a:r>
              <a:rPr lang="en-US" sz="2400" dirty="0"/>
              <a:t>P &lt; 0.01 Highly significant</a:t>
            </a:r>
          </a:p>
          <a:p>
            <a:pPr lvl="1" eaLnBrk="1" hangingPunct="1">
              <a:lnSpc>
                <a:spcPct val="80000"/>
              </a:lnSpc>
            </a:pPr>
            <a:r>
              <a:rPr lang="en-US" sz="2400" dirty="0"/>
              <a:t>P &lt; 0.05 Significant</a:t>
            </a:r>
          </a:p>
          <a:p>
            <a:pPr lvl="1" eaLnBrk="1" hangingPunct="1">
              <a:lnSpc>
                <a:spcPct val="80000"/>
              </a:lnSpc>
            </a:pPr>
            <a:r>
              <a:rPr lang="en-US" sz="2400" dirty="0"/>
              <a:t>P &gt; 0.05 Not significant</a:t>
            </a:r>
          </a:p>
          <a:p>
            <a:pPr eaLnBrk="1" hangingPunct="1">
              <a:lnSpc>
                <a:spcPct val="80000"/>
              </a:lnSpc>
            </a:pPr>
            <a:endParaRPr lang="en-US" sz="1800" dirty="0"/>
          </a:p>
        </p:txBody>
      </p:sp>
      <p:sp>
        <p:nvSpPr>
          <p:cNvPr id="167942" name="Text Box 8"/>
          <p:cNvSpPr txBox="1">
            <a:spLocks noChangeArrowheads="1"/>
          </p:cNvSpPr>
          <p:nvPr/>
        </p:nvSpPr>
        <p:spPr bwMode="auto">
          <a:xfrm>
            <a:off x="3935413" y="2667001"/>
            <a:ext cx="263886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10000"/>
              <a:buFont typeface="Wingdings" panose="05000000000000000000" pitchFamily="2" charset="2"/>
              <a:buChar char="Ø"/>
              <a:defRPr sz="3200">
                <a:solidFill>
                  <a:schemeClr val="tx1"/>
                </a:solidFill>
                <a:latin typeface="Comic Sans MS" panose="030F0702030302020204" pitchFamily="66"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Comic Sans MS" panose="030F0702030302020204" pitchFamily="66"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Comic Sans MS" panose="030F0702030302020204" pitchFamily="66"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Comic Sans MS" panose="030F0702030302020204" pitchFamily="66"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9pPr>
          </a:lstStyle>
          <a:p>
            <a:pPr>
              <a:spcBef>
                <a:spcPct val="0"/>
              </a:spcBef>
              <a:buClrTx/>
              <a:buSzTx/>
              <a:buFontTx/>
              <a:buNone/>
            </a:pPr>
            <a:r>
              <a:rPr lang="en-US" sz="2400" b="1" i="1">
                <a:latin typeface="Times" panose="02020603050405020304" pitchFamily="18" charset="0"/>
              </a:rPr>
              <a:t>Measure on a scale</a:t>
            </a:r>
          </a:p>
          <a:p>
            <a:pPr>
              <a:spcBef>
                <a:spcPct val="0"/>
              </a:spcBef>
              <a:buClrTx/>
              <a:buSzTx/>
              <a:buFontTx/>
              <a:buNone/>
            </a:pPr>
            <a:endParaRPr lang="en-US" sz="2400" b="1" i="1">
              <a:latin typeface="Times" panose="02020603050405020304" pitchFamily="18" charset="0"/>
            </a:endParaRPr>
          </a:p>
        </p:txBody>
      </p:sp>
      <p:sp>
        <p:nvSpPr>
          <p:cNvPr id="167943" name="Line 9"/>
          <p:cNvSpPr>
            <a:spLocks noChangeShapeType="1"/>
          </p:cNvSpPr>
          <p:nvPr/>
        </p:nvSpPr>
        <p:spPr bwMode="auto">
          <a:xfrm flipV="1">
            <a:off x="3581400" y="3260725"/>
            <a:ext cx="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945" name="Line 11"/>
          <p:cNvSpPr>
            <a:spLocks noChangeShapeType="1"/>
          </p:cNvSpPr>
          <p:nvPr/>
        </p:nvSpPr>
        <p:spPr bwMode="auto">
          <a:xfrm>
            <a:off x="3124200" y="3260725"/>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948" name="Text Box 14"/>
          <p:cNvSpPr txBox="1">
            <a:spLocks noChangeArrowheads="1"/>
          </p:cNvSpPr>
          <p:nvPr/>
        </p:nvSpPr>
        <p:spPr bwMode="auto">
          <a:xfrm>
            <a:off x="2895600" y="3717926"/>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10000"/>
              <a:buFont typeface="Wingdings" panose="05000000000000000000" pitchFamily="2" charset="2"/>
              <a:buChar char="Ø"/>
              <a:defRPr sz="3200">
                <a:solidFill>
                  <a:schemeClr val="tx1"/>
                </a:solidFill>
                <a:latin typeface="Comic Sans MS" panose="030F0702030302020204" pitchFamily="66"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Comic Sans MS" panose="030F0702030302020204" pitchFamily="66"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Comic Sans MS" panose="030F0702030302020204" pitchFamily="66"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Comic Sans MS" panose="030F0702030302020204" pitchFamily="66"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9pPr>
          </a:lstStyle>
          <a:p>
            <a:pPr>
              <a:spcBef>
                <a:spcPct val="0"/>
              </a:spcBef>
              <a:buClrTx/>
              <a:buSzTx/>
              <a:buFontTx/>
              <a:buNone/>
            </a:pPr>
            <a:r>
              <a:rPr lang="en-US" sz="2400">
                <a:latin typeface="Times" panose="02020603050405020304" pitchFamily="18" charset="0"/>
              </a:rPr>
              <a:t>0</a:t>
            </a:r>
          </a:p>
        </p:txBody>
      </p:sp>
      <p:sp>
        <p:nvSpPr>
          <p:cNvPr id="167949" name="Text Box 15"/>
          <p:cNvSpPr txBox="1">
            <a:spLocks noChangeArrowheads="1"/>
          </p:cNvSpPr>
          <p:nvPr/>
        </p:nvSpPr>
        <p:spPr bwMode="auto">
          <a:xfrm>
            <a:off x="7772400" y="3641726"/>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10000"/>
              <a:buFont typeface="Wingdings" panose="05000000000000000000" pitchFamily="2" charset="2"/>
              <a:buChar char="Ø"/>
              <a:defRPr sz="3200">
                <a:solidFill>
                  <a:schemeClr val="tx1"/>
                </a:solidFill>
                <a:latin typeface="Comic Sans MS" panose="030F0702030302020204" pitchFamily="66"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Comic Sans MS" panose="030F0702030302020204" pitchFamily="66"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Comic Sans MS" panose="030F0702030302020204" pitchFamily="66"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Comic Sans MS" panose="030F0702030302020204" pitchFamily="66"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9pPr>
          </a:lstStyle>
          <a:p>
            <a:pPr>
              <a:spcBef>
                <a:spcPct val="0"/>
              </a:spcBef>
              <a:buClrTx/>
              <a:buSzTx/>
              <a:buFontTx/>
              <a:buNone/>
            </a:pPr>
            <a:r>
              <a:rPr lang="en-US" sz="2400">
                <a:latin typeface="Times" panose="02020603050405020304" pitchFamily="18" charset="0"/>
              </a:rPr>
              <a:t>1</a:t>
            </a:r>
          </a:p>
        </p:txBody>
      </p:sp>
      <p:sp>
        <p:nvSpPr>
          <p:cNvPr id="167951" name="Text Box 17"/>
          <p:cNvSpPr txBox="1">
            <a:spLocks noChangeArrowheads="1"/>
          </p:cNvSpPr>
          <p:nvPr/>
        </p:nvSpPr>
        <p:spPr bwMode="auto">
          <a:xfrm>
            <a:off x="5181601" y="3681414"/>
            <a:ext cx="5693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10000"/>
              <a:buFont typeface="Wingdings" panose="05000000000000000000" pitchFamily="2" charset="2"/>
              <a:buChar char="Ø"/>
              <a:defRPr sz="3200">
                <a:solidFill>
                  <a:schemeClr val="tx1"/>
                </a:solidFill>
                <a:latin typeface="Comic Sans MS" panose="030F0702030302020204" pitchFamily="66"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Comic Sans MS" panose="030F0702030302020204" pitchFamily="66"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Comic Sans MS" panose="030F0702030302020204" pitchFamily="66"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Comic Sans MS" panose="030F0702030302020204" pitchFamily="66"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9pPr>
          </a:lstStyle>
          <a:p>
            <a:pPr>
              <a:spcBef>
                <a:spcPct val="0"/>
              </a:spcBef>
              <a:buClrTx/>
              <a:buSzTx/>
              <a:buFontTx/>
              <a:buNone/>
            </a:pPr>
            <a:r>
              <a:rPr lang="en-US" sz="2400">
                <a:latin typeface="Times" panose="02020603050405020304" pitchFamily="18" charset="0"/>
              </a:rPr>
              <a:t>0.5</a:t>
            </a:r>
          </a:p>
        </p:txBody>
      </p:sp>
      <p:sp>
        <p:nvSpPr>
          <p:cNvPr id="167953" name="Text Box 19"/>
          <p:cNvSpPr txBox="1">
            <a:spLocks noChangeArrowheads="1"/>
          </p:cNvSpPr>
          <p:nvPr/>
        </p:nvSpPr>
        <p:spPr bwMode="auto">
          <a:xfrm>
            <a:off x="6400801" y="3681414"/>
            <a:ext cx="723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10000"/>
              <a:buFont typeface="Wingdings" panose="05000000000000000000" pitchFamily="2" charset="2"/>
              <a:buChar char="Ø"/>
              <a:defRPr sz="3200">
                <a:solidFill>
                  <a:schemeClr val="tx1"/>
                </a:solidFill>
                <a:latin typeface="Comic Sans MS" panose="030F0702030302020204" pitchFamily="66"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Comic Sans MS" panose="030F0702030302020204" pitchFamily="66"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Comic Sans MS" panose="030F0702030302020204" pitchFamily="66"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Comic Sans MS" panose="030F0702030302020204" pitchFamily="66"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9pPr>
          </a:lstStyle>
          <a:p>
            <a:pPr>
              <a:spcBef>
                <a:spcPct val="0"/>
              </a:spcBef>
              <a:buClrTx/>
              <a:buSzTx/>
              <a:buFontTx/>
              <a:buNone/>
            </a:pPr>
            <a:r>
              <a:rPr lang="en-US" sz="2400">
                <a:latin typeface="Times" panose="02020603050405020304" pitchFamily="18" charset="0"/>
              </a:rPr>
              <a:t>0.75</a:t>
            </a:r>
          </a:p>
        </p:txBody>
      </p:sp>
      <p:sp>
        <p:nvSpPr>
          <p:cNvPr id="167954" name="Text Box 20"/>
          <p:cNvSpPr txBox="1">
            <a:spLocks noChangeArrowheads="1"/>
          </p:cNvSpPr>
          <p:nvPr/>
        </p:nvSpPr>
        <p:spPr bwMode="auto">
          <a:xfrm>
            <a:off x="4137025" y="31083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Char char="Ø"/>
              <a:defRPr sz="3200">
                <a:solidFill>
                  <a:schemeClr val="tx1"/>
                </a:solidFill>
                <a:latin typeface="Comic Sans MS" panose="030F0702030302020204" pitchFamily="66"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Comic Sans MS" panose="030F0702030302020204" pitchFamily="66"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Comic Sans MS" panose="030F0702030302020204" pitchFamily="66"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Comic Sans MS" panose="030F0702030302020204" pitchFamily="66"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9pPr>
          </a:lstStyle>
          <a:p>
            <a:pPr>
              <a:spcBef>
                <a:spcPct val="50000"/>
              </a:spcBef>
              <a:buClrTx/>
              <a:buSzTx/>
              <a:buFontTx/>
              <a:buNone/>
            </a:pPr>
            <a:endParaRPr lang="en-US" sz="2400">
              <a:latin typeface="Times" panose="02020603050405020304" pitchFamily="18" charset="0"/>
            </a:endParaRPr>
          </a:p>
        </p:txBody>
      </p:sp>
      <p:grpSp>
        <p:nvGrpSpPr>
          <p:cNvPr id="2" name="Group 1"/>
          <p:cNvGrpSpPr/>
          <p:nvPr/>
        </p:nvGrpSpPr>
        <p:grpSpPr>
          <a:xfrm>
            <a:off x="3048000" y="3184525"/>
            <a:ext cx="4953000" cy="533400"/>
            <a:chOff x="3048000" y="3184525"/>
            <a:chExt cx="4953000" cy="533400"/>
          </a:xfrm>
        </p:grpSpPr>
        <p:sp>
          <p:nvSpPr>
            <p:cNvPr id="167944" name="Line 10"/>
            <p:cNvSpPr>
              <a:spLocks noChangeShapeType="1"/>
            </p:cNvSpPr>
            <p:nvPr/>
          </p:nvSpPr>
          <p:spPr bwMode="auto">
            <a:xfrm flipV="1">
              <a:off x="3048000" y="3184525"/>
              <a:ext cx="4953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946" name="Line 12"/>
            <p:cNvSpPr>
              <a:spLocks noChangeShapeType="1"/>
            </p:cNvSpPr>
            <p:nvPr/>
          </p:nvSpPr>
          <p:spPr bwMode="auto">
            <a:xfrm>
              <a:off x="3048000" y="3184525"/>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947" name="Line 13"/>
            <p:cNvSpPr>
              <a:spLocks noChangeShapeType="1"/>
            </p:cNvSpPr>
            <p:nvPr/>
          </p:nvSpPr>
          <p:spPr bwMode="auto">
            <a:xfrm>
              <a:off x="8001000" y="3184525"/>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950" name="Line 16"/>
            <p:cNvSpPr>
              <a:spLocks noChangeShapeType="1"/>
            </p:cNvSpPr>
            <p:nvPr/>
          </p:nvSpPr>
          <p:spPr bwMode="auto">
            <a:xfrm>
              <a:off x="5486400" y="3184525"/>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952" name="Line 18"/>
            <p:cNvSpPr>
              <a:spLocks noChangeShapeType="1"/>
            </p:cNvSpPr>
            <p:nvPr/>
          </p:nvSpPr>
          <p:spPr bwMode="auto">
            <a:xfrm>
              <a:off x="6781800" y="3184525"/>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955" name="Line 21"/>
            <p:cNvSpPr>
              <a:spLocks noChangeShapeType="1"/>
            </p:cNvSpPr>
            <p:nvPr/>
          </p:nvSpPr>
          <p:spPr bwMode="auto">
            <a:xfrm>
              <a:off x="4191000" y="3184525"/>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67956" name="Text Box 22"/>
          <p:cNvSpPr txBox="1">
            <a:spLocks noChangeArrowheads="1"/>
          </p:cNvSpPr>
          <p:nvPr/>
        </p:nvSpPr>
        <p:spPr bwMode="auto">
          <a:xfrm>
            <a:off x="3810001" y="3681414"/>
            <a:ext cx="723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10000"/>
              <a:buFont typeface="Wingdings" panose="05000000000000000000" pitchFamily="2" charset="2"/>
              <a:buChar char="Ø"/>
              <a:defRPr sz="3200">
                <a:solidFill>
                  <a:schemeClr val="tx1"/>
                </a:solidFill>
                <a:latin typeface="Comic Sans MS" panose="030F0702030302020204" pitchFamily="66"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Comic Sans MS" panose="030F0702030302020204" pitchFamily="66"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Comic Sans MS" panose="030F0702030302020204" pitchFamily="66"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Comic Sans MS" panose="030F0702030302020204" pitchFamily="66"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9pPr>
          </a:lstStyle>
          <a:p>
            <a:pPr>
              <a:spcBef>
                <a:spcPct val="0"/>
              </a:spcBef>
              <a:buClrTx/>
              <a:buSzTx/>
              <a:buFontTx/>
              <a:buNone/>
            </a:pPr>
            <a:r>
              <a:rPr lang="en-US" sz="2400">
                <a:latin typeface="Times" panose="02020603050405020304" pitchFamily="18" charset="0"/>
              </a:rPr>
              <a:t>0.25</a:t>
            </a:r>
          </a:p>
        </p:txBody>
      </p:sp>
      <p:sp>
        <p:nvSpPr>
          <p:cNvPr id="167957" name="Text Box 23"/>
          <p:cNvSpPr txBox="1">
            <a:spLocks noChangeArrowheads="1"/>
          </p:cNvSpPr>
          <p:nvPr/>
        </p:nvSpPr>
        <p:spPr bwMode="auto">
          <a:xfrm>
            <a:off x="3000972" y="4038600"/>
            <a:ext cx="132119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10000"/>
              <a:buFont typeface="Wingdings" panose="05000000000000000000" pitchFamily="2" charset="2"/>
              <a:buChar char="Ø"/>
              <a:defRPr sz="3200">
                <a:solidFill>
                  <a:schemeClr val="tx1"/>
                </a:solidFill>
                <a:latin typeface="Comic Sans MS" panose="030F0702030302020204" pitchFamily="66"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Comic Sans MS" panose="030F0702030302020204" pitchFamily="66"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Comic Sans MS" panose="030F0702030302020204" pitchFamily="66"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Comic Sans MS" panose="030F0702030302020204" pitchFamily="66"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9pPr>
          </a:lstStyle>
          <a:p>
            <a:pPr algn="ctr">
              <a:spcBef>
                <a:spcPct val="0"/>
              </a:spcBef>
              <a:buClrTx/>
              <a:buSzTx/>
              <a:buFontTx/>
              <a:buNone/>
            </a:pPr>
            <a:r>
              <a:rPr lang="en-US" sz="2000" b="1" i="1" dirty="0">
                <a:solidFill>
                  <a:srgbClr val="FFFF00"/>
                </a:solidFill>
                <a:latin typeface="Times" panose="02020603050405020304" pitchFamily="18" charset="0"/>
              </a:rPr>
              <a:t>Event </a:t>
            </a:r>
          </a:p>
          <a:p>
            <a:pPr algn="ctr">
              <a:spcBef>
                <a:spcPct val="0"/>
              </a:spcBef>
              <a:buClrTx/>
              <a:buSzTx/>
              <a:buFontTx/>
              <a:buNone/>
            </a:pPr>
            <a:r>
              <a:rPr lang="en-US" sz="2000" b="1" i="1" dirty="0">
                <a:solidFill>
                  <a:srgbClr val="FFFF00"/>
                </a:solidFill>
                <a:latin typeface="Times" panose="02020603050405020304" pitchFamily="18" charset="0"/>
              </a:rPr>
              <a:t>Impossible</a:t>
            </a:r>
          </a:p>
        </p:txBody>
      </p:sp>
      <p:sp>
        <p:nvSpPr>
          <p:cNvPr id="167958" name="Text Box 24"/>
          <p:cNvSpPr txBox="1">
            <a:spLocks noChangeArrowheads="1"/>
          </p:cNvSpPr>
          <p:nvPr/>
        </p:nvSpPr>
        <p:spPr bwMode="auto">
          <a:xfrm>
            <a:off x="4457872" y="4038601"/>
            <a:ext cx="108074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10000"/>
              <a:buFont typeface="Wingdings" panose="05000000000000000000" pitchFamily="2" charset="2"/>
              <a:buChar char="Ø"/>
              <a:defRPr sz="3200">
                <a:solidFill>
                  <a:schemeClr val="tx1"/>
                </a:solidFill>
                <a:latin typeface="Comic Sans MS" panose="030F0702030302020204" pitchFamily="66"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Comic Sans MS" panose="030F0702030302020204" pitchFamily="66"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Comic Sans MS" panose="030F0702030302020204" pitchFamily="66"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Comic Sans MS" panose="030F0702030302020204" pitchFamily="66"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9pPr>
          </a:lstStyle>
          <a:p>
            <a:pPr algn="ctr">
              <a:spcBef>
                <a:spcPct val="0"/>
              </a:spcBef>
              <a:buClrTx/>
              <a:buSzTx/>
              <a:buFontTx/>
              <a:buNone/>
            </a:pPr>
            <a:r>
              <a:rPr lang="en-US" sz="2000" b="1" i="1">
                <a:solidFill>
                  <a:srgbClr val="FFFF00"/>
                </a:solidFill>
                <a:latin typeface="Times" panose="02020603050405020304" pitchFamily="18" charset="0"/>
              </a:rPr>
              <a:t>Event </a:t>
            </a:r>
          </a:p>
          <a:p>
            <a:pPr algn="ctr">
              <a:spcBef>
                <a:spcPct val="0"/>
              </a:spcBef>
              <a:buClrTx/>
              <a:buSzTx/>
              <a:buFontTx/>
              <a:buNone/>
            </a:pPr>
            <a:r>
              <a:rPr lang="en-US" sz="2000" b="1" i="1">
                <a:solidFill>
                  <a:srgbClr val="FFFF00"/>
                </a:solidFill>
                <a:latin typeface="Times" panose="02020603050405020304" pitchFamily="18" charset="0"/>
              </a:rPr>
              <a:t>Unlikely</a:t>
            </a:r>
          </a:p>
          <a:p>
            <a:pPr algn="ctr">
              <a:spcBef>
                <a:spcPct val="0"/>
              </a:spcBef>
              <a:buClrTx/>
              <a:buSzTx/>
              <a:buFontTx/>
              <a:buNone/>
            </a:pPr>
            <a:r>
              <a:rPr lang="en-US" sz="2000" b="1" i="1">
                <a:solidFill>
                  <a:srgbClr val="FFFF00"/>
                </a:solidFill>
                <a:latin typeface="Times" panose="02020603050405020304" pitchFamily="18" charset="0"/>
              </a:rPr>
              <a:t>happen</a:t>
            </a:r>
          </a:p>
        </p:txBody>
      </p:sp>
      <p:sp>
        <p:nvSpPr>
          <p:cNvPr id="167959" name="Text Box 26"/>
          <p:cNvSpPr txBox="1">
            <a:spLocks noChangeArrowheads="1"/>
          </p:cNvSpPr>
          <p:nvPr/>
        </p:nvSpPr>
        <p:spPr bwMode="auto">
          <a:xfrm>
            <a:off x="5753848" y="3978276"/>
            <a:ext cx="112562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10000"/>
              <a:buFont typeface="Wingdings" panose="05000000000000000000" pitchFamily="2" charset="2"/>
              <a:buChar char="Ø"/>
              <a:defRPr sz="3200">
                <a:solidFill>
                  <a:schemeClr val="tx1"/>
                </a:solidFill>
                <a:latin typeface="Comic Sans MS" panose="030F0702030302020204" pitchFamily="66"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Comic Sans MS" panose="030F0702030302020204" pitchFamily="66"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Comic Sans MS" panose="030F0702030302020204" pitchFamily="66"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Comic Sans MS" panose="030F0702030302020204" pitchFamily="66"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9pPr>
          </a:lstStyle>
          <a:p>
            <a:pPr algn="ctr">
              <a:spcBef>
                <a:spcPct val="0"/>
              </a:spcBef>
              <a:buClrTx/>
              <a:buSzTx/>
              <a:buFontTx/>
              <a:buNone/>
            </a:pPr>
            <a:r>
              <a:rPr lang="en-US" sz="2400" b="1" i="1">
                <a:solidFill>
                  <a:srgbClr val="FFFF00"/>
                </a:solidFill>
                <a:latin typeface="Times" panose="02020603050405020304" pitchFamily="18" charset="0"/>
              </a:rPr>
              <a:t>Event</a:t>
            </a:r>
          </a:p>
          <a:p>
            <a:pPr algn="ctr">
              <a:spcBef>
                <a:spcPct val="0"/>
              </a:spcBef>
              <a:buClrTx/>
              <a:buSzTx/>
              <a:buFontTx/>
              <a:buNone/>
            </a:pPr>
            <a:r>
              <a:rPr lang="en-US" sz="2400" b="1" i="1">
                <a:solidFill>
                  <a:srgbClr val="FFFF00"/>
                </a:solidFill>
                <a:latin typeface="Times" panose="02020603050405020304" pitchFamily="18" charset="0"/>
              </a:rPr>
              <a:t>= like</a:t>
            </a:r>
          </a:p>
          <a:p>
            <a:pPr algn="ctr">
              <a:spcBef>
                <a:spcPct val="0"/>
              </a:spcBef>
              <a:buClrTx/>
              <a:buSzTx/>
              <a:buFontTx/>
              <a:buNone/>
            </a:pPr>
            <a:r>
              <a:rPr lang="en-US" sz="2400" b="1" i="1">
                <a:solidFill>
                  <a:srgbClr val="FFFF00"/>
                </a:solidFill>
                <a:latin typeface="Times" panose="02020603050405020304" pitchFamily="18" charset="0"/>
              </a:rPr>
              <a:t>happen</a:t>
            </a:r>
          </a:p>
        </p:txBody>
      </p:sp>
      <p:sp>
        <p:nvSpPr>
          <p:cNvPr id="167960" name="Text Box 27"/>
          <p:cNvSpPr txBox="1">
            <a:spLocks noChangeArrowheads="1"/>
          </p:cNvSpPr>
          <p:nvPr/>
        </p:nvSpPr>
        <p:spPr bwMode="auto">
          <a:xfrm>
            <a:off x="6948697" y="3946526"/>
            <a:ext cx="107273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10000"/>
              <a:buFont typeface="Wingdings" panose="05000000000000000000" pitchFamily="2" charset="2"/>
              <a:buChar char="Ø"/>
              <a:defRPr sz="3200">
                <a:solidFill>
                  <a:schemeClr val="tx1"/>
                </a:solidFill>
                <a:latin typeface="Comic Sans MS" panose="030F0702030302020204" pitchFamily="66"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Comic Sans MS" panose="030F0702030302020204" pitchFamily="66"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Comic Sans MS" panose="030F0702030302020204" pitchFamily="66"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Comic Sans MS" panose="030F0702030302020204" pitchFamily="66"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9pPr>
          </a:lstStyle>
          <a:p>
            <a:pPr algn="ctr">
              <a:spcBef>
                <a:spcPct val="0"/>
              </a:spcBef>
              <a:buClrTx/>
              <a:buSzTx/>
              <a:buFontTx/>
              <a:buNone/>
            </a:pPr>
            <a:r>
              <a:rPr lang="en-US" sz="2400" b="1" i="1">
                <a:solidFill>
                  <a:srgbClr val="FFFF00"/>
                </a:solidFill>
                <a:latin typeface="Times" panose="02020603050405020304" pitchFamily="18" charset="0"/>
              </a:rPr>
              <a:t>Event</a:t>
            </a:r>
          </a:p>
          <a:p>
            <a:pPr algn="ctr">
              <a:spcBef>
                <a:spcPct val="0"/>
              </a:spcBef>
              <a:buClrTx/>
              <a:buSzTx/>
              <a:buFontTx/>
              <a:buNone/>
            </a:pPr>
            <a:r>
              <a:rPr lang="en-US" sz="2400" b="1" i="1">
                <a:solidFill>
                  <a:srgbClr val="FFFF00"/>
                </a:solidFill>
                <a:latin typeface="Times" panose="02020603050405020304" pitchFamily="18" charset="0"/>
              </a:rPr>
              <a:t>certain</a:t>
            </a:r>
          </a:p>
        </p:txBody>
      </p:sp>
    </p:spTree>
    <p:extLst>
      <p:ext uri="{BB962C8B-B14F-4D97-AF65-F5344CB8AC3E}">
        <p14:creationId xmlns:p14="http://schemas.microsoft.com/office/powerpoint/2010/main" val="17595149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 name="Picture 3"/>
          <p:cNvPicPr>
            <a:picLocks noChangeAspect="1"/>
          </p:cNvPicPr>
          <p:nvPr/>
        </p:nvPicPr>
        <p:blipFill rotWithShape="1">
          <a:blip r:embed="rId3"/>
          <a:srcRect l="17418" t="37855" r="19678" b="8350"/>
          <a:stretch/>
        </p:blipFill>
        <p:spPr>
          <a:xfrm>
            <a:off x="0" y="673509"/>
            <a:ext cx="12231825" cy="5574890"/>
          </a:xfrm>
          <a:prstGeom prst="rect">
            <a:avLst/>
          </a:prstGeom>
        </p:spPr>
      </p:pic>
    </p:spTree>
    <p:extLst>
      <p:ext uri="{BB962C8B-B14F-4D97-AF65-F5344CB8AC3E}">
        <p14:creationId xmlns:p14="http://schemas.microsoft.com/office/powerpoint/2010/main" val="1566711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37" name="Rectangle 13"/>
          <p:cNvSpPr>
            <a:spLocks noGrp="1" noChangeArrowheads="1"/>
          </p:cNvSpPr>
          <p:nvPr>
            <p:ph type="title"/>
          </p:nvPr>
        </p:nvSpPr>
        <p:spPr/>
        <p:txBody>
          <a:bodyPr/>
          <a:lstStyle/>
          <a:p>
            <a:r>
              <a:rPr lang="en-US"/>
              <a:t>Sources of data</a:t>
            </a:r>
          </a:p>
        </p:txBody>
      </p:sp>
      <p:graphicFrame>
        <p:nvGraphicFramePr>
          <p:cNvPr id="2" name="Diagram 1"/>
          <p:cNvGraphicFramePr/>
          <p:nvPr>
            <p:extLst>
              <p:ext uri="{D42A27DB-BD31-4B8C-83A1-F6EECF244321}">
                <p14:modId xmlns:p14="http://schemas.microsoft.com/office/powerpoint/2010/main" val="4181190874"/>
              </p:ext>
            </p:extLst>
          </p:nvPr>
        </p:nvGraphicFramePr>
        <p:xfrm>
          <a:off x="1524000" y="838200"/>
          <a:ext cx="91440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fld id="{C3E9A9E0-A2D9-431A-B3DB-1885ABE06E7E}" type="slidenum">
              <a:rPr lang="en-US"/>
              <a:pPr/>
              <a:t>7</a:t>
            </a:fld>
            <a:endParaRPr lang="en-US"/>
          </a:p>
        </p:txBody>
      </p:sp>
    </p:spTree>
    <p:extLst>
      <p:ext uri="{BB962C8B-B14F-4D97-AF65-F5344CB8AC3E}">
        <p14:creationId xmlns:p14="http://schemas.microsoft.com/office/powerpoint/2010/main" val="37852585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Rectangle 3"/>
          <p:cNvSpPr>
            <a:spLocks noGrp="1" noChangeArrowheads="1"/>
          </p:cNvSpPr>
          <p:nvPr>
            <p:ph type="body" idx="1"/>
          </p:nvPr>
        </p:nvSpPr>
        <p:spPr>
          <a:xfrm>
            <a:off x="1676400" y="114300"/>
            <a:ext cx="8802688" cy="4876800"/>
          </a:xfrm>
        </p:spPr>
        <p:txBody>
          <a:bodyPr/>
          <a:lstStyle/>
          <a:p>
            <a:pPr eaLnBrk="1" hangingPunct="1"/>
            <a:endParaRPr lang="en-US" dirty="0"/>
          </a:p>
          <a:p>
            <a:pPr eaLnBrk="1" hangingPunct="1"/>
            <a:endParaRPr lang="en-US" dirty="0"/>
          </a:p>
        </p:txBody>
      </p:sp>
      <p:sp>
        <p:nvSpPr>
          <p:cNvPr id="159748" name="Freeform 4"/>
          <p:cNvSpPr>
            <a:spLocks/>
          </p:cNvSpPr>
          <p:nvPr/>
        </p:nvSpPr>
        <p:spPr bwMode="auto">
          <a:xfrm>
            <a:off x="3048001" y="3352800"/>
            <a:ext cx="1406525" cy="857250"/>
          </a:xfrm>
          <a:custGeom>
            <a:avLst/>
            <a:gdLst>
              <a:gd name="T0" fmla="*/ 2147483646 w 1126"/>
              <a:gd name="T1" fmla="*/ 0 h 731"/>
              <a:gd name="T2" fmla="*/ 2147483646 w 1126"/>
              <a:gd name="T3" fmla="*/ 2147483646 h 731"/>
              <a:gd name="T4" fmla="*/ 0 w 1126"/>
              <a:gd name="T5" fmla="*/ 2147483646 h 731"/>
              <a:gd name="T6" fmla="*/ 2147483646 w 1126"/>
              <a:gd name="T7" fmla="*/ 2147483646 h 731"/>
              <a:gd name="T8" fmla="*/ 2147483646 w 1126"/>
              <a:gd name="T9" fmla="*/ 2147483646 h 731"/>
              <a:gd name="T10" fmla="*/ 2147483646 w 1126"/>
              <a:gd name="T11" fmla="*/ 2147483646 h 731"/>
              <a:gd name="T12" fmla="*/ 2147483646 w 1126"/>
              <a:gd name="T13" fmla="*/ 2147483646 h 731"/>
              <a:gd name="T14" fmla="*/ 2147483646 w 1126"/>
              <a:gd name="T15" fmla="*/ 2147483646 h 731"/>
              <a:gd name="T16" fmla="*/ 2147483646 w 1126"/>
              <a:gd name="T17" fmla="*/ 2147483646 h 731"/>
              <a:gd name="T18" fmla="*/ 2147483646 w 1126"/>
              <a:gd name="T19" fmla="*/ 2147483646 h 731"/>
              <a:gd name="T20" fmla="*/ 2147483646 w 1126"/>
              <a:gd name="T21" fmla="*/ 2147483646 h 731"/>
              <a:gd name="T22" fmla="*/ 2147483646 w 1126"/>
              <a:gd name="T23" fmla="*/ 2147483646 h 731"/>
              <a:gd name="T24" fmla="*/ 2147483646 w 1126"/>
              <a:gd name="T25" fmla="*/ 2147483646 h 731"/>
              <a:gd name="T26" fmla="*/ 2147483646 w 1126"/>
              <a:gd name="T27" fmla="*/ 2147483646 h 731"/>
              <a:gd name="T28" fmla="*/ 2147483646 w 1126"/>
              <a:gd name="T29" fmla="*/ 0 h 7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26"/>
              <a:gd name="T46" fmla="*/ 0 h 731"/>
              <a:gd name="T47" fmla="*/ 1126 w 1126"/>
              <a:gd name="T48" fmla="*/ 731 h 7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26" h="731">
                <a:moveTo>
                  <a:pt x="1125" y="0"/>
                </a:moveTo>
                <a:lnTo>
                  <a:pt x="1125" y="730"/>
                </a:lnTo>
                <a:lnTo>
                  <a:pt x="0" y="730"/>
                </a:lnTo>
                <a:lnTo>
                  <a:pt x="124" y="693"/>
                </a:lnTo>
                <a:lnTo>
                  <a:pt x="246" y="653"/>
                </a:lnTo>
                <a:lnTo>
                  <a:pt x="361" y="606"/>
                </a:lnTo>
                <a:lnTo>
                  <a:pt x="472" y="555"/>
                </a:lnTo>
                <a:lnTo>
                  <a:pt x="578" y="501"/>
                </a:lnTo>
                <a:lnTo>
                  <a:pt x="678" y="439"/>
                </a:lnTo>
                <a:lnTo>
                  <a:pt x="772" y="375"/>
                </a:lnTo>
                <a:lnTo>
                  <a:pt x="856" y="305"/>
                </a:lnTo>
                <a:lnTo>
                  <a:pt x="937" y="234"/>
                </a:lnTo>
                <a:lnTo>
                  <a:pt x="1007" y="159"/>
                </a:lnTo>
                <a:lnTo>
                  <a:pt x="1070" y="79"/>
                </a:lnTo>
                <a:lnTo>
                  <a:pt x="1125" y="0"/>
                </a:lnTo>
              </a:path>
            </a:pathLst>
          </a:custGeom>
          <a:solidFill>
            <a:srgbClr val="FFE5D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59749" name="Freeform 7"/>
          <p:cNvSpPr>
            <a:spLocks/>
          </p:cNvSpPr>
          <p:nvPr/>
        </p:nvSpPr>
        <p:spPr bwMode="auto">
          <a:xfrm>
            <a:off x="7431088" y="3535364"/>
            <a:ext cx="1377950" cy="682625"/>
          </a:xfrm>
          <a:custGeom>
            <a:avLst/>
            <a:gdLst>
              <a:gd name="T0" fmla="*/ 0 w 1126"/>
              <a:gd name="T1" fmla="*/ 0 h 731"/>
              <a:gd name="T2" fmla="*/ 0 w 1126"/>
              <a:gd name="T3" fmla="*/ 2147483646 h 731"/>
              <a:gd name="T4" fmla="*/ 2147483646 w 1126"/>
              <a:gd name="T5" fmla="*/ 2147483646 h 731"/>
              <a:gd name="T6" fmla="*/ 2147483646 w 1126"/>
              <a:gd name="T7" fmla="*/ 2147483646 h 731"/>
              <a:gd name="T8" fmla="*/ 2147483646 w 1126"/>
              <a:gd name="T9" fmla="*/ 2147483646 h 731"/>
              <a:gd name="T10" fmla="*/ 2147483646 w 1126"/>
              <a:gd name="T11" fmla="*/ 2147483646 h 731"/>
              <a:gd name="T12" fmla="*/ 2147483646 w 1126"/>
              <a:gd name="T13" fmla="*/ 2147483646 h 731"/>
              <a:gd name="T14" fmla="*/ 2147483646 w 1126"/>
              <a:gd name="T15" fmla="*/ 2147483646 h 731"/>
              <a:gd name="T16" fmla="*/ 2147483646 w 1126"/>
              <a:gd name="T17" fmla="*/ 2147483646 h 731"/>
              <a:gd name="T18" fmla="*/ 2147483646 w 1126"/>
              <a:gd name="T19" fmla="*/ 2147483646 h 731"/>
              <a:gd name="T20" fmla="*/ 2147483646 w 1126"/>
              <a:gd name="T21" fmla="*/ 2147483646 h 731"/>
              <a:gd name="T22" fmla="*/ 2147483646 w 1126"/>
              <a:gd name="T23" fmla="*/ 2147483646 h 731"/>
              <a:gd name="T24" fmla="*/ 2147483646 w 1126"/>
              <a:gd name="T25" fmla="*/ 2147483646 h 731"/>
              <a:gd name="T26" fmla="*/ 2147483646 w 1126"/>
              <a:gd name="T27" fmla="*/ 2147483646 h 731"/>
              <a:gd name="T28" fmla="*/ 0 w 1126"/>
              <a:gd name="T29" fmla="*/ 0 h 7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26"/>
              <a:gd name="T46" fmla="*/ 0 h 731"/>
              <a:gd name="T47" fmla="*/ 1126 w 1126"/>
              <a:gd name="T48" fmla="*/ 731 h 7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26" h="731">
                <a:moveTo>
                  <a:pt x="0" y="0"/>
                </a:moveTo>
                <a:lnTo>
                  <a:pt x="0" y="730"/>
                </a:lnTo>
                <a:lnTo>
                  <a:pt x="1125" y="730"/>
                </a:lnTo>
                <a:lnTo>
                  <a:pt x="999" y="696"/>
                </a:lnTo>
                <a:lnTo>
                  <a:pt x="877" y="656"/>
                </a:lnTo>
                <a:lnTo>
                  <a:pt x="761" y="609"/>
                </a:lnTo>
                <a:lnTo>
                  <a:pt x="651" y="557"/>
                </a:lnTo>
                <a:lnTo>
                  <a:pt x="544" y="501"/>
                </a:lnTo>
                <a:lnTo>
                  <a:pt x="444" y="442"/>
                </a:lnTo>
                <a:lnTo>
                  <a:pt x="351" y="378"/>
                </a:lnTo>
                <a:lnTo>
                  <a:pt x="266" y="308"/>
                </a:lnTo>
                <a:lnTo>
                  <a:pt x="189" y="236"/>
                </a:lnTo>
                <a:lnTo>
                  <a:pt x="116" y="162"/>
                </a:lnTo>
                <a:lnTo>
                  <a:pt x="55" y="82"/>
                </a:lnTo>
                <a:lnTo>
                  <a:pt x="0" y="0"/>
                </a:lnTo>
              </a:path>
            </a:pathLst>
          </a:custGeom>
          <a:solidFill>
            <a:srgbClr val="FFE5D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59750" name="Rectangle 12"/>
          <p:cNvSpPr>
            <a:spLocks noChangeArrowheads="1"/>
          </p:cNvSpPr>
          <p:nvPr/>
        </p:nvSpPr>
        <p:spPr bwMode="auto">
          <a:xfrm>
            <a:off x="8464550" y="2773363"/>
            <a:ext cx="652424" cy="4591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lvl1pPr>
              <a:spcBef>
                <a:spcPct val="20000"/>
              </a:spcBef>
              <a:buClr>
                <a:schemeClr val="folHlink"/>
              </a:buClr>
              <a:buFont typeface="Wingdings" panose="05000000000000000000" pitchFamily="2" charset="2"/>
              <a:buChar char="ü"/>
              <a:defRPr sz="3200">
                <a:solidFill>
                  <a:schemeClr val="folHlink"/>
                </a:solidFill>
                <a:latin typeface="Bookman Old Style" panose="02050604050505020204" pitchFamily="18" charset="0"/>
              </a:defRPr>
            </a:lvl1pPr>
            <a:lvl2pPr marL="742950" indent="-285750">
              <a:spcBef>
                <a:spcPct val="20000"/>
              </a:spcBef>
              <a:buClr>
                <a:schemeClr val="hlink"/>
              </a:buClr>
              <a:buFont typeface="Wingdings" panose="05000000000000000000" pitchFamily="2" charset="2"/>
              <a:buChar char="ü"/>
              <a:defRPr sz="2800" i="1">
                <a:solidFill>
                  <a:srgbClr val="003300"/>
                </a:solidFill>
                <a:latin typeface="Times New Roman" panose="02020603050405020304" pitchFamily="18" charset="0"/>
              </a:defRPr>
            </a:lvl2pPr>
            <a:lvl3pPr marL="1143000" indent="-228600">
              <a:spcBef>
                <a:spcPct val="20000"/>
              </a:spcBef>
              <a:buClr>
                <a:schemeClr val="folHlink"/>
              </a:buClr>
              <a:buFont typeface="Wingdings" panose="05000000000000000000" pitchFamily="2" charset="2"/>
              <a:buChar char="ü"/>
              <a:defRPr sz="2400" i="1">
                <a:solidFill>
                  <a:srgbClr val="003300"/>
                </a:solidFill>
                <a:latin typeface="Times New Roman" panose="02020603050405020304" pitchFamily="18" charset="0"/>
              </a:defRPr>
            </a:lvl3pPr>
            <a:lvl4pPr marL="1600200" indent="-228600">
              <a:spcBef>
                <a:spcPct val="20000"/>
              </a:spcBef>
              <a:buClr>
                <a:schemeClr val="accent2"/>
              </a:buClr>
              <a:buFont typeface="Wingdings" panose="05000000000000000000" pitchFamily="2" charset="2"/>
              <a:buChar char="ü"/>
              <a:defRPr sz="2000" i="1">
                <a:solidFill>
                  <a:srgbClr val="003300"/>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ü"/>
              <a:defRPr sz="2000" i="1">
                <a:solidFill>
                  <a:srgbClr val="003300"/>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ü"/>
              <a:defRPr sz="2000" i="1">
                <a:solidFill>
                  <a:srgbClr val="003300"/>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ü"/>
              <a:defRPr sz="2000" i="1">
                <a:solidFill>
                  <a:srgbClr val="003300"/>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ü"/>
              <a:defRPr sz="2000" i="1">
                <a:solidFill>
                  <a:srgbClr val="003300"/>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ü"/>
              <a:defRPr sz="2000" i="1">
                <a:solidFill>
                  <a:srgbClr val="003300"/>
                </a:solidFill>
                <a:latin typeface="Times New Roman" panose="02020603050405020304" pitchFamily="18" charset="0"/>
              </a:defRPr>
            </a:lvl9pPr>
          </a:lstStyle>
          <a:p>
            <a:pPr>
              <a:spcBef>
                <a:spcPct val="0"/>
              </a:spcBef>
              <a:buClrTx/>
              <a:buFontTx/>
              <a:buNone/>
            </a:pPr>
            <a:r>
              <a:rPr lang="en-US" sz="2400">
                <a:solidFill>
                  <a:srgbClr val="FFFF00"/>
                </a:solidFill>
                <a:latin typeface="Times" panose="02020603050405020304" pitchFamily="18" charset="0"/>
              </a:rPr>
              <a:t>1/2 </a:t>
            </a:r>
          </a:p>
        </p:txBody>
      </p:sp>
      <p:sp>
        <p:nvSpPr>
          <p:cNvPr id="159751" name="Rectangle 13"/>
          <p:cNvSpPr>
            <a:spLocks noChangeArrowheads="1"/>
          </p:cNvSpPr>
          <p:nvPr/>
        </p:nvSpPr>
        <p:spPr bwMode="auto">
          <a:xfrm>
            <a:off x="8923339" y="2773363"/>
            <a:ext cx="376707" cy="4591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lvl1pPr>
              <a:spcBef>
                <a:spcPct val="20000"/>
              </a:spcBef>
              <a:buClr>
                <a:schemeClr val="folHlink"/>
              </a:buClr>
              <a:buFont typeface="Wingdings" panose="05000000000000000000" pitchFamily="2" charset="2"/>
              <a:buChar char="ü"/>
              <a:defRPr sz="3200">
                <a:solidFill>
                  <a:schemeClr val="folHlink"/>
                </a:solidFill>
                <a:latin typeface="Bookman Old Style" panose="02050604050505020204" pitchFamily="18" charset="0"/>
              </a:defRPr>
            </a:lvl1pPr>
            <a:lvl2pPr marL="742950" indent="-285750">
              <a:spcBef>
                <a:spcPct val="20000"/>
              </a:spcBef>
              <a:buClr>
                <a:schemeClr val="hlink"/>
              </a:buClr>
              <a:buFont typeface="Wingdings" panose="05000000000000000000" pitchFamily="2" charset="2"/>
              <a:buChar char="ü"/>
              <a:defRPr sz="2800" i="1">
                <a:solidFill>
                  <a:srgbClr val="003300"/>
                </a:solidFill>
                <a:latin typeface="Times New Roman" panose="02020603050405020304" pitchFamily="18" charset="0"/>
              </a:defRPr>
            </a:lvl2pPr>
            <a:lvl3pPr marL="1143000" indent="-228600">
              <a:spcBef>
                <a:spcPct val="20000"/>
              </a:spcBef>
              <a:buClr>
                <a:schemeClr val="folHlink"/>
              </a:buClr>
              <a:buFont typeface="Wingdings" panose="05000000000000000000" pitchFamily="2" charset="2"/>
              <a:buChar char="ü"/>
              <a:defRPr sz="2400" i="1">
                <a:solidFill>
                  <a:srgbClr val="003300"/>
                </a:solidFill>
                <a:latin typeface="Times New Roman" panose="02020603050405020304" pitchFamily="18" charset="0"/>
              </a:defRPr>
            </a:lvl3pPr>
            <a:lvl4pPr marL="1600200" indent="-228600">
              <a:spcBef>
                <a:spcPct val="20000"/>
              </a:spcBef>
              <a:buClr>
                <a:schemeClr val="accent2"/>
              </a:buClr>
              <a:buFont typeface="Wingdings" panose="05000000000000000000" pitchFamily="2" charset="2"/>
              <a:buChar char="ü"/>
              <a:defRPr sz="2000" i="1">
                <a:solidFill>
                  <a:srgbClr val="003300"/>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ü"/>
              <a:defRPr sz="2000" i="1">
                <a:solidFill>
                  <a:srgbClr val="003300"/>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ü"/>
              <a:defRPr sz="2000" i="1">
                <a:solidFill>
                  <a:srgbClr val="003300"/>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ü"/>
              <a:defRPr sz="2000" i="1">
                <a:solidFill>
                  <a:srgbClr val="003300"/>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ü"/>
              <a:defRPr sz="2000" i="1">
                <a:solidFill>
                  <a:srgbClr val="003300"/>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ü"/>
              <a:defRPr sz="2000" i="1">
                <a:solidFill>
                  <a:srgbClr val="003300"/>
                </a:solidFill>
                <a:latin typeface="Times New Roman" panose="02020603050405020304" pitchFamily="18" charset="0"/>
              </a:defRPr>
            </a:lvl9pPr>
          </a:lstStyle>
          <a:p>
            <a:pPr>
              <a:spcBef>
                <a:spcPct val="0"/>
              </a:spcBef>
              <a:buClrTx/>
              <a:buFontTx/>
              <a:buNone/>
            </a:pPr>
            <a:r>
              <a:rPr lang="en-US" sz="2400">
                <a:solidFill>
                  <a:srgbClr val="FFFF00"/>
                </a:solidFill>
                <a:latin typeface="Symbol" panose="05050102010706020507" pitchFamily="18" charset="2"/>
              </a:rPr>
              <a:t></a:t>
            </a:r>
          </a:p>
        </p:txBody>
      </p:sp>
      <p:sp>
        <p:nvSpPr>
          <p:cNvPr id="159752" name="Rectangle 14"/>
          <p:cNvSpPr>
            <a:spLocks noChangeArrowheads="1"/>
          </p:cNvSpPr>
          <p:nvPr/>
        </p:nvSpPr>
        <p:spPr bwMode="auto">
          <a:xfrm>
            <a:off x="9040813" y="3024189"/>
            <a:ext cx="1841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folHlink"/>
              </a:buClr>
              <a:buFont typeface="Wingdings" panose="05000000000000000000" pitchFamily="2" charset="2"/>
              <a:buChar char="ü"/>
              <a:defRPr sz="3200">
                <a:solidFill>
                  <a:schemeClr val="folHlink"/>
                </a:solidFill>
                <a:latin typeface="Bookman Old Style" panose="02050604050505020204" pitchFamily="18" charset="0"/>
              </a:defRPr>
            </a:lvl1pPr>
            <a:lvl2pPr marL="742950" indent="-285750">
              <a:spcBef>
                <a:spcPct val="20000"/>
              </a:spcBef>
              <a:buClr>
                <a:schemeClr val="hlink"/>
              </a:buClr>
              <a:buFont typeface="Wingdings" panose="05000000000000000000" pitchFamily="2" charset="2"/>
              <a:buChar char="ü"/>
              <a:defRPr sz="2800" i="1">
                <a:solidFill>
                  <a:srgbClr val="003300"/>
                </a:solidFill>
                <a:latin typeface="Times New Roman" panose="02020603050405020304" pitchFamily="18" charset="0"/>
              </a:defRPr>
            </a:lvl2pPr>
            <a:lvl3pPr marL="1143000" indent="-228600">
              <a:spcBef>
                <a:spcPct val="20000"/>
              </a:spcBef>
              <a:buClr>
                <a:schemeClr val="folHlink"/>
              </a:buClr>
              <a:buFont typeface="Wingdings" panose="05000000000000000000" pitchFamily="2" charset="2"/>
              <a:buChar char="ü"/>
              <a:defRPr sz="2400" i="1">
                <a:solidFill>
                  <a:srgbClr val="003300"/>
                </a:solidFill>
                <a:latin typeface="Times New Roman" panose="02020603050405020304" pitchFamily="18" charset="0"/>
              </a:defRPr>
            </a:lvl3pPr>
            <a:lvl4pPr marL="1600200" indent="-228600">
              <a:spcBef>
                <a:spcPct val="20000"/>
              </a:spcBef>
              <a:buClr>
                <a:schemeClr val="accent2"/>
              </a:buClr>
              <a:buFont typeface="Wingdings" panose="05000000000000000000" pitchFamily="2" charset="2"/>
              <a:buChar char="ü"/>
              <a:defRPr sz="2000" i="1">
                <a:solidFill>
                  <a:srgbClr val="003300"/>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ü"/>
              <a:defRPr sz="2000" i="1">
                <a:solidFill>
                  <a:srgbClr val="003300"/>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ü"/>
              <a:defRPr sz="2000" i="1">
                <a:solidFill>
                  <a:srgbClr val="003300"/>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ü"/>
              <a:defRPr sz="2000" i="1">
                <a:solidFill>
                  <a:srgbClr val="003300"/>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ü"/>
              <a:defRPr sz="2000" i="1">
                <a:solidFill>
                  <a:srgbClr val="003300"/>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ü"/>
              <a:defRPr sz="2000" i="1">
                <a:solidFill>
                  <a:srgbClr val="003300"/>
                </a:solidFill>
                <a:latin typeface="Times New Roman" panose="02020603050405020304" pitchFamily="18" charset="0"/>
              </a:defRPr>
            </a:lvl9pPr>
          </a:lstStyle>
          <a:p>
            <a:pPr>
              <a:spcBef>
                <a:spcPct val="0"/>
              </a:spcBef>
              <a:buClrTx/>
              <a:buFontTx/>
              <a:buNone/>
            </a:pPr>
            <a:endParaRPr lang="en-US" sz="2400">
              <a:solidFill>
                <a:schemeClr val="tx1"/>
              </a:solidFill>
              <a:latin typeface="Times" panose="02020603050405020304" pitchFamily="18" charset="0"/>
            </a:endParaRPr>
          </a:p>
        </p:txBody>
      </p:sp>
      <p:sp>
        <p:nvSpPr>
          <p:cNvPr id="159753" name="Rectangle 15"/>
          <p:cNvSpPr>
            <a:spLocks noChangeArrowheads="1"/>
          </p:cNvSpPr>
          <p:nvPr/>
        </p:nvSpPr>
        <p:spPr bwMode="auto">
          <a:xfrm>
            <a:off x="3298825" y="2586038"/>
            <a:ext cx="652424" cy="4591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lvl1pPr>
              <a:spcBef>
                <a:spcPct val="20000"/>
              </a:spcBef>
              <a:buClr>
                <a:schemeClr val="folHlink"/>
              </a:buClr>
              <a:buFont typeface="Wingdings" panose="05000000000000000000" pitchFamily="2" charset="2"/>
              <a:buChar char="ü"/>
              <a:defRPr sz="3200">
                <a:solidFill>
                  <a:schemeClr val="folHlink"/>
                </a:solidFill>
                <a:latin typeface="Bookman Old Style" panose="02050604050505020204" pitchFamily="18" charset="0"/>
              </a:defRPr>
            </a:lvl1pPr>
            <a:lvl2pPr marL="742950" indent="-285750">
              <a:spcBef>
                <a:spcPct val="20000"/>
              </a:spcBef>
              <a:buClr>
                <a:schemeClr val="hlink"/>
              </a:buClr>
              <a:buFont typeface="Wingdings" panose="05000000000000000000" pitchFamily="2" charset="2"/>
              <a:buChar char="ü"/>
              <a:defRPr sz="2800" i="1">
                <a:solidFill>
                  <a:srgbClr val="003300"/>
                </a:solidFill>
                <a:latin typeface="Times New Roman" panose="02020603050405020304" pitchFamily="18" charset="0"/>
              </a:defRPr>
            </a:lvl2pPr>
            <a:lvl3pPr marL="1143000" indent="-228600">
              <a:spcBef>
                <a:spcPct val="20000"/>
              </a:spcBef>
              <a:buClr>
                <a:schemeClr val="folHlink"/>
              </a:buClr>
              <a:buFont typeface="Wingdings" panose="05000000000000000000" pitchFamily="2" charset="2"/>
              <a:buChar char="ü"/>
              <a:defRPr sz="2400" i="1">
                <a:solidFill>
                  <a:srgbClr val="003300"/>
                </a:solidFill>
                <a:latin typeface="Times New Roman" panose="02020603050405020304" pitchFamily="18" charset="0"/>
              </a:defRPr>
            </a:lvl3pPr>
            <a:lvl4pPr marL="1600200" indent="-228600">
              <a:spcBef>
                <a:spcPct val="20000"/>
              </a:spcBef>
              <a:buClr>
                <a:schemeClr val="accent2"/>
              </a:buClr>
              <a:buFont typeface="Wingdings" panose="05000000000000000000" pitchFamily="2" charset="2"/>
              <a:buChar char="ü"/>
              <a:defRPr sz="2000" i="1">
                <a:solidFill>
                  <a:srgbClr val="003300"/>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ü"/>
              <a:defRPr sz="2000" i="1">
                <a:solidFill>
                  <a:srgbClr val="003300"/>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ü"/>
              <a:defRPr sz="2000" i="1">
                <a:solidFill>
                  <a:srgbClr val="003300"/>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ü"/>
              <a:defRPr sz="2000" i="1">
                <a:solidFill>
                  <a:srgbClr val="003300"/>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ü"/>
              <a:defRPr sz="2000" i="1">
                <a:solidFill>
                  <a:srgbClr val="003300"/>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ü"/>
              <a:defRPr sz="2000" i="1">
                <a:solidFill>
                  <a:srgbClr val="003300"/>
                </a:solidFill>
                <a:latin typeface="Times New Roman" panose="02020603050405020304" pitchFamily="18" charset="0"/>
              </a:defRPr>
            </a:lvl9pPr>
          </a:lstStyle>
          <a:p>
            <a:pPr>
              <a:spcBef>
                <a:spcPct val="0"/>
              </a:spcBef>
              <a:buClrTx/>
              <a:buFontTx/>
              <a:buNone/>
            </a:pPr>
            <a:r>
              <a:rPr lang="en-US" sz="2400" dirty="0">
                <a:solidFill>
                  <a:srgbClr val="FFFF00"/>
                </a:solidFill>
                <a:latin typeface="Times" panose="02020603050405020304" pitchFamily="18" charset="0"/>
              </a:rPr>
              <a:t>1/2 </a:t>
            </a:r>
          </a:p>
        </p:txBody>
      </p:sp>
      <p:sp>
        <p:nvSpPr>
          <p:cNvPr id="159754" name="Rectangle 16"/>
          <p:cNvSpPr>
            <a:spLocks noChangeArrowheads="1"/>
          </p:cNvSpPr>
          <p:nvPr/>
        </p:nvSpPr>
        <p:spPr bwMode="auto">
          <a:xfrm>
            <a:off x="3817939" y="2586038"/>
            <a:ext cx="376707" cy="4591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lvl1pPr>
              <a:spcBef>
                <a:spcPct val="20000"/>
              </a:spcBef>
              <a:buClr>
                <a:schemeClr val="folHlink"/>
              </a:buClr>
              <a:buFont typeface="Wingdings" panose="05000000000000000000" pitchFamily="2" charset="2"/>
              <a:buChar char="ü"/>
              <a:defRPr sz="3200">
                <a:solidFill>
                  <a:schemeClr val="folHlink"/>
                </a:solidFill>
                <a:latin typeface="Bookman Old Style" panose="02050604050505020204" pitchFamily="18" charset="0"/>
              </a:defRPr>
            </a:lvl1pPr>
            <a:lvl2pPr marL="742950" indent="-285750">
              <a:spcBef>
                <a:spcPct val="20000"/>
              </a:spcBef>
              <a:buClr>
                <a:schemeClr val="hlink"/>
              </a:buClr>
              <a:buFont typeface="Wingdings" panose="05000000000000000000" pitchFamily="2" charset="2"/>
              <a:buChar char="ü"/>
              <a:defRPr sz="2800" i="1">
                <a:solidFill>
                  <a:srgbClr val="003300"/>
                </a:solidFill>
                <a:latin typeface="Times New Roman" panose="02020603050405020304" pitchFamily="18" charset="0"/>
              </a:defRPr>
            </a:lvl2pPr>
            <a:lvl3pPr marL="1143000" indent="-228600">
              <a:spcBef>
                <a:spcPct val="20000"/>
              </a:spcBef>
              <a:buClr>
                <a:schemeClr val="folHlink"/>
              </a:buClr>
              <a:buFont typeface="Wingdings" panose="05000000000000000000" pitchFamily="2" charset="2"/>
              <a:buChar char="ü"/>
              <a:defRPr sz="2400" i="1">
                <a:solidFill>
                  <a:srgbClr val="003300"/>
                </a:solidFill>
                <a:latin typeface="Times New Roman" panose="02020603050405020304" pitchFamily="18" charset="0"/>
              </a:defRPr>
            </a:lvl3pPr>
            <a:lvl4pPr marL="1600200" indent="-228600">
              <a:spcBef>
                <a:spcPct val="20000"/>
              </a:spcBef>
              <a:buClr>
                <a:schemeClr val="accent2"/>
              </a:buClr>
              <a:buFont typeface="Wingdings" panose="05000000000000000000" pitchFamily="2" charset="2"/>
              <a:buChar char="ü"/>
              <a:defRPr sz="2000" i="1">
                <a:solidFill>
                  <a:srgbClr val="003300"/>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ü"/>
              <a:defRPr sz="2000" i="1">
                <a:solidFill>
                  <a:srgbClr val="003300"/>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ü"/>
              <a:defRPr sz="2000" i="1">
                <a:solidFill>
                  <a:srgbClr val="003300"/>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ü"/>
              <a:defRPr sz="2000" i="1">
                <a:solidFill>
                  <a:srgbClr val="003300"/>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ü"/>
              <a:defRPr sz="2000" i="1">
                <a:solidFill>
                  <a:srgbClr val="003300"/>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ü"/>
              <a:defRPr sz="2000" i="1">
                <a:solidFill>
                  <a:srgbClr val="003300"/>
                </a:solidFill>
                <a:latin typeface="Times New Roman" panose="02020603050405020304" pitchFamily="18" charset="0"/>
              </a:defRPr>
            </a:lvl9pPr>
          </a:lstStyle>
          <a:p>
            <a:pPr>
              <a:spcBef>
                <a:spcPct val="0"/>
              </a:spcBef>
              <a:buClrTx/>
              <a:buFontTx/>
              <a:buNone/>
            </a:pPr>
            <a:r>
              <a:rPr lang="en-US" sz="2400">
                <a:solidFill>
                  <a:srgbClr val="FFFF00"/>
                </a:solidFill>
                <a:latin typeface="Symbol" panose="05050102010706020507" pitchFamily="18" charset="2"/>
              </a:rPr>
              <a:t></a:t>
            </a:r>
          </a:p>
        </p:txBody>
      </p:sp>
      <p:sp>
        <p:nvSpPr>
          <p:cNvPr id="159755" name="Rectangle 17"/>
          <p:cNvSpPr>
            <a:spLocks noChangeArrowheads="1"/>
          </p:cNvSpPr>
          <p:nvPr/>
        </p:nvSpPr>
        <p:spPr bwMode="auto">
          <a:xfrm>
            <a:off x="4010025" y="2859089"/>
            <a:ext cx="1841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folHlink"/>
              </a:buClr>
              <a:buFont typeface="Wingdings" panose="05000000000000000000" pitchFamily="2" charset="2"/>
              <a:buChar char="ü"/>
              <a:defRPr sz="3200">
                <a:solidFill>
                  <a:schemeClr val="folHlink"/>
                </a:solidFill>
                <a:latin typeface="Bookman Old Style" panose="02050604050505020204" pitchFamily="18" charset="0"/>
              </a:defRPr>
            </a:lvl1pPr>
            <a:lvl2pPr marL="742950" indent="-285750">
              <a:spcBef>
                <a:spcPct val="20000"/>
              </a:spcBef>
              <a:buClr>
                <a:schemeClr val="hlink"/>
              </a:buClr>
              <a:buFont typeface="Wingdings" panose="05000000000000000000" pitchFamily="2" charset="2"/>
              <a:buChar char="ü"/>
              <a:defRPr sz="2800" i="1">
                <a:solidFill>
                  <a:srgbClr val="003300"/>
                </a:solidFill>
                <a:latin typeface="Times New Roman" panose="02020603050405020304" pitchFamily="18" charset="0"/>
              </a:defRPr>
            </a:lvl2pPr>
            <a:lvl3pPr marL="1143000" indent="-228600">
              <a:spcBef>
                <a:spcPct val="20000"/>
              </a:spcBef>
              <a:buClr>
                <a:schemeClr val="folHlink"/>
              </a:buClr>
              <a:buFont typeface="Wingdings" panose="05000000000000000000" pitchFamily="2" charset="2"/>
              <a:buChar char="ü"/>
              <a:defRPr sz="2400" i="1">
                <a:solidFill>
                  <a:srgbClr val="003300"/>
                </a:solidFill>
                <a:latin typeface="Times New Roman" panose="02020603050405020304" pitchFamily="18" charset="0"/>
              </a:defRPr>
            </a:lvl3pPr>
            <a:lvl4pPr marL="1600200" indent="-228600">
              <a:spcBef>
                <a:spcPct val="20000"/>
              </a:spcBef>
              <a:buClr>
                <a:schemeClr val="accent2"/>
              </a:buClr>
              <a:buFont typeface="Wingdings" panose="05000000000000000000" pitchFamily="2" charset="2"/>
              <a:buChar char="ü"/>
              <a:defRPr sz="2000" i="1">
                <a:solidFill>
                  <a:srgbClr val="003300"/>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ü"/>
              <a:defRPr sz="2000" i="1">
                <a:solidFill>
                  <a:srgbClr val="003300"/>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ü"/>
              <a:defRPr sz="2000" i="1">
                <a:solidFill>
                  <a:srgbClr val="003300"/>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ü"/>
              <a:defRPr sz="2000" i="1">
                <a:solidFill>
                  <a:srgbClr val="003300"/>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ü"/>
              <a:defRPr sz="2000" i="1">
                <a:solidFill>
                  <a:srgbClr val="003300"/>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ü"/>
              <a:defRPr sz="2000" i="1">
                <a:solidFill>
                  <a:srgbClr val="003300"/>
                </a:solidFill>
                <a:latin typeface="Times New Roman" panose="02020603050405020304" pitchFamily="18" charset="0"/>
              </a:defRPr>
            </a:lvl9pPr>
          </a:lstStyle>
          <a:p>
            <a:pPr>
              <a:spcBef>
                <a:spcPct val="0"/>
              </a:spcBef>
              <a:buClrTx/>
              <a:buFontTx/>
              <a:buNone/>
            </a:pPr>
            <a:endParaRPr lang="en-US" sz="2400">
              <a:solidFill>
                <a:schemeClr val="tx1"/>
              </a:solidFill>
              <a:latin typeface="Times" panose="02020603050405020304" pitchFamily="18" charset="0"/>
            </a:endParaRPr>
          </a:p>
        </p:txBody>
      </p:sp>
      <p:sp>
        <p:nvSpPr>
          <p:cNvPr id="159756" name="Line 19"/>
          <p:cNvSpPr>
            <a:spLocks noChangeShapeType="1"/>
          </p:cNvSpPr>
          <p:nvPr/>
        </p:nvSpPr>
        <p:spPr bwMode="auto">
          <a:xfrm flipV="1">
            <a:off x="4438650" y="4386263"/>
            <a:ext cx="0" cy="15240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9757" name="Freeform 20"/>
          <p:cNvSpPr>
            <a:spLocks/>
          </p:cNvSpPr>
          <p:nvPr/>
        </p:nvSpPr>
        <p:spPr bwMode="auto">
          <a:xfrm>
            <a:off x="4368800" y="4262439"/>
            <a:ext cx="127000" cy="128587"/>
          </a:xfrm>
          <a:custGeom>
            <a:avLst/>
            <a:gdLst>
              <a:gd name="T0" fmla="*/ 0 w 80"/>
              <a:gd name="T1" fmla="*/ 2147483646 h 81"/>
              <a:gd name="T2" fmla="*/ 2147483646 w 80"/>
              <a:gd name="T3" fmla="*/ 0 h 81"/>
              <a:gd name="T4" fmla="*/ 2147483646 w 80"/>
              <a:gd name="T5" fmla="*/ 2147483646 h 81"/>
              <a:gd name="T6" fmla="*/ 0 w 80"/>
              <a:gd name="T7" fmla="*/ 2147483646 h 81"/>
              <a:gd name="T8" fmla="*/ 0 60000 65536"/>
              <a:gd name="T9" fmla="*/ 0 60000 65536"/>
              <a:gd name="T10" fmla="*/ 0 60000 65536"/>
              <a:gd name="T11" fmla="*/ 0 60000 65536"/>
              <a:gd name="T12" fmla="*/ 0 w 80"/>
              <a:gd name="T13" fmla="*/ 0 h 81"/>
              <a:gd name="T14" fmla="*/ 80 w 80"/>
              <a:gd name="T15" fmla="*/ 81 h 81"/>
            </a:gdLst>
            <a:ahLst/>
            <a:cxnLst>
              <a:cxn ang="T8">
                <a:pos x="T0" y="T1"/>
              </a:cxn>
              <a:cxn ang="T9">
                <a:pos x="T2" y="T3"/>
              </a:cxn>
              <a:cxn ang="T10">
                <a:pos x="T4" y="T5"/>
              </a:cxn>
              <a:cxn ang="T11">
                <a:pos x="T6" y="T7"/>
              </a:cxn>
            </a:cxnLst>
            <a:rect l="T12" t="T13" r="T14" b="T15"/>
            <a:pathLst>
              <a:path w="80" h="81">
                <a:moveTo>
                  <a:pt x="0" y="80"/>
                </a:moveTo>
                <a:lnTo>
                  <a:pt x="41" y="0"/>
                </a:lnTo>
                <a:lnTo>
                  <a:pt x="79" y="80"/>
                </a:lnTo>
                <a:lnTo>
                  <a:pt x="0" y="80"/>
                </a:lnTo>
              </a:path>
            </a:pathLst>
          </a:custGeom>
          <a:solidFill>
            <a:schemeClr val="folHlink"/>
          </a:solidFill>
          <a:ln w="12700" cap="rnd">
            <a:solidFill>
              <a:schemeClr val="bg2"/>
            </a:solidFill>
            <a:round/>
            <a:headEnd/>
            <a:tailEnd/>
          </a:ln>
        </p:spPr>
        <p:txBody>
          <a:bodyPr/>
          <a:lstStyle/>
          <a:p>
            <a:endParaRPr lang="en-US"/>
          </a:p>
        </p:txBody>
      </p:sp>
      <p:sp>
        <p:nvSpPr>
          <p:cNvPr id="159758" name="Line 21"/>
          <p:cNvSpPr>
            <a:spLocks noChangeShapeType="1"/>
          </p:cNvSpPr>
          <p:nvPr/>
        </p:nvSpPr>
        <p:spPr bwMode="auto">
          <a:xfrm flipV="1">
            <a:off x="7408863" y="4368801"/>
            <a:ext cx="0" cy="169863"/>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9759" name="Freeform 22"/>
          <p:cNvSpPr>
            <a:spLocks/>
          </p:cNvSpPr>
          <p:nvPr/>
        </p:nvSpPr>
        <p:spPr bwMode="auto">
          <a:xfrm>
            <a:off x="7339014" y="4246563"/>
            <a:ext cx="128587" cy="127000"/>
          </a:xfrm>
          <a:custGeom>
            <a:avLst/>
            <a:gdLst>
              <a:gd name="T0" fmla="*/ 0 w 81"/>
              <a:gd name="T1" fmla="*/ 2147483646 h 80"/>
              <a:gd name="T2" fmla="*/ 2147483646 w 81"/>
              <a:gd name="T3" fmla="*/ 0 h 80"/>
              <a:gd name="T4" fmla="*/ 2147483646 w 81"/>
              <a:gd name="T5" fmla="*/ 2147483646 h 80"/>
              <a:gd name="T6" fmla="*/ 0 w 81"/>
              <a:gd name="T7" fmla="*/ 2147483646 h 80"/>
              <a:gd name="T8" fmla="*/ 0 60000 65536"/>
              <a:gd name="T9" fmla="*/ 0 60000 65536"/>
              <a:gd name="T10" fmla="*/ 0 60000 65536"/>
              <a:gd name="T11" fmla="*/ 0 60000 65536"/>
              <a:gd name="T12" fmla="*/ 0 w 81"/>
              <a:gd name="T13" fmla="*/ 0 h 80"/>
              <a:gd name="T14" fmla="*/ 81 w 81"/>
              <a:gd name="T15" fmla="*/ 80 h 80"/>
            </a:gdLst>
            <a:ahLst/>
            <a:cxnLst>
              <a:cxn ang="T8">
                <a:pos x="T0" y="T1"/>
              </a:cxn>
              <a:cxn ang="T9">
                <a:pos x="T2" y="T3"/>
              </a:cxn>
              <a:cxn ang="T10">
                <a:pos x="T4" y="T5"/>
              </a:cxn>
              <a:cxn ang="T11">
                <a:pos x="T6" y="T7"/>
              </a:cxn>
            </a:cxnLst>
            <a:rect l="T12" t="T13" r="T14" b="T15"/>
            <a:pathLst>
              <a:path w="81" h="80">
                <a:moveTo>
                  <a:pt x="0" y="79"/>
                </a:moveTo>
                <a:lnTo>
                  <a:pt x="41" y="0"/>
                </a:lnTo>
                <a:lnTo>
                  <a:pt x="80" y="79"/>
                </a:lnTo>
                <a:lnTo>
                  <a:pt x="0" y="79"/>
                </a:lnTo>
              </a:path>
            </a:pathLst>
          </a:custGeom>
          <a:solidFill>
            <a:schemeClr val="folHlink"/>
          </a:solidFill>
          <a:ln w="12700" cap="rnd">
            <a:solidFill>
              <a:schemeClr val="bg2"/>
            </a:solidFill>
            <a:round/>
            <a:headEnd/>
            <a:tailEnd/>
          </a:ln>
        </p:spPr>
        <p:txBody>
          <a:bodyPr/>
          <a:lstStyle/>
          <a:p>
            <a:endParaRPr lang="en-US"/>
          </a:p>
        </p:txBody>
      </p:sp>
      <p:sp>
        <p:nvSpPr>
          <p:cNvPr id="159760" name="Rectangle 23"/>
          <p:cNvSpPr>
            <a:spLocks noChangeArrowheads="1"/>
          </p:cNvSpPr>
          <p:nvPr/>
        </p:nvSpPr>
        <p:spPr bwMode="auto">
          <a:xfrm>
            <a:off x="3267076" y="1492251"/>
            <a:ext cx="1920591" cy="88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folHlink"/>
              </a:buClr>
              <a:buFont typeface="Wingdings" panose="05000000000000000000" pitchFamily="2" charset="2"/>
              <a:buChar char="ü"/>
              <a:defRPr sz="3200">
                <a:solidFill>
                  <a:schemeClr val="folHlink"/>
                </a:solidFill>
                <a:latin typeface="Bookman Old Style" panose="02050604050505020204" pitchFamily="18" charset="0"/>
              </a:defRPr>
            </a:lvl1pPr>
            <a:lvl2pPr marL="742950" indent="-285750">
              <a:spcBef>
                <a:spcPct val="20000"/>
              </a:spcBef>
              <a:buClr>
                <a:schemeClr val="hlink"/>
              </a:buClr>
              <a:buFont typeface="Wingdings" panose="05000000000000000000" pitchFamily="2" charset="2"/>
              <a:buChar char="ü"/>
              <a:defRPr sz="2800" i="1">
                <a:solidFill>
                  <a:srgbClr val="003300"/>
                </a:solidFill>
                <a:latin typeface="Times New Roman" panose="02020603050405020304" pitchFamily="18" charset="0"/>
              </a:defRPr>
            </a:lvl2pPr>
            <a:lvl3pPr marL="1143000" indent="-228600">
              <a:spcBef>
                <a:spcPct val="20000"/>
              </a:spcBef>
              <a:buClr>
                <a:schemeClr val="folHlink"/>
              </a:buClr>
              <a:buFont typeface="Wingdings" panose="05000000000000000000" pitchFamily="2" charset="2"/>
              <a:buChar char="ü"/>
              <a:defRPr sz="2400" i="1">
                <a:solidFill>
                  <a:srgbClr val="003300"/>
                </a:solidFill>
                <a:latin typeface="Times New Roman" panose="02020603050405020304" pitchFamily="18" charset="0"/>
              </a:defRPr>
            </a:lvl3pPr>
            <a:lvl4pPr marL="1600200" indent="-228600">
              <a:spcBef>
                <a:spcPct val="20000"/>
              </a:spcBef>
              <a:buClr>
                <a:schemeClr val="accent2"/>
              </a:buClr>
              <a:buFont typeface="Wingdings" panose="05000000000000000000" pitchFamily="2" charset="2"/>
              <a:buChar char="ü"/>
              <a:defRPr sz="2000" i="1">
                <a:solidFill>
                  <a:srgbClr val="003300"/>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ü"/>
              <a:defRPr sz="2000" i="1">
                <a:solidFill>
                  <a:srgbClr val="003300"/>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ü"/>
              <a:defRPr sz="2000" i="1">
                <a:solidFill>
                  <a:srgbClr val="003300"/>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ü"/>
              <a:defRPr sz="2000" i="1">
                <a:solidFill>
                  <a:srgbClr val="003300"/>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ü"/>
              <a:defRPr sz="2000" i="1">
                <a:solidFill>
                  <a:srgbClr val="003300"/>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ü"/>
              <a:defRPr sz="2000" i="1">
                <a:solidFill>
                  <a:srgbClr val="003300"/>
                </a:solidFill>
                <a:latin typeface="Times New Roman" panose="02020603050405020304" pitchFamily="18" charset="0"/>
              </a:defRPr>
            </a:lvl9pPr>
          </a:lstStyle>
          <a:p>
            <a:pPr>
              <a:spcBef>
                <a:spcPct val="0"/>
              </a:spcBef>
              <a:buClrTx/>
              <a:buFontTx/>
              <a:buNone/>
            </a:pPr>
            <a:r>
              <a:rPr lang="en-US" sz="2400" b="1" dirty="0">
                <a:solidFill>
                  <a:schemeClr val="tx1"/>
                </a:solidFill>
                <a:latin typeface="Garamond" panose="02020404030301010803" pitchFamily="18" charset="0"/>
              </a:rPr>
              <a:t>Zone of </a:t>
            </a:r>
          </a:p>
          <a:p>
            <a:pPr>
              <a:spcBef>
                <a:spcPct val="0"/>
              </a:spcBef>
              <a:buClrTx/>
              <a:buFontTx/>
              <a:buNone/>
            </a:pPr>
            <a:r>
              <a:rPr lang="en-US" sz="2400" b="1" dirty="0">
                <a:solidFill>
                  <a:schemeClr val="tx1"/>
                </a:solidFill>
                <a:latin typeface="Garamond" panose="02020404030301010803" pitchFamily="18" charset="0"/>
              </a:rPr>
              <a:t>Rejection </a:t>
            </a:r>
            <a:r>
              <a:rPr lang="en-US" sz="2800" b="1" dirty="0">
                <a:solidFill>
                  <a:schemeClr val="tx1"/>
                </a:solidFill>
                <a:latin typeface="Garamond" panose="02020404030301010803" pitchFamily="18" charset="0"/>
              </a:rPr>
              <a:t>H</a:t>
            </a:r>
            <a:r>
              <a:rPr lang="en-US" sz="2800" b="1" baseline="-25000" dirty="0">
                <a:solidFill>
                  <a:schemeClr val="tx1"/>
                </a:solidFill>
                <a:latin typeface="Garamond" panose="02020404030301010803" pitchFamily="18" charset="0"/>
              </a:rPr>
              <a:t>0</a:t>
            </a:r>
          </a:p>
        </p:txBody>
      </p:sp>
      <p:sp>
        <p:nvSpPr>
          <p:cNvPr id="159761" name="Rectangle 25"/>
          <p:cNvSpPr>
            <a:spLocks noChangeArrowheads="1"/>
          </p:cNvSpPr>
          <p:nvPr/>
        </p:nvSpPr>
        <p:spPr bwMode="auto">
          <a:xfrm>
            <a:off x="7278689" y="1492251"/>
            <a:ext cx="1920591" cy="88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folHlink"/>
              </a:buClr>
              <a:buFont typeface="Wingdings" panose="05000000000000000000" pitchFamily="2" charset="2"/>
              <a:buChar char="ü"/>
              <a:defRPr sz="3200">
                <a:solidFill>
                  <a:schemeClr val="folHlink"/>
                </a:solidFill>
                <a:latin typeface="Bookman Old Style" panose="02050604050505020204" pitchFamily="18" charset="0"/>
              </a:defRPr>
            </a:lvl1pPr>
            <a:lvl2pPr marL="742950" indent="-285750">
              <a:spcBef>
                <a:spcPct val="20000"/>
              </a:spcBef>
              <a:buClr>
                <a:schemeClr val="hlink"/>
              </a:buClr>
              <a:buFont typeface="Wingdings" panose="05000000000000000000" pitchFamily="2" charset="2"/>
              <a:buChar char="ü"/>
              <a:defRPr sz="2800" i="1">
                <a:solidFill>
                  <a:srgbClr val="003300"/>
                </a:solidFill>
                <a:latin typeface="Times New Roman" panose="02020603050405020304" pitchFamily="18" charset="0"/>
              </a:defRPr>
            </a:lvl2pPr>
            <a:lvl3pPr marL="1143000" indent="-228600">
              <a:spcBef>
                <a:spcPct val="20000"/>
              </a:spcBef>
              <a:buClr>
                <a:schemeClr val="folHlink"/>
              </a:buClr>
              <a:buFont typeface="Wingdings" panose="05000000000000000000" pitchFamily="2" charset="2"/>
              <a:buChar char="ü"/>
              <a:defRPr sz="2400" i="1">
                <a:solidFill>
                  <a:srgbClr val="003300"/>
                </a:solidFill>
                <a:latin typeface="Times New Roman" panose="02020603050405020304" pitchFamily="18" charset="0"/>
              </a:defRPr>
            </a:lvl3pPr>
            <a:lvl4pPr marL="1600200" indent="-228600">
              <a:spcBef>
                <a:spcPct val="20000"/>
              </a:spcBef>
              <a:buClr>
                <a:schemeClr val="accent2"/>
              </a:buClr>
              <a:buFont typeface="Wingdings" panose="05000000000000000000" pitchFamily="2" charset="2"/>
              <a:buChar char="ü"/>
              <a:defRPr sz="2000" i="1">
                <a:solidFill>
                  <a:srgbClr val="003300"/>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ü"/>
              <a:defRPr sz="2000" i="1">
                <a:solidFill>
                  <a:srgbClr val="003300"/>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ü"/>
              <a:defRPr sz="2000" i="1">
                <a:solidFill>
                  <a:srgbClr val="003300"/>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ü"/>
              <a:defRPr sz="2000" i="1">
                <a:solidFill>
                  <a:srgbClr val="003300"/>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ü"/>
              <a:defRPr sz="2000" i="1">
                <a:solidFill>
                  <a:srgbClr val="003300"/>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ü"/>
              <a:defRPr sz="2000" i="1">
                <a:solidFill>
                  <a:srgbClr val="003300"/>
                </a:solidFill>
                <a:latin typeface="Times New Roman" panose="02020603050405020304" pitchFamily="18" charset="0"/>
              </a:defRPr>
            </a:lvl9pPr>
          </a:lstStyle>
          <a:p>
            <a:pPr>
              <a:spcBef>
                <a:spcPct val="0"/>
              </a:spcBef>
              <a:buClrTx/>
              <a:buFontTx/>
              <a:buNone/>
            </a:pPr>
            <a:r>
              <a:rPr lang="en-US" sz="2400" b="1" dirty="0">
                <a:solidFill>
                  <a:schemeClr val="tx1"/>
                </a:solidFill>
                <a:latin typeface="Garamond" panose="02020404030301010803" pitchFamily="18" charset="0"/>
              </a:rPr>
              <a:t>Zone of </a:t>
            </a:r>
          </a:p>
          <a:p>
            <a:pPr>
              <a:spcBef>
                <a:spcPct val="0"/>
              </a:spcBef>
              <a:buClrTx/>
              <a:buFontTx/>
              <a:buNone/>
            </a:pPr>
            <a:r>
              <a:rPr lang="en-US" sz="2400" b="1" dirty="0">
                <a:solidFill>
                  <a:schemeClr val="tx1"/>
                </a:solidFill>
                <a:latin typeface="Garamond" panose="02020404030301010803" pitchFamily="18" charset="0"/>
              </a:rPr>
              <a:t>Rejection </a:t>
            </a:r>
            <a:r>
              <a:rPr lang="en-US" sz="2800" b="1" dirty="0">
                <a:solidFill>
                  <a:schemeClr val="tx1"/>
                </a:solidFill>
                <a:latin typeface="Garamond" panose="02020404030301010803" pitchFamily="18" charset="0"/>
              </a:rPr>
              <a:t>H</a:t>
            </a:r>
            <a:r>
              <a:rPr lang="en-US" sz="2800" b="1" baseline="-25000" dirty="0">
                <a:solidFill>
                  <a:schemeClr val="tx1"/>
                </a:solidFill>
                <a:latin typeface="Garamond" panose="02020404030301010803" pitchFamily="18" charset="0"/>
              </a:rPr>
              <a:t>0</a:t>
            </a:r>
          </a:p>
        </p:txBody>
      </p:sp>
      <p:sp>
        <p:nvSpPr>
          <p:cNvPr id="159762" name="Rectangle 27"/>
          <p:cNvSpPr>
            <a:spLocks noChangeArrowheads="1"/>
          </p:cNvSpPr>
          <p:nvPr/>
        </p:nvSpPr>
        <p:spPr bwMode="auto">
          <a:xfrm>
            <a:off x="4953000" y="2773364"/>
            <a:ext cx="25209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folHlink"/>
              </a:buClr>
              <a:buFont typeface="Wingdings" panose="05000000000000000000" pitchFamily="2" charset="2"/>
              <a:buChar char="ü"/>
              <a:defRPr sz="3200">
                <a:solidFill>
                  <a:schemeClr val="folHlink"/>
                </a:solidFill>
                <a:latin typeface="Bookman Old Style" panose="02050604050505020204" pitchFamily="18" charset="0"/>
              </a:defRPr>
            </a:lvl1pPr>
            <a:lvl2pPr marL="742950" indent="-285750">
              <a:spcBef>
                <a:spcPct val="20000"/>
              </a:spcBef>
              <a:buClr>
                <a:schemeClr val="hlink"/>
              </a:buClr>
              <a:buFont typeface="Wingdings" panose="05000000000000000000" pitchFamily="2" charset="2"/>
              <a:buChar char="ü"/>
              <a:defRPr sz="2800" i="1">
                <a:solidFill>
                  <a:srgbClr val="003300"/>
                </a:solidFill>
                <a:latin typeface="Times New Roman" panose="02020603050405020304" pitchFamily="18" charset="0"/>
              </a:defRPr>
            </a:lvl2pPr>
            <a:lvl3pPr marL="1143000" indent="-228600">
              <a:spcBef>
                <a:spcPct val="20000"/>
              </a:spcBef>
              <a:buClr>
                <a:schemeClr val="folHlink"/>
              </a:buClr>
              <a:buFont typeface="Wingdings" panose="05000000000000000000" pitchFamily="2" charset="2"/>
              <a:buChar char="ü"/>
              <a:defRPr sz="2400" i="1">
                <a:solidFill>
                  <a:srgbClr val="003300"/>
                </a:solidFill>
                <a:latin typeface="Times New Roman" panose="02020603050405020304" pitchFamily="18" charset="0"/>
              </a:defRPr>
            </a:lvl3pPr>
            <a:lvl4pPr marL="1600200" indent="-228600">
              <a:spcBef>
                <a:spcPct val="20000"/>
              </a:spcBef>
              <a:buClr>
                <a:schemeClr val="accent2"/>
              </a:buClr>
              <a:buFont typeface="Wingdings" panose="05000000000000000000" pitchFamily="2" charset="2"/>
              <a:buChar char="ü"/>
              <a:defRPr sz="2000" i="1">
                <a:solidFill>
                  <a:srgbClr val="003300"/>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ü"/>
              <a:defRPr sz="2000" i="1">
                <a:solidFill>
                  <a:srgbClr val="003300"/>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ü"/>
              <a:defRPr sz="2000" i="1">
                <a:solidFill>
                  <a:srgbClr val="003300"/>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ü"/>
              <a:defRPr sz="2000" i="1">
                <a:solidFill>
                  <a:srgbClr val="003300"/>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ü"/>
              <a:defRPr sz="2000" i="1">
                <a:solidFill>
                  <a:srgbClr val="003300"/>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ü"/>
              <a:defRPr sz="2000" i="1">
                <a:solidFill>
                  <a:srgbClr val="003300"/>
                </a:solidFill>
                <a:latin typeface="Times New Roman" panose="02020603050405020304" pitchFamily="18" charset="0"/>
              </a:defRPr>
            </a:lvl9pPr>
          </a:lstStyle>
          <a:p>
            <a:pPr>
              <a:spcBef>
                <a:spcPct val="0"/>
              </a:spcBef>
              <a:buClrTx/>
              <a:buFontTx/>
              <a:buNone/>
            </a:pPr>
            <a:r>
              <a:rPr lang="en-US" sz="2800" b="1" dirty="0">
                <a:solidFill>
                  <a:schemeClr val="tx1"/>
                </a:solidFill>
                <a:latin typeface="Garamond" panose="02020404030301010803" pitchFamily="18" charset="0"/>
              </a:rPr>
              <a:t>Zone of </a:t>
            </a:r>
          </a:p>
          <a:p>
            <a:pPr>
              <a:spcBef>
                <a:spcPct val="0"/>
              </a:spcBef>
              <a:buClrTx/>
              <a:buFontTx/>
              <a:buNone/>
            </a:pPr>
            <a:r>
              <a:rPr lang="en-US" sz="2800" b="1" dirty="0">
                <a:solidFill>
                  <a:schemeClr val="tx1"/>
                </a:solidFill>
                <a:latin typeface="Garamond" panose="02020404030301010803" pitchFamily="18" charset="0"/>
              </a:rPr>
              <a:t>Acceptance H</a:t>
            </a:r>
            <a:r>
              <a:rPr lang="en-US" sz="2800" b="1" baseline="-25000" dirty="0">
                <a:solidFill>
                  <a:schemeClr val="tx1"/>
                </a:solidFill>
                <a:latin typeface="Garamond" panose="02020404030301010803" pitchFamily="18" charset="0"/>
              </a:rPr>
              <a:t>0</a:t>
            </a:r>
            <a:r>
              <a:rPr lang="en-US" sz="2800" b="1" dirty="0">
                <a:solidFill>
                  <a:schemeClr val="tx1"/>
                </a:solidFill>
                <a:latin typeface="Garamond" panose="02020404030301010803" pitchFamily="18" charset="0"/>
              </a:rPr>
              <a:t> </a:t>
            </a:r>
            <a:endParaRPr lang="en-US" sz="1400" b="1" dirty="0">
              <a:solidFill>
                <a:schemeClr val="tx1"/>
              </a:solidFill>
              <a:latin typeface="Times" panose="02020603050405020304" pitchFamily="18" charset="0"/>
            </a:endParaRPr>
          </a:p>
        </p:txBody>
      </p:sp>
      <p:sp>
        <p:nvSpPr>
          <p:cNvPr id="159763" name="Freeform 29"/>
          <p:cNvSpPr>
            <a:spLocks/>
          </p:cNvSpPr>
          <p:nvPr/>
        </p:nvSpPr>
        <p:spPr bwMode="auto">
          <a:xfrm>
            <a:off x="5903914" y="1901826"/>
            <a:ext cx="3089275" cy="2276475"/>
          </a:xfrm>
          <a:custGeom>
            <a:avLst/>
            <a:gdLst>
              <a:gd name="T0" fmla="*/ 2147483646 w 1946"/>
              <a:gd name="T1" fmla="*/ 2147483646 h 1434"/>
              <a:gd name="T2" fmla="*/ 2147483646 w 1946"/>
              <a:gd name="T3" fmla="*/ 2147483646 h 1434"/>
              <a:gd name="T4" fmla="*/ 2147483646 w 1946"/>
              <a:gd name="T5" fmla="*/ 2147483646 h 1434"/>
              <a:gd name="T6" fmla="*/ 2147483646 w 1946"/>
              <a:gd name="T7" fmla="*/ 2147483646 h 1434"/>
              <a:gd name="T8" fmla="*/ 2147483646 w 1946"/>
              <a:gd name="T9" fmla="*/ 2147483646 h 1434"/>
              <a:gd name="T10" fmla="*/ 2147483646 w 1946"/>
              <a:gd name="T11" fmla="*/ 2147483646 h 1434"/>
              <a:gd name="T12" fmla="*/ 2147483646 w 1946"/>
              <a:gd name="T13" fmla="*/ 2147483646 h 1434"/>
              <a:gd name="T14" fmla="*/ 2147483646 w 1946"/>
              <a:gd name="T15" fmla="*/ 2147483646 h 1434"/>
              <a:gd name="T16" fmla="*/ 2147483646 w 1946"/>
              <a:gd name="T17" fmla="*/ 2147483646 h 1434"/>
              <a:gd name="T18" fmla="*/ 2147483646 w 1946"/>
              <a:gd name="T19" fmla="*/ 2147483646 h 1434"/>
              <a:gd name="T20" fmla="*/ 2147483646 w 1946"/>
              <a:gd name="T21" fmla="*/ 2147483646 h 1434"/>
              <a:gd name="T22" fmla="*/ 2147483646 w 1946"/>
              <a:gd name="T23" fmla="*/ 2147483646 h 1434"/>
              <a:gd name="T24" fmla="*/ 2147483646 w 1946"/>
              <a:gd name="T25" fmla="*/ 2147483646 h 1434"/>
              <a:gd name="T26" fmla="*/ 2147483646 w 1946"/>
              <a:gd name="T27" fmla="*/ 2147483646 h 1434"/>
              <a:gd name="T28" fmla="*/ 2147483646 w 1946"/>
              <a:gd name="T29" fmla="*/ 2147483646 h 1434"/>
              <a:gd name="T30" fmla="*/ 0 w 1946"/>
              <a:gd name="T31" fmla="*/ 0 h 14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46"/>
              <a:gd name="T49" fmla="*/ 0 h 1434"/>
              <a:gd name="T50" fmla="*/ 1946 w 1946"/>
              <a:gd name="T51" fmla="*/ 1434 h 143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46" h="1434">
                <a:moveTo>
                  <a:pt x="1945" y="1433"/>
                </a:moveTo>
                <a:lnTo>
                  <a:pt x="1740" y="1415"/>
                </a:lnTo>
                <a:lnTo>
                  <a:pt x="1639" y="1399"/>
                </a:lnTo>
                <a:lnTo>
                  <a:pt x="1535" y="1376"/>
                </a:lnTo>
                <a:lnTo>
                  <a:pt x="1434" y="1345"/>
                </a:lnTo>
                <a:lnTo>
                  <a:pt x="1330" y="1301"/>
                </a:lnTo>
                <a:lnTo>
                  <a:pt x="1229" y="1241"/>
                </a:lnTo>
                <a:lnTo>
                  <a:pt x="1024" y="1075"/>
                </a:lnTo>
                <a:lnTo>
                  <a:pt x="820" y="839"/>
                </a:lnTo>
                <a:lnTo>
                  <a:pt x="615" y="560"/>
                </a:lnTo>
                <a:lnTo>
                  <a:pt x="514" y="417"/>
                </a:lnTo>
                <a:lnTo>
                  <a:pt x="410" y="282"/>
                </a:lnTo>
                <a:lnTo>
                  <a:pt x="309" y="166"/>
                </a:lnTo>
                <a:lnTo>
                  <a:pt x="205" y="78"/>
                </a:lnTo>
                <a:lnTo>
                  <a:pt x="104" y="21"/>
                </a:lnTo>
                <a:lnTo>
                  <a:pt x="0" y="0"/>
                </a:lnTo>
              </a:path>
            </a:pathLst>
          </a:custGeom>
          <a:noFill/>
          <a:ln w="5080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9764" name="Freeform 30"/>
          <p:cNvSpPr>
            <a:spLocks/>
          </p:cNvSpPr>
          <p:nvPr/>
        </p:nvSpPr>
        <p:spPr bwMode="auto">
          <a:xfrm>
            <a:off x="2817814" y="1901826"/>
            <a:ext cx="3087687" cy="2276475"/>
          </a:xfrm>
          <a:custGeom>
            <a:avLst/>
            <a:gdLst>
              <a:gd name="T0" fmla="*/ 0 w 1945"/>
              <a:gd name="T1" fmla="*/ 2147483646 h 1434"/>
              <a:gd name="T2" fmla="*/ 2147483646 w 1945"/>
              <a:gd name="T3" fmla="*/ 2147483646 h 1434"/>
              <a:gd name="T4" fmla="*/ 2147483646 w 1945"/>
              <a:gd name="T5" fmla="*/ 2147483646 h 1434"/>
              <a:gd name="T6" fmla="*/ 2147483646 w 1945"/>
              <a:gd name="T7" fmla="*/ 2147483646 h 1434"/>
              <a:gd name="T8" fmla="*/ 2147483646 w 1945"/>
              <a:gd name="T9" fmla="*/ 2147483646 h 1434"/>
              <a:gd name="T10" fmla="*/ 2147483646 w 1945"/>
              <a:gd name="T11" fmla="*/ 2147483646 h 1434"/>
              <a:gd name="T12" fmla="*/ 2147483646 w 1945"/>
              <a:gd name="T13" fmla="*/ 2147483646 h 1434"/>
              <a:gd name="T14" fmla="*/ 2147483646 w 1945"/>
              <a:gd name="T15" fmla="*/ 2147483646 h 1434"/>
              <a:gd name="T16" fmla="*/ 2147483646 w 1945"/>
              <a:gd name="T17" fmla="*/ 2147483646 h 1434"/>
              <a:gd name="T18" fmla="*/ 2147483646 w 1945"/>
              <a:gd name="T19" fmla="*/ 2147483646 h 1434"/>
              <a:gd name="T20" fmla="*/ 2147483646 w 1945"/>
              <a:gd name="T21" fmla="*/ 2147483646 h 1434"/>
              <a:gd name="T22" fmla="*/ 2147483646 w 1945"/>
              <a:gd name="T23" fmla="*/ 2147483646 h 1434"/>
              <a:gd name="T24" fmla="*/ 2147483646 w 1945"/>
              <a:gd name="T25" fmla="*/ 2147483646 h 1434"/>
              <a:gd name="T26" fmla="*/ 2147483646 w 1945"/>
              <a:gd name="T27" fmla="*/ 2147483646 h 1434"/>
              <a:gd name="T28" fmla="*/ 2147483646 w 1945"/>
              <a:gd name="T29" fmla="*/ 2147483646 h 1434"/>
              <a:gd name="T30" fmla="*/ 2147483646 w 1945"/>
              <a:gd name="T31" fmla="*/ 0 h 14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45"/>
              <a:gd name="T49" fmla="*/ 0 h 1434"/>
              <a:gd name="T50" fmla="*/ 1945 w 1945"/>
              <a:gd name="T51" fmla="*/ 1434 h 143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45" h="1434">
                <a:moveTo>
                  <a:pt x="0" y="1433"/>
                </a:moveTo>
                <a:lnTo>
                  <a:pt x="205" y="1415"/>
                </a:lnTo>
                <a:lnTo>
                  <a:pt x="308" y="1399"/>
                </a:lnTo>
                <a:lnTo>
                  <a:pt x="410" y="1376"/>
                </a:lnTo>
                <a:lnTo>
                  <a:pt x="511" y="1345"/>
                </a:lnTo>
                <a:lnTo>
                  <a:pt x="614" y="1301"/>
                </a:lnTo>
                <a:lnTo>
                  <a:pt x="716" y="1241"/>
                </a:lnTo>
                <a:lnTo>
                  <a:pt x="923" y="1075"/>
                </a:lnTo>
                <a:lnTo>
                  <a:pt x="1125" y="839"/>
                </a:lnTo>
                <a:lnTo>
                  <a:pt x="1330" y="560"/>
                </a:lnTo>
                <a:lnTo>
                  <a:pt x="1434" y="417"/>
                </a:lnTo>
                <a:lnTo>
                  <a:pt x="1535" y="282"/>
                </a:lnTo>
                <a:lnTo>
                  <a:pt x="1638" y="166"/>
                </a:lnTo>
                <a:lnTo>
                  <a:pt x="1740" y="78"/>
                </a:lnTo>
                <a:lnTo>
                  <a:pt x="1843" y="21"/>
                </a:lnTo>
                <a:lnTo>
                  <a:pt x="1944" y="0"/>
                </a:lnTo>
              </a:path>
            </a:pathLst>
          </a:custGeom>
          <a:noFill/>
          <a:ln w="5080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9765" name="Line 31"/>
          <p:cNvSpPr>
            <a:spLocks noChangeShapeType="1"/>
          </p:cNvSpPr>
          <p:nvPr/>
        </p:nvSpPr>
        <p:spPr bwMode="auto">
          <a:xfrm>
            <a:off x="3471864" y="2366963"/>
            <a:ext cx="1023937" cy="0"/>
          </a:xfrm>
          <a:prstGeom prst="line">
            <a:avLst/>
          </a:prstGeom>
          <a:noFill/>
          <a:ln w="25400">
            <a:solidFill>
              <a:srgbClr val="00B0F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FFFF00"/>
              </a:solidFill>
            </a:endParaRPr>
          </a:p>
        </p:txBody>
      </p:sp>
      <p:sp>
        <p:nvSpPr>
          <p:cNvPr id="159766" name="Freeform 32"/>
          <p:cNvSpPr>
            <a:spLocks/>
          </p:cNvSpPr>
          <p:nvPr/>
        </p:nvSpPr>
        <p:spPr bwMode="auto">
          <a:xfrm>
            <a:off x="3327400" y="2271713"/>
            <a:ext cx="177800" cy="177800"/>
          </a:xfrm>
          <a:custGeom>
            <a:avLst/>
            <a:gdLst>
              <a:gd name="T0" fmla="*/ 2147483646 w 112"/>
              <a:gd name="T1" fmla="*/ 0 h 112"/>
              <a:gd name="T2" fmla="*/ 0 w 112"/>
              <a:gd name="T3" fmla="*/ 2147483646 h 112"/>
              <a:gd name="T4" fmla="*/ 2147483646 w 112"/>
              <a:gd name="T5" fmla="*/ 2147483646 h 112"/>
              <a:gd name="T6" fmla="*/ 2147483646 w 112"/>
              <a:gd name="T7" fmla="*/ 0 h 112"/>
              <a:gd name="T8" fmla="*/ 0 60000 65536"/>
              <a:gd name="T9" fmla="*/ 0 60000 65536"/>
              <a:gd name="T10" fmla="*/ 0 60000 65536"/>
              <a:gd name="T11" fmla="*/ 0 60000 65536"/>
              <a:gd name="T12" fmla="*/ 0 w 112"/>
              <a:gd name="T13" fmla="*/ 0 h 112"/>
              <a:gd name="T14" fmla="*/ 112 w 112"/>
              <a:gd name="T15" fmla="*/ 112 h 112"/>
            </a:gdLst>
            <a:ahLst/>
            <a:cxnLst>
              <a:cxn ang="T8">
                <a:pos x="T0" y="T1"/>
              </a:cxn>
              <a:cxn ang="T9">
                <a:pos x="T2" y="T3"/>
              </a:cxn>
              <a:cxn ang="T10">
                <a:pos x="T4" y="T5"/>
              </a:cxn>
              <a:cxn ang="T11">
                <a:pos x="T6" y="T7"/>
              </a:cxn>
            </a:cxnLst>
            <a:rect l="T12" t="T13" r="T14" b="T15"/>
            <a:pathLst>
              <a:path w="112" h="112">
                <a:moveTo>
                  <a:pt x="111" y="0"/>
                </a:moveTo>
                <a:lnTo>
                  <a:pt x="0" y="57"/>
                </a:lnTo>
                <a:lnTo>
                  <a:pt x="111" y="111"/>
                </a:lnTo>
                <a:lnTo>
                  <a:pt x="111" y="0"/>
                </a:lnTo>
              </a:path>
            </a:pathLst>
          </a:custGeom>
          <a:solidFill>
            <a:schemeClr val="bg2"/>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59767" name="Line 33"/>
          <p:cNvSpPr>
            <a:spLocks noChangeShapeType="1"/>
          </p:cNvSpPr>
          <p:nvPr/>
        </p:nvSpPr>
        <p:spPr bwMode="auto">
          <a:xfrm flipH="1">
            <a:off x="7431089" y="2370138"/>
            <a:ext cx="1152525" cy="0"/>
          </a:xfrm>
          <a:prstGeom prst="line">
            <a:avLst/>
          </a:prstGeom>
          <a:noFill/>
          <a:ln w="25400">
            <a:solidFill>
              <a:srgbClr val="00B0F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FFFF00"/>
              </a:solidFill>
            </a:endParaRPr>
          </a:p>
        </p:txBody>
      </p:sp>
      <p:sp>
        <p:nvSpPr>
          <p:cNvPr id="159768" name="Freeform 34"/>
          <p:cNvSpPr>
            <a:spLocks/>
          </p:cNvSpPr>
          <p:nvPr/>
        </p:nvSpPr>
        <p:spPr bwMode="auto">
          <a:xfrm>
            <a:off x="8583613" y="2271713"/>
            <a:ext cx="177800" cy="177800"/>
          </a:xfrm>
          <a:custGeom>
            <a:avLst/>
            <a:gdLst>
              <a:gd name="T0" fmla="*/ 0 w 112"/>
              <a:gd name="T1" fmla="*/ 2147483646 h 112"/>
              <a:gd name="T2" fmla="*/ 2147483646 w 112"/>
              <a:gd name="T3" fmla="*/ 2147483646 h 112"/>
              <a:gd name="T4" fmla="*/ 0 w 112"/>
              <a:gd name="T5" fmla="*/ 0 h 112"/>
              <a:gd name="T6" fmla="*/ 0 w 112"/>
              <a:gd name="T7" fmla="*/ 2147483646 h 112"/>
              <a:gd name="T8" fmla="*/ 0 60000 65536"/>
              <a:gd name="T9" fmla="*/ 0 60000 65536"/>
              <a:gd name="T10" fmla="*/ 0 60000 65536"/>
              <a:gd name="T11" fmla="*/ 0 60000 65536"/>
              <a:gd name="T12" fmla="*/ 0 w 112"/>
              <a:gd name="T13" fmla="*/ 0 h 112"/>
              <a:gd name="T14" fmla="*/ 112 w 112"/>
              <a:gd name="T15" fmla="*/ 112 h 112"/>
            </a:gdLst>
            <a:ahLst/>
            <a:cxnLst>
              <a:cxn ang="T8">
                <a:pos x="T0" y="T1"/>
              </a:cxn>
              <a:cxn ang="T9">
                <a:pos x="T2" y="T3"/>
              </a:cxn>
              <a:cxn ang="T10">
                <a:pos x="T4" y="T5"/>
              </a:cxn>
              <a:cxn ang="T11">
                <a:pos x="T6" y="T7"/>
              </a:cxn>
            </a:cxnLst>
            <a:rect l="T12" t="T13" r="T14" b="T15"/>
            <a:pathLst>
              <a:path w="112" h="112">
                <a:moveTo>
                  <a:pt x="0" y="111"/>
                </a:moveTo>
                <a:lnTo>
                  <a:pt x="111" y="57"/>
                </a:lnTo>
                <a:lnTo>
                  <a:pt x="0" y="0"/>
                </a:lnTo>
                <a:lnTo>
                  <a:pt x="0" y="111"/>
                </a:lnTo>
              </a:path>
            </a:pathLst>
          </a:custGeom>
          <a:solidFill>
            <a:schemeClr val="bg2"/>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59769" name="Freeform 35"/>
          <p:cNvSpPr>
            <a:spLocks/>
          </p:cNvSpPr>
          <p:nvPr/>
        </p:nvSpPr>
        <p:spPr bwMode="auto">
          <a:xfrm>
            <a:off x="2817814" y="1901826"/>
            <a:ext cx="6289675" cy="2333625"/>
          </a:xfrm>
          <a:custGeom>
            <a:avLst/>
            <a:gdLst>
              <a:gd name="T0" fmla="*/ 0 w 3962"/>
              <a:gd name="T1" fmla="*/ 0 h 1470"/>
              <a:gd name="T2" fmla="*/ 0 w 3962"/>
              <a:gd name="T3" fmla="*/ 2147483646 h 1470"/>
              <a:gd name="T4" fmla="*/ 2147483646 w 3962"/>
              <a:gd name="T5" fmla="*/ 2147483646 h 1470"/>
              <a:gd name="T6" fmla="*/ 0 60000 65536"/>
              <a:gd name="T7" fmla="*/ 0 60000 65536"/>
              <a:gd name="T8" fmla="*/ 0 60000 65536"/>
              <a:gd name="T9" fmla="*/ 0 w 3962"/>
              <a:gd name="T10" fmla="*/ 0 h 1470"/>
              <a:gd name="T11" fmla="*/ 3962 w 3962"/>
              <a:gd name="T12" fmla="*/ 1470 h 1470"/>
            </a:gdLst>
            <a:ahLst/>
            <a:cxnLst>
              <a:cxn ang="T6">
                <a:pos x="T0" y="T1"/>
              </a:cxn>
              <a:cxn ang="T7">
                <a:pos x="T2" y="T3"/>
              </a:cxn>
              <a:cxn ang="T8">
                <a:pos x="T4" y="T5"/>
              </a:cxn>
            </a:cxnLst>
            <a:rect l="T9" t="T10" r="T11" b="T12"/>
            <a:pathLst>
              <a:path w="3962" h="1470">
                <a:moveTo>
                  <a:pt x="0" y="0"/>
                </a:moveTo>
                <a:lnTo>
                  <a:pt x="0" y="1469"/>
                </a:lnTo>
                <a:lnTo>
                  <a:pt x="3961" y="1469"/>
                </a:lnTo>
              </a:path>
            </a:pathLst>
          </a:custGeom>
          <a:noFill/>
          <a:ln w="25400" cap="rnd">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FFFF00"/>
              </a:solidFill>
            </a:endParaRPr>
          </a:p>
        </p:txBody>
      </p:sp>
      <p:sp>
        <p:nvSpPr>
          <p:cNvPr id="159770" name="Line 36"/>
          <p:cNvSpPr>
            <a:spLocks noChangeShapeType="1"/>
          </p:cNvSpPr>
          <p:nvPr/>
        </p:nvSpPr>
        <p:spPr bwMode="auto">
          <a:xfrm>
            <a:off x="2752725" y="1901825"/>
            <a:ext cx="52388" cy="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9771" name="Line 37"/>
          <p:cNvSpPr>
            <a:spLocks noChangeShapeType="1"/>
          </p:cNvSpPr>
          <p:nvPr/>
        </p:nvSpPr>
        <p:spPr bwMode="auto">
          <a:xfrm>
            <a:off x="2752725" y="2135188"/>
            <a:ext cx="52388" cy="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9772" name="Line 38"/>
          <p:cNvSpPr>
            <a:spLocks noChangeShapeType="1"/>
          </p:cNvSpPr>
          <p:nvPr/>
        </p:nvSpPr>
        <p:spPr bwMode="auto">
          <a:xfrm>
            <a:off x="2752725" y="2370138"/>
            <a:ext cx="52388" cy="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9773" name="Line 39"/>
          <p:cNvSpPr>
            <a:spLocks noChangeShapeType="1"/>
          </p:cNvSpPr>
          <p:nvPr/>
        </p:nvSpPr>
        <p:spPr bwMode="auto">
          <a:xfrm>
            <a:off x="2752725" y="2600325"/>
            <a:ext cx="52388" cy="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9774" name="Line 40"/>
          <p:cNvSpPr>
            <a:spLocks noChangeShapeType="1"/>
          </p:cNvSpPr>
          <p:nvPr/>
        </p:nvSpPr>
        <p:spPr bwMode="auto">
          <a:xfrm>
            <a:off x="2752725" y="2835275"/>
            <a:ext cx="52388" cy="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9775" name="Line 41"/>
          <p:cNvSpPr>
            <a:spLocks noChangeShapeType="1"/>
          </p:cNvSpPr>
          <p:nvPr/>
        </p:nvSpPr>
        <p:spPr bwMode="auto">
          <a:xfrm>
            <a:off x="2752725" y="3070225"/>
            <a:ext cx="52388" cy="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9776" name="Line 42"/>
          <p:cNvSpPr>
            <a:spLocks noChangeShapeType="1"/>
          </p:cNvSpPr>
          <p:nvPr/>
        </p:nvSpPr>
        <p:spPr bwMode="auto">
          <a:xfrm>
            <a:off x="2752725" y="3303588"/>
            <a:ext cx="52388" cy="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9777" name="Line 43"/>
          <p:cNvSpPr>
            <a:spLocks noChangeShapeType="1"/>
          </p:cNvSpPr>
          <p:nvPr/>
        </p:nvSpPr>
        <p:spPr bwMode="auto">
          <a:xfrm>
            <a:off x="2752725" y="3535363"/>
            <a:ext cx="52388" cy="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9778" name="Line 44"/>
          <p:cNvSpPr>
            <a:spLocks noChangeShapeType="1"/>
          </p:cNvSpPr>
          <p:nvPr/>
        </p:nvSpPr>
        <p:spPr bwMode="auto">
          <a:xfrm>
            <a:off x="2752725" y="3768725"/>
            <a:ext cx="52388" cy="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9779" name="Line 45"/>
          <p:cNvSpPr>
            <a:spLocks noChangeShapeType="1"/>
          </p:cNvSpPr>
          <p:nvPr/>
        </p:nvSpPr>
        <p:spPr bwMode="auto">
          <a:xfrm>
            <a:off x="2752725" y="4003675"/>
            <a:ext cx="52388" cy="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9780" name="Line 46"/>
          <p:cNvSpPr>
            <a:spLocks noChangeShapeType="1"/>
          </p:cNvSpPr>
          <p:nvPr/>
        </p:nvSpPr>
        <p:spPr bwMode="auto">
          <a:xfrm>
            <a:off x="9105900" y="4246564"/>
            <a:ext cx="0" cy="3175"/>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9781" name="Line 47"/>
          <p:cNvSpPr>
            <a:spLocks noChangeShapeType="1"/>
          </p:cNvSpPr>
          <p:nvPr/>
        </p:nvSpPr>
        <p:spPr bwMode="auto">
          <a:xfrm>
            <a:off x="8480425" y="4246564"/>
            <a:ext cx="0" cy="3175"/>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9782" name="Line 48"/>
          <p:cNvSpPr>
            <a:spLocks noChangeShapeType="1"/>
          </p:cNvSpPr>
          <p:nvPr/>
        </p:nvSpPr>
        <p:spPr bwMode="auto">
          <a:xfrm>
            <a:off x="7851775" y="4246564"/>
            <a:ext cx="0" cy="3175"/>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9783" name="Line 49"/>
          <p:cNvSpPr>
            <a:spLocks noChangeShapeType="1"/>
          </p:cNvSpPr>
          <p:nvPr/>
        </p:nvSpPr>
        <p:spPr bwMode="auto">
          <a:xfrm>
            <a:off x="7221538" y="4246564"/>
            <a:ext cx="0" cy="3175"/>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9784" name="Line 50"/>
          <p:cNvSpPr>
            <a:spLocks noChangeShapeType="1"/>
          </p:cNvSpPr>
          <p:nvPr/>
        </p:nvSpPr>
        <p:spPr bwMode="auto">
          <a:xfrm>
            <a:off x="6591300" y="4246564"/>
            <a:ext cx="0" cy="3175"/>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9785" name="Line 51"/>
          <p:cNvSpPr>
            <a:spLocks noChangeShapeType="1"/>
          </p:cNvSpPr>
          <p:nvPr/>
        </p:nvSpPr>
        <p:spPr bwMode="auto">
          <a:xfrm>
            <a:off x="5962650" y="4246564"/>
            <a:ext cx="0" cy="3175"/>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9786" name="Line 52"/>
          <p:cNvSpPr>
            <a:spLocks noChangeShapeType="1"/>
          </p:cNvSpPr>
          <p:nvPr/>
        </p:nvSpPr>
        <p:spPr bwMode="auto">
          <a:xfrm>
            <a:off x="5332413" y="4246564"/>
            <a:ext cx="0" cy="3175"/>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9787" name="Line 53"/>
          <p:cNvSpPr>
            <a:spLocks noChangeShapeType="1"/>
          </p:cNvSpPr>
          <p:nvPr/>
        </p:nvSpPr>
        <p:spPr bwMode="auto">
          <a:xfrm>
            <a:off x="4706938" y="4246564"/>
            <a:ext cx="0" cy="3175"/>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9788" name="Line 54"/>
          <p:cNvSpPr>
            <a:spLocks noChangeShapeType="1"/>
          </p:cNvSpPr>
          <p:nvPr/>
        </p:nvSpPr>
        <p:spPr bwMode="auto">
          <a:xfrm>
            <a:off x="4076700" y="4246564"/>
            <a:ext cx="0" cy="3175"/>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9789" name="Line 55"/>
          <p:cNvSpPr>
            <a:spLocks noChangeShapeType="1"/>
          </p:cNvSpPr>
          <p:nvPr/>
        </p:nvSpPr>
        <p:spPr bwMode="auto">
          <a:xfrm>
            <a:off x="3448050" y="4246564"/>
            <a:ext cx="0" cy="3175"/>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9790" name="Line 56"/>
          <p:cNvSpPr>
            <a:spLocks noChangeShapeType="1"/>
          </p:cNvSpPr>
          <p:nvPr/>
        </p:nvSpPr>
        <p:spPr bwMode="auto">
          <a:xfrm flipV="1">
            <a:off x="4454525" y="2343150"/>
            <a:ext cx="0" cy="1892300"/>
          </a:xfrm>
          <a:prstGeom prst="line">
            <a:avLst/>
          </a:prstGeom>
          <a:noFill/>
          <a:ln w="25400">
            <a:solidFill>
              <a:srgbClr val="00B0F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FFFF00"/>
              </a:solidFill>
            </a:endParaRPr>
          </a:p>
        </p:txBody>
      </p:sp>
      <p:sp>
        <p:nvSpPr>
          <p:cNvPr id="159791" name="Line 57"/>
          <p:cNvSpPr>
            <a:spLocks noChangeShapeType="1"/>
          </p:cNvSpPr>
          <p:nvPr/>
        </p:nvSpPr>
        <p:spPr bwMode="auto">
          <a:xfrm flipV="1">
            <a:off x="7431088" y="2366964"/>
            <a:ext cx="0" cy="1912937"/>
          </a:xfrm>
          <a:prstGeom prst="line">
            <a:avLst/>
          </a:prstGeom>
          <a:noFill/>
          <a:ln w="25400">
            <a:solidFill>
              <a:srgbClr val="00B0F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FFFF00"/>
              </a:solidFill>
            </a:endParaRPr>
          </a:p>
        </p:txBody>
      </p:sp>
      <p:sp>
        <p:nvSpPr>
          <p:cNvPr id="159792" name="Line 58"/>
          <p:cNvSpPr>
            <a:spLocks noChangeShapeType="1"/>
          </p:cNvSpPr>
          <p:nvPr/>
        </p:nvSpPr>
        <p:spPr bwMode="auto">
          <a:xfrm>
            <a:off x="4454525" y="3887788"/>
            <a:ext cx="2954338" cy="0"/>
          </a:xfrm>
          <a:prstGeom prst="line">
            <a:avLst/>
          </a:prstGeom>
          <a:noFill/>
          <a:ln w="254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9793" name="Freeform 59"/>
          <p:cNvSpPr>
            <a:spLocks/>
          </p:cNvSpPr>
          <p:nvPr/>
        </p:nvSpPr>
        <p:spPr bwMode="auto">
          <a:xfrm>
            <a:off x="4438651" y="3814763"/>
            <a:ext cx="2970213" cy="152400"/>
          </a:xfrm>
          <a:custGeom>
            <a:avLst/>
            <a:gdLst>
              <a:gd name="T0" fmla="*/ 2147483646 w 1348"/>
              <a:gd name="T1" fmla="*/ 0 h 96"/>
              <a:gd name="T2" fmla="*/ 0 w 1348"/>
              <a:gd name="T3" fmla="*/ 2147483646 h 96"/>
              <a:gd name="T4" fmla="*/ 2147483646 w 1348"/>
              <a:gd name="T5" fmla="*/ 2147483646 h 96"/>
              <a:gd name="T6" fmla="*/ 2147483646 w 1348"/>
              <a:gd name="T7" fmla="*/ 2147483646 h 96"/>
              <a:gd name="T8" fmla="*/ 2147483646 w 1348"/>
              <a:gd name="T9" fmla="*/ 2147483646 h 96"/>
              <a:gd name="T10" fmla="*/ 2147483646 w 1348"/>
              <a:gd name="T11" fmla="*/ 2147483646 h 96"/>
              <a:gd name="T12" fmla="*/ 2147483646 w 1348"/>
              <a:gd name="T13" fmla="*/ 2147483646 h 96"/>
              <a:gd name="T14" fmla="*/ 2147483646 w 1348"/>
              <a:gd name="T15" fmla="*/ 2147483646 h 96"/>
              <a:gd name="T16" fmla="*/ 2147483646 w 1348"/>
              <a:gd name="T17" fmla="*/ 2147483646 h 96"/>
              <a:gd name="T18" fmla="*/ 2147483646 w 1348"/>
              <a:gd name="T19" fmla="*/ 2147483646 h 96"/>
              <a:gd name="T20" fmla="*/ 2147483646 w 1348"/>
              <a:gd name="T21" fmla="*/ 2147483646 h 96"/>
              <a:gd name="T22" fmla="*/ 2147483646 w 1348"/>
              <a:gd name="T23" fmla="*/ 2147483646 h 96"/>
              <a:gd name="T24" fmla="*/ 2147483646 w 1348"/>
              <a:gd name="T25" fmla="*/ 2147483646 h 96"/>
              <a:gd name="T26" fmla="*/ 2147483646 w 1348"/>
              <a:gd name="T27" fmla="*/ 2147483646 h 96"/>
              <a:gd name="T28" fmla="*/ 2147483646 w 1348"/>
              <a:gd name="T29" fmla="*/ 2147483646 h 96"/>
              <a:gd name="T30" fmla="*/ 2147483646 w 1348"/>
              <a:gd name="T31" fmla="*/ 0 h 96"/>
              <a:gd name="T32" fmla="*/ 2147483646 w 1348"/>
              <a:gd name="T33" fmla="*/ 0 h 96"/>
              <a:gd name="T34" fmla="*/ 2147483646 w 1348"/>
              <a:gd name="T35" fmla="*/ 2147483646 h 96"/>
              <a:gd name="T36" fmla="*/ 2147483646 w 1348"/>
              <a:gd name="T37" fmla="*/ 2147483646 h 96"/>
              <a:gd name="T38" fmla="*/ 2147483646 w 1348"/>
              <a:gd name="T39" fmla="*/ 2147483646 h 96"/>
              <a:gd name="T40" fmla="*/ 2147483646 w 1348"/>
              <a:gd name="T41" fmla="*/ 2147483646 h 96"/>
              <a:gd name="T42" fmla="*/ 2147483646 w 1348"/>
              <a:gd name="T43" fmla="*/ 2147483646 h 96"/>
              <a:gd name="T44" fmla="*/ 2147483646 w 1348"/>
              <a:gd name="T45" fmla="*/ 2147483646 h 96"/>
              <a:gd name="T46" fmla="*/ 2147483646 w 1348"/>
              <a:gd name="T47" fmla="*/ 2147483646 h 96"/>
              <a:gd name="T48" fmla="*/ 2147483646 w 1348"/>
              <a:gd name="T49" fmla="*/ 2147483646 h 96"/>
              <a:gd name="T50" fmla="*/ 2147483646 w 1348"/>
              <a:gd name="T51" fmla="*/ 2147483646 h 96"/>
              <a:gd name="T52" fmla="*/ 2147483646 w 1348"/>
              <a:gd name="T53" fmla="*/ 2147483646 h 96"/>
              <a:gd name="T54" fmla="*/ 2147483646 w 1348"/>
              <a:gd name="T55" fmla="*/ 2147483646 h 96"/>
              <a:gd name="T56" fmla="*/ 2147483646 w 1348"/>
              <a:gd name="T57" fmla="*/ 2147483646 h 96"/>
              <a:gd name="T58" fmla="*/ 2147483646 w 1348"/>
              <a:gd name="T59" fmla="*/ 2147483646 h 96"/>
              <a:gd name="T60" fmla="*/ 2147483646 w 1348"/>
              <a:gd name="T61" fmla="*/ 2147483646 h 96"/>
              <a:gd name="T62" fmla="*/ 2147483646 w 1348"/>
              <a:gd name="T63" fmla="*/ 0 h 96"/>
              <a:gd name="T64" fmla="*/ 2147483646 w 1348"/>
              <a:gd name="T65" fmla="*/ 0 h 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48"/>
              <a:gd name="T100" fmla="*/ 0 h 96"/>
              <a:gd name="T101" fmla="*/ 1348 w 1348"/>
              <a:gd name="T102" fmla="*/ 96 h 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48" h="96">
                <a:moveTo>
                  <a:pt x="101" y="0"/>
                </a:moveTo>
                <a:lnTo>
                  <a:pt x="0" y="46"/>
                </a:lnTo>
                <a:lnTo>
                  <a:pt x="101" y="95"/>
                </a:lnTo>
                <a:lnTo>
                  <a:pt x="96" y="88"/>
                </a:lnTo>
                <a:lnTo>
                  <a:pt x="93" y="81"/>
                </a:lnTo>
                <a:lnTo>
                  <a:pt x="91" y="73"/>
                </a:lnTo>
                <a:lnTo>
                  <a:pt x="91" y="66"/>
                </a:lnTo>
                <a:lnTo>
                  <a:pt x="88" y="58"/>
                </a:lnTo>
                <a:lnTo>
                  <a:pt x="88" y="52"/>
                </a:lnTo>
                <a:lnTo>
                  <a:pt x="88" y="41"/>
                </a:lnTo>
                <a:lnTo>
                  <a:pt x="88" y="34"/>
                </a:lnTo>
                <a:lnTo>
                  <a:pt x="91" y="27"/>
                </a:lnTo>
                <a:lnTo>
                  <a:pt x="91" y="20"/>
                </a:lnTo>
                <a:lnTo>
                  <a:pt x="93" y="12"/>
                </a:lnTo>
                <a:lnTo>
                  <a:pt x="96" y="5"/>
                </a:lnTo>
                <a:lnTo>
                  <a:pt x="101" y="0"/>
                </a:lnTo>
                <a:lnTo>
                  <a:pt x="1246" y="0"/>
                </a:lnTo>
                <a:lnTo>
                  <a:pt x="1347" y="46"/>
                </a:lnTo>
                <a:lnTo>
                  <a:pt x="1246" y="95"/>
                </a:lnTo>
                <a:lnTo>
                  <a:pt x="1251" y="88"/>
                </a:lnTo>
                <a:lnTo>
                  <a:pt x="1254" y="81"/>
                </a:lnTo>
                <a:lnTo>
                  <a:pt x="1257" y="73"/>
                </a:lnTo>
                <a:lnTo>
                  <a:pt x="1257" y="66"/>
                </a:lnTo>
                <a:lnTo>
                  <a:pt x="1259" y="58"/>
                </a:lnTo>
                <a:lnTo>
                  <a:pt x="1259" y="52"/>
                </a:lnTo>
                <a:lnTo>
                  <a:pt x="1259" y="41"/>
                </a:lnTo>
                <a:lnTo>
                  <a:pt x="1259" y="34"/>
                </a:lnTo>
                <a:lnTo>
                  <a:pt x="1257" y="27"/>
                </a:lnTo>
                <a:lnTo>
                  <a:pt x="1257" y="20"/>
                </a:lnTo>
                <a:lnTo>
                  <a:pt x="1254" y="12"/>
                </a:lnTo>
                <a:lnTo>
                  <a:pt x="1251" y="5"/>
                </a:lnTo>
                <a:lnTo>
                  <a:pt x="1246" y="0"/>
                </a:lnTo>
                <a:lnTo>
                  <a:pt x="101" y="0"/>
                </a:lnTo>
              </a:path>
            </a:pathLst>
          </a:custGeom>
          <a:solidFill>
            <a:schemeClr val="folHlink"/>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59794" name="Freeform 60"/>
          <p:cNvSpPr>
            <a:spLocks/>
          </p:cNvSpPr>
          <p:nvPr/>
        </p:nvSpPr>
        <p:spPr bwMode="auto">
          <a:xfrm>
            <a:off x="3743325" y="3000375"/>
            <a:ext cx="463550" cy="889000"/>
          </a:xfrm>
          <a:custGeom>
            <a:avLst/>
            <a:gdLst>
              <a:gd name="T0" fmla="*/ 0 w 292"/>
              <a:gd name="T1" fmla="*/ 0 h 560"/>
              <a:gd name="T2" fmla="*/ 2147483646 w 292"/>
              <a:gd name="T3" fmla="*/ 2147483646 h 560"/>
              <a:gd name="T4" fmla="*/ 2147483646 w 292"/>
              <a:gd name="T5" fmla="*/ 2147483646 h 560"/>
              <a:gd name="T6" fmla="*/ 2147483646 w 292"/>
              <a:gd name="T7" fmla="*/ 2147483646 h 560"/>
              <a:gd name="T8" fmla="*/ 2147483646 w 292"/>
              <a:gd name="T9" fmla="*/ 2147483646 h 560"/>
              <a:gd name="T10" fmla="*/ 2147483646 w 292"/>
              <a:gd name="T11" fmla="*/ 2147483646 h 560"/>
              <a:gd name="T12" fmla="*/ 2147483646 w 292"/>
              <a:gd name="T13" fmla="*/ 2147483646 h 560"/>
              <a:gd name="T14" fmla="*/ 2147483646 w 292"/>
              <a:gd name="T15" fmla="*/ 2147483646 h 560"/>
              <a:gd name="T16" fmla="*/ 2147483646 w 292"/>
              <a:gd name="T17" fmla="*/ 2147483646 h 560"/>
              <a:gd name="T18" fmla="*/ 2147483646 w 292"/>
              <a:gd name="T19" fmla="*/ 2147483646 h 560"/>
              <a:gd name="T20" fmla="*/ 2147483646 w 292"/>
              <a:gd name="T21" fmla="*/ 2147483646 h 560"/>
              <a:gd name="T22" fmla="*/ 2147483646 w 292"/>
              <a:gd name="T23" fmla="*/ 2147483646 h 560"/>
              <a:gd name="T24" fmla="*/ 2147483646 w 292"/>
              <a:gd name="T25" fmla="*/ 2147483646 h 560"/>
              <a:gd name="T26" fmla="*/ 2147483646 w 292"/>
              <a:gd name="T27" fmla="*/ 2147483646 h 560"/>
              <a:gd name="T28" fmla="*/ 2147483646 w 292"/>
              <a:gd name="T29" fmla="*/ 2147483646 h 560"/>
              <a:gd name="T30" fmla="*/ 2147483646 w 292"/>
              <a:gd name="T31" fmla="*/ 2147483646 h 560"/>
              <a:gd name="T32" fmla="*/ 2147483646 w 292"/>
              <a:gd name="T33" fmla="*/ 2147483646 h 5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2"/>
              <a:gd name="T52" fmla="*/ 0 h 560"/>
              <a:gd name="T53" fmla="*/ 292 w 292"/>
              <a:gd name="T54" fmla="*/ 560 h 5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2" h="560">
                <a:moveTo>
                  <a:pt x="0" y="0"/>
                </a:moveTo>
                <a:lnTo>
                  <a:pt x="47" y="5"/>
                </a:lnTo>
                <a:lnTo>
                  <a:pt x="91" y="18"/>
                </a:lnTo>
                <a:lnTo>
                  <a:pt x="130" y="44"/>
                </a:lnTo>
                <a:lnTo>
                  <a:pt x="164" y="75"/>
                </a:lnTo>
                <a:lnTo>
                  <a:pt x="190" y="114"/>
                </a:lnTo>
                <a:lnTo>
                  <a:pt x="208" y="155"/>
                </a:lnTo>
                <a:lnTo>
                  <a:pt x="213" y="202"/>
                </a:lnTo>
                <a:lnTo>
                  <a:pt x="210" y="248"/>
                </a:lnTo>
                <a:lnTo>
                  <a:pt x="195" y="293"/>
                </a:lnTo>
                <a:lnTo>
                  <a:pt x="182" y="337"/>
                </a:lnTo>
                <a:lnTo>
                  <a:pt x="177" y="383"/>
                </a:lnTo>
                <a:lnTo>
                  <a:pt x="184" y="427"/>
                </a:lnTo>
                <a:lnTo>
                  <a:pt x="200" y="471"/>
                </a:lnTo>
                <a:lnTo>
                  <a:pt x="226" y="510"/>
                </a:lnTo>
                <a:lnTo>
                  <a:pt x="260" y="541"/>
                </a:lnTo>
                <a:lnTo>
                  <a:pt x="291" y="559"/>
                </a:lnTo>
              </a:path>
            </a:pathLst>
          </a:custGeom>
          <a:noFill/>
          <a:ln w="12700" cap="rnd">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9795" name="Freeform 61"/>
          <p:cNvSpPr>
            <a:spLocks/>
          </p:cNvSpPr>
          <p:nvPr/>
        </p:nvSpPr>
        <p:spPr bwMode="auto">
          <a:xfrm>
            <a:off x="4187825" y="3814764"/>
            <a:ext cx="165100" cy="147637"/>
          </a:xfrm>
          <a:custGeom>
            <a:avLst/>
            <a:gdLst>
              <a:gd name="T0" fmla="*/ 2147483646 w 104"/>
              <a:gd name="T1" fmla="*/ 0 h 93"/>
              <a:gd name="T2" fmla="*/ 2147483646 w 104"/>
              <a:gd name="T3" fmla="*/ 2147483646 h 93"/>
              <a:gd name="T4" fmla="*/ 0 w 104"/>
              <a:gd name="T5" fmla="*/ 2147483646 h 93"/>
              <a:gd name="T6" fmla="*/ 2147483646 w 104"/>
              <a:gd name="T7" fmla="*/ 0 h 93"/>
              <a:gd name="T8" fmla="*/ 0 60000 65536"/>
              <a:gd name="T9" fmla="*/ 0 60000 65536"/>
              <a:gd name="T10" fmla="*/ 0 60000 65536"/>
              <a:gd name="T11" fmla="*/ 0 60000 65536"/>
              <a:gd name="T12" fmla="*/ 0 w 104"/>
              <a:gd name="T13" fmla="*/ 0 h 93"/>
              <a:gd name="T14" fmla="*/ 104 w 104"/>
              <a:gd name="T15" fmla="*/ 93 h 93"/>
            </a:gdLst>
            <a:ahLst/>
            <a:cxnLst>
              <a:cxn ang="T8">
                <a:pos x="T0" y="T1"/>
              </a:cxn>
              <a:cxn ang="T9">
                <a:pos x="T2" y="T3"/>
              </a:cxn>
              <a:cxn ang="T10">
                <a:pos x="T4" y="T5"/>
              </a:cxn>
              <a:cxn ang="T11">
                <a:pos x="T6" y="T7"/>
              </a:cxn>
            </a:cxnLst>
            <a:rect l="T12" t="T13" r="T14" b="T15"/>
            <a:pathLst>
              <a:path w="104" h="93">
                <a:moveTo>
                  <a:pt x="20" y="0"/>
                </a:moveTo>
                <a:lnTo>
                  <a:pt x="103" y="66"/>
                </a:lnTo>
                <a:lnTo>
                  <a:pt x="0" y="92"/>
                </a:lnTo>
                <a:lnTo>
                  <a:pt x="20" y="0"/>
                </a:lnTo>
              </a:path>
            </a:pathLst>
          </a:custGeom>
          <a:solidFill>
            <a:schemeClr val="folHlink"/>
          </a:solidFill>
          <a:ln w="12700" cap="rnd">
            <a:solidFill>
              <a:schemeClr val="folHlink"/>
            </a:solidFill>
            <a:round/>
            <a:headEnd/>
            <a:tailEnd/>
          </a:ln>
        </p:spPr>
        <p:txBody>
          <a:bodyPr/>
          <a:lstStyle/>
          <a:p>
            <a:endParaRPr lang="en-US"/>
          </a:p>
        </p:txBody>
      </p:sp>
      <p:sp>
        <p:nvSpPr>
          <p:cNvPr id="159796" name="Freeform 62"/>
          <p:cNvSpPr>
            <a:spLocks/>
          </p:cNvSpPr>
          <p:nvPr/>
        </p:nvSpPr>
        <p:spPr bwMode="auto">
          <a:xfrm>
            <a:off x="7737475" y="3195638"/>
            <a:ext cx="1257300" cy="766762"/>
          </a:xfrm>
          <a:custGeom>
            <a:avLst/>
            <a:gdLst>
              <a:gd name="T0" fmla="*/ 2147483646 w 792"/>
              <a:gd name="T1" fmla="*/ 0 h 483"/>
              <a:gd name="T2" fmla="*/ 2147483646 w 792"/>
              <a:gd name="T3" fmla="*/ 2147483646 h 483"/>
              <a:gd name="T4" fmla="*/ 2147483646 w 792"/>
              <a:gd name="T5" fmla="*/ 2147483646 h 483"/>
              <a:gd name="T6" fmla="*/ 2147483646 w 792"/>
              <a:gd name="T7" fmla="*/ 2147483646 h 483"/>
              <a:gd name="T8" fmla="*/ 2147483646 w 792"/>
              <a:gd name="T9" fmla="*/ 2147483646 h 483"/>
              <a:gd name="T10" fmla="*/ 2147483646 w 792"/>
              <a:gd name="T11" fmla="*/ 2147483646 h 483"/>
              <a:gd name="T12" fmla="*/ 2147483646 w 792"/>
              <a:gd name="T13" fmla="*/ 2147483646 h 483"/>
              <a:gd name="T14" fmla="*/ 2147483646 w 792"/>
              <a:gd name="T15" fmla="*/ 2147483646 h 483"/>
              <a:gd name="T16" fmla="*/ 2147483646 w 792"/>
              <a:gd name="T17" fmla="*/ 2147483646 h 483"/>
              <a:gd name="T18" fmla="*/ 2147483646 w 792"/>
              <a:gd name="T19" fmla="*/ 2147483646 h 483"/>
              <a:gd name="T20" fmla="*/ 2147483646 w 792"/>
              <a:gd name="T21" fmla="*/ 2147483646 h 483"/>
              <a:gd name="T22" fmla="*/ 2147483646 w 792"/>
              <a:gd name="T23" fmla="*/ 2147483646 h 483"/>
              <a:gd name="T24" fmla="*/ 2147483646 w 792"/>
              <a:gd name="T25" fmla="*/ 2147483646 h 483"/>
              <a:gd name="T26" fmla="*/ 2147483646 w 792"/>
              <a:gd name="T27" fmla="*/ 2147483646 h 483"/>
              <a:gd name="T28" fmla="*/ 2147483646 w 792"/>
              <a:gd name="T29" fmla="*/ 2147483646 h 483"/>
              <a:gd name="T30" fmla="*/ 2147483646 w 792"/>
              <a:gd name="T31" fmla="*/ 2147483646 h 483"/>
              <a:gd name="T32" fmla="*/ 2147483646 w 792"/>
              <a:gd name="T33" fmla="*/ 2147483646 h 483"/>
              <a:gd name="T34" fmla="*/ 0 w 792"/>
              <a:gd name="T35" fmla="*/ 2147483646 h 4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92"/>
              <a:gd name="T55" fmla="*/ 0 h 483"/>
              <a:gd name="T56" fmla="*/ 792 w 792"/>
              <a:gd name="T57" fmla="*/ 483 h 48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92" h="483">
                <a:moveTo>
                  <a:pt x="791" y="0"/>
                </a:moveTo>
                <a:lnTo>
                  <a:pt x="772" y="57"/>
                </a:lnTo>
                <a:lnTo>
                  <a:pt x="744" y="112"/>
                </a:lnTo>
                <a:lnTo>
                  <a:pt x="708" y="161"/>
                </a:lnTo>
                <a:lnTo>
                  <a:pt x="663" y="205"/>
                </a:lnTo>
                <a:lnTo>
                  <a:pt x="614" y="239"/>
                </a:lnTo>
                <a:lnTo>
                  <a:pt x="557" y="267"/>
                </a:lnTo>
                <a:lnTo>
                  <a:pt x="500" y="283"/>
                </a:lnTo>
                <a:lnTo>
                  <a:pt x="438" y="291"/>
                </a:lnTo>
                <a:lnTo>
                  <a:pt x="378" y="288"/>
                </a:lnTo>
                <a:lnTo>
                  <a:pt x="316" y="285"/>
                </a:lnTo>
                <a:lnTo>
                  <a:pt x="254" y="293"/>
                </a:lnTo>
                <a:lnTo>
                  <a:pt x="197" y="309"/>
                </a:lnTo>
                <a:lnTo>
                  <a:pt x="140" y="337"/>
                </a:lnTo>
                <a:lnTo>
                  <a:pt x="91" y="371"/>
                </a:lnTo>
                <a:lnTo>
                  <a:pt x="46" y="415"/>
                </a:lnTo>
                <a:lnTo>
                  <a:pt x="10" y="464"/>
                </a:lnTo>
                <a:lnTo>
                  <a:pt x="0" y="482"/>
                </a:lnTo>
              </a:path>
            </a:pathLst>
          </a:custGeom>
          <a:noFill/>
          <a:ln w="12700" cap="rnd">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9797" name="Freeform 63"/>
          <p:cNvSpPr>
            <a:spLocks/>
          </p:cNvSpPr>
          <p:nvPr/>
        </p:nvSpPr>
        <p:spPr bwMode="auto">
          <a:xfrm>
            <a:off x="7712075" y="3917951"/>
            <a:ext cx="139700" cy="169863"/>
          </a:xfrm>
          <a:custGeom>
            <a:avLst/>
            <a:gdLst>
              <a:gd name="T0" fmla="*/ 2147483646 w 88"/>
              <a:gd name="T1" fmla="*/ 2147483646 h 107"/>
              <a:gd name="T2" fmla="*/ 2147483646 w 88"/>
              <a:gd name="T3" fmla="*/ 2147483646 h 107"/>
              <a:gd name="T4" fmla="*/ 0 w 88"/>
              <a:gd name="T5" fmla="*/ 0 h 107"/>
              <a:gd name="T6" fmla="*/ 2147483646 w 88"/>
              <a:gd name="T7" fmla="*/ 2147483646 h 107"/>
              <a:gd name="T8" fmla="*/ 0 60000 65536"/>
              <a:gd name="T9" fmla="*/ 0 60000 65536"/>
              <a:gd name="T10" fmla="*/ 0 60000 65536"/>
              <a:gd name="T11" fmla="*/ 0 60000 65536"/>
              <a:gd name="T12" fmla="*/ 0 w 88"/>
              <a:gd name="T13" fmla="*/ 0 h 107"/>
              <a:gd name="T14" fmla="*/ 88 w 88"/>
              <a:gd name="T15" fmla="*/ 107 h 107"/>
            </a:gdLst>
            <a:ahLst/>
            <a:cxnLst>
              <a:cxn ang="T8">
                <a:pos x="T0" y="T1"/>
              </a:cxn>
              <a:cxn ang="T9">
                <a:pos x="T2" y="T3"/>
              </a:cxn>
              <a:cxn ang="T10">
                <a:pos x="T4" y="T5"/>
              </a:cxn>
              <a:cxn ang="T11">
                <a:pos x="T6" y="T7"/>
              </a:cxn>
            </a:cxnLst>
            <a:rect l="T12" t="T13" r="T14" b="T15"/>
            <a:pathLst>
              <a:path w="88" h="107">
                <a:moveTo>
                  <a:pt x="87" y="34"/>
                </a:moveTo>
                <a:lnTo>
                  <a:pt x="10" y="106"/>
                </a:lnTo>
                <a:lnTo>
                  <a:pt x="0" y="0"/>
                </a:lnTo>
                <a:lnTo>
                  <a:pt x="87" y="34"/>
                </a:lnTo>
              </a:path>
            </a:pathLst>
          </a:custGeom>
          <a:solidFill>
            <a:schemeClr val="folHlink"/>
          </a:solidFill>
          <a:ln w="12700" cap="rnd">
            <a:solidFill>
              <a:schemeClr val="folHlink"/>
            </a:solidFill>
            <a:round/>
            <a:headEnd/>
            <a:tailEnd/>
          </a:ln>
        </p:spPr>
        <p:txBody>
          <a:bodyPr/>
          <a:lstStyle/>
          <a:p>
            <a:endParaRPr lang="en-US"/>
          </a:p>
        </p:txBody>
      </p:sp>
      <p:sp>
        <p:nvSpPr>
          <p:cNvPr id="159798" name="Text Box 69"/>
          <p:cNvSpPr txBox="1">
            <a:spLocks noChangeArrowheads="1"/>
          </p:cNvSpPr>
          <p:nvPr/>
        </p:nvSpPr>
        <p:spPr bwMode="auto">
          <a:xfrm>
            <a:off x="6929438" y="43719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Font typeface="Wingdings" panose="05000000000000000000" pitchFamily="2" charset="2"/>
              <a:buChar char="ü"/>
              <a:defRPr sz="3200">
                <a:solidFill>
                  <a:schemeClr val="folHlink"/>
                </a:solidFill>
                <a:latin typeface="Bookman Old Style" panose="02050604050505020204" pitchFamily="18" charset="0"/>
              </a:defRPr>
            </a:lvl1pPr>
            <a:lvl2pPr marL="742950" indent="-285750">
              <a:spcBef>
                <a:spcPct val="20000"/>
              </a:spcBef>
              <a:buClr>
                <a:schemeClr val="hlink"/>
              </a:buClr>
              <a:buFont typeface="Wingdings" panose="05000000000000000000" pitchFamily="2" charset="2"/>
              <a:buChar char="ü"/>
              <a:defRPr sz="2800" i="1">
                <a:solidFill>
                  <a:srgbClr val="003300"/>
                </a:solidFill>
                <a:latin typeface="Times New Roman" panose="02020603050405020304" pitchFamily="18" charset="0"/>
              </a:defRPr>
            </a:lvl2pPr>
            <a:lvl3pPr marL="1143000" indent="-228600">
              <a:spcBef>
                <a:spcPct val="20000"/>
              </a:spcBef>
              <a:buClr>
                <a:schemeClr val="folHlink"/>
              </a:buClr>
              <a:buFont typeface="Wingdings" panose="05000000000000000000" pitchFamily="2" charset="2"/>
              <a:buChar char="ü"/>
              <a:defRPr sz="2400" i="1">
                <a:solidFill>
                  <a:srgbClr val="003300"/>
                </a:solidFill>
                <a:latin typeface="Times New Roman" panose="02020603050405020304" pitchFamily="18" charset="0"/>
              </a:defRPr>
            </a:lvl3pPr>
            <a:lvl4pPr marL="1600200" indent="-228600">
              <a:spcBef>
                <a:spcPct val="20000"/>
              </a:spcBef>
              <a:buClr>
                <a:schemeClr val="accent2"/>
              </a:buClr>
              <a:buFont typeface="Wingdings" panose="05000000000000000000" pitchFamily="2" charset="2"/>
              <a:buChar char="ü"/>
              <a:defRPr sz="2000" i="1">
                <a:solidFill>
                  <a:srgbClr val="003300"/>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ü"/>
              <a:defRPr sz="2000" i="1">
                <a:solidFill>
                  <a:srgbClr val="003300"/>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ü"/>
              <a:defRPr sz="2000" i="1">
                <a:solidFill>
                  <a:srgbClr val="003300"/>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ü"/>
              <a:defRPr sz="2000" i="1">
                <a:solidFill>
                  <a:srgbClr val="003300"/>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ü"/>
              <a:defRPr sz="2000" i="1">
                <a:solidFill>
                  <a:srgbClr val="003300"/>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ü"/>
              <a:defRPr sz="2000" i="1">
                <a:solidFill>
                  <a:srgbClr val="003300"/>
                </a:solidFill>
                <a:latin typeface="Times New Roman" panose="02020603050405020304" pitchFamily="18" charset="0"/>
              </a:defRPr>
            </a:lvl9pPr>
          </a:lstStyle>
          <a:p>
            <a:pPr>
              <a:spcBef>
                <a:spcPct val="0"/>
              </a:spcBef>
              <a:buClrTx/>
              <a:buFontTx/>
              <a:buNone/>
            </a:pPr>
            <a:endParaRPr lang="en-US" sz="2400">
              <a:solidFill>
                <a:schemeClr val="tx1"/>
              </a:solidFill>
              <a:latin typeface="Times" panose="02020603050405020304" pitchFamily="18" charset="0"/>
            </a:endParaRPr>
          </a:p>
        </p:txBody>
      </p:sp>
      <p:graphicFrame>
        <p:nvGraphicFramePr>
          <p:cNvPr id="159799" name="Object 70"/>
          <p:cNvGraphicFramePr>
            <a:graphicFrameLocks noChangeAspect="1"/>
          </p:cNvGraphicFramePr>
          <p:nvPr/>
        </p:nvGraphicFramePr>
        <p:xfrm>
          <a:off x="6688138" y="4471989"/>
          <a:ext cx="1441450" cy="357187"/>
        </p:xfrm>
        <a:graphic>
          <a:graphicData uri="http://schemas.openxmlformats.org/presentationml/2006/ole">
            <mc:AlternateContent xmlns:mc="http://schemas.openxmlformats.org/markup-compatibility/2006">
              <mc:Choice xmlns:v="urn:schemas-microsoft-com:vml" Requires="v">
                <p:oleObj spid="_x0000_s29788" name="Equation" r:id="rId4" imgW="710891" imgH="177723" progId="Equation.3">
                  <p:embed/>
                </p:oleObj>
              </mc:Choice>
              <mc:Fallback>
                <p:oleObj name="Equation" r:id="rId4" imgW="710891" imgH="177723"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8138" y="4471989"/>
                        <a:ext cx="1441450" cy="357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9800" name="Object 71"/>
          <p:cNvGraphicFramePr>
            <a:graphicFrameLocks noChangeAspect="1"/>
          </p:cNvGraphicFramePr>
          <p:nvPr/>
        </p:nvGraphicFramePr>
        <p:xfrm>
          <a:off x="3717925" y="4540250"/>
          <a:ext cx="1441450" cy="357188"/>
        </p:xfrm>
        <a:graphic>
          <a:graphicData uri="http://schemas.openxmlformats.org/presentationml/2006/ole">
            <mc:AlternateContent xmlns:mc="http://schemas.openxmlformats.org/markup-compatibility/2006">
              <mc:Choice xmlns:v="urn:schemas-microsoft-com:vml" Requires="v">
                <p:oleObj spid="_x0000_s29789" name="Equation" r:id="rId6" imgW="710891" imgH="177723" progId="Equation.3">
                  <p:embed/>
                </p:oleObj>
              </mc:Choice>
              <mc:Fallback>
                <p:oleObj name="Equation" r:id="rId6" imgW="710891" imgH="177723"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17925" y="4540250"/>
                        <a:ext cx="1441450"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9801" name="Object 73"/>
          <p:cNvGraphicFramePr>
            <a:graphicFrameLocks noChangeAspect="1"/>
          </p:cNvGraphicFramePr>
          <p:nvPr/>
        </p:nvGraphicFramePr>
        <p:xfrm>
          <a:off x="5767389" y="4262439"/>
          <a:ext cx="388937" cy="460375"/>
        </p:xfrm>
        <a:graphic>
          <a:graphicData uri="http://schemas.openxmlformats.org/presentationml/2006/ole">
            <mc:AlternateContent xmlns:mc="http://schemas.openxmlformats.org/markup-compatibility/2006">
              <mc:Choice xmlns:v="urn:schemas-microsoft-com:vml" Requires="v">
                <p:oleObj spid="_x0000_s29790" name="Equation" r:id="rId8" imgW="139579" imgH="164957" progId="Equation.3">
                  <p:embed/>
                </p:oleObj>
              </mc:Choice>
              <mc:Fallback>
                <p:oleObj name="Equation" r:id="rId8" imgW="139579" imgH="164957"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67389" y="4262439"/>
                        <a:ext cx="388937"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9802" name="Rectangle 74"/>
          <p:cNvSpPr>
            <a:spLocks noGrp="1" noChangeArrowheads="1"/>
          </p:cNvSpPr>
          <p:nvPr>
            <p:ph type="title"/>
          </p:nvPr>
        </p:nvSpPr>
        <p:spPr>
          <a:xfrm>
            <a:off x="2574925" y="0"/>
            <a:ext cx="7793038" cy="838200"/>
          </a:xfrm>
          <a:noFill/>
        </p:spPr>
        <p:txBody>
          <a:bodyPr/>
          <a:lstStyle/>
          <a:p>
            <a:pPr algn="ctr">
              <a:spcBef>
                <a:spcPct val="50000"/>
              </a:spcBef>
            </a:pPr>
            <a:r>
              <a:rPr lang="en-US" sz="2800">
                <a:solidFill>
                  <a:schemeClr val="folHlink"/>
                </a:solidFill>
                <a:latin typeface="Arial" panose="020B0604020202020204" pitchFamily="34" charset="0"/>
              </a:rPr>
              <a:t>Sampling Distribution</a:t>
            </a:r>
          </a:p>
        </p:txBody>
      </p:sp>
      <p:sp>
        <p:nvSpPr>
          <p:cNvPr id="159803" name="Text Box 75"/>
          <p:cNvSpPr txBox="1">
            <a:spLocks noChangeArrowheads="1"/>
          </p:cNvSpPr>
          <p:nvPr/>
        </p:nvSpPr>
        <p:spPr bwMode="auto">
          <a:xfrm>
            <a:off x="3987801" y="5249863"/>
            <a:ext cx="44180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Font typeface="Wingdings" panose="05000000000000000000" pitchFamily="2" charset="2"/>
              <a:buChar char="ü"/>
              <a:defRPr sz="3200">
                <a:solidFill>
                  <a:schemeClr val="folHlink"/>
                </a:solidFill>
                <a:latin typeface="Bookman Old Style" panose="02050604050505020204" pitchFamily="18" charset="0"/>
              </a:defRPr>
            </a:lvl1pPr>
            <a:lvl2pPr marL="742950" indent="-285750">
              <a:spcBef>
                <a:spcPct val="20000"/>
              </a:spcBef>
              <a:buClr>
                <a:schemeClr val="hlink"/>
              </a:buClr>
              <a:buFont typeface="Wingdings" panose="05000000000000000000" pitchFamily="2" charset="2"/>
              <a:buChar char="ü"/>
              <a:defRPr sz="2800" i="1">
                <a:solidFill>
                  <a:srgbClr val="003300"/>
                </a:solidFill>
                <a:latin typeface="Times New Roman" panose="02020603050405020304" pitchFamily="18" charset="0"/>
              </a:defRPr>
            </a:lvl2pPr>
            <a:lvl3pPr marL="1143000" indent="-228600">
              <a:spcBef>
                <a:spcPct val="20000"/>
              </a:spcBef>
              <a:buClr>
                <a:schemeClr val="folHlink"/>
              </a:buClr>
              <a:buFont typeface="Wingdings" panose="05000000000000000000" pitchFamily="2" charset="2"/>
              <a:buChar char="ü"/>
              <a:defRPr sz="2400" i="1">
                <a:solidFill>
                  <a:srgbClr val="003300"/>
                </a:solidFill>
                <a:latin typeface="Times New Roman" panose="02020603050405020304" pitchFamily="18" charset="0"/>
              </a:defRPr>
            </a:lvl3pPr>
            <a:lvl4pPr marL="1600200" indent="-228600">
              <a:spcBef>
                <a:spcPct val="20000"/>
              </a:spcBef>
              <a:buClr>
                <a:schemeClr val="accent2"/>
              </a:buClr>
              <a:buFont typeface="Wingdings" panose="05000000000000000000" pitchFamily="2" charset="2"/>
              <a:buChar char="ü"/>
              <a:defRPr sz="2000" i="1">
                <a:solidFill>
                  <a:srgbClr val="003300"/>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ü"/>
              <a:defRPr sz="2000" i="1">
                <a:solidFill>
                  <a:srgbClr val="003300"/>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ü"/>
              <a:defRPr sz="2000" i="1">
                <a:solidFill>
                  <a:srgbClr val="003300"/>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ü"/>
              <a:defRPr sz="2000" i="1">
                <a:solidFill>
                  <a:srgbClr val="003300"/>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ü"/>
              <a:defRPr sz="2000" i="1">
                <a:solidFill>
                  <a:srgbClr val="003300"/>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ü"/>
              <a:defRPr sz="2000" i="1">
                <a:solidFill>
                  <a:srgbClr val="003300"/>
                </a:solidFill>
                <a:latin typeface="Times New Roman" panose="02020603050405020304" pitchFamily="18" charset="0"/>
              </a:defRPr>
            </a:lvl9pPr>
          </a:lstStyle>
          <a:p>
            <a:pPr>
              <a:spcBef>
                <a:spcPct val="0"/>
              </a:spcBef>
              <a:buClrTx/>
              <a:buFontTx/>
              <a:buNone/>
            </a:pPr>
            <a:r>
              <a:rPr lang="en-US" sz="2800" i="1" dirty="0">
                <a:solidFill>
                  <a:srgbClr val="FFFF00"/>
                </a:solidFill>
                <a:latin typeface="Times New Roman" panose="02020603050405020304" pitchFamily="18" charset="0"/>
              </a:rPr>
              <a:t>Confidence limits – 95%</a:t>
            </a:r>
          </a:p>
        </p:txBody>
      </p:sp>
      <p:sp>
        <p:nvSpPr>
          <p:cNvPr id="159804" name="Text Box 76"/>
          <p:cNvSpPr txBox="1">
            <a:spLocks noChangeArrowheads="1"/>
          </p:cNvSpPr>
          <p:nvPr/>
        </p:nvSpPr>
        <p:spPr bwMode="auto">
          <a:xfrm>
            <a:off x="7608889" y="4730751"/>
            <a:ext cx="29940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Font typeface="Wingdings" panose="05000000000000000000" pitchFamily="2" charset="2"/>
              <a:buChar char="ü"/>
              <a:defRPr sz="3200">
                <a:solidFill>
                  <a:schemeClr val="folHlink"/>
                </a:solidFill>
                <a:latin typeface="Bookman Old Style" panose="02050604050505020204" pitchFamily="18" charset="0"/>
              </a:defRPr>
            </a:lvl1pPr>
            <a:lvl2pPr marL="742950" indent="-285750">
              <a:spcBef>
                <a:spcPct val="20000"/>
              </a:spcBef>
              <a:buClr>
                <a:schemeClr val="hlink"/>
              </a:buClr>
              <a:buFont typeface="Wingdings" panose="05000000000000000000" pitchFamily="2" charset="2"/>
              <a:buChar char="ü"/>
              <a:defRPr sz="2800" i="1">
                <a:solidFill>
                  <a:srgbClr val="003300"/>
                </a:solidFill>
                <a:latin typeface="Times New Roman" panose="02020603050405020304" pitchFamily="18" charset="0"/>
              </a:defRPr>
            </a:lvl2pPr>
            <a:lvl3pPr marL="1143000" indent="-228600">
              <a:spcBef>
                <a:spcPct val="20000"/>
              </a:spcBef>
              <a:buClr>
                <a:schemeClr val="folHlink"/>
              </a:buClr>
              <a:buFont typeface="Wingdings" panose="05000000000000000000" pitchFamily="2" charset="2"/>
              <a:buChar char="ü"/>
              <a:defRPr sz="2400" i="1">
                <a:solidFill>
                  <a:srgbClr val="003300"/>
                </a:solidFill>
                <a:latin typeface="Times New Roman" panose="02020603050405020304" pitchFamily="18" charset="0"/>
              </a:defRPr>
            </a:lvl3pPr>
            <a:lvl4pPr marL="1600200" indent="-228600">
              <a:spcBef>
                <a:spcPct val="20000"/>
              </a:spcBef>
              <a:buClr>
                <a:schemeClr val="accent2"/>
              </a:buClr>
              <a:buFont typeface="Wingdings" panose="05000000000000000000" pitchFamily="2" charset="2"/>
              <a:buChar char="ü"/>
              <a:defRPr sz="2000" i="1">
                <a:solidFill>
                  <a:srgbClr val="003300"/>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ü"/>
              <a:defRPr sz="2000" i="1">
                <a:solidFill>
                  <a:srgbClr val="003300"/>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ü"/>
              <a:defRPr sz="2000" i="1">
                <a:solidFill>
                  <a:srgbClr val="003300"/>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ü"/>
              <a:defRPr sz="2000" i="1">
                <a:solidFill>
                  <a:srgbClr val="003300"/>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ü"/>
              <a:defRPr sz="2000" i="1">
                <a:solidFill>
                  <a:srgbClr val="003300"/>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ü"/>
              <a:defRPr sz="2000" i="1">
                <a:solidFill>
                  <a:srgbClr val="003300"/>
                </a:solidFill>
                <a:latin typeface="Times New Roman" panose="02020603050405020304" pitchFamily="18" charset="0"/>
              </a:defRPr>
            </a:lvl9pPr>
          </a:lstStyle>
          <a:p>
            <a:pPr>
              <a:spcBef>
                <a:spcPct val="0"/>
              </a:spcBef>
              <a:buClrTx/>
              <a:buFontTx/>
              <a:buNone/>
            </a:pPr>
            <a:r>
              <a:rPr lang="en-US" sz="2800" i="1" dirty="0">
                <a:solidFill>
                  <a:srgbClr val="FFFF00"/>
                </a:solidFill>
                <a:latin typeface="Times New Roman" panose="02020603050405020304" pitchFamily="18" charset="0"/>
              </a:rPr>
              <a:t>Confidence interval</a:t>
            </a:r>
          </a:p>
        </p:txBody>
      </p:sp>
      <p:sp>
        <p:nvSpPr>
          <p:cNvPr id="159805" name="Line 77"/>
          <p:cNvSpPr>
            <a:spLocks noChangeShapeType="1"/>
          </p:cNvSpPr>
          <p:nvPr/>
        </p:nvSpPr>
        <p:spPr bwMode="auto">
          <a:xfrm>
            <a:off x="6156326" y="3889376"/>
            <a:ext cx="347663" cy="1101725"/>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59806" name="Line 78"/>
          <p:cNvSpPr>
            <a:spLocks noChangeShapeType="1"/>
          </p:cNvSpPr>
          <p:nvPr/>
        </p:nvSpPr>
        <p:spPr bwMode="auto">
          <a:xfrm>
            <a:off x="6503989" y="4991100"/>
            <a:ext cx="1208087"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extLst>
      <p:ext uri="{BB962C8B-B14F-4D97-AF65-F5344CB8AC3E}">
        <p14:creationId xmlns:p14="http://schemas.microsoft.com/office/powerpoint/2010/main" val="7577482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72400" y="1485900"/>
            <a:ext cx="3452818" cy="35433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962" name="Slide Number Placeholder 6"/>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Char char="Ø"/>
              <a:defRPr sz="3200">
                <a:solidFill>
                  <a:schemeClr val="tx1"/>
                </a:solidFill>
                <a:latin typeface="Comic Sans MS" panose="030F0702030302020204" pitchFamily="66"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Comic Sans MS" panose="030F0702030302020204" pitchFamily="66"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Comic Sans MS" panose="030F0702030302020204" pitchFamily="66"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Comic Sans MS" panose="030F0702030302020204" pitchFamily="66"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9pPr>
          </a:lstStyle>
          <a:p>
            <a:pPr>
              <a:spcBef>
                <a:spcPct val="0"/>
              </a:spcBef>
              <a:buClrTx/>
              <a:buSzTx/>
              <a:buFontTx/>
              <a:buNone/>
            </a:pPr>
            <a:fld id="{E56BB8FC-4159-4193-B400-B1C10C785896}" type="slidenum">
              <a:rPr lang="en-US" sz="1400">
                <a:latin typeface="Arial" panose="020B0604020202020204" pitchFamily="34" charset="0"/>
              </a:rPr>
              <a:pPr>
                <a:spcBef>
                  <a:spcPct val="0"/>
                </a:spcBef>
                <a:buClrTx/>
                <a:buSzTx/>
                <a:buFontTx/>
                <a:buNone/>
              </a:pPr>
              <a:t>71</a:t>
            </a:fld>
            <a:endParaRPr lang="en-US" sz="1400">
              <a:latin typeface="Arial" panose="020B0604020202020204" pitchFamily="34" charset="0"/>
            </a:endParaRPr>
          </a:p>
        </p:txBody>
      </p:sp>
      <p:sp>
        <p:nvSpPr>
          <p:cNvPr id="168963" name="Rectangle 2"/>
          <p:cNvSpPr>
            <a:spLocks noGrp="1" noChangeArrowheads="1"/>
          </p:cNvSpPr>
          <p:nvPr>
            <p:ph type="title"/>
          </p:nvPr>
        </p:nvSpPr>
        <p:spPr/>
        <p:txBody>
          <a:bodyPr/>
          <a:lstStyle/>
          <a:p>
            <a:pPr eaLnBrk="1" hangingPunct="1"/>
            <a:r>
              <a:rPr lang="en-US"/>
              <a:t>Tests of Significance</a:t>
            </a:r>
          </a:p>
        </p:txBody>
      </p:sp>
      <p:sp>
        <p:nvSpPr>
          <p:cNvPr id="168964" name="Rectangle 3" descr="Rectangle: Click to edit Master text styles&#10;Second level&#10;Third level&#10;Fourth level&#10;Fifth level"/>
          <p:cNvSpPr>
            <a:spLocks noGrp="1" noChangeArrowheads="1"/>
          </p:cNvSpPr>
          <p:nvPr>
            <p:ph type="body" sz="half" idx="1"/>
          </p:nvPr>
        </p:nvSpPr>
        <p:spPr>
          <a:xfrm>
            <a:off x="2209800" y="1676400"/>
            <a:ext cx="5562600" cy="4572000"/>
          </a:xfrm>
        </p:spPr>
        <p:txBody>
          <a:bodyPr/>
          <a:lstStyle/>
          <a:p>
            <a:pPr eaLnBrk="1" hangingPunct="1"/>
            <a:r>
              <a:rPr lang="en-US" sz="2800" dirty="0"/>
              <a:t>Whenever 2 sets of observation have been compared, it becomes essential to find whether the diff observation b/w the 2 groups is </a:t>
            </a:r>
            <a:r>
              <a:rPr lang="en-US" sz="2800" dirty="0" err="1"/>
              <a:t>bcos</a:t>
            </a:r>
            <a:r>
              <a:rPr lang="en-US" sz="2800" dirty="0"/>
              <a:t> of sampling variation/ any other factor</a:t>
            </a:r>
          </a:p>
          <a:p>
            <a:pPr eaLnBrk="1" hangingPunct="1"/>
            <a:r>
              <a:rPr lang="en-US" sz="2800" dirty="0"/>
              <a:t>Method – </a:t>
            </a:r>
            <a:r>
              <a:rPr lang="en-US" sz="2800" dirty="0">
                <a:solidFill>
                  <a:srgbClr val="FFFF00"/>
                </a:solidFill>
              </a:rPr>
              <a:t>Tests of Significance</a:t>
            </a:r>
          </a:p>
        </p:txBody>
      </p:sp>
      <p:pic>
        <p:nvPicPr>
          <p:cNvPr id="168965" name="Picture 6" descr="gm_twosamp-tt_tusch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8024818" y="1600200"/>
            <a:ext cx="3200400" cy="2954338"/>
          </a:xfrm>
          <a:noFill/>
        </p:spPr>
      </p:pic>
    </p:spTree>
    <p:extLst>
      <p:ext uri="{BB962C8B-B14F-4D97-AF65-F5344CB8AC3E}">
        <p14:creationId xmlns:p14="http://schemas.microsoft.com/office/powerpoint/2010/main" val="25500577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7D6747C7-525C-4412-92BF-A4D8CE18C69F}" type="slidenum">
              <a:rPr lang="en-US"/>
              <a:pPr/>
              <a:t>72</a:t>
            </a:fld>
            <a:endParaRPr lang="en-US"/>
          </a:p>
        </p:txBody>
      </p:sp>
      <p:sp>
        <p:nvSpPr>
          <p:cNvPr id="132098" name="Rectangle 2"/>
          <p:cNvSpPr>
            <a:spLocks noGrp="1" noChangeArrowheads="1"/>
          </p:cNvSpPr>
          <p:nvPr>
            <p:ph type="title"/>
          </p:nvPr>
        </p:nvSpPr>
        <p:spPr/>
        <p:txBody>
          <a:bodyPr/>
          <a:lstStyle/>
          <a:p>
            <a:r>
              <a:rPr lang="en-US" b="1">
                <a:solidFill>
                  <a:srgbClr val="FF0000"/>
                </a:solidFill>
              </a:rPr>
              <a:t>Tests of significance</a:t>
            </a:r>
          </a:p>
        </p:txBody>
      </p:sp>
      <p:sp>
        <p:nvSpPr>
          <p:cNvPr id="132099" name="Rectangle 3"/>
          <p:cNvSpPr>
            <a:spLocks noGrp="1" noChangeArrowheads="1"/>
          </p:cNvSpPr>
          <p:nvPr>
            <p:ph type="body" idx="1"/>
          </p:nvPr>
        </p:nvSpPr>
        <p:spPr/>
        <p:txBody>
          <a:bodyPr>
            <a:normAutofit/>
          </a:bodyPr>
          <a:lstStyle/>
          <a:p>
            <a:pPr marL="609600" indent="-609600" algn="just"/>
            <a:r>
              <a:rPr lang="en-US" sz="3200" dirty="0"/>
              <a:t>To test whether the variation observed is of significance, the various tests of significance are done. The test of significance can be broadly classified as</a:t>
            </a:r>
          </a:p>
          <a:p>
            <a:pPr marL="609600" indent="-609600" algn="just">
              <a:buFontTx/>
              <a:buAutoNum type="arabicPeriod"/>
            </a:pPr>
            <a:r>
              <a:rPr lang="en-US" sz="3200" b="1" dirty="0" err="1">
                <a:solidFill>
                  <a:schemeClr val="hlink"/>
                </a:solidFill>
              </a:rPr>
              <a:t>Parameteric</a:t>
            </a:r>
            <a:r>
              <a:rPr lang="en-US" sz="3200" b="1" dirty="0">
                <a:solidFill>
                  <a:schemeClr val="hlink"/>
                </a:solidFill>
              </a:rPr>
              <a:t> tests</a:t>
            </a:r>
            <a:r>
              <a:rPr lang="en-US" sz="3200" dirty="0">
                <a:solidFill>
                  <a:schemeClr val="hlink"/>
                </a:solidFill>
              </a:rPr>
              <a:t> </a:t>
            </a:r>
          </a:p>
          <a:p>
            <a:pPr marL="609600" indent="-609600" algn="just">
              <a:buFontTx/>
              <a:buAutoNum type="arabicPeriod"/>
            </a:pPr>
            <a:r>
              <a:rPr lang="en-US" sz="3200" b="1" dirty="0">
                <a:solidFill>
                  <a:schemeClr val="hlink"/>
                </a:solidFill>
              </a:rPr>
              <a:t>Non parametric tests</a:t>
            </a:r>
            <a:r>
              <a:rPr lang="en-US" sz="3200" dirty="0">
                <a:solidFill>
                  <a:schemeClr val="hlink"/>
                </a:solidFill>
              </a:rPr>
              <a:t> </a:t>
            </a:r>
          </a:p>
        </p:txBody>
      </p:sp>
    </p:spTree>
    <p:extLst>
      <p:ext uri="{BB962C8B-B14F-4D97-AF65-F5344CB8AC3E}">
        <p14:creationId xmlns:p14="http://schemas.microsoft.com/office/powerpoint/2010/main" val="35906692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56032342-1FAE-44BB-8193-EABE1C670982}" type="slidenum">
              <a:rPr lang="en-US"/>
              <a:pPr/>
              <a:t>73</a:t>
            </a:fld>
            <a:endParaRPr lang="en-US"/>
          </a:p>
        </p:txBody>
      </p:sp>
      <p:sp>
        <p:nvSpPr>
          <p:cNvPr id="133122" name="Rectangle 2"/>
          <p:cNvSpPr>
            <a:spLocks noGrp="1" noChangeArrowheads="1"/>
          </p:cNvSpPr>
          <p:nvPr>
            <p:ph type="title"/>
          </p:nvPr>
        </p:nvSpPr>
        <p:spPr/>
        <p:txBody>
          <a:bodyPr/>
          <a:lstStyle/>
          <a:p>
            <a:pPr marL="838200" indent="-838200"/>
            <a:r>
              <a:rPr lang="en-US" b="1">
                <a:solidFill>
                  <a:schemeClr val="hlink"/>
                </a:solidFill>
              </a:rPr>
              <a:t>Parameteric tests</a:t>
            </a:r>
          </a:p>
        </p:txBody>
      </p:sp>
      <p:sp>
        <p:nvSpPr>
          <p:cNvPr id="133123" name="Rectangle 3"/>
          <p:cNvSpPr>
            <a:spLocks noGrp="1" noChangeArrowheads="1"/>
          </p:cNvSpPr>
          <p:nvPr>
            <p:ph type="body" idx="1"/>
          </p:nvPr>
        </p:nvSpPr>
        <p:spPr/>
        <p:txBody>
          <a:bodyPr>
            <a:noAutofit/>
          </a:bodyPr>
          <a:lstStyle/>
          <a:p>
            <a:pPr algn="just">
              <a:lnSpc>
                <a:spcPct val="90000"/>
              </a:lnSpc>
            </a:pPr>
            <a:r>
              <a:rPr lang="en-US" sz="3200" dirty="0"/>
              <a:t>Parametric tests are those tests in which certain assumptions are made about the population </a:t>
            </a:r>
          </a:p>
          <a:p>
            <a:pPr lvl="1" algn="just">
              <a:lnSpc>
                <a:spcPct val="90000"/>
              </a:lnSpc>
            </a:pPr>
            <a:r>
              <a:rPr lang="en-US" sz="2800" dirty="0"/>
              <a:t>Population from which sample is drawn has normal distribution </a:t>
            </a:r>
          </a:p>
          <a:p>
            <a:pPr lvl="1" algn="just">
              <a:lnSpc>
                <a:spcPct val="90000"/>
              </a:lnSpc>
            </a:pPr>
            <a:r>
              <a:rPr lang="en-US" sz="2800" dirty="0"/>
              <a:t>The variances of sample do not differ significantly </a:t>
            </a:r>
          </a:p>
          <a:p>
            <a:pPr lvl="1" algn="just">
              <a:lnSpc>
                <a:spcPct val="90000"/>
              </a:lnSpc>
            </a:pPr>
            <a:r>
              <a:rPr lang="en-US" sz="2800" dirty="0"/>
              <a:t>The observations found are truly numerical thus arithmetic procedure such as  addition, division and multiplication can be used </a:t>
            </a:r>
          </a:p>
        </p:txBody>
      </p:sp>
    </p:spTree>
    <p:extLst>
      <p:ext uri="{BB962C8B-B14F-4D97-AF65-F5344CB8AC3E}">
        <p14:creationId xmlns:p14="http://schemas.microsoft.com/office/powerpoint/2010/main" val="33038751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09306B2A-DE9F-40AE-B80A-9842406B927D}" type="slidenum">
              <a:rPr lang="en-US"/>
              <a:pPr/>
              <a:t>74</a:t>
            </a:fld>
            <a:endParaRPr lang="en-US"/>
          </a:p>
        </p:txBody>
      </p:sp>
      <p:sp>
        <p:nvSpPr>
          <p:cNvPr id="134146" name="Rectangle 2"/>
          <p:cNvSpPr>
            <a:spLocks noGrp="1" noChangeArrowheads="1"/>
          </p:cNvSpPr>
          <p:nvPr>
            <p:ph type="title"/>
          </p:nvPr>
        </p:nvSpPr>
        <p:spPr/>
        <p:txBody>
          <a:bodyPr/>
          <a:lstStyle/>
          <a:p>
            <a:r>
              <a:rPr lang="en-US" b="1">
                <a:solidFill>
                  <a:schemeClr val="hlink"/>
                </a:solidFill>
              </a:rPr>
              <a:t>Parameteric tests</a:t>
            </a:r>
          </a:p>
        </p:txBody>
      </p:sp>
      <p:sp>
        <p:nvSpPr>
          <p:cNvPr id="134147" name="Rectangle 3"/>
          <p:cNvSpPr>
            <a:spLocks noGrp="1" noChangeArrowheads="1"/>
          </p:cNvSpPr>
          <p:nvPr>
            <p:ph type="body" idx="1"/>
          </p:nvPr>
        </p:nvSpPr>
        <p:spPr>
          <a:xfrm>
            <a:off x="1981200" y="1600200"/>
            <a:ext cx="8229600" cy="5257800"/>
          </a:xfrm>
        </p:spPr>
        <p:txBody>
          <a:bodyPr>
            <a:normAutofit/>
          </a:bodyPr>
          <a:lstStyle/>
          <a:p>
            <a:pPr algn="just">
              <a:lnSpc>
                <a:spcPct val="90000"/>
              </a:lnSpc>
            </a:pPr>
            <a:r>
              <a:rPr lang="en-US" sz="2800" dirty="0"/>
              <a:t>Since these test make assumptions about the population parameters hence they are called parametric tests . </a:t>
            </a:r>
          </a:p>
          <a:p>
            <a:pPr algn="just">
              <a:lnSpc>
                <a:spcPct val="90000"/>
              </a:lnSpc>
            </a:pPr>
            <a:r>
              <a:rPr lang="en-US" sz="2800" dirty="0"/>
              <a:t>These are usually used to test the difference</a:t>
            </a:r>
          </a:p>
          <a:p>
            <a:pPr algn="just">
              <a:lnSpc>
                <a:spcPct val="90000"/>
              </a:lnSpc>
            </a:pPr>
            <a:r>
              <a:rPr lang="en-US" sz="2800" dirty="0"/>
              <a:t>They are:</a:t>
            </a:r>
          </a:p>
          <a:p>
            <a:pPr lvl="1" algn="just">
              <a:lnSpc>
                <a:spcPct val="90000"/>
              </a:lnSpc>
            </a:pPr>
            <a:r>
              <a:rPr lang="en-US" sz="2400" dirty="0"/>
              <a:t>t test( paired or unpaired)</a:t>
            </a:r>
          </a:p>
          <a:p>
            <a:pPr lvl="1" algn="just">
              <a:lnSpc>
                <a:spcPct val="90000"/>
              </a:lnSpc>
            </a:pPr>
            <a:r>
              <a:rPr lang="en-US" sz="2400" dirty="0"/>
              <a:t>z test</a:t>
            </a:r>
          </a:p>
          <a:p>
            <a:pPr lvl="1" algn="just">
              <a:lnSpc>
                <a:spcPct val="90000"/>
              </a:lnSpc>
            </a:pPr>
            <a:r>
              <a:rPr lang="en-US" sz="2400" dirty="0"/>
              <a:t>Test of significance between two means</a:t>
            </a:r>
          </a:p>
          <a:p>
            <a:pPr lvl="1" algn="just">
              <a:lnSpc>
                <a:spcPct val="90000"/>
              </a:lnSpc>
            </a:pPr>
            <a:r>
              <a:rPr lang="en-US" sz="2400" dirty="0"/>
              <a:t>F test</a:t>
            </a:r>
          </a:p>
        </p:txBody>
      </p:sp>
      <p:sp>
        <p:nvSpPr>
          <p:cNvPr id="134148" name="Rectangle 4"/>
          <p:cNvSpPr>
            <a:spLocks noChangeArrowheads="1"/>
          </p:cNvSpPr>
          <p:nvPr/>
        </p:nvSpPr>
        <p:spPr bwMode="auto">
          <a:xfrm>
            <a:off x="7205664" y="6248400"/>
            <a:ext cx="8397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1">
              <a:lnSpc>
                <a:spcPct val="90000"/>
              </a:lnSpc>
              <a:spcBef>
                <a:spcPct val="20000"/>
              </a:spcBef>
              <a:buFontTx/>
              <a:buChar char="–"/>
            </a:pPr>
            <a:endParaRPr lang="en-US" sz="2800"/>
          </a:p>
        </p:txBody>
      </p:sp>
    </p:spTree>
    <p:extLst>
      <p:ext uri="{BB962C8B-B14F-4D97-AF65-F5344CB8AC3E}">
        <p14:creationId xmlns:p14="http://schemas.microsoft.com/office/powerpoint/2010/main" val="19451369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0AF87534-A9E0-4D8C-B07C-CF197B3358AF}" type="slidenum">
              <a:rPr lang="en-US"/>
              <a:pPr/>
              <a:t>75</a:t>
            </a:fld>
            <a:endParaRPr lang="en-US"/>
          </a:p>
        </p:txBody>
      </p:sp>
      <p:sp>
        <p:nvSpPr>
          <p:cNvPr id="135170" name="Rectangle 2"/>
          <p:cNvSpPr>
            <a:spLocks noGrp="1" noChangeArrowheads="1"/>
          </p:cNvSpPr>
          <p:nvPr>
            <p:ph type="title"/>
          </p:nvPr>
        </p:nvSpPr>
        <p:spPr/>
        <p:txBody>
          <a:bodyPr/>
          <a:lstStyle/>
          <a:p>
            <a:pPr marL="838200" indent="-838200"/>
            <a:r>
              <a:rPr lang="en-US" b="1">
                <a:solidFill>
                  <a:schemeClr val="hlink"/>
                </a:solidFill>
              </a:rPr>
              <a:t>Non parametric tests</a:t>
            </a:r>
            <a:r>
              <a:rPr lang="en-US"/>
              <a:t> </a:t>
            </a:r>
          </a:p>
        </p:txBody>
      </p:sp>
      <p:sp>
        <p:nvSpPr>
          <p:cNvPr id="135171" name="Rectangle 3"/>
          <p:cNvSpPr>
            <a:spLocks noGrp="1" noChangeArrowheads="1"/>
          </p:cNvSpPr>
          <p:nvPr>
            <p:ph type="body" idx="1"/>
          </p:nvPr>
        </p:nvSpPr>
        <p:spPr/>
        <p:txBody>
          <a:bodyPr>
            <a:normAutofit/>
          </a:bodyPr>
          <a:lstStyle/>
          <a:p>
            <a:pPr algn="just"/>
            <a:r>
              <a:rPr lang="en-US" sz="3200" dirty="0"/>
              <a:t>In many biological investigation the research worker may not know the nature of distribution or other required values of the population. </a:t>
            </a:r>
          </a:p>
          <a:p>
            <a:pPr algn="just"/>
            <a:r>
              <a:rPr lang="en-US" sz="3200" dirty="0"/>
              <a:t>Also some biological measurements may not be true numerical values hence arithmetic procedures are not possible in such cases. </a:t>
            </a:r>
          </a:p>
        </p:txBody>
      </p:sp>
    </p:spTree>
    <p:extLst>
      <p:ext uri="{BB962C8B-B14F-4D97-AF65-F5344CB8AC3E}">
        <p14:creationId xmlns:p14="http://schemas.microsoft.com/office/powerpoint/2010/main" val="144429676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1C059BB-05FE-4001-90D0-834056196F9C}" type="slidenum">
              <a:rPr lang="en-US"/>
              <a:pPr/>
              <a:t>76</a:t>
            </a:fld>
            <a:endParaRPr lang="en-US"/>
          </a:p>
        </p:txBody>
      </p:sp>
      <p:sp>
        <p:nvSpPr>
          <p:cNvPr id="136194" name="Rectangle 2"/>
          <p:cNvSpPr>
            <a:spLocks noGrp="1" noChangeArrowheads="1"/>
          </p:cNvSpPr>
          <p:nvPr>
            <p:ph type="title"/>
          </p:nvPr>
        </p:nvSpPr>
        <p:spPr/>
        <p:txBody>
          <a:bodyPr/>
          <a:lstStyle/>
          <a:p>
            <a:r>
              <a:rPr lang="en-US" b="1">
                <a:solidFill>
                  <a:schemeClr val="hlink"/>
                </a:solidFill>
              </a:rPr>
              <a:t>Non parametric tests</a:t>
            </a:r>
          </a:p>
        </p:txBody>
      </p:sp>
      <p:sp>
        <p:nvSpPr>
          <p:cNvPr id="136195" name="Rectangle 3"/>
          <p:cNvSpPr>
            <a:spLocks noGrp="1" noChangeArrowheads="1"/>
          </p:cNvSpPr>
          <p:nvPr>
            <p:ph type="body" idx="1"/>
          </p:nvPr>
        </p:nvSpPr>
        <p:spPr/>
        <p:txBody>
          <a:bodyPr>
            <a:noAutofit/>
          </a:bodyPr>
          <a:lstStyle/>
          <a:p>
            <a:pPr algn="just">
              <a:lnSpc>
                <a:spcPct val="90000"/>
              </a:lnSpc>
            </a:pPr>
            <a:r>
              <a:rPr lang="en-US" sz="3200" b="1" dirty="0"/>
              <a:t>In such cases distribution free or </a:t>
            </a:r>
            <a:r>
              <a:rPr lang="en-US" sz="3200" b="1" dirty="0">
                <a:solidFill>
                  <a:schemeClr val="hlink"/>
                </a:solidFill>
              </a:rPr>
              <a:t>non parametric</a:t>
            </a:r>
            <a:r>
              <a:rPr lang="en-US" sz="3200" b="1" dirty="0"/>
              <a:t> tests are used in which no assumption are made about the population parameters e.g.</a:t>
            </a:r>
          </a:p>
          <a:p>
            <a:pPr lvl="1" algn="just">
              <a:lnSpc>
                <a:spcPct val="90000"/>
              </a:lnSpc>
            </a:pPr>
            <a:r>
              <a:rPr lang="en-US" sz="2800" dirty="0"/>
              <a:t>Mann Whitney test </a:t>
            </a:r>
          </a:p>
          <a:p>
            <a:pPr lvl="1" algn="just">
              <a:lnSpc>
                <a:spcPct val="90000"/>
              </a:lnSpc>
            </a:pPr>
            <a:r>
              <a:rPr lang="en-US" sz="2800" dirty="0"/>
              <a:t>Phi coefficient test </a:t>
            </a:r>
          </a:p>
          <a:p>
            <a:pPr lvl="1" algn="just">
              <a:lnSpc>
                <a:spcPct val="90000"/>
              </a:lnSpc>
            </a:pPr>
            <a:r>
              <a:rPr lang="en-US" sz="2800" dirty="0"/>
              <a:t>Fischer’s Exact test</a:t>
            </a:r>
          </a:p>
          <a:p>
            <a:pPr lvl="1" algn="just">
              <a:lnSpc>
                <a:spcPct val="90000"/>
              </a:lnSpc>
            </a:pPr>
            <a:r>
              <a:rPr lang="en-US" sz="2800" dirty="0"/>
              <a:t>Sign Test</a:t>
            </a:r>
          </a:p>
          <a:p>
            <a:pPr lvl="1" algn="just">
              <a:lnSpc>
                <a:spcPct val="90000"/>
              </a:lnSpc>
            </a:pPr>
            <a:r>
              <a:rPr lang="en-US" sz="2800" dirty="0" err="1"/>
              <a:t>Freidmans</a:t>
            </a:r>
            <a:r>
              <a:rPr lang="en-US" sz="2800" dirty="0"/>
              <a:t> Test</a:t>
            </a:r>
          </a:p>
        </p:txBody>
      </p:sp>
    </p:spTree>
    <p:extLst>
      <p:ext uri="{BB962C8B-B14F-4D97-AF65-F5344CB8AC3E}">
        <p14:creationId xmlns:p14="http://schemas.microsoft.com/office/powerpoint/2010/main" val="145247189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p:txBody>
          <a:bodyPr/>
          <a:lstStyle/>
          <a:p>
            <a:fld id="{D6DD5C0A-6C5C-4E30-80CB-FB21B2743953}" type="slidenum">
              <a:rPr lang="en-US"/>
              <a:pPr/>
              <a:t>77</a:t>
            </a:fld>
            <a:endParaRPr lang="en-US"/>
          </a:p>
        </p:txBody>
      </p:sp>
      <p:sp>
        <p:nvSpPr>
          <p:cNvPr id="151554" name="Rectangle 2"/>
          <p:cNvSpPr>
            <a:spLocks noGrp="1" noChangeArrowheads="1"/>
          </p:cNvSpPr>
          <p:nvPr>
            <p:ph type="ctrTitle"/>
          </p:nvPr>
        </p:nvSpPr>
        <p:spPr>
          <a:xfrm>
            <a:off x="2209800" y="2130426"/>
            <a:ext cx="7772400" cy="1470025"/>
          </a:xfrm>
        </p:spPr>
        <p:txBody>
          <a:bodyPr anchor="ctr"/>
          <a:lstStyle/>
          <a:p>
            <a:pPr algn="ctr"/>
            <a:r>
              <a:rPr lang="en-US" sz="4400" b="1" dirty="0">
                <a:solidFill>
                  <a:srgbClr val="FFFF00"/>
                </a:solidFill>
              </a:rPr>
              <a:t>Tests of significance for large samples</a:t>
            </a:r>
            <a:r>
              <a:rPr lang="en-US" sz="4400" dirty="0">
                <a:solidFill>
                  <a:srgbClr val="FFFF00"/>
                </a:solidFill>
              </a:rPr>
              <a:t> </a:t>
            </a:r>
          </a:p>
        </p:txBody>
      </p:sp>
    </p:spTree>
    <p:extLst>
      <p:ext uri="{BB962C8B-B14F-4D97-AF65-F5344CB8AC3E}">
        <p14:creationId xmlns:p14="http://schemas.microsoft.com/office/powerpoint/2010/main" val="15915752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D87442A4-416D-4C31-B65D-23A50724E21A}" type="slidenum">
              <a:rPr lang="en-US"/>
              <a:pPr/>
              <a:t>78</a:t>
            </a:fld>
            <a:endParaRPr lang="en-US"/>
          </a:p>
        </p:txBody>
      </p:sp>
      <p:sp>
        <p:nvSpPr>
          <p:cNvPr id="152578" name="Rectangle 2"/>
          <p:cNvSpPr>
            <a:spLocks noGrp="1" noChangeArrowheads="1"/>
          </p:cNvSpPr>
          <p:nvPr>
            <p:ph type="title"/>
          </p:nvPr>
        </p:nvSpPr>
        <p:spPr/>
        <p:txBody>
          <a:bodyPr/>
          <a:lstStyle/>
          <a:p>
            <a:r>
              <a:rPr lang="en-US" sz="4000" b="1" dirty="0">
                <a:solidFill>
                  <a:schemeClr val="tx1"/>
                </a:solidFill>
              </a:rPr>
              <a:t>Test of significance for large samples</a:t>
            </a:r>
          </a:p>
        </p:txBody>
      </p:sp>
      <p:sp>
        <p:nvSpPr>
          <p:cNvPr id="152579" name="Rectangle 3"/>
          <p:cNvSpPr>
            <a:spLocks noGrp="1" noChangeArrowheads="1"/>
          </p:cNvSpPr>
          <p:nvPr>
            <p:ph type="body" idx="1"/>
          </p:nvPr>
        </p:nvSpPr>
        <p:spPr/>
        <p:txBody>
          <a:bodyPr>
            <a:normAutofit/>
          </a:bodyPr>
          <a:lstStyle/>
          <a:p>
            <a:pPr algn="just"/>
            <a:r>
              <a:rPr lang="en-US" sz="2800" dirty="0"/>
              <a:t>These tests are used for sample size greater than 30 </a:t>
            </a:r>
          </a:p>
          <a:p>
            <a:pPr algn="just"/>
            <a:r>
              <a:rPr lang="en-US" sz="2800" dirty="0"/>
              <a:t>The test used is </a:t>
            </a:r>
            <a:r>
              <a:rPr lang="en-US" sz="2800" dirty="0">
                <a:solidFill>
                  <a:schemeClr val="hlink"/>
                </a:solidFill>
              </a:rPr>
              <a:t>Z test</a:t>
            </a:r>
          </a:p>
          <a:p>
            <a:pPr algn="just"/>
            <a:r>
              <a:rPr lang="en-US" sz="2800" dirty="0"/>
              <a:t>Z is standard normal derivate and has been discussed under normal distribution</a:t>
            </a:r>
          </a:p>
          <a:p>
            <a:pPr algn="ctr">
              <a:buFontTx/>
              <a:buNone/>
            </a:pPr>
            <a:r>
              <a:rPr lang="en-US" sz="2800" dirty="0"/>
              <a:t> Z = observation – mean </a:t>
            </a:r>
          </a:p>
          <a:p>
            <a:pPr algn="ctr">
              <a:buFontTx/>
              <a:buNone/>
            </a:pPr>
            <a:r>
              <a:rPr lang="en-US" sz="2800" dirty="0"/>
              <a:t> SD  </a:t>
            </a:r>
          </a:p>
          <a:p>
            <a:endParaRPr lang="en-US" sz="2800" dirty="0"/>
          </a:p>
        </p:txBody>
      </p:sp>
      <p:sp>
        <p:nvSpPr>
          <p:cNvPr id="152580" name="Line 4"/>
          <p:cNvSpPr>
            <a:spLocks noChangeShapeType="1"/>
          </p:cNvSpPr>
          <p:nvPr/>
        </p:nvSpPr>
        <p:spPr bwMode="auto">
          <a:xfrm>
            <a:off x="4181472" y="5048251"/>
            <a:ext cx="3657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7935257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p:txBody>
          <a:bodyPr/>
          <a:lstStyle/>
          <a:p>
            <a:fld id="{72CB0680-F0E9-41B9-9DF1-D535CC6B8E25}" type="slidenum">
              <a:rPr lang="en-US"/>
              <a:pPr/>
              <a:t>79</a:t>
            </a:fld>
            <a:endParaRPr lang="en-US"/>
          </a:p>
        </p:txBody>
      </p:sp>
      <p:sp>
        <p:nvSpPr>
          <p:cNvPr id="169986" name="Rectangle 2"/>
          <p:cNvSpPr>
            <a:spLocks noGrp="1" noChangeArrowheads="1"/>
          </p:cNvSpPr>
          <p:nvPr>
            <p:ph type="ctrTitle"/>
          </p:nvPr>
        </p:nvSpPr>
        <p:spPr>
          <a:xfrm>
            <a:off x="2209800" y="2130426"/>
            <a:ext cx="7772400" cy="1470025"/>
          </a:xfrm>
        </p:spPr>
        <p:txBody>
          <a:bodyPr anchor="ctr"/>
          <a:lstStyle/>
          <a:p>
            <a:pPr algn="ctr"/>
            <a:r>
              <a:rPr lang="en-US" sz="4400" b="1" dirty="0">
                <a:solidFill>
                  <a:schemeClr val="tx1"/>
                </a:solidFill>
              </a:rPr>
              <a:t>Test of significance for small samples</a:t>
            </a:r>
            <a:r>
              <a:rPr lang="en-US" sz="4400" dirty="0">
                <a:solidFill>
                  <a:schemeClr val="tx1"/>
                </a:solidFill>
              </a:rPr>
              <a:t> </a:t>
            </a:r>
          </a:p>
        </p:txBody>
      </p:sp>
    </p:spTree>
    <p:extLst>
      <p:ext uri="{BB962C8B-B14F-4D97-AF65-F5344CB8AC3E}">
        <p14:creationId xmlns:p14="http://schemas.microsoft.com/office/powerpoint/2010/main" val="3349054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t>PRESENTATION OF DATA</a:t>
            </a:r>
          </a:p>
        </p:txBody>
      </p:sp>
      <p:sp>
        <p:nvSpPr>
          <p:cNvPr id="43011" name="Rectangle 3"/>
          <p:cNvSpPr>
            <a:spLocks noGrp="1" noChangeArrowheads="1"/>
          </p:cNvSpPr>
          <p:nvPr>
            <p:ph idx="1"/>
          </p:nvPr>
        </p:nvSpPr>
        <p:spPr>
          <a:xfrm>
            <a:off x="471488" y="1671638"/>
            <a:ext cx="10196512" cy="5186362"/>
          </a:xfrm>
        </p:spPr>
        <p:txBody>
          <a:bodyPr>
            <a:normAutofit/>
          </a:bodyPr>
          <a:lstStyle/>
          <a:p>
            <a:pPr>
              <a:buFont typeface="Wingdings" panose="05000000000000000000" pitchFamily="2" charset="2"/>
              <a:buNone/>
            </a:pPr>
            <a:r>
              <a:rPr lang="en-US" sz="2400" dirty="0"/>
              <a:t>objective of classification of data :</a:t>
            </a:r>
          </a:p>
          <a:p>
            <a:r>
              <a:rPr lang="en-US" sz="2400" b="1" dirty="0"/>
              <a:t>make the data simple, </a:t>
            </a:r>
          </a:p>
          <a:p>
            <a:r>
              <a:rPr lang="en-US" sz="2400" b="1" dirty="0"/>
              <a:t>concise, meaningful, </a:t>
            </a:r>
          </a:p>
          <a:p>
            <a:r>
              <a:rPr lang="en-US" sz="2400" b="1" dirty="0"/>
              <a:t>interesting and </a:t>
            </a:r>
          </a:p>
          <a:p>
            <a:r>
              <a:rPr lang="en-US" sz="2400" b="1" dirty="0"/>
              <a:t>helpful in further analysis.</a:t>
            </a:r>
            <a:br>
              <a:rPr lang="en-US" sz="2400" b="1" dirty="0"/>
            </a:br>
            <a:endParaRPr lang="en-US" sz="2400" b="1" dirty="0"/>
          </a:p>
          <a:p>
            <a:pPr>
              <a:buFont typeface="Wingdings" panose="05000000000000000000" pitchFamily="2" charset="2"/>
              <a:buNone/>
            </a:pPr>
            <a:r>
              <a:rPr lang="en-US" sz="2400" i="1" dirty="0">
                <a:solidFill>
                  <a:schemeClr val="tx1"/>
                </a:solidFill>
              </a:rPr>
              <a:t>two main methods of presenting data:</a:t>
            </a:r>
          </a:p>
          <a:p>
            <a:r>
              <a:rPr lang="en-US" sz="2400" b="1" dirty="0"/>
              <a:t>Tabulation and</a:t>
            </a:r>
          </a:p>
          <a:p>
            <a:r>
              <a:rPr lang="en-US" sz="2400" b="1" dirty="0"/>
              <a:t>Diagrams</a:t>
            </a:r>
          </a:p>
        </p:txBody>
      </p:sp>
      <p:sp>
        <p:nvSpPr>
          <p:cNvPr id="4" name="Slide Number Placeholder 3"/>
          <p:cNvSpPr>
            <a:spLocks noGrp="1"/>
          </p:cNvSpPr>
          <p:nvPr>
            <p:ph type="sldNum" sz="quarter" idx="12"/>
          </p:nvPr>
        </p:nvSpPr>
        <p:spPr/>
        <p:txBody>
          <a:bodyPr/>
          <a:lstStyle/>
          <a:p>
            <a:fld id="{6FFCF001-DD10-46B3-AE2C-62A1762F3D11}" type="slidenum">
              <a:rPr lang="en-US"/>
              <a:pPr/>
              <a:t>8</a:t>
            </a:fld>
            <a:endParaRPr lang="en-US"/>
          </a:p>
        </p:txBody>
      </p:sp>
    </p:spTree>
    <p:extLst>
      <p:ext uri="{BB962C8B-B14F-4D97-AF65-F5344CB8AC3E}">
        <p14:creationId xmlns:p14="http://schemas.microsoft.com/office/powerpoint/2010/main" val="204461625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0C7A6778-942B-48D5-A1F8-CBD85E909C87}" type="slidenum">
              <a:rPr lang="en-US"/>
              <a:pPr/>
              <a:t>80</a:t>
            </a:fld>
            <a:endParaRPr lang="en-US"/>
          </a:p>
        </p:txBody>
      </p:sp>
      <p:sp>
        <p:nvSpPr>
          <p:cNvPr id="171010" name="Rectangle 2"/>
          <p:cNvSpPr>
            <a:spLocks noGrp="1" noChangeArrowheads="1"/>
          </p:cNvSpPr>
          <p:nvPr>
            <p:ph type="title"/>
          </p:nvPr>
        </p:nvSpPr>
        <p:spPr/>
        <p:txBody>
          <a:bodyPr/>
          <a:lstStyle/>
          <a:p>
            <a:r>
              <a:rPr lang="en-US" sz="4000" b="1" dirty="0">
                <a:solidFill>
                  <a:schemeClr val="tx1"/>
                </a:solidFill>
              </a:rPr>
              <a:t>Test of significance for small samples</a:t>
            </a:r>
          </a:p>
        </p:txBody>
      </p:sp>
      <p:sp>
        <p:nvSpPr>
          <p:cNvPr id="171011" name="Rectangle 3"/>
          <p:cNvSpPr>
            <a:spLocks noGrp="1" noChangeArrowheads="1"/>
          </p:cNvSpPr>
          <p:nvPr>
            <p:ph type="body" idx="1"/>
          </p:nvPr>
        </p:nvSpPr>
        <p:spPr/>
        <p:txBody>
          <a:bodyPr>
            <a:normAutofit/>
          </a:bodyPr>
          <a:lstStyle/>
          <a:p>
            <a:pPr algn="just"/>
            <a:r>
              <a:rPr lang="en-US" sz="3200" dirty="0"/>
              <a:t>In case of samples less than 30</a:t>
            </a:r>
          </a:p>
          <a:p>
            <a:pPr algn="just"/>
            <a:r>
              <a:rPr lang="en-US" sz="3200" dirty="0"/>
              <a:t>It was given by WS Gossett whose pen name was student </a:t>
            </a:r>
          </a:p>
        </p:txBody>
      </p:sp>
    </p:spTree>
    <p:extLst>
      <p:ext uri="{BB962C8B-B14F-4D97-AF65-F5344CB8AC3E}">
        <p14:creationId xmlns:p14="http://schemas.microsoft.com/office/powerpoint/2010/main" val="279141853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p:txBody>
          <a:bodyPr/>
          <a:lstStyle/>
          <a:p>
            <a:fld id="{211301D4-01BD-43D1-9D4A-F3F42D1D3296}" type="slidenum">
              <a:rPr lang="en-US"/>
              <a:pPr/>
              <a:t>81</a:t>
            </a:fld>
            <a:endParaRPr lang="en-US"/>
          </a:p>
        </p:txBody>
      </p:sp>
      <p:sp>
        <p:nvSpPr>
          <p:cNvPr id="172035" name="Rectangle 3"/>
          <p:cNvSpPr>
            <a:spLocks noGrp="1" noChangeArrowheads="1"/>
          </p:cNvSpPr>
          <p:nvPr>
            <p:ph type="body" idx="1"/>
          </p:nvPr>
        </p:nvSpPr>
        <p:spPr/>
        <p:txBody>
          <a:bodyPr>
            <a:normAutofit/>
          </a:bodyPr>
          <a:lstStyle/>
          <a:p>
            <a:pPr marL="609600" indent="-609600"/>
            <a:r>
              <a:rPr lang="en-US" sz="3600" dirty="0"/>
              <a:t>There are two types of student t Test</a:t>
            </a:r>
          </a:p>
          <a:p>
            <a:pPr marL="609600" indent="-609600">
              <a:buFontTx/>
              <a:buAutoNum type="arabicPeriod"/>
            </a:pPr>
            <a:r>
              <a:rPr lang="en-US" sz="3600" dirty="0">
                <a:solidFill>
                  <a:schemeClr val="hlink"/>
                </a:solidFill>
              </a:rPr>
              <a:t>Unpaired t test</a:t>
            </a:r>
            <a:r>
              <a:rPr lang="en-US" sz="3600" dirty="0"/>
              <a:t> </a:t>
            </a:r>
          </a:p>
          <a:p>
            <a:pPr marL="609600" indent="-609600">
              <a:buFontTx/>
              <a:buAutoNum type="arabicPeriod"/>
            </a:pPr>
            <a:r>
              <a:rPr lang="en-US" sz="3600" dirty="0">
                <a:solidFill>
                  <a:schemeClr val="hlink"/>
                </a:solidFill>
              </a:rPr>
              <a:t>Paired t test </a:t>
            </a:r>
          </a:p>
        </p:txBody>
      </p:sp>
    </p:spTree>
    <p:extLst>
      <p:ext uri="{BB962C8B-B14F-4D97-AF65-F5344CB8AC3E}">
        <p14:creationId xmlns:p14="http://schemas.microsoft.com/office/powerpoint/2010/main" val="10227937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337D60A2-BE34-4C50-B5B3-50426126AFBC}" type="slidenum">
              <a:rPr lang="en-US"/>
              <a:pPr/>
              <a:t>82</a:t>
            </a:fld>
            <a:endParaRPr lang="en-US"/>
          </a:p>
        </p:txBody>
      </p:sp>
      <p:sp>
        <p:nvSpPr>
          <p:cNvPr id="173058" name="Rectangle 2"/>
          <p:cNvSpPr>
            <a:spLocks noGrp="1" noChangeArrowheads="1"/>
          </p:cNvSpPr>
          <p:nvPr>
            <p:ph type="title"/>
          </p:nvPr>
        </p:nvSpPr>
        <p:spPr/>
        <p:txBody>
          <a:bodyPr/>
          <a:lstStyle/>
          <a:p>
            <a:r>
              <a:rPr lang="en-US" b="1">
                <a:solidFill>
                  <a:schemeClr val="hlink"/>
                </a:solidFill>
              </a:rPr>
              <a:t>Unpaired t test</a:t>
            </a:r>
            <a:r>
              <a:rPr lang="en-US"/>
              <a:t> </a:t>
            </a:r>
          </a:p>
        </p:txBody>
      </p:sp>
      <p:sp>
        <p:nvSpPr>
          <p:cNvPr id="173059" name="Rectangle 3"/>
          <p:cNvSpPr>
            <a:spLocks noGrp="1" noChangeArrowheads="1"/>
          </p:cNvSpPr>
          <p:nvPr>
            <p:ph type="body" idx="1"/>
          </p:nvPr>
        </p:nvSpPr>
        <p:spPr/>
        <p:txBody>
          <a:bodyPr>
            <a:normAutofit/>
          </a:bodyPr>
          <a:lstStyle/>
          <a:p>
            <a:pPr algn="just"/>
            <a:r>
              <a:rPr lang="en-US" sz="2800" dirty="0"/>
              <a:t>Applied to </a:t>
            </a:r>
            <a:r>
              <a:rPr lang="en-US" sz="2800" dirty="0">
                <a:solidFill>
                  <a:schemeClr val="hlink"/>
                </a:solidFill>
              </a:rPr>
              <a:t>unpaired</a:t>
            </a:r>
            <a:r>
              <a:rPr lang="en-US" sz="2800" dirty="0"/>
              <a:t> data of observation made on individuals of 2 separate groups to find the significance of difference between 2 means </a:t>
            </a:r>
          </a:p>
          <a:p>
            <a:pPr algn="just"/>
            <a:r>
              <a:rPr lang="en-US" sz="2800" dirty="0"/>
              <a:t>Sample size is less than 30</a:t>
            </a:r>
          </a:p>
        </p:txBody>
      </p:sp>
    </p:spTree>
    <p:extLst>
      <p:ext uri="{BB962C8B-B14F-4D97-AF65-F5344CB8AC3E}">
        <p14:creationId xmlns:p14="http://schemas.microsoft.com/office/powerpoint/2010/main" val="171907953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E87FB801-9849-4A86-84B8-9B7BFD2E7B5B}" type="slidenum">
              <a:rPr lang="en-US"/>
              <a:pPr/>
              <a:t>83</a:t>
            </a:fld>
            <a:endParaRPr lang="en-US"/>
          </a:p>
        </p:txBody>
      </p:sp>
      <p:sp>
        <p:nvSpPr>
          <p:cNvPr id="180226" name="Rectangle 2"/>
          <p:cNvSpPr>
            <a:spLocks noGrp="1" noChangeArrowheads="1"/>
          </p:cNvSpPr>
          <p:nvPr>
            <p:ph type="title"/>
          </p:nvPr>
        </p:nvSpPr>
        <p:spPr/>
        <p:txBody>
          <a:bodyPr/>
          <a:lstStyle/>
          <a:p>
            <a:r>
              <a:rPr lang="en-US" b="1">
                <a:solidFill>
                  <a:schemeClr val="hlink"/>
                </a:solidFill>
              </a:rPr>
              <a:t>Paired t test</a:t>
            </a:r>
          </a:p>
        </p:txBody>
      </p:sp>
      <p:sp>
        <p:nvSpPr>
          <p:cNvPr id="180227" name="Rectangle 3"/>
          <p:cNvSpPr>
            <a:spLocks noGrp="1" noChangeArrowheads="1"/>
          </p:cNvSpPr>
          <p:nvPr>
            <p:ph type="body" idx="1"/>
          </p:nvPr>
        </p:nvSpPr>
        <p:spPr/>
        <p:txBody>
          <a:bodyPr>
            <a:noAutofit/>
          </a:bodyPr>
          <a:lstStyle/>
          <a:p>
            <a:pPr algn="just"/>
            <a:r>
              <a:rPr lang="en-US" sz="3200" dirty="0"/>
              <a:t>It is applied to </a:t>
            </a:r>
            <a:r>
              <a:rPr lang="en-US" sz="3200" dirty="0">
                <a:solidFill>
                  <a:schemeClr val="hlink"/>
                </a:solidFill>
              </a:rPr>
              <a:t>paired </a:t>
            </a:r>
            <a:r>
              <a:rPr lang="en-US" sz="3200" dirty="0"/>
              <a:t>data of observation from </a:t>
            </a:r>
            <a:r>
              <a:rPr lang="en-US" sz="3200" dirty="0">
                <a:solidFill>
                  <a:schemeClr val="hlink"/>
                </a:solidFill>
              </a:rPr>
              <a:t>one</a:t>
            </a:r>
            <a:r>
              <a:rPr lang="en-US" sz="3200" dirty="0"/>
              <a:t> sample only . </a:t>
            </a:r>
          </a:p>
          <a:p>
            <a:pPr algn="just"/>
            <a:r>
              <a:rPr lang="en-US" sz="3200" dirty="0"/>
              <a:t>Used in sample less than 30</a:t>
            </a:r>
          </a:p>
          <a:p>
            <a:pPr algn="just"/>
            <a:r>
              <a:rPr lang="en-US" sz="3200" dirty="0"/>
              <a:t>The individual gives a pair of observation i.e. observation before and after taking a drug</a:t>
            </a:r>
          </a:p>
          <a:p>
            <a:pPr algn="just"/>
            <a:r>
              <a:rPr lang="en-US" sz="3200" dirty="0"/>
              <a:t>The steps involved are </a:t>
            </a:r>
          </a:p>
        </p:txBody>
      </p:sp>
    </p:spTree>
    <p:extLst>
      <p:ext uri="{BB962C8B-B14F-4D97-AF65-F5344CB8AC3E}">
        <p14:creationId xmlns:p14="http://schemas.microsoft.com/office/powerpoint/2010/main" val="398811551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p:txBody>
          <a:bodyPr/>
          <a:lstStyle/>
          <a:p>
            <a:fld id="{B51B55AC-F823-47CA-B8EB-4A2EB3A9EF40}" type="slidenum">
              <a:rPr lang="en-US"/>
              <a:pPr/>
              <a:t>84</a:t>
            </a:fld>
            <a:endParaRPr lang="en-US"/>
          </a:p>
        </p:txBody>
      </p:sp>
      <p:sp>
        <p:nvSpPr>
          <p:cNvPr id="200706" name="Rectangle 2"/>
          <p:cNvSpPr>
            <a:spLocks noGrp="1" noChangeArrowheads="1"/>
          </p:cNvSpPr>
          <p:nvPr>
            <p:ph type="ctrTitle"/>
          </p:nvPr>
        </p:nvSpPr>
        <p:spPr>
          <a:xfrm>
            <a:off x="2209800" y="2130426"/>
            <a:ext cx="7772400" cy="1470025"/>
          </a:xfrm>
        </p:spPr>
        <p:txBody>
          <a:bodyPr anchor="ctr"/>
          <a:lstStyle/>
          <a:p>
            <a:r>
              <a:rPr lang="en-US" sz="4400" b="1">
                <a:solidFill>
                  <a:srgbClr val="FF0000"/>
                </a:solidFill>
              </a:rPr>
              <a:t>ANOVA</a:t>
            </a:r>
          </a:p>
        </p:txBody>
      </p:sp>
    </p:spTree>
    <p:extLst>
      <p:ext uri="{BB962C8B-B14F-4D97-AF65-F5344CB8AC3E}">
        <p14:creationId xmlns:p14="http://schemas.microsoft.com/office/powerpoint/2010/main" val="84765193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97E9CCD9-612E-43F3-BB1B-1F6FBE416FD1}" type="slidenum">
              <a:rPr lang="en-US"/>
              <a:pPr/>
              <a:t>85</a:t>
            </a:fld>
            <a:endParaRPr lang="en-US"/>
          </a:p>
        </p:txBody>
      </p:sp>
      <p:sp>
        <p:nvSpPr>
          <p:cNvPr id="201730" name="Rectangle 2"/>
          <p:cNvSpPr>
            <a:spLocks noGrp="1" noChangeArrowheads="1"/>
          </p:cNvSpPr>
          <p:nvPr>
            <p:ph type="title"/>
          </p:nvPr>
        </p:nvSpPr>
        <p:spPr/>
        <p:txBody>
          <a:bodyPr/>
          <a:lstStyle/>
          <a:p>
            <a:r>
              <a:rPr lang="en-US" b="1">
                <a:solidFill>
                  <a:srgbClr val="FF0000"/>
                </a:solidFill>
              </a:rPr>
              <a:t>ANOVA</a:t>
            </a:r>
          </a:p>
        </p:txBody>
      </p:sp>
      <p:sp>
        <p:nvSpPr>
          <p:cNvPr id="201731" name="Rectangle 3"/>
          <p:cNvSpPr>
            <a:spLocks noGrp="1" noChangeArrowheads="1"/>
          </p:cNvSpPr>
          <p:nvPr>
            <p:ph type="body" idx="1"/>
          </p:nvPr>
        </p:nvSpPr>
        <p:spPr/>
        <p:txBody>
          <a:bodyPr>
            <a:normAutofit/>
          </a:bodyPr>
          <a:lstStyle/>
          <a:p>
            <a:pPr algn="ctr">
              <a:lnSpc>
                <a:spcPct val="90000"/>
              </a:lnSpc>
              <a:buFontTx/>
              <a:buNone/>
            </a:pPr>
            <a:r>
              <a:rPr lang="en-US" sz="2800" dirty="0"/>
              <a:t>Analysis of variance </a:t>
            </a:r>
          </a:p>
          <a:p>
            <a:pPr algn="just">
              <a:lnSpc>
                <a:spcPct val="90000"/>
              </a:lnSpc>
            </a:pPr>
            <a:r>
              <a:rPr lang="en-US" sz="2800" dirty="0"/>
              <a:t>Investigations may not always be confined to comparison of 2 samples only </a:t>
            </a:r>
          </a:p>
          <a:p>
            <a:pPr algn="just">
              <a:lnSpc>
                <a:spcPct val="90000"/>
              </a:lnSpc>
            </a:pPr>
            <a:r>
              <a:rPr lang="en-US" sz="2800" dirty="0"/>
              <a:t>e.g. we might like to compare the difference in vertical dimension obtained using 3 or more methods like phonetics, swallowing, </a:t>
            </a:r>
            <a:r>
              <a:rPr lang="en-US" sz="2800" dirty="0" err="1"/>
              <a:t>Niswonger’s</a:t>
            </a:r>
            <a:r>
              <a:rPr lang="en-US" sz="2800" dirty="0"/>
              <a:t>  method</a:t>
            </a:r>
          </a:p>
          <a:p>
            <a:pPr algn="just">
              <a:lnSpc>
                <a:spcPct val="90000"/>
              </a:lnSpc>
            </a:pPr>
            <a:r>
              <a:rPr lang="en-US" sz="2800" dirty="0"/>
              <a:t>In such cases where more than 2 samples are used ANOVA can be used</a:t>
            </a:r>
          </a:p>
        </p:txBody>
      </p:sp>
    </p:spTree>
    <p:extLst>
      <p:ext uri="{BB962C8B-B14F-4D97-AF65-F5344CB8AC3E}">
        <p14:creationId xmlns:p14="http://schemas.microsoft.com/office/powerpoint/2010/main" val="43478884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E971B841-90E6-4D60-B244-BF27814E66D8}" type="slidenum">
              <a:rPr lang="en-US"/>
              <a:pPr/>
              <a:t>86</a:t>
            </a:fld>
            <a:endParaRPr lang="en-US"/>
          </a:p>
        </p:txBody>
      </p:sp>
      <p:sp>
        <p:nvSpPr>
          <p:cNvPr id="202754" name="Rectangle 2"/>
          <p:cNvSpPr>
            <a:spLocks noGrp="1" noChangeArrowheads="1"/>
          </p:cNvSpPr>
          <p:nvPr>
            <p:ph type="title"/>
          </p:nvPr>
        </p:nvSpPr>
        <p:spPr/>
        <p:txBody>
          <a:bodyPr/>
          <a:lstStyle/>
          <a:p>
            <a:r>
              <a:rPr lang="en-US" b="1">
                <a:solidFill>
                  <a:srgbClr val="FF0000"/>
                </a:solidFill>
              </a:rPr>
              <a:t>ANOVA</a:t>
            </a:r>
          </a:p>
        </p:txBody>
      </p:sp>
      <p:sp>
        <p:nvSpPr>
          <p:cNvPr id="202755" name="Rectangle 3"/>
          <p:cNvSpPr>
            <a:spLocks noGrp="1" noChangeArrowheads="1"/>
          </p:cNvSpPr>
          <p:nvPr>
            <p:ph type="body" idx="1"/>
          </p:nvPr>
        </p:nvSpPr>
        <p:spPr/>
        <p:txBody>
          <a:bodyPr>
            <a:normAutofit fontScale="92500"/>
          </a:bodyPr>
          <a:lstStyle/>
          <a:p>
            <a:pPr algn="just"/>
            <a:r>
              <a:rPr lang="en-US" sz="2800" b="1"/>
              <a:t>Also when measurements are influenced by several factors playing there role e.g. factors affecting retention of a denture, ANOVA can be used.</a:t>
            </a:r>
          </a:p>
          <a:p>
            <a:pPr algn="just"/>
            <a:r>
              <a:rPr lang="en-US" sz="2800" b="1"/>
              <a:t>ANOVA helps to decide which factors are more important </a:t>
            </a:r>
          </a:p>
          <a:p>
            <a:pPr algn="just"/>
            <a:r>
              <a:rPr lang="en-US" sz="2800" b="1"/>
              <a:t>Requirements </a:t>
            </a:r>
          </a:p>
          <a:p>
            <a:pPr lvl="1" algn="just"/>
            <a:r>
              <a:rPr lang="en-US" sz="2400" b="1"/>
              <a:t>Data for each group are assumed to be independent and normally distributed</a:t>
            </a:r>
          </a:p>
          <a:p>
            <a:pPr lvl="1" algn="just"/>
            <a:r>
              <a:rPr lang="en-US" sz="2400" b="1"/>
              <a:t>Sampling should be at random</a:t>
            </a:r>
          </a:p>
        </p:txBody>
      </p:sp>
    </p:spTree>
    <p:extLst>
      <p:ext uri="{BB962C8B-B14F-4D97-AF65-F5344CB8AC3E}">
        <p14:creationId xmlns:p14="http://schemas.microsoft.com/office/powerpoint/2010/main" val="359150863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8DF9C59-7030-4CF0-B6EE-A1B749AAA44F}" type="slidenum">
              <a:rPr lang="en-US"/>
              <a:pPr/>
              <a:t>87</a:t>
            </a:fld>
            <a:endParaRPr lang="en-US"/>
          </a:p>
        </p:txBody>
      </p:sp>
      <p:sp>
        <p:nvSpPr>
          <p:cNvPr id="203778" name="Rectangle 2"/>
          <p:cNvSpPr>
            <a:spLocks noGrp="1" noChangeArrowheads="1"/>
          </p:cNvSpPr>
          <p:nvPr>
            <p:ph type="title"/>
          </p:nvPr>
        </p:nvSpPr>
        <p:spPr/>
        <p:txBody>
          <a:bodyPr/>
          <a:lstStyle/>
          <a:p>
            <a:r>
              <a:rPr lang="en-US" b="1">
                <a:solidFill>
                  <a:srgbClr val="FF0000"/>
                </a:solidFill>
              </a:rPr>
              <a:t>ANOVA</a:t>
            </a:r>
          </a:p>
        </p:txBody>
      </p:sp>
      <p:sp>
        <p:nvSpPr>
          <p:cNvPr id="203779" name="Rectangle 3"/>
          <p:cNvSpPr>
            <a:spLocks noGrp="1" noChangeArrowheads="1"/>
          </p:cNvSpPr>
          <p:nvPr>
            <p:ph type="body" idx="1"/>
          </p:nvPr>
        </p:nvSpPr>
        <p:spPr/>
        <p:txBody>
          <a:bodyPr>
            <a:normAutofit/>
          </a:bodyPr>
          <a:lstStyle/>
          <a:p>
            <a:pPr algn="just">
              <a:lnSpc>
                <a:spcPct val="90000"/>
              </a:lnSpc>
            </a:pPr>
            <a:r>
              <a:rPr lang="en-US" sz="2800" dirty="0">
                <a:solidFill>
                  <a:schemeClr val="hlink"/>
                </a:solidFill>
              </a:rPr>
              <a:t>One way ANOVA</a:t>
            </a:r>
            <a:r>
              <a:rPr lang="en-US" sz="2800" dirty="0"/>
              <a:t> </a:t>
            </a:r>
          </a:p>
          <a:p>
            <a:pPr lvl="1" algn="just">
              <a:lnSpc>
                <a:spcPct val="90000"/>
              </a:lnSpc>
            </a:pPr>
            <a:r>
              <a:rPr lang="en-US" sz="2400" b="1" dirty="0"/>
              <a:t>Where only one factor will effect the result between the groups</a:t>
            </a:r>
          </a:p>
          <a:p>
            <a:pPr algn="just">
              <a:lnSpc>
                <a:spcPct val="90000"/>
              </a:lnSpc>
            </a:pPr>
            <a:r>
              <a:rPr lang="en-US" sz="2800" dirty="0">
                <a:solidFill>
                  <a:schemeClr val="hlink"/>
                </a:solidFill>
              </a:rPr>
              <a:t>Two way ANOVA </a:t>
            </a:r>
          </a:p>
          <a:p>
            <a:pPr lvl="1" algn="just">
              <a:lnSpc>
                <a:spcPct val="90000"/>
              </a:lnSpc>
            </a:pPr>
            <a:r>
              <a:rPr lang="en-US" sz="2400" b="1" dirty="0"/>
              <a:t>Where we have 2 factors that affect the result or outcome</a:t>
            </a:r>
          </a:p>
          <a:p>
            <a:pPr algn="just">
              <a:lnSpc>
                <a:spcPct val="90000"/>
              </a:lnSpc>
            </a:pPr>
            <a:r>
              <a:rPr lang="en-US" sz="2800" dirty="0">
                <a:solidFill>
                  <a:schemeClr val="hlink"/>
                </a:solidFill>
              </a:rPr>
              <a:t>Multi way ANOVA</a:t>
            </a:r>
            <a:r>
              <a:rPr lang="en-US" sz="2800" dirty="0"/>
              <a:t> </a:t>
            </a:r>
          </a:p>
          <a:p>
            <a:pPr lvl="1" algn="just">
              <a:lnSpc>
                <a:spcPct val="90000"/>
              </a:lnSpc>
            </a:pPr>
            <a:r>
              <a:rPr lang="en-US" sz="2400" b="1" dirty="0"/>
              <a:t>Three or more factors affect the result or outcomes between groups</a:t>
            </a:r>
          </a:p>
        </p:txBody>
      </p:sp>
    </p:spTree>
    <p:extLst>
      <p:ext uri="{BB962C8B-B14F-4D97-AF65-F5344CB8AC3E}">
        <p14:creationId xmlns:p14="http://schemas.microsoft.com/office/powerpoint/2010/main" val="91441430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p:txBody>
          <a:bodyPr/>
          <a:lstStyle/>
          <a:p>
            <a:fld id="{0F932847-05EC-4966-A178-E7DDC2E3D275}" type="slidenum">
              <a:rPr lang="en-US"/>
              <a:pPr/>
              <a:t>88</a:t>
            </a:fld>
            <a:endParaRPr lang="en-US"/>
          </a:p>
        </p:txBody>
      </p:sp>
      <p:sp>
        <p:nvSpPr>
          <p:cNvPr id="187394" name="Rectangle 2"/>
          <p:cNvSpPr>
            <a:spLocks noGrp="1" noChangeArrowheads="1"/>
          </p:cNvSpPr>
          <p:nvPr>
            <p:ph type="ctrTitle"/>
          </p:nvPr>
        </p:nvSpPr>
        <p:spPr>
          <a:xfrm>
            <a:off x="2209800" y="2130426"/>
            <a:ext cx="7772400" cy="1470025"/>
          </a:xfrm>
        </p:spPr>
        <p:txBody>
          <a:bodyPr anchor="ctr"/>
          <a:lstStyle/>
          <a:p>
            <a:r>
              <a:rPr lang="en-US" sz="4400" b="1" dirty="0">
                <a:solidFill>
                  <a:schemeClr val="tx1"/>
                </a:solidFill>
              </a:rPr>
              <a:t>Chi square test</a:t>
            </a:r>
          </a:p>
        </p:txBody>
      </p:sp>
    </p:spTree>
    <p:extLst>
      <p:ext uri="{BB962C8B-B14F-4D97-AF65-F5344CB8AC3E}">
        <p14:creationId xmlns:p14="http://schemas.microsoft.com/office/powerpoint/2010/main" val="308524235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4C1FA9E0-6906-48C1-ABDB-446FC367D691}" type="slidenum">
              <a:rPr lang="en-US"/>
              <a:pPr/>
              <a:t>89</a:t>
            </a:fld>
            <a:endParaRPr lang="en-US"/>
          </a:p>
        </p:txBody>
      </p:sp>
      <p:sp>
        <p:nvSpPr>
          <p:cNvPr id="188418" name="Rectangle 2"/>
          <p:cNvSpPr>
            <a:spLocks noGrp="1" noChangeArrowheads="1"/>
          </p:cNvSpPr>
          <p:nvPr>
            <p:ph type="title"/>
          </p:nvPr>
        </p:nvSpPr>
        <p:spPr/>
        <p:txBody>
          <a:bodyPr/>
          <a:lstStyle/>
          <a:p>
            <a:r>
              <a:rPr lang="en-US" b="1" dirty="0">
                <a:solidFill>
                  <a:schemeClr val="tx1"/>
                </a:solidFill>
              </a:rPr>
              <a:t>Chi square test</a:t>
            </a:r>
          </a:p>
        </p:txBody>
      </p:sp>
      <p:sp>
        <p:nvSpPr>
          <p:cNvPr id="188419" name="Rectangle 3"/>
          <p:cNvSpPr>
            <a:spLocks noGrp="1" noChangeArrowheads="1"/>
          </p:cNvSpPr>
          <p:nvPr>
            <p:ph type="body" idx="1"/>
          </p:nvPr>
        </p:nvSpPr>
        <p:spPr/>
        <p:txBody>
          <a:bodyPr>
            <a:normAutofit/>
          </a:bodyPr>
          <a:lstStyle/>
          <a:p>
            <a:pPr algn="just"/>
            <a:r>
              <a:rPr lang="en-US" sz="3200" dirty="0"/>
              <a:t>Chi square is denoted by </a:t>
            </a:r>
            <a:r>
              <a:rPr lang="en-US" sz="3200" i="1" dirty="0"/>
              <a:t>X</a:t>
            </a:r>
            <a:r>
              <a:rPr lang="en-US" sz="3200" b="1" baseline="30000" dirty="0"/>
              <a:t>2</a:t>
            </a:r>
            <a:r>
              <a:rPr lang="en-US" sz="3200" baseline="30000" dirty="0"/>
              <a:t> </a:t>
            </a:r>
            <a:endParaRPr lang="en-US" sz="3200" dirty="0"/>
          </a:p>
          <a:p>
            <a:pPr algn="just"/>
            <a:r>
              <a:rPr lang="en-US" sz="3200" dirty="0"/>
              <a:t>It was developed by Karl Pearson </a:t>
            </a:r>
          </a:p>
        </p:txBody>
      </p:sp>
    </p:spTree>
    <p:extLst>
      <p:ext uri="{BB962C8B-B14F-4D97-AF65-F5344CB8AC3E}">
        <p14:creationId xmlns:p14="http://schemas.microsoft.com/office/powerpoint/2010/main" val="1639187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t>TABULATION</a:t>
            </a:r>
          </a:p>
        </p:txBody>
      </p:sp>
      <p:sp>
        <p:nvSpPr>
          <p:cNvPr id="46083" name="Rectangle 3"/>
          <p:cNvSpPr>
            <a:spLocks noGrp="1" noChangeArrowheads="1"/>
          </p:cNvSpPr>
          <p:nvPr>
            <p:ph idx="1"/>
          </p:nvPr>
        </p:nvSpPr>
        <p:spPr>
          <a:xfrm>
            <a:off x="1500372" y="1690687"/>
            <a:ext cx="7696200" cy="4191000"/>
          </a:xfrm>
        </p:spPr>
        <p:txBody>
          <a:bodyPr>
            <a:noAutofit/>
          </a:bodyPr>
          <a:lstStyle/>
          <a:p>
            <a:pPr>
              <a:lnSpc>
                <a:spcPct val="80000"/>
              </a:lnSpc>
              <a:buFont typeface="Wingdings" panose="05000000000000000000" pitchFamily="2" charset="2"/>
              <a:buNone/>
            </a:pPr>
            <a:r>
              <a:rPr lang="en-US" sz="2800" b="1" dirty="0"/>
              <a:t>classified on the following bases: </a:t>
            </a:r>
          </a:p>
          <a:p>
            <a:pPr>
              <a:lnSpc>
                <a:spcPct val="80000"/>
              </a:lnSpc>
            </a:pPr>
            <a:r>
              <a:rPr lang="en-US" sz="2400" dirty="0"/>
              <a:t>Geographical. </a:t>
            </a:r>
            <a:r>
              <a:rPr lang="en-US" sz="2400" dirty="0" err="1"/>
              <a:t>i.e</a:t>
            </a:r>
            <a:r>
              <a:rPr lang="en-US" sz="2400" dirty="0"/>
              <a:t> , area-wise, e.g. cities, districts etc.</a:t>
            </a:r>
          </a:p>
          <a:p>
            <a:pPr>
              <a:lnSpc>
                <a:spcPct val="80000"/>
              </a:lnSpc>
            </a:pPr>
            <a:r>
              <a:rPr lang="en-US" sz="2400" dirty="0"/>
              <a:t>Chronological </a:t>
            </a:r>
            <a:r>
              <a:rPr lang="en-US" sz="2400" dirty="0" err="1"/>
              <a:t>i,e</a:t>
            </a:r>
            <a:r>
              <a:rPr lang="en-US" sz="2400" dirty="0"/>
              <a:t>, on the basis of time.</a:t>
            </a:r>
          </a:p>
          <a:p>
            <a:pPr>
              <a:lnSpc>
                <a:spcPct val="80000"/>
              </a:lnSpc>
            </a:pPr>
            <a:r>
              <a:rPr lang="en-US" sz="2400" dirty="0"/>
              <a:t>Qualitative </a:t>
            </a:r>
            <a:r>
              <a:rPr lang="en-US" sz="2400" dirty="0" err="1"/>
              <a:t>i.e</a:t>
            </a:r>
            <a:r>
              <a:rPr lang="en-US" sz="2400" dirty="0"/>
              <a:t>   according to some attribute.</a:t>
            </a:r>
          </a:p>
          <a:p>
            <a:pPr>
              <a:lnSpc>
                <a:spcPct val="80000"/>
              </a:lnSpc>
            </a:pPr>
            <a:r>
              <a:rPr lang="en-US" sz="2400" dirty="0"/>
              <a:t>Quantitative </a:t>
            </a:r>
            <a:r>
              <a:rPr lang="en-US" sz="2400" dirty="0" err="1"/>
              <a:t>i,e</a:t>
            </a:r>
            <a:r>
              <a:rPr lang="en-US" sz="2400" dirty="0"/>
              <a:t>  in terms of  magnitude.</a:t>
            </a:r>
          </a:p>
          <a:p>
            <a:pPr>
              <a:lnSpc>
                <a:spcPct val="80000"/>
              </a:lnSpc>
            </a:pPr>
            <a:endParaRPr lang="en-US" sz="2400" dirty="0"/>
          </a:p>
          <a:p>
            <a:pPr>
              <a:lnSpc>
                <a:spcPct val="80000"/>
              </a:lnSpc>
            </a:pPr>
            <a:endParaRPr lang="en-US" sz="2400" dirty="0"/>
          </a:p>
          <a:p>
            <a:pPr>
              <a:lnSpc>
                <a:spcPct val="80000"/>
              </a:lnSpc>
              <a:buFont typeface="Wingdings" panose="05000000000000000000" pitchFamily="2" charset="2"/>
              <a:buNone/>
            </a:pPr>
            <a:r>
              <a:rPr lang="en-US" sz="2400" b="1" dirty="0"/>
              <a:t>The two elements of classification are </a:t>
            </a:r>
          </a:p>
          <a:p>
            <a:pPr>
              <a:lnSpc>
                <a:spcPct val="80000"/>
              </a:lnSpc>
            </a:pPr>
            <a:r>
              <a:rPr lang="en-US" sz="2400" dirty="0"/>
              <a:t>The variable and</a:t>
            </a:r>
          </a:p>
          <a:p>
            <a:pPr>
              <a:lnSpc>
                <a:spcPct val="80000"/>
              </a:lnSpc>
            </a:pPr>
            <a:r>
              <a:rPr lang="en-US" sz="2400" dirty="0"/>
              <a:t>The frequency. </a:t>
            </a:r>
          </a:p>
          <a:p>
            <a:pPr>
              <a:lnSpc>
                <a:spcPct val="80000"/>
              </a:lnSpc>
            </a:pPr>
            <a:endParaRPr lang="en-US" sz="2400" dirty="0"/>
          </a:p>
        </p:txBody>
      </p:sp>
      <p:sp>
        <p:nvSpPr>
          <p:cNvPr id="4" name="Slide Number Placeholder 3"/>
          <p:cNvSpPr>
            <a:spLocks noGrp="1"/>
          </p:cNvSpPr>
          <p:nvPr>
            <p:ph type="sldNum" sz="quarter" idx="12"/>
          </p:nvPr>
        </p:nvSpPr>
        <p:spPr/>
        <p:txBody>
          <a:bodyPr/>
          <a:lstStyle/>
          <a:p>
            <a:fld id="{38C823EC-29D4-4F14-A526-8BDE3FA9E334}" type="slidenum">
              <a:rPr lang="en-US"/>
              <a:pPr/>
              <a:t>9</a:t>
            </a:fld>
            <a:endParaRPr lang="en-US"/>
          </a:p>
        </p:txBody>
      </p:sp>
    </p:spTree>
    <p:extLst>
      <p:ext uri="{BB962C8B-B14F-4D97-AF65-F5344CB8AC3E}">
        <p14:creationId xmlns:p14="http://schemas.microsoft.com/office/powerpoint/2010/main" val="32807796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08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608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608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608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608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608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608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B18BDA5-576D-4619-9A6B-6AECC96B6229}" type="slidenum">
              <a:rPr lang="en-US"/>
              <a:pPr/>
              <a:t>90</a:t>
            </a:fld>
            <a:endParaRPr lang="en-US"/>
          </a:p>
        </p:txBody>
      </p:sp>
      <p:sp>
        <p:nvSpPr>
          <p:cNvPr id="189442" name="Rectangle 2"/>
          <p:cNvSpPr>
            <a:spLocks noGrp="1" noChangeArrowheads="1"/>
          </p:cNvSpPr>
          <p:nvPr>
            <p:ph type="title"/>
          </p:nvPr>
        </p:nvSpPr>
        <p:spPr/>
        <p:txBody>
          <a:bodyPr/>
          <a:lstStyle/>
          <a:p>
            <a:r>
              <a:rPr lang="en-US" b="1" dirty="0">
                <a:solidFill>
                  <a:schemeClr val="tx1"/>
                </a:solidFill>
              </a:rPr>
              <a:t>Chi square test</a:t>
            </a:r>
          </a:p>
        </p:txBody>
      </p:sp>
      <p:sp>
        <p:nvSpPr>
          <p:cNvPr id="189443" name="Rectangle 3"/>
          <p:cNvSpPr>
            <a:spLocks noGrp="1" noChangeArrowheads="1"/>
          </p:cNvSpPr>
          <p:nvPr>
            <p:ph type="body" idx="1"/>
          </p:nvPr>
        </p:nvSpPr>
        <p:spPr/>
        <p:txBody>
          <a:bodyPr/>
          <a:lstStyle/>
          <a:p>
            <a:pPr algn="just"/>
            <a:r>
              <a:rPr lang="en-US" sz="3600"/>
              <a:t>The most important application of chi square test in medical statistics are </a:t>
            </a:r>
          </a:p>
          <a:p>
            <a:pPr lvl="1" algn="just"/>
            <a:r>
              <a:rPr lang="en-US" sz="3200"/>
              <a:t>Test of proportion </a:t>
            </a:r>
          </a:p>
          <a:p>
            <a:pPr lvl="1" algn="just"/>
            <a:r>
              <a:rPr lang="en-US" sz="3200"/>
              <a:t>Test of association </a:t>
            </a:r>
          </a:p>
          <a:p>
            <a:pPr lvl="1" algn="just"/>
            <a:r>
              <a:rPr lang="en-US" sz="3200"/>
              <a:t>Test of goodness of fit </a:t>
            </a:r>
          </a:p>
        </p:txBody>
      </p:sp>
    </p:spTree>
    <p:extLst>
      <p:ext uri="{BB962C8B-B14F-4D97-AF65-F5344CB8AC3E}">
        <p14:creationId xmlns:p14="http://schemas.microsoft.com/office/powerpoint/2010/main" val="362371666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5DF8B374-F755-44BA-82B1-3533901D1944}" type="slidenum">
              <a:rPr lang="en-US"/>
              <a:pPr/>
              <a:t>91</a:t>
            </a:fld>
            <a:endParaRPr lang="en-US"/>
          </a:p>
        </p:txBody>
      </p:sp>
      <p:sp>
        <p:nvSpPr>
          <p:cNvPr id="190466" name="Rectangle 2"/>
          <p:cNvSpPr>
            <a:spLocks noGrp="1" noChangeArrowheads="1"/>
          </p:cNvSpPr>
          <p:nvPr>
            <p:ph type="title"/>
          </p:nvPr>
        </p:nvSpPr>
        <p:spPr/>
        <p:txBody>
          <a:bodyPr/>
          <a:lstStyle/>
          <a:p>
            <a:r>
              <a:rPr lang="en-US" b="1">
                <a:solidFill>
                  <a:srgbClr val="FF0000"/>
                </a:solidFill>
              </a:rPr>
              <a:t>Chi square test</a:t>
            </a:r>
          </a:p>
        </p:txBody>
      </p:sp>
      <p:sp>
        <p:nvSpPr>
          <p:cNvPr id="190467" name="Rectangle 3"/>
          <p:cNvSpPr>
            <a:spLocks noGrp="1" noChangeArrowheads="1"/>
          </p:cNvSpPr>
          <p:nvPr>
            <p:ph type="body" idx="1"/>
          </p:nvPr>
        </p:nvSpPr>
        <p:spPr/>
        <p:txBody>
          <a:bodyPr/>
          <a:lstStyle/>
          <a:p>
            <a:pPr algn="just">
              <a:lnSpc>
                <a:spcPct val="90000"/>
              </a:lnSpc>
            </a:pPr>
            <a:r>
              <a:rPr lang="en-US" sz="2800" b="1" dirty="0">
                <a:solidFill>
                  <a:srgbClr val="00B0F0"/>
                </a:solidFill>
              </a:rPr>
              <a:t>Test of proportion </a:t>
            </a:r>
            <a:endParaRPr lang="en-US" sz="2800" dirty="0">
              <a:solidFill>
                <a:srgbClr val="00B0F0"/>
              </a:solidFill>
            </a:endParaRPr>
          </a:p>
          <a:p>
            <a:pPr lvl="1" algn="just">
              <a:lnSpc>
                <a:spcPct val="90000"/>
              </a:lnSpc>
            </a:pPr>
            <a:r>
              <a:rPr lang="en-US" sz="2400" b="1" dirty="0"/>
              <a:t>Used as an alternate test to find the significance of difference in 2 or more than 2 proportions </a:t>
            </a:r>
          </a:p>
          <a:p>
            <a:pPr algn="just">
              <a:lnSpc>
                <a:spcPct val="90000"/>
              </a:lnSpc>
            </a:pPr>
            <a:r>
              <a:rPr lang="en-US" sz="2800" b="1" dirty="0">
                <a:solidFill>
                  <a:srgbClr val="00B0F0"/>
                </a:solidFill>
              </a:rPr>
              <a:t>Test of association </a:t>
            </a:r>
            <a:endParaRPr lang="en-US" sz="2800" dirty="0">
              <a:solidFill>
                <a:srgbClr val="00B0F0"/>
              </a:solidFill>
            </a:endParaRPr>
          </a:p>
          <a:p>
            <a:pPr lvl="1" algn="just">
              <a:lnSpc>
                <a:spcPct val="90000"/>
              </a:lnSpc>
            </a:pPr>
            <a:r>
              <a:rPr lang="en-US" sz="2400" b="1" dirty="0"/>
              <a:t>To measure the probability of association between 2 discreet attributes </a:t>
            </a:r>
            <a:r>
              <a:rPr lang="en-US" sz="2400" b="1" dirty="0" err="1"/>
              <a:t>e.g</a:t>
            </a:r>
            <a:r>
              <a:rPr lang="en-US" sz="2400" b="1" dirty="0"/>
              <a:t> smoking and cancer</a:t>
            </a:r>
            <a:r>
              <a:rPr lang="en-US" sz="2400" dirty="0"/>
              <a:t> </a:t>
            </a:r>
            <a:endParaRPr lang="en-US" sz="2400" b="1" dirty="0"/>
          </a:p>
          <a:p>
            <a:pPr algn="just">
              <a:lnSpc>
                <a:spcPct val="90000"/>
              </a:lnSpc>
            </a:pPr>
            <a:r>
              <a:rPr lang="en-US" sz="2800" b="1" dirty="0">
                <a:solidFill>
                  <a:srgbClr val="00B0F0"/>
                </a:solidFill>
              </a:rPr>
              <a:t>Test of goodness of fit </a:t>
            </a:r>
            <a:endParaRPr lang="en-US" sz="2800" dirty="0">
              <a:solidFill>
                <a:srgbClr val="00B0F0"/>
              </a:solidFill>
            </a:endParaRPr>
          </a:p>
          <a:p>
            <a:pPr lvl="1" algn="just">
              <a:lnSpc>
                <a:spcPct val="90000"/>
              </a:lnSpc>
            </a:pPr>
            <a:r>
              <a:rPr lang="en-US" sz="2400" b="1" dirty="0"/>
              <a:t>Tests whether the observed values of a character differ from the expected value by chance or due to play of some external factor </a:t>
            </a:r>
          </a:p>
        </p:txBody>
      </p:sp>
    </p:spTree>
    <p:extLst>
      <p:ext uri="{BB962C8B-B14F-4D97-AF65-F5344CB8AC3E}">
        <p14:creationId xmlns:p14="http://schemas.microsoft.com/office/powerpoint/2010/main" val="340439717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1EA6BE0C-408A-4EE3-BA36-8EDA90798A5B}" type="slidenum">
              <a:rPr lang="en-US"/>
              <a:pPr/>
              <a:t>92</a:t>
            </a:fld>
            <a:endParaRPr lang="en-US"/>
          </a:p>
        </p:txBody>
      </p:sp>
      <p:sp>
        <p:nvSpPr>
          <p:cNvPr id="191490" name="Rectangle 2"/>
          <p:cNvSpPr>
            <a:spLocks noGrp="1" noChangeArrowheads="1"/>
          </p:cNvSpPr>
          <p:nvPr>
            <p:ph type="title"/>
          </p:nvPr>
        </p:nvSpPr>
        <p:spPr/>
        <p:txBody>
          <a:bodyPr/>
          <a:lstStyle/>
          <a:p>
            <a:r>
              <a:rPr lang="en-US" b="1">
                <a:solidFill>
                  <a:srgbClr val="FF0000"/>
                </a:solidFill>
              </a:rPr>
              <a:t>Chi square test</a:t>
            </a:r>
          </a:p>
        </p:txBody>
      </p:sp>
      <p:sp>
        <p:nvSpPr>
          <p:cNvPr id="191491" name="Rectangle 3"/>
          <p:cNvSpPr>
            <a:spLocks noGrp="1" noChangeArrowheads="1"/>
          </p:cNvSpPr>
          <p:nvPr>
            <p:ph type="body" idx="1"/>
          </p:nvPr>
        </p:nvSpPr>
        <p:spPr/>
        <p:txBody>
          <a:bodyPr/>
          <a:lstStyle/>
          <a:p>
            <a:pPr algn="ctr">
              <a:buFontTx/>
              <a:buNone/>
            </a:pPr>
            <a:endParaRPr lang="en-US" i="1"/>
          </a:p>
          <a:p>
            <a:pPr algn="ctr">
              <a:buFontTx/>
              <a:buNone/>
            </a:pPr>
            <a:r>
              <a:rPr lang="en-US" i="1"/>
              <a:t>X</a:t>
            </a:r>
            <a:r>
              <a:rPr lang="en-US" b="1" baseline="30000"/>
              <a:t>2 </a:t>
            </a:r>
            <a:r>
              <a:rPr lang="en-US" baseline="30000"/>
              <a:t> </a:t>
            </a:r>
            <a:r>
              <a:rPr lang="en-US"/>
              <a:t>=  </a:t>
            </a:r>
            <a:r>
              <a:rPr lang="el-GR">
                <a:cs typeface="Arial" panose="020B0604020202020204" pitchFamily="34" charset="0"/>
              </a:rPr>
              <a:t>Σ</a:t>
            </a:r>
            <a:r>
              <a:rPr lang="en-US"/>
              <a:t> ( O – E ) </a:t>
            </a:r>
            <a:r>
              <a:rPr lang="en-US" b="1" baseline="30000"/>
              <a:t>2</a:t>
            </a:r>
          </a:p>
          <a:p>
            <a:pPr algn="ctr">
              <a:buFontTx/>
              <a:buNone/>
            </a:pPr>
            <a:r>
              <a:rPr lang="en-US"/>
              <a:t>       E</a:t>
            </a:r>
          </a:p>
          <a:p>
            <a:pPr algn="ctr">
              <a:buFontTx/>
              <a:buNone/>
            </a:pPr>
            <a:endParaRPr lang="en-US"/>
          </a:p>
          <a:p>
            <a:r>
              <a:rPr lang="en-US" i="1"/>
              <a:t>X</a:t>
            </a:r>
            <a:r>
              <a:rPr lang="en-US" b="1" baseline="30000"/>
              <a:t>2 </a:t>
            </a:r>
            <a:r>
              <a:rPr lang="en-US"/>
              <a:t>denotes Chi square</a:t>
            </a:r>
          </a:p>
          <a:p>
            <a:r>
              <a:rPr lang="en-US"/>
              <a:t>O = Observed Value</a:t>
            </a:r>
          </a:p>
          <a:p>
            <a:r>
              <a:rPr lang="en-US"/>
              <a:t>E = Expected Value</a:t>
            </a:r>
          </a:p>
        </p:txBody>
      </p:sp>
      <p:sp>
        <p:nvSpPr>
          <p:cNvPr id="191492" name="Line 4"/>
          <p:cNvSpPr>
            <a:spLocks noChangeShapeType="1"/>
          </p:cNvSpPr>
          <p:nvPr/>
        </p:nvSpPr>
        <p:spPr bwMode="auto">
          <a:xfrm>
            <a:off x="5033958" y="2890840"/>
            <a:ext cx="1981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70841166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56FEECAA-50E2-495B-A36A-98ECFDC75499}" type="slidenum">
              <a:rPr lang="en-US"/>
              <a:pPr/>
              <a:t>93</a:t>
            </a:fld>
            <a:endParaRPr lang="en-US"/>
          </a:p>
        </p:txBody>
      </p:sp>
      <p:sp>
        <p:nvSpPr>
          <p:cNvPr id="192514" name="Rectangle 2"/>
          <p:cNvSpPr>
            <a:spLocks noGrp="1" noChangeArrowheads="1"/>
          </p:cNvSpPr>
          <p:nvPr>
            <p:ph type="title"/>
          </p:nvPr>
        </p:nvSpPr>
        <p:spPr/>
        <p:txBody>
          <a:bodyPr/>
          <a:lstStyle/>
          <a:p>
            <a:r>
              <a:rPr lang="en-US" b="1">
                <a:solidFill>
                  <a:srgbClr val="FF0000"/>
                </a:solidFill>
              </a:rPr>
              <a:t>Chi square test</a:t>
            </a:r>
          </a:p>
        </p:txBody>
      </p:sp>
      <p:sp>
        <p:nvSpPr>
          <p:cNvPr id="192515" name="Rectangle 3"/>
          <p:cNvSpPr>
            <a:spLocks noGrp="1" noChangeArrowheads="1"/>
          </p:cNvSpPr>
          <p:nvPr>
            <p:ph type="body" idx="1"/>
          </p:nvPr>
        </p:nvSpPr>
        <p:spPr/>
        <p:txBody>
          <a:bodyPr/>
          <a:lstStyle/>
          <a:p>
            <a:pPr algn="ctr">
              <a:buFontTx/>
              <a:buNone/>
            </a:pPr>
            <a:r>
              <a:rPr lang="en-US">
                <a:solidFill>
                  <a:schemeClr val="hlink"/>
                </a:solidFill>
              </a:rPr>
              <a:t>Steps in Chi Square Test</a:t>
            </a:r>
          </a:p>
          <a:p>
            <a:pPr algn="just"/>
            <a:r>
              <a:rPr lang="en-US"/>
              <a:t>State the null hypothesis </a:t>
            </a:r>
          </a:p>
          <a:p>
            <a:pPr algn="just"/>
            <a:r>
              <a:rPr lang="en-US"/>
              <a:t>Determine the Chi square value </a:t>
            </a:r>
          </a:p>
          <a:p>
            <a:pPr algn="just"/>
            <a:r>
              <a:rPr lang="en-US"/>
              <a:t>Find the degree of freedom </a:t>
            </a:r>
          </a:p>
          <a:p>
            <a:pPr algn="just"/>
            <a:r>
              <a:rPr lang="en-US"/>
              <a:t>Refer the Chi square table to find the probability value corresponding to the degree of freedom</a:t>
            </a:r>
          </a:p>
          <a:p>
            <a:endParaRPr lang="en-US"/>
          </a:p>
        </p:txBody>
      </p:sp>
    </p:spTree>
    <p:extLst>
      <p:ext uri="{BB962C8B-B14F-4D97-AF65-F5344CB8AC3E}">
        <p14:creationId xmlns:p14="http://schemas.microsoft.com/office/powerpoint/2010/main" val="26813386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6"/>
          <p:cNvSpPr>
            <a:spLocks noGrp="1"/>
          </p:cNvSpPr>
          <p:nvPr>
            <p:ph type="sldNum" sz="quarter" idx="4294967295"/>
          </p:nvPr>
        </p:nvSpPr>
        <p:spPr>
          <a:xfrm>
            <a:off x="8077200" y="6245225"/>
            <a:ext cx="2133600" cy="476250"/>
          </a:xfrm>
          <a:prstGeom prst="rect">
            <a:avLst/>
          </a:prstGeom>
        </p:spPr>
        <p:txBody>
          <a:bodyPr/>
          <a:lstStyle/>
          <a:p>
            <a:fld id="{CFFDDBE3-0DC5-4140-BC86-3C580839A1BA}" type="slidenum">
              <a:rPr lang="en-US"/>
              <a:pPr/>
              <a:t>94</a:t>
            </a:fld>
            <a:endParaRPr lang="en-US"/>
          </a:p>
        </p:txBody>
      </p:sp>
      <p:sp>
        <p:nvSpPr>
          <p:cNvPr id="193538" name="Rectangle 2"/>
          <p:cNvSpPr>
            <a:spLocks noGrp="1" noChangeArrowheads="1"/>
          </p:cNvSpPr>
          <p:nvPr>
            <p:ph type="title"/>
          </p:nvPr>
        </p:nvSpPr>
        <p:spPr/>
        <p:txBody>
          <a:bodyPr/>
          <a:lstStyle/>
          <a:p>
            <a:r>
              <a:rPr lang="en-US" b="1">
                <a:solidFill>
                  <a:srgbClr val="FF0000"/>
                </a:solidFill>
              </a:rPr>
              <a:t>Chi square test</a:t>
            </a:r>
          </a:p>
        </p:txBody>
      </p:sp>
      <p:sp>
        <p:nvSpPr>
          <p:cNvPr id="193539" name="Rectangle 3"/>
          <p:cNvSpPr>
            <a:spLocks noGrp="1" noChangeArrowheads="1"/>
          </p:cNvSpPr>
          <p:nvPr>
            <p:ph type="body" sz="half" idx="1"/>
          </p:nvPr>
        </p:nvSpPr>
        <p:spPr>
          <a:xfrm>
            <a:off x="1981200" y="1600200"/>
            <a:ext cx="8305800" cy="1828800"/>
          </a:xfrm>
        </p:spPr>
        <p:txBody>
          <a:bodyPr/>
          <a:lstStyle/>
          <a:p>
            <a:pPr algn="just"/>
            <a:r>
              <a:rPr lang="en-US"/>
              <a:t>Let us consider the following example </a:t>
            </a:r>
          </a:p>
          <a:p>
            <a:pPr algn="just"/>
            <a:r>
              <a:rPr lang="en-US"/>
              <a:t>We are making a field trial of 2 vaccines</a:t>
            </a:r>
          </a:p>
          <a:p>
            <a:pPr algn="just"/>
            <a:r>
              <a:rPr lang="en-US"/>
              <a:t>The results of field trial are </a:t>
            </a:r>
          </a:p>
        </p:txBody>
      </p:sp>
      <p:graphicFrame>
        <p:nvGraphicFramePr>
          <p:cNvPr id="193540" name="Group 4"/>
          <p:cNvGraphicFramePr>
            <a:graphicFrameLocks noGrp="1"/>
          </p:cNvGraphicFramePr>
          <p:nvPr>
            <p:ph sz="half" idx="2"/>
          </p:nvPr>
        </p:nvGraphicFramePr>
        <p:xfrm>
          <a:off x="1828800" y="3581400"/>
          <a:ext cx="8382000" cy="2819400"/>
        </p:xfrm>
        <a:graphic>
          <a:graphicData uri="http://schemas.openxmlformats.org/drawingml/2006/table">
            <a:tbl>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10668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panose="020B0604020202020204" pitchFamily="34" charset="0"/>
                        </a:rPr>
                        <a:t>Vaccine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panose="020B0604020202020204" pitchFamily="34" charset="0"/>
                        </a:rPr>
                        <a:t>Attacked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panose="020B0604020202020204" pitchFamily="34" charset="0"/>
                        </a:rPr>
                        <a:t>Not Attacked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panose="020B0604020202020204" pitchFamily="34" charset="0"/>
                        </a:rPr>
                        <a:t>Total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panose="020B0604020202020204" pitchFamily="34" charset="0"/>
                        </a:rPr>
                        <a:t>Attack Rate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42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panose="020B0604020202020204" pitchFamily="34" charset="0"/>
                        </a:rPr>
                        <a:t>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panose="020B0604020202020204" pitchFamily="34" charset="0"/>
                        </a:rPr>
                        <a:t>22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panose="020B0604020202020204" pitchFamily="34" charset="0"/>
                        </a:rPr>
                        <a:t>68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panose="020B0604020202020204" pitchFamily="34" charset="0"/>
                        </a:rPr>
                        <a:t>90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panose="020B0604020202020204" pitchFamily="34" charset="0"/>
                        </a:rPr>
                        <a:t>24.4%</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42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panose="020B0604020202020204" pitchFamily="34" charset="0"/>
                        </a:rPr>
                        <a:t>B</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panose="020B0604020202020204" pitchFamily="34" charset="0"/>
                        </a:rPr>
                        <a:t>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panose="020B0604020202020204" pitchFamily="34" charset="0"/>
                        </a:rPr>
                        <a:t>72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panose="020B0604020202020204" pitchFamily="34" charset="0"/>
                        </a:rPr>
                        <a:t>86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panose="020B0604020202020204" pitchFamily="34" charset="0"/>
                        </a:rPr>
                        <a:t>16.2%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42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panose="020B0604020202020204" pitchFamily="34" charset="0"/>
                        </a:rPr>
                        <a:t>Total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panose="020B0604020202020204" pitchFamily="34" charset="0"/>
                        </a:rPr>
                        <a:t>36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panose="020B0604020202020204" pitchFamily="34" charset="0"/>
                        </a:rPr>
                        <a:t>140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panose="020B0604020202020204" pitchFamily="34" charset="0"/>
                        </a:rPr>
                        <a:t>176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347240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1E01F18B-6757-49F0-91FE-45BCDF6CE060}" type="slidenum">
              <a:rPr lang="en-US"/>
              <a:pPr/>
              <a:t>95</a:t>
            </a:fld>
            <a:endParaRPr lang="en-US"/>
          </a:p>
        </p:txBody>
      </p:sp>
      <p:sp>
        <p:nvSpPr>
          <p:cNvPr id="194562" name="Rectangle 2"/>
          <p:cNvSpPr>
            <a:spLocks noGrp="1" noChangeArrowheads="1"/>
          </p:cNvSpPr>
          <p:nvPr>
            <p:ph type="title"/>
          </p:nvPr>
        </p:nvSpPr>
        <p:spPr/>
        <p:txBody>
          <a:bodyPr/>
          <a:lstStyle/>
          <a:p>
            <a:r>
              <a:rPr lang="en-US" b="1">
                <a:solidFill>
                  <a:srgbClr val="FF0000"/>
                </a:solidFill>
              </a:rPr>
              <a:t>Chi square test</a:t>
            </a:r>
          </a:p>
        </p:txBody>
      </p:sp>
      <p:sp>
        <p:nvSpPr>
          <p:cNvPr id="194563" name="Rectangle 3"/>
          <p:cNvSpPr>
            <a:spLocks noGrp="1" noChangeArrowheads="1"/>
          </p:cNvSpPr>
          <p:nvPr>
            <p:ph type="body" idx="1"/>
          </p:nvPr>
        </p:nvSpPr>
        <p:spPr/>
        <p:txBody>
          <a:bodyPr>
            <a:normAutofit/>
          </a:bodyPr>
          <a:lstStyle/>
          <a:p>
            <a:pPr algn="just"/>
            <a:r>
              <a:rPr lang="en-US" sz="2800" dirty="0"/>
              <a:t>Vaccine B seems to be superior to Vaccine A</a:t>
            </a:r>
          </a:p>
          <a:p>
            <a:pPr algn="just"/>
            <a:r>
              <a:rPr lang="en-US" sz="2800" dirty="0"/>
              <a:t>We perform Chi Square test to verify if the vaccine B is superior to vaccine A or is it merely due to chance</a:t>
            </a:r>
          </a:p>
          <a:p>
            <a:pPr algn="just"/>
            <a:r>
              <a:rPr lang="en-US" sz="2800" dirty="0"/>
              <a:t>State the null hypothesis</a:t>
            </a:r>
          </a:p>
          <a:p>
            <a:pPr algn="just"/>
            <a:r>
              <a:rPr lang="en-US" sz="2800" dirty="0"/>
              <a:t>It states that the vaccines have equal efficacy</a:t>
            </a:r>
          </a:p>
        </p:txBody>
      </p:sp>
    </p:spTree>
    <p:extLst>
      <p:ext uri="{BB962C8B-B14F-4D97-AF65-F5344CB8AC3E}">
        <p14:creationId xmlns:p14="http://schemas.microsoft.com/office/powerpoint/2010/main" val="392290146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C962573-DBA6-4F4A-9BB2-FAEB7A5169D6}" type="slidenum">
              <a:rPr lang="en-US"/>
              <a:pPr/>
              <a:t>96</a:t>
            </a:fld>
            <a:endParaRPr lang="en-US"/>
          </a:p>
        </p:txBody>
      </p:sp>
      <p:sp>
        <p:nvSpPr>
          <p:cNvPr id="195586" name="Rectangle 2"/>
          <p:cNvSpPr>
            <a:spLocks noGrp="1" noChangeArrowheads="1"/>
          </p:cNvSpPr>
          <p:nvPr>
            <p:ph type="title"/>
          </p:nvPr>
        </p:nvSpPr>
        <p:spPr/>
        <p:txBody>
          <a:bodyPr/>
          <a:lstStyle/>
          <a:p>
            <a:r>
              <a:rPr lang="en-US" b="1">
                <a:solidFill>
                  <a:srgbClr val="FF0000"/>
                </a:solidFill>
              </a:rPr>
              <a:t>Chi square test</a:t>
            </a:r>
          </a:p>
        </p:txBody>
      </p:sp>
      <p:sp>
        <p:nvSpPr>
          <p:cNvPr id="195587" name="Rectangle 3"/>
          <p:cNvSpPr>
            <a:spLocks noGrp="1" noChangeArrowheads="1"/>
          </p:cNvSpPr>
          <p:nvPr>
            <p:ph type="body" idx="1"/>
          </p:nvPr>
        </p:nvSpPr>
        <p:spPr>
          <a:xfrm>
            <a:off x="1103312" y="1295672"/>
            <a:ext cx="8946541" cy="4195481"/>
          </a:xfrm>
        </p:spPr>
        <p:txBody>
          <a:bodyPr/>
          <a:lstStyle/>
          <a:p>
            <a:pPr algn="ctr">
              <a:buFontTx/>
              <a:buNone/>
            </a:pPr>
            <a:r>
              <a:rPr lang="en-US" dirty="0">
                <a:solidFill>
                  <a:schemeClr val="hlink"/>
                </a:solidFill>
              </a:rPr>
              <a:t>Determining the Chi Square Value</a:t>
            </a:r>
          </a:p>
          <a:p>
            <a:r>
              <a:rPr lang="en-US" dirty="0"/>
              <a:t>Find total attack and non attack rates</a:t>
            </a:r>
          </a:p>
          <a:p>
            <a:r>
              <a:rPr lang="en-US" dirty="0"/>
              <a:t>Total Attack rate =    36/176    =    0.204</a:t>
            </a:r>
          </a:p>
          <a:p>
            <a:pPr algn="ctr">
              <a:buFontTx/>
              <a:buNone/>
            </a:pPr>
            <a:r>
              <a:rPr lang="en-US" dirty="0"/>
              <a:t>     </a:t>
            </a:r>
          </a:p>
          <a:p>
            <a:r>
              <a:rPr lang="en-US" dirty="0"/>
              <a:t>Total Non Attack Rate =    140/175    =    0.795</a:t>
            </a:r>
          </a:p>
          <a:p>
            <a:pPr algn="ctr">
              <a:buFontTx/>
              <a:buNone/>
            </a:pPr>
            <a:r>
              <a:rPr lang="en-US" dirty="0"/>
              <a:t>                           </a:t>
            </a:r>
          </a:p>
        </p:txBody>
      </p:sp>
      <p:graphicFrame>
        <p:nvGraphicFramePr>
          <p:cNvPr id="7" name="Group 4"/>
          <p:cNvGraphicFramePr>
            <a:graphicFrameLocks/>
          </p:cNvGraphicFramePr>
          <p:nvPr>
            <p:extLst>
              <p:ext uri="{D42A27DB-BD31-4B8C-83A1-F6EECF244321}">
                <p14:modId xmlns:p14="http://schemas.microsoft.com/office/powerpoint/2010/main" val="3738383276"/>
              </p:ext>
            </p:extLst>
          </p:nvPr>
        </p:nvGraphicFramePr>
        <p:xfrm>
          <a:off x="2638425" y="3910009"/>
          <a:ext cx="8382000" cy="2819400"/>
        </p:xfrm>
        <a:graphic>
          <a:graphicData uri="http://schemas.openxmlformats.org/drawingml/2006/table">
            <a:tbl>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10668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panose="020B0604020202020204" pitchFamily="34" charset="0"/>
                        </a:rPr>
                        <a:t>Vaccine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panose="020B0604020202020204" pitchFamily="34" charset="0"/>
                        </a:rPr>
                        <a:t>Attacked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panose="020B0604020202020204" pitchFamily="34" charset="0"/>
                        </a:rPr>
                        <a:t>Not Attacked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panose="020B0604020202020204" pitchFamily="34" charset="0"/>
                        </a:rPr>
                        <a:t>Total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panose="020B0604020202020204" pitchFamily="34" charset="0"/>
                        </a:rPr>
                        <a:t>Attack Rate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42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panose="020B0604020202020204" pitchFamily="34" charset="0"/>
                        </a:rPr>
                        <a:t>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panose="020B0604020202020204" pitchFamily="34" charset="0"/>
                        </a:rPr>
                        <a:t>22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panose="020B0604020202020204" pitchFamily="34" charset="0"/>
                        </a:rPr>
                        <a:t>68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panose="020B0604020202020204" pitchFamily="34" charset="0"/>
                        </a:rPr>
                        <a:t>90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panose="020B0604020202020204" pitchFamily="34" charset="0"/>
                        </a:rPr>
                        <a:t>24.4%</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42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panose="020B0604020202020204" pitchFamily="34" charset="0"/>
                        </a:rPr>
                        <a:t>B</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panose="020B0604020202020204" pitchFamily="34" charset="0"/>
                        </a:rPr>
                        <a:t>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panose="020B0604020202020204" pitchFamily="34" charset="0"/>
                        </a:rPr>
                        <a:t>72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panose="020B0604020202020204" pitchFamily="34" charset="0"/>
                        </a:rPr>
                        <a:t>86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panose="020B0604020202020204" pitchFamily="34" charset="0"/>
                        </a:rPr>
                        <a:t>16.2%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42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panose="020B0604020202020204" pitchFamily="34" charset="0"/>
                        </a:rPr>
                        <a:t>Total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panose="020B0604020202020204" pitchFamily="34" charset="0"/>
                        </a:rPr>
                        <a:t>36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panose="020B0604020202020204" pitchFamily="34" charset="0"/>
                        </a:rPr>
                        <a:t>140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panose="020B0604020202020204" pitchFamily="34" charset="0"/>
                        </a:rPr>
                        <a:t>176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3032465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5"/>
          <p:cNvSpPr>
            <a:spLocks noGrp="1"/>
          </p:cNvSpPr>
          <p:nvPr>
            <p:ph type="sldNum" sz="quarter" idx="12"/>
          </p:nvPr>
        </p:nvSpPr>
        <p:spPr/>
        <p:txBody>
          <a:bodyPr/>
          <a:lstStyle/>
          <a:p>
            <a:fld id="{28AA05E9-978E-4E43-A719-D801FB9B4DFA}" type="slidenum">
              <a:rPr lang="en-US"/>
              <a:pPr/>
              <a:t>97</a:t>
            </a:fld>
            <a:endParaRPr lang="en-US"/>
          </a:p>
        </p:txBody>
      </p:sp>
      <p:sp>
        <p:nvSpPr>
          <p:cNvPr id="196610" name="Rectangle 2"/>
          <p:cNvSpPr>
            <a:spLocks noGrp="1" noChangeArrowheads="1"/>
          </p:cNvSpPr>
          <p:nvPr>
            <p:ph type="title"/>
          </p:nvPr>
        </p:nvSpPr>
        <p:spPr/>
        <p:txBody>
          <a:bodyPr/>
          <a:lstStyle/>
          <a:p>
            <a:r>
              <a:rPr lang="en-US" b="1">
                <a:solidFill>
                  <a:srgbClr val="FF0000"/>
                </a:solidFill>
              </a:rPr>
              <a:t>Chi square test</a:t>
            </a:r>
          </a:p>
        </p:txBody>
      </p:sp>
      <p:graphicFrame>
        <p:nvGraphicFramePr>
          <p:cNvPr id="196611" name="Group 3"/>
          <p:cNvGraphicFramePr>
            <a:graphicFrameLocks noGrp="1"/>
          </p:cNvGraphicFramePr>
          <p:nvPr>
            <p:ph idx="1"/>
          </p:nvPr>
        </p:nvGraphicFramePr>
        <p:xfrm>
          <a:off x="1981200" y="1600201"/>
          <a:ext cx="8229600" cy="4721479"/>
        </p:xfrm>
        <a:graphic>
          <a:graphicData uri="http://schemas.openxmlformats.org/drawingml/2006/table">
            <a:tbl>
              <a:tblPr/>
              <a:tblGrid>
                <a:gridCol w="15240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6127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panose="020B0604020202020204" pitchFamily="34" charset="0"/>
                        </a:rPr>
                        <a:t>Vaccine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panose="020B0604020202020204" pitchFamily="34" charset="0"/>
                        </a:rPr>
                        <a:t>Attacked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panose="020B0604020202020204" pitchFamily="34" charset="0"/>
                        </a:rPr>
                        <a:t>Not Attacked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827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panose="020B0604020202020204" pitchFamily="34" charset="0"/>
                        </a:rPr>
                        <a:t>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panose="020B0604020202020204" pitchFamily="34" charset="0"/>
                        </a:rPr>
                        <a:t>(n=90)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panose="020B0604020202020204" pitchFamily="34" charset="0"/>
                        </a:rPr>
                        <a:t>O = 22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panose="020B0604020202020204" pitchFamily="34" charset="0"/>
                        </a:rPr>
                        <a:t>E = 0.204 X 90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panose="020B0604020202020204" pitchFamily="34" charset="0"/>
                        </a:rPr>
                        <a:t>=18.36</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panose="020B0604020202020204" pitchFamily="34" charset="0"/>
                        </a:rPr>
                        <a:t>O - E = + 3.64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panose="020B0604020202020204" pitchFamily="34" charset="0"/>
                        </a:rPr>
                        <a:t>O = 68</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panose="020B0604020202020204" pitchFamily="34" charset="0"/>
                        </a:rPr>
                        <a:t>E = 0.795 X 90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panose="020B0604020202020204" pitchFamily="34" charset="0"/>
                        </a:rPr>
                        <a:t>= 71.55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panose="020B0604020202020204" pitchFamily="34" charset="0"/>
                        </a:rPr>
                        <a:t>O - E = - 3.55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0478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panose="020B0604020202020204" pitchFamily="34" charset="0"/>
                        </a:rPr>
                        <a:t>B</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panose="020B0604020202020204" pitchFamily="34" charset="0"/>
                        </a:rPr>
                        <a:t>(n=86)</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panose="020B0604020202020204" pitchFamily="34" charset="0"/>
                        </a:rPr>
                        <a:t>O = 14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panose="020B0604020202020204" pitchFamily="34" charset="0"/>
                        </a:rPr>
                        <a:t>E = 0.204  X 86</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panose="020B0604020202020204" pitchFamily="34" charset="0"/>
                        </a:rPr>
                        <a:t>= 17.54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panose="020B0604020202020204" pitchFamily="34" charset="0"/>
                        </a:rPr>
                        <a:t>O - E = -3.54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panose="020B0604020202020204" pitchFamily="34" charset="0"/>
                        </a:rPr>
                        <a:t>O = 72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panose="020B0604020202020204" pitchFamily="34" charset="0"/>
                        </a:rPr>
                        <a:t>E = 0.795 X 86</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panose="020B0604020202020204" pitchFamily="34" charset="0"/>
                        </a:rPr>
                        <a:t>= 68.37</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panose="020B0604020202020204" pitchFamily="34" charset="0"/>
                        </a:rPr>
                        <a:t>O - E = + 3.63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9024386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F479AEB8-D64B-49DB-A709-34239B66809E}" type="slidenum">
              <a:rPr lang="en-US"/>
              <a:pPr/>
              <a:t>98</a:t>
            </a:fld>
            <a:endParaRPr lang="en-US"/>
          </a:p>
        </p:txBody>
      </p:sp>
      <p:sp>
        <p:nvSpPr>
          <p:cNvPr id="197634" name="Rectangle 2"/>
          <p:cNvSpPr>
            <a:spLocks noGrp="1" noChangeArrowheads="1"/>
          </p:cNvSpPr>
          <p:nvPr>
            <p:ph type="title"/>
          </p:nvPr>
        </p:nvSpPr>
        <p:spPr/>
        <p:txBody>
          <a:bodyPr/>
          <a:lstStyle/>
          <a:p>
            <a:r>
              <a:rPr lang="en-US" b="1">
                <a:solidFill>
                  <a:srgbClr val="FF0000"/>
                </a:solidFill>
              </a:rPr>
              <a:t>Chi square test</a:t>
            </a:r>
          </a:p>
        </p:txBody>
      </p:sp>
      <p:sp>
        <p:nvSpPr>
          <p:cNvPr id="197635" name="Rectangle 3"/>
          <p:cNvSpPr>
            <a:spLocks noGrp="1" noChangeArrowheads="1"/>
          </p:cNvSpPr>
          <p:nvPr>
            <p:ph type="body" idx="1"/>
          </p:nvPr>
        </p:nvSpPr>
        <p:spPr/>
        <p:txBody>
          <a:bodyPr/>
          <a:lstStyle/>
          <a:p>
            <a:pPr>
              <a:buFontTx/>
              <a:buNone/>
            </a:pPr>
            <a:r>
              <a:rPr lang="en-US" i="1" dirty="0"/>
              <a:t>X</a:t>
            </a:r>
            <a:r>
              <a:rPr lang="en-US" baseline="30000" dirty="0"/>
              <a:t>2  </a:t>
            </a:r>
            <a:r>
              <a:rPr lang="en-US" dirty="0"/>
              <a:t>=  </a:t>
            </a:r>
            <a:r>
              <a:rPr lang="el-GR" dirty="0">
                <a:cs typeface="Arial" panose="020B0604020202020204" pitchFamily="34" charset="0"/>
              </a:rPr>
              <a:t>Σ</a:t>
            </a:r>
            <a:r>
              <a:rPr lang="en-US" dirty="0"/>
              <a:t> ( O – E ) </a:t>
            </a:r>
            <a:r>
              <a:rPr lang="en-US" baseline="30000" dirty="0"/>
              <a:t>2</a:t>
            </a:r>
          </a:p>
          <a:p>
            <a:pPr>
              <a:buFontTx/>
              <a:buNone/>
            </a:pPr>
            <a:r>
              <a:rPr lang="en-US" dirty="0"/>
              <a:t>                  E</a:t>
            </a:r>
          </a:p>
          <a:p>
            <a:pPr>
              <a:buFontTx/>
              <a:buNone/>
            </a:pPr>
            <a:r>
              <a:rPr lang="en-US" dirty="0"/>
              <a:t>= 1.79</a:t>
            </a:r>
          </a:p>
          <a:p>
            <a:pPr>
              <a:buFontTx/>
              <a:buNone/>
            </a:pPr>
            <a:endParaRPr lang="en-US" dirty="0"/>
          </a:p>
        </p:txBody>
      </p:sp>
      <p:sp>
        <p:nvSpPr>
          <p:cNvPr id="197640" name="Line 8"/>
          <p:cNvSpPr>
            <a:spLocks noChangeShapeType="1"/>
          </p:cNvSpPr>
          <p:nvPr/>
        </p:nvSpPr>
        <p:spPr bwMode="auto">
          <a:xfrm>
            <a:off x="3276600" y="22098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41" name="Line 9"/>
          <p:cNvSpPr>
            <a:spLocks noChangeShapeType="1"/>
          </p:cNvSpPr>
          <p:nvPr/>
        </p:nvSpPr>
        <p:spPr bwMode="auto">
          <a:xfrm>
            <a:off x="1604963" y="2481262"/>
            <a:ext cx="1600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68439731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936E3137-0F5E-4817-8899-E3CC3C75A5FD}" type="slidenum">
              <a:rPr lang="en-US"/>
              <a:pPr/>
              <a:t>99</a:t>
            </a:fld>
            <a:endParaRPr lang="en-US"/>
          </a:p>
        </p:txBody>
      </p:sp>
      <p:sp>
        <p:nvSpPr>
          <p:cNvPr id="198658" name="Rectangle 2"/>
          <p:cNvSpPr>
            <a:spLocks noGrp="1" noChangeArrowheads="1"/>
          </p:cNvSpPr>
          <p:nvPr>
            <p:ph type="title"/>
          </p:nvPr>
        </p:nvSpPr>
        <p:spPr/>
        <p:txBody>
          <a:bodyPr/>
          <a:lstStyle/>
          <a:p>
            <a:r>
              <a:rPr lang="en-US" b="1">
                <a:solidFill>
                  <a:srgbClr val="FF0000"/>
                </a:solidFill>
              </a:rPr>
              <a:t>Chi square test</a:t>
            </a:r>
          </a:p>
        </p:txBody>
      </p:sp>
      <p:sp>
        <p:nvSpPr>
          <p:cNvPr id="198659" name="Rectangle 3"/>
          <p:cNvSpPr>
            <a:spLocks noGrp="1" noChangeArrowheads="1"/>
          </p:cNvSpPr>
          <p:nvPr>
            <p:ph type="body" idx="1"/>
          </p:nvPr>
        </p:nvSpPr>
        <p:spPr/>
        <p:txBody>
          <a:bodyPr/>
          <a:lstStyle/>
          <a:p>
            <a:r>
              <a:rPr lang="en-US">
                <a:solidFill>
                  <a:schemeClr val="hlink"/>
                </a:solidFill>
              </a:rPr>
              <a:t>Find the Degree of Freedom</a:t>
            </a:r>
            <a:r>
              <a:rPr lang="en-US"/>
              <a:t> = (c-1) (r-1)</a:t>
            </a:r>
          </a:p>
          <a:p>
            <a:r>
              <a:rPr lang="en-US"/>
              <a:t>c = number of Columns</a:t>
            </a:r>
          </a:p>
          <a:p>
            <a:r>
              <a:rPr lang="en-US"/>
              <a:t>r = number of Rows</a:t>
            </a:r>
          </a:p>
          <a:p>
            <a:endParaRPr lang="en-US"/>
          </a:p>
          <a:p>
            <a:r>
              <a:rPr lang="en-US"/>
              <a:t>d.f. = (2-1)(2-1) = 1</a:t>
            </a:r>
          </a:p>
          <a:p>
            <a:endParaRPr lang="en-US"/>
          </a:p>
        </p:txBody>
      </p:sp>
    </p:spTree>
    <p:extLst>
      <p:ext uri="{BB962C8B-B14F-4D97-AF65-F5344CB8AC3E}">
        <p14:creationId xmlns:p14="http://schemas.microsoft.com/office/powerpoint/2010/main" val="8007554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2945</TotalTime>
  <Words>4011</Words>
  <Application>Microsoft Office PowerPoint</Application>
  <PresentationFormat>Widescreen</PresentationFormat>
  <Paragraphs>880</Paragraphs>
  <Slides>100</Slides>
  <Notes>100</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3</vt:i4>
      </vt:variant>
      <vt:variant>
        <vt:lpstr>Slide Titles</vt:lpstr>
      </vt:variant>
      <vt:variant>
        <vt:i4>100</vt:i4>
      </vt:variant>
    </vt:vector>
  </HeadingPairs>
  <TitlesOfParts>
    <vt:vector size="116" baseType="lpstr">
      <vt:lpstr>Arial</vt:lpstr>
      <vt:lpstr>Bookman Old Style</vt:lpstr>
      <vt:lpstr>Calibri</vt:lpstr>
      <vt:lpstr>Century Gothic</vt:lpstr>
      <vt:lpstr>Garamond</vt:lpstr>
      <vt:lpstr>Monotype Corsiva</vt:lpstr>
      <vt:lpstr>Symbol</vt:lpstr>
      <vt:lpstr>Times</vt:lpstr>
      <vt:lpstr>Times New Roman</vt:lpstr>
      <vt:lpstr>Verdana</vt:lpstr>
      <vt:lpstr>Wingdings</vt:lpstr>
      <vt:lpstr>Wingdings 3</vt:lpstr>
      <vt:lpstr>Ion</vt:lpstr>
      <vt:lpstr>Chart</vt:lpstr>
      <vt:lpstr>Equation</vt:lpstr>
      <vt:lpstr>Photo Editor Photo</vt:lpstr>
      <vt:lpstr>BIOSTATISTICS</vt:lpstr>
      <vt:lpstr>PowerPoint Presentation</vt:lpstr>
      <vt:lpstr>Bio-statistics  (Grant John)</vt:lpstr>
      <vt:lpstr>General application of bio-statistics:</vt:lpstr>
      <vt:lpstr>Uses of statistics in dental science:</vt:lpstr>
      <vt:lpstr>Collection of Data</vt:lpstr>
      <vt:lpstr>Sources of data</vt:lpstr>
      <vt:lpstr>PRESENTATION OF DATA</vt:lpstr>
      <vt:lpstr>TABULATION</vt:lpstr>
      <vt:lpstr>PowerPoint Presentation</vt:lpstr>
      <vt:lpstr>Types of Table</vt:lpstr>
      <vt:lpstr>Master Table </vt:lpstr>
      <vt:lpstr>Simple Table</vt:lpstr>
      <vt:lpstr>PowerPoint Presentation</vt:lpstr>
      <vt:lpstr>Diagrams:</vt:lpstr>
      <vt:lpstr>PowerPoint Presentation</vt:lpstr>
      <vt:lpstr>PowerPoint Presentation</vt:lpstr>
      <vt:lpstr>Bar Diagram</vt:lpstr>
      <vt:lpstr>Multiple Bar: </vt:lpstr>
      <vt:lpstr>Proportional/Component Bar Diagram:</vt:lpstr>
      <vt:lpstr> PIE DIAGRAM</vt:lpstr>
      <vt:lpstr>Line diagram:</vt:lpstr>
      <vt:lpstr>Histogram</vt:lpstr>
      <vt:lpstr>Frequency Polygon</vt:lpstr>
      <vt:lpstr>Cartograms or Spot Map</vt:lpstr>
      <vt:lpstr>PICTOGRAM</vt:lpstr>
      <vt:lpstr>Scatter Diagram shows the relationship b/w two variables</vt:lpstr>
      <vt:lpstr>Common Statistical Terms</vt:lpstr>
      <vt:lpstr>Common Statistical Terms</vt:lpstr>
      <vt:lpstr>Common Statistical Terms</vt:lpstr>
      <vt:lpstr>Measures of central tendency:</vt:lpstr>
      <vt:lpstr>Properties of central tendency:</vt:lpstr>
      <vt:lpstr>Arithmetic Mean:</vt:lpstr>
      <vt:lpstr>PowerPoint Presentation</vt:lpstr>
      <vt:lpstr>PowerPoint Presentation</vt:lpstr>
      <vt:lpstr>Median</vt:lpstr>
      <vt:lpstr>Median</vt:lpstr>
      <vt:lpstr>Mode</vt:lpstr>
      <vt:lpstr>Mode</vt:lpstr>
      <vt:lpstr>PowerPoint Presentation</vt:lpstr>
      <vt:lpstr>PowerPoint Presentation</vt:lpstr>
      <vt:lpstr>PowerPoint Presentation</vt:lpstr>
      <vt:lpstr>Measures of Variation</vt:lpstr>
      <vt:lpstr>The Range</vt:lpstr>
      <vt:lpstr>Standard Deviation </vt:lpstr>
      <vt:lpstr>Variance</vt:lpstr>
      <vt:lpstr>PowerPoint Presentation</vt:lpstr>
      <vt:lpstr>PowerPoint Presentation</vt:lpstr>
      <vt:lpstr>PowerPoint Presentation</vt:lpstr>
      <vt:lpstr>PowerPoint Presentation</vt:lpstr>
      <vt:lpstr>Mean Deviation= ∑|(x-x)|/N = 30/8 =3.75  </vt:lpstr>
      <vt:lpstr>Standard deviation (Root Mean Square deviation) </vt:lpstr>
      <vt:lpstr>PowerPoint Presentation</vt:lpstr>
      <vt:lpstr>PowerPoint Presentation</vt:lpstr>
      <vt:lpstr>Coefficient of variation</vt:lpstr>
      <vt:lpstr>Standard error</vt:lpstr>
      <vt:lpstr>PowerPoint Presentation</vt:lpstr>
      <vt:lpstr>Normal distribution </vt:lpstr>
      <vt:lpstr>PowerPoint Presentation</vt:lpstr>
      <vt:lpstr>PowerPoint Presentation</vt:lpstr>
      <vt:lpstr>PowerPoint Presentation</vt:lpstr>
      <vt:lpstr>Normal Distribution</vt:lpstr>
      <vt:lpstr>PowerPoint Presentation</vt:lpstr>
      <vt:lpstr>Hypothesis testing </vt:lpstr>
      <vt:lpstr>PowerPoint Presentation</vt:lpstr>
      <vt:lpstr>PROBABILITY</vt:lpstr>
      <vt:lpstr>PowerPoint Presentation</vt:lpstr>
      <vt:lpstr>What does Not Significant really mean?</vt:lpstr>
      <vt:lpstr>PowerPoint Presentation</vt:lpstr>
      <vt:lpstr>Sampling Distribution</vt:lpstr>
      <vt:lpstr>Tests of Significance</vt:lpstr>
      <vt:lpstr>Tests of significance</vt:lpstr>
      <vt:lpstr>Parameteric tests</vt:lpstr>
      <vt:lpstr>Parameteric tests</vt:lpstr>
      <vt:lpstr>Non parametric tests </vt:lpstr>
      <vt:lpstr>Non parametric tests</vt:lpstr>
      <vt:lpstr>Tests of significance for large samples </vt:lpstr>
      <vt:lpstr>Test of significance for large samples</vt:lpstr>
      <vt:lpstr>Test of significance for small samples </vt:lpstr>
      <vt:lpstr>Test of significance for small samples</vt:lpstr>
      <vt:lpstr>PowerPoint Presentation</vt:lpstr>
      <vt:lpstr>Unpaired t test </vt:lpstr>
      <vt:lpstr>Paired t test</vt:lpstr>
      <vt:lpstr>ANOVA</vt:lpstr>
      <vt:lpstr>ANOVA</vt:lpstr>
      <vt:lpstr>ANOVA</vt:lpstr>
      <vt:lpstr>ANOVA</vt:lpstr>
      <vt:lpstr>Chi square test</vt:lpstr>
      <vt:lpstr>Chi square test</vt:lpstr>
      <vt:lpstr>Chi square test</vt:lpstr>
      <vt:lpstr>Chi square test</vt:lpstr>
      <vt:lpstr>Chi square test</vt:lpstr>
      <vt:lpstr>Chi square test</vt:lpstr>
      <vt:lpstr>Chi square test</vt:lpstr>
      <vt:lpstr>Chi square test</vt:lpstr>
      <vt:lpstr>Chi square test</vt:lpstr>
      <vt:lpstr>Chi square test</vt:lpstr>
      <vt:lpstr>Chi square test</vt:lpstr>
      <vt:lpstr>Chi square test</vt:lpstr>
      <vt:lpstr>Chi square test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BIOSTATISTICS</dc:title>
  <dc:creator>sony</dc:creator>
  <cp:lastModifiedBy>IJAHS</cp:lastModifiedBy>
  <cp:revision>86</cp:revision>
  <dcterms:created xsi:type="dcterms:W3CDTF">2015-09-12T05:04:54Z</dcterms:created>
  <dcterms:modified xsi:type="dcterms:W3CDTF">2017-09-22T05:30:04Z</dcterms:modified>
</cp:coreProperties>
</file>