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4" r:id="rId8"/>
    <p:sldId id="259" r:id="rId9"/>
    <p:sldId id="260" r:id="rId10"/>
    <p:sldId id="275" r:id="rId11"/>
    <p:sldId id="262" r:id="rId12"/>
    <p:sldId id="261" r:id="rId13"/>
    <p:sldId id="281" r:id="rId14"/>
    <p:sldId id="279" r:id="rId15"/>
    <p:sldId id="280" r:id="rId16"/>
    <p:sldId id="263" r:id="rId17"/>
    <p:sldId id="264" r:id="rId18"/>
    <p:sldId id="265" r:id="rId19"/>
    <p:sldId id="286" r:id="rId20"/>
    <p:sldId id="282" r:id="rId21"/>
    <p:sldId id="283" r:id="rId22"/>
    <p:sldId id="267" r:id="rId23"/>
    <p:sldId id="266" r:id="rId24"/>
    <p:sldId id="268" r:id="rId25"/>
    <p:sldId id="269" r:id="rId26"/>
    <p:sldId id="270" r:id="rId27"/>
    <p:sldId id="271" r:id="rId28"/>
    <p:sldId id="272" r:id="rId29"/>
    <p:sldId id="285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CED83-EECC-45B1-9D1D-1BC4A03B4CE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D635C63-CA6E-4013-8EA5-507F5B006339}">
      <dgm:prSet phldrT="[Text]"/>
      <dgm:spPr/>
      <dgm:t>
        <a:bodyPr/>
        <a:lstStyle/>
        <a:p>
          <a:r>
            <a:rPr lang="en-US" dirty="0" smtClean="0"/>
            <a:t>WHO IS LIABLE</a:t>
          </a:r>
          <a:endParaRPr lang="en-IN" dirty="0"/>
        </a:p>
      </dgm:t>
    </dgm:pt>
    <dgm:pt modelId="{0AE953B3-F104-45F4-8ED7-2EF237A2A244}" type="parTrans" cxnId="{AE1A238A-F52D-4825-AEA6-2895D7F8D14C}">
      <dgm:prSet/>
      <dgm:spPr/>
      <dgm:t>
        <a:bodyPr/>
        <a:lstStyle/>
        <a:p>
          <a:endParaRPr lang="en-IN"/>
        </a:p>
      </dgm:t>
    </dgm:pt>
    <dgm:pt modelId="{9FC80807-D4CC-4A0A-836C-FBFFB9D8460E}" type="sibTrans" cxnId="{AE1A238A-F52D-4825-AEA6-2895D7F8D14C}">
      <dgm:prSet/>
      <dgm:spPr/>
      <dgm:t>
        <a:bodyPr/>
        <a:lstStyle/>
        <a:p>
          <a:endParaRPr lang="en-IN"/>
        </a:p>
      </dgm:t>
    </dgm:pt>
    <dgm:pt modelId="{0EA6325B-B8D0-454D-A290-26C218F2BF23}">
      <dgm:prSet phldrT="[Text]"/>
      <dgm:spPr/>
      <dgm:t>
        <a:bodyPr/>
        <a:lstStyle/>
        <a:p>
          <a:r>
            <a:rPr lang="en-US" dirty="0" smtClean="0"/>
            <a:t>Doctors with independent  practice rendering only ‘fee’ services.</a:t>
          </a:r>
          <a:endParaRPr lang="en-IN" dirty="0"/>
        </a:p>
      </dgm:t>
    </dgm:pt>
    <dgm:pt modelId="{209CD6BC-F80F-4EAB-8601-C9A78135407D}" type="parTrans" cxnId="{EC3E6D82-8B94-4F48-8615-2047CD018685}">
      <dgm:prSet/>
      <dgm:spPr/>
      <dgm:t>
        <a:bodyPr/>
        <a:lstStyle/>
        <a:p>
          <a:endParaRPr lang="en-IN"/>
        </a:p>
      </dgm:t>
    </dgm:pt>
    <dgm:pt modelId="{5D7AA3E9-7A94-450F-BAEA-11428523310F}" type="sibTrans" cxnId="{EC3E6D82-8B94-4F48-8615-2047CD018685}">
      <dgm:prSet/>
      <dgm:spPr/>
      <dgm:t>
        <a:bodyPr/>
        <a:lstStyle/>
        <a:p>
          <a:endParaRPr lang="en-IN"/>
        </a:p>
      </dgm:t>
    </dgm:pt>
    <dgm:pt modelId="{398B4E49-F5F3-42CB-BF41-6AD4E3A0A07C}">
      <dgm:prSet phldrT="[Text]"/>
      <dgm:spPr/>
      <dgm:t>
        <a:bodyPr/>
        <a:lstStyle/>
        <a:p>
          <a:r>
            <a:rPr lang="en-US" dirty="0" smtClean="0"/>
            <a:t>Private hospitals charging all.</a:t>
          </a:r>
          <a:endParaRPr lang="en-IN" dirty="0"/>
        </a:p>
      </dgm:t>
    </dgm:pt>
    <dgm:pt modelId="{5694633F-6BDB-43A5-B33A-9383567668E0}" type="parTrans" cxnId="{E28B4C61-E62F-445F-AF7E-F4C301B5124D}">
      <dgm:prSet/>
      <dgm:spPr/>
      <dgm:t>
        <a:bodyPr/>
        <a:lstStyle/>
        <a:p>
          <a:endParaRPr lang="en-IN"/>
        </a:p>
      </dgm:t>
    </dgm:pt>
    <dgm:pt modelId="{1E1BC8DB-6587-4486-BD56-C097390229F0}" type="sibTrans" cxnId="{E28B4C61-E62F-445F-AF7E-F4C301B5124D}">
      <dgm:prSet/>
      <dgm:spPr/>
      <dgm:t>
        <a:bodyPr/>
        <a:lstStyle/>
        <a:p>
          <a:endParaRPr lang="en-IN"/>
        </a:p>
      </dgm:t>
    </dgm:pt>
    <dgm:pt modelId="{1AC123F4-E063-4860-9771-C26FC613E510}">
      <dgm:prSet phldrT="[Text]"/>
      <dgm:spPr/>
      <dgm:t>
        <a:bodyPr/>
        <a:lstStyle/>
        <a:p>
          <a:r>
            <a:rPr lang="en-US" dirty="0" smtClean="0"/>
            <a:t>All hospitals having free as well as paying patients.</a:t>
          </a:r>
          <a:endParaRPr lang="en-IN" dirty="0"/>
        </a:p>
      </dgm:t>
    </dgm:pt>
    <dgm:pt modelId="{ED665A41-2999-43D6-A3D2-47A1C76D8070}" type="parTrans" cxnId="{92AFB87D-262B-40EB-A3D3-E40541D85323}">
      <dgm:prSet/>
      <dgm:spPr/>
      <dgm:t>
        <a:bodyPr/>
        <a:lstStyle/>
        <a:p>
          <a:endParaRPr lang="en-IN"/>
        </a:p>
      </dgm:t>
    </dgm:pt>
    <dgm:pt modelId="{59494C7D-75F7-41BA-8E05-07C431DDF08C}" type="sibTrans" cxnId="{92AFB87D-262B-40EB-A3D3-E40541D85323}">
      <dgm:prSet/>
      <dgm:spPr/>
      <dgm:t>
        <a:bodyPr/>
        <a:lstStyle/>
        <a:p>
          <a:endParaRPr lang="en-IN"/>
        </a:p>
      </dgm:t>
    </dgm:pt>
    <dgm:pt modelId="{C50D01A6-0EC5-41EB-91C0-AA94118002F6}">
      <dgm:prSet phldrT="[Text]"/>
      <dgm:spPr/>
      <dgm:t>
        <a:bodyPr/>
        <a:lstStyle/>
        <a:p>
          <a:r>
            <a:rPr lang="en-US" dirty="0" smtClean="0"/>
            <a:t>Doctors/ Hospitals paid by an insurance firm for treatment of a client.</a:t>
          </a:r>
          <a:endParaRPr lang="en-IN" dirty="0"/>
        </a:p>
      </dgm:t>
    </dgm:pt>
    <dgm:pt modelId="{78B3A82F-7C52-4617-9A63-2675D3FBC574}" type="parTrans" cxnId="{EB5FCDC4-69DA-4B7D-95CC-008E72A838F1}">
      <dgm:prSet/>
      <dgm:spPr/>
      <dgm:t>
        <a:bodyPr/>
        <a:lstStyle/>
        <a:p>
          <a:endParaRPr lang="en-IN"/>
        </a:p>
      </dgm:t>
    </dgm:pt>
    <dgm:pt modelId="{3731C500-506B-4DF8-9598-565D88408687}" type="sibTrans" cxnId="{EB5FCDC4-69DA-4B7D-95CC-008E72A838F1}">
      <dgm:prSet/>
      <dgm:spPr/>
      <dgm:t>
        <a:bodyPr/>
        <a:lstStyle/>
        <a:p>
          <a:endParaRPr lang="en-IN"/>
        </a:p>
      </dgm:t>
    </dgm:pt>
    <dgm:pt modelId="{226B53BE-BBC7-44A4-85E9-7231145681B8}" type="pres">
      <dgm:prSet presAssocID="{36ACED83-EECC-45B1-9D1D-1BC4A03B4C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57888CD-9BB7-442D-8BDE-1294CD5718DD}" type="pres">
      <dgm:prSet presAssocID="{BD635C63-CA6E-4013-8EA5-507F5B006339}" presName="roof" presStyleLbl="dkBgShp" presStyleIdx="0" presStyleCnt="2" custLinFactNeighborX="-9803" custLinFactNeighborY="3272"/>
      <dgm:spPr/>
      <dgm:t>
        <a:bodyPr/>
        <a:lstStyle/>
        <a:p>
          <a:endParaRPr lang="en-IN"/>
        </a:p>
      </dgm:t>
    </dgm:pt>
    <dgm:pt modelId="{88D7DB22-A203-4D8E-80FE-5F50BB9214F0}" type="pres">
      <dgm:prSet presAssocID="{BD635C63-CA6E-4013-8EA5-507F5B006339}" presName="pillars" presStyleCnt="0"/>
      <dgm:spPr/>
    </dgm:pt>
    <dgm:pt modelId="{EC3ADCD0-9CFF-477E-A419-C7BF9FE69AA7}" type="pres">
      <dgm:prSet presAssocID="{BD635C63-CA6E-4013-8EA5-507F5B00633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EB804F-569E-4F0E-81B5-0BCF191D1A98}" type="pres">
      <dgm:prSet presAssocID="{398B4E49-F5F3-42CB-BF41-6AD4E3A0A07C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DC2B22-5056-4ECC-B6AF-D8B4A756F477}" type="pres">
      <dgm:prSet presAssocID="{1AC123F4-E063-4860-9771-C26FC613E510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C89940-9A64-4F22-A1A2-8584C51812C9}" type="pres">
      <dgm:prSet presAssocID="{C50D01A6-0EC5-41EB-91C0-AA94118002F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167A71-9C1C-43EB-9C25-9B83ECE97703}" type="pres">
      <dgm:prSet presAssocID="{BD635C63-CA6E-4013-8EA5-507F5B006339}" presName="base" presStyleLbl="dkBgShp" presStyleIdx="1" presStyleCnt="2"/>
      <dgm:spPr/>
    </dgm:pt>
  </dgm:ptLst>
  <dgm:cxnLst>
    <dgm:cxn modelId="{EB5FCDC4-69DA-4B7D-95CC-008E72A838F1}" srcId="{BD635C63-CA6E-4013-8EA5-507F5B006339}" destId="{C50D01A6-0EC5-41EB-91C0-AA94118002F6}" srcOrd="3" destOrd="0" parTransId="{78B3A82F-7C52-4617-9A63-2675D3FBC574}" sibTransId="{3731C500-506B-4DF8-9598-565D88408687}"/>
    <dgm:cxn modelId="{1C8BC1EA-B01A-44B1-97BB-2C703719A056}" type="presOf" srcId="{0EA6325B-B8D0-454D-A290-26C218F2BF23}" destId="{EC3ADCD0-9CFF-477E-A419-C7BF9FE69AA7}" srcOrd="0" destOrd="0" presId="urn:microsoft.com/office/officeart/2005/8/layout/hList3"/>
    <dgm:cxn modelId="{313430A6-6779-4532-9BD7-E091B25AB7C8}" type="presOf" srcId="{36ACED83-EECC-45B1-9D1D-1BC4A03B4CE1}" destId="{226B53BE-BBC7-44A4-85E9-7231145681B8}" srcOrd="0" destOrd="0" presId="urn:microsoft.com/office/officeart/2005/8/layout/hList3"/>
    <dgm:cxn modelId="{92AFB87D-262B-40EB-A3D3-E40541D85323}" srcId="{BD635C63-CA6E-4013-8EA5-507F5B006339}" destId="{1AC123F4-E063-4860-9771-C26FC613E510}" srcOrd="2" destOrd="0" parTransId="{ED665A41-2999-43D6-A3D2-47A1C76D8070}" sibTransId="{59494C7D-75F7-41BA-8E05-07C431DDF08C}"/>
    <dgm:cxn modelId="{335C0EB2-1CF9-4738-BFBE-09F111ACCF85}" type="presOf" srcId="{C50D01A6-0EC5-41EB-91C0-AA94118002F6}" destId="{89C89940-9A64-4F22-A1A2-8584C51812C9}" srcOrd="0" destOrd="0" presId="urn:microsoft.com/office/officeart/2005/8/layout/hList3"/>
    <dgm:cxn modelId="{E28B4C61-E62F-445F-AF7E-F4C301B5124D}" srcId="{BD635C63-CA6E-4013-8EA5-507F5B006339}" destId="{398B4E49-F5F3-42CB-BF41-6AD4E3A0A07C}" srcOrd="1" destOrd="0" parTransId="{5694633F-6BDB-43A5-B33A-9383567668E0}" sibTransId="{1E1BC8DB-6587-4486-BD56-C097390229F0}"/>
    <dgm:cxn modelId="{AE1A238A-F52D-4825-AEA6-2895D7F8D14C}" srcId="{36ACED83-EECC-45B1-9D1D-1BC4A03B4CE1}" destId="{BD635C63-CA6E-4013-8EA5-507F5B006339}" srcOrd="0" destOrd="0" parTransId="{0AE953B3-F104-45F4-8ED7-2EF237A2A244}" sibTransId="{9FC80807-D4CC-4A0A-836C-FBFFB9D8460E}"/>
    <dgm:cxn modelId="{68C071EF-FB73-492A-9B80-A787EA0B6281}" type="presOf" srcId="{1AC123F4-E063-4860-9771-C26FC613E510}" destId="{A3DC2B22-5056-4ECC-B6AF-D8B4A756F477}" srcOrd="0" destOrd="0" presId="urn:microsoft.com/office/officeart/2005/8/layout/hList3"/>
    <dgm:cxn modelId="{EC3E6D82-8B94-4F48-8615-2047CD018685}" srcId="{BD635C63-CA6E-4013-8EA5-507F5B006339}" destId="{0EA6325B-B8D0-454D-A290-26C218F2BF23}" srcOrd="0" destOrd="0" parTransId="{209CD6BC-F80F-4EAB-8601-C9A78135407D}" sibTransId="{5D7AA3E9-7A94-450F-BAEA-11428523310F}"/>
    <dgm:cxn modelId="{374F872E-D932-4B5C-BB9E-814E0E480B32}" type="presOf" srcId="{BD635C63-CA6E-4013-8EA5-507F5B006339}" destId="{957888CD-9BB7-442D-8BDE-1294CD5718DD}" srcOrd="0" destOrd="0" presId="urn:microsoft.com/office/officeart/2005/8/layout/hList3"/>
    <dgm:cxn modelId="{40790FBA-1B67-4C99-B69C-30291FDAE309}" type="presOf" srcId="{398B4E49-F5F3-42CB-BF41-6AD4E3A0A07C}" destId="{E5EB804F-569E-4F0E-81B5-0BCF191D1A98}" srcOrd="0" destOrd="0" presId="urn:microsoft.com/office/officeart/2005/8/layout/hList3"/>
    <dgm:cxn modelId="{0CBA22E3-D0C9-459B-841F-F5DC0A71AB37}" type="presParOf" srcId="{226B53BE-BBC7-44A4-85E9-7231145681B8}" destId="{957888CD-9BB7-442D-8BDE-1294CD5718DD}" srcOrd="0" destOrd="0" presId="urn:microsoft.com/office/officeart/2005/8/layout/hList3"/>
    <dgm:cxn modelId="{8AFE82CB-DE2C-4EA0-AF70-D04DAFCC42A6}" type="presParOf" srcId="{226B53BE-BBC7-44A4-85E9-7231145681B8}" destId="{88D7DB22-A203-4D8E-80FE-5F50BB9214F0}" srcOrd="1" destOrd="0" presId="urn:microsoft.com/office/officeart/2005/8/layout/hList3"/>
    <dgm:cxn modelId="{893472FA-A264-4BF4-B551-57A3DB68E034}" type="presParOf" srcId="{88D7DB22-A203-4D8E-80FE-5F50BB9214F0}" destId="{EC3ADCD0-9CFF-477E-A419-C7BF9FE69AA7}" srcOrd="0" destOrd="0" presId="urn:microsoft.com/office/officeart/2005/8/layout/hList3"/>
    <dgm:cxn modelId="{343AB9F6-B251-4A5F-9AF7-3FC6C070AB33}" type="presParOf" srcId="{88D7DB22-A203-4D8E-80FE-5F50BB9214F0}" destId="{E5EB804F-569E-4F0E-81B5-0BCF191D1A98}" srcOrd="1" destOrd="0" presId="urn:microsoft.com/office/officeart/2005/8/layout/hList3"/>
    <dgm:cxn modelId="{A948E251-3224-419B-AEBD-A429067B6841}" type="presParOf" srcId="{88D7DB22-A203-4D8E-80FE-5F50BB9214F0}" destId="{A3DC2B22-5056-4ECC-B6AF-D8B4A756F477}" srcOrd="2" destOrd="0" presId="urn:microsoft.com/office/officeart/2005/8/layout/hList3"/>
    <dgm:cxn modelId="{013244AF-22F1-4122-AB48-39B4CDB5E7B4}" type="presParOf" srcId="{88D7DB22-A203-4D8E-80FE-5F50BB9214F0}" destId="{89C89940-9A64-4F22-A1A2-8584C51812C9}" srcOrd="3" destOrd="0" presId="urn:microsoft.com/office/officeart/2005/8/layout/hList3"/>
    <dgm:cxn modelId="{22EC8776-33AF-4B76-99DA-FC2E89B2B59A}" type="presParOf" srcId="{226B53BE-BBC7-44A4-85E9-7231145681B8}" destId="{CA167A71-9C1C-43EB-9C25-9B83ECE977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888CD-9BB7-442D-8BDE-1294CD5718DD}">
      <dsp:nvSpPr>
        <dsp:cNvPr id="0" name=""/>
        <dsp:cNvSpPr/>
      </dsp:nvSpPr>
      <dsp:spPr>
        <a:xfrm>
          <a:off x="0" y="67318"/>
          <a:ext cx="9144000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WHO IS LIABLE</a:t>
          </a:r>
          <a:endParaRPr lang="en-IN" sz="6500" kern="1200" dirty="0"/>
        </a:p>
      </dsp:txBody>
      <dsp:txXfrm>
        <a:off x="0" y="67318"/>
        <a:ext cx="9144000" cy="2057400"/>
      </dsp:txXfrm>
    </dsp:sp>
    <dsp:sp modelId="{EC3ADCD0-9CFF-477E-A419-C7BF9FE69AA7}">
      <dsp:nvSpPr>
        <dsp:cNvPr id="0" name=""/>
        <dsp:cNvSpPr/>
      </dsp:nvSpPr>
      <dsp:spPr>
        <a:xfrm>
          <a:off x="0" y="2057400"/>
          <a:ext cx="2286000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Doctors with independent  practice rendering only ‘fee’ services.</a:t>
          </a:r>
          <a:endParaRPr lang="en-IN" sz="2500" kern="1200" dirty="0"/>
        </a:p>
      </dsp:txBody>
      <dsp:txXfrm>
        <a:off x="0" y="2057400"/>
        <a:ext cx="2286000" cy="4320540"/>
      </dsp:txXfrm>
    </dsp:sp>
    <dsp:sp modelId="{E5EB804F-569E-4F0E-81B5-0BCF191D1A98}">
      <dsp:nvSpPr>
        <dsp:cNvPr id="0" name=""/>
        <dsp:cNvSpPr/>
      </dsp:nvSpPr>
      <dsp:spPr>
        <a:xfrm>
          <a:off x="2286000" y="2057400"/>
          <a:ext cx="2286000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Private hospitals charging all.</a:t>
          </a:r>
          <a:endParaRPr lang="en-IN" sz="2500" kern="1200" dirty="0"/>
        </a:p>
      </dsp:txBody>
      <dsp:txXfrm>
        <a:off x="2286000" y="2057400"/>
        <a:ext cx="2286000" cy="4320540"/>
      </dsp:txXfrm>
    </dsp:sp>
    <dsp:sp modelId="{A3DC2B22-5056-4ECC-B6AF-D8B4A756F477}">
      <dsp:nvSpPr>
        <dsp:cNvPr id="0" name=""/>
        <dsp:cNvSpPr/>
      </dsp:nvSpPr>
      <dsp:spPr>
        <a:xfrm>
          <a:off x="4572000" y="2057400"/>
          <a:ext cx="2286000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All hospitals having free as well as paying patients.</a:t>
          </a:r>
          <a:endParaRPr lang="en-IN" sz="2500" kern="1200" dirty="0"/>
        </a:p>
      </dsp:txBody>
      <dsp:txXfrm>
        <a:off x="4572000" y="2057400"/>
        <a:ext cx="2286000" cy="4320540"/>
      </dsp:txXfrm>
    </dsp:sp>
    <dsp:sp modelId="{89C89940-9A64-4F22-A1A2-8584C51812C9}">
      <dsp:nvSpPr>
        <dsp:cNvPr id="0" name=""/>
        <dsp:cNvSpPr/>
      </dsp:nvSpPr>
      <dsp:spPr>
        <a:xfrm>
          <a:off x="6858000" y="2057400"/>
          <a:ext cx="2286000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Doctors/ Hospitals paid by an insurance firm for treatment of a client.</a:t>
          </a:r>
          <a:endParaRPr lang="en-IN" sz="2500" kern="1200" dirty="0"/>
        </a:p>
      </dsp:txBody>
      <dsp:txXfrm>
        <a:off x="6858000" y="2057400"/>
        <a:ext cx="2286000" cy="4320540"/>
      </dsp:txXfrm>
    </dsp:sp>
    <dsp:sp modelId="{CA167A71-9C1C-43EB-9C25-9B83ECE97703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99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99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347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85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81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95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702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719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395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95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94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75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986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801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54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37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05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4D1512-9E44-455F-B4C2-9D4B108EEDC7}" type="datetimeFigureOut">
              <a:rPr lang="en-US" smtClean="0"/>
              <a:pPr/>
              <a:t>1/17/2015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368E-5938-4211-B529-AFBFE0E26EA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2898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7720" y="3413776"/>
            <a:ext cx="6908676" cy="2301240"/>
          </a:xfrm>
        </p:spPr>
        <p:txBody>
          <a:bodyPr/>
          <a:lstStyle/>
          <a:p>
            <a:r>
              <a:rPr lang="en-US" dirty="0" smtClean="0"/>
              <a:t>CONSUMER PROTECTION ACT</a:t>
            </a:r>
            <a:br>
              <a:rPr lang="en-US" dirty="0" smtClean="0"/>
            </a:br>
            <a:r>
              <a:rPr lang="en-US" dirty="0" smtClean="0"/>
              <a:t>(CPA/ COPRA)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269776"/>
            <a:ext cx="7467600" cy="1143000"/>
          </a:xfrm>
        </p:spPr>
        <p:txBody>
          <a:bodyPr/>
          <a:lstStyle/>
          <a:p>
            <a:r>
              <a:rPr lang="en-US" dirty="0" smtClean="0"/>
              <a:t>Damages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1484784"/>
            <a:ext cx="8186766" cy="4983179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Damages denote monetary compensation  awarded to the plaintiff by the process of law.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Two types-</a:t>
            </a:r>
          </a:p>
          <a:p>
            <a:pPr marL="962406" lvl="1" indent="-514350" algn="just">
              <a:buFont typeface="+mj-lt"/>
              <a:buAutoNum type="arabicPeriod"/>
            </a:pPr>
            <a:r>
              <a:rPr lang="en-US" sz="2400" dirty="0" smtClean="0"/>
              <a:t>Pecuniary damages- money.</a:t>
            </a:r>
          </a:p>
          <a:p>
            <a:pPr marL="962406" lvl="1" indent="-514350" algn="just">
              <a:buFont typeface="+mj-lt"/>
              <a:buAutoNum type="arabicPeriod"/>
            </a:pPr>
            <a:r>
              <a:rPr lang="en-US" sz="2400" dirty="0" smtClean="0"/>
              <a:t>Non- pecuniary damages- pain &amp; suffering.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115328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dirty="0" smtClean="0"/>
              <a:t>… envisages a three-tier quasi-judicial machinery :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US" sz="3200" dirty="0" smtClean="0"/>
              <a:t>District Consumer Disputes </a:t>
            </a:r>
            <a:r>
              <a:rPr lang="en-US" sz="3200" dirty="0" err="1" smtClean="0"/>
              <a:t>Redressal</a:t>
            </a:r>
            <a:r>
              <a:rPr lang="en-US" sz="3200" dirty="0" smtClean="0"/>
              <a:t> Forum at District level.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US" sz="3200" dirty="0" smtClean="0"/>
              <a:t>State Consumer Disputes </a:t>
            </a:r>
            <a:r>
              <a:rPr lang="en-US" sz="3200" dirty="0" err="1" smtClean="0"/>
              <a:t>Redressal</a:t>
            </a:r>
            <a:r>
              <a:rPr lang="en-US" sz="3200" dirty="0" smtClean="0"/>
              <a:t> Commission at State level.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US" sz="3200" dirty="0" smtClean="0"/>
              <a:t>National  Consumer Disputes </a:t>
            </a:r>
            <a:r>
              <a:rPr lang="en-US" sz="3200" dirty="0" err="1" smtClean="0"/>
              <a:t>Redressal</a:t>
            </a:r>
            <a:r>
              <a:rPr lang="en-US" sz="3200" dirty="0" smtClean="0"/>
              <a:t> commission at National level.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 For Lodging Complaint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11532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 or without a lawyer and paying a nominal fees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District level: damages </a:t>
            </a:r>
            <a:r>
              <a:rPr lang="en-US" sz="2400" dirty="0" err="1" smtClean="0"/>
              <a:t>upto</a:t>
            </a:r>
            <a:r>
              <a:rPr lang="en-US" sz="2400" dirty="0" smtClean="0"/>
              <a:t> 5 </a:t>
            </a:r>
            <a:r>
              <a:rPr lang="en-US" sz="2400" dirty="0" err="1" smtClean="0"/>
              <a:t>lakhs</a:t>
            </a:r>
            <a:r>
              <a:rPr lang="en-US" sz="2400" dirty="0" smtClean="0"/>
              <a:t>; District judge.</a:t>
            </a:r>
          </a:p>
          <a:p>
            <a:endParaRPr lang="en-US" sz="2400" dirty="0" smtClean="0"/>
          </a:p>
          <a:p>
            <a:r>
              <a:rPr lang="en-US" sz="2400" dirty="0" smtClean="0"/>
              <a:t>State level: damages 5 – 20 </a:t>
            </a:r>
            <a:r>
              <a:rPr lang="en-US" sz="2400" dirty="0" err="1" smtClean="0"/>
              <a:t>lakhs</a:t>
            </a:r>
            <a:r>
              <a:rPr lang="en-US" sz="2400" dirty="0" smtClean="0"/>
              <a:t>; High court judge.</a:t>
            </a:r>
          </a:p>
          <a:p>
            <a:endParaRPr lang="en-US" sz="2400" dirty="0" smtClean="0"/>
          </a:p>
          <a:p>
            <a:r>
              <a:rPr lang="en-US" sz="2400" dirty="0" smtClean="0"/>
              <a:t>National level: damages more than 20 </a:t>
            </a:r>
            <a:r>
              <a:rPr lang="en-US" sz="2400" dirty="0" err="1" smtClean="0"/>
              <a:t>lakhs</a:t>
            </a:r>
            <a:r>
              <a:rPr lang="en-US" sz="2400" dirty="0" smtClean="0"/>
              <a:t>; Supreme court judge.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sue the doctor 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 smtClean="0"/>
              <a:t>Patient himself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Registered consumer organization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State or Central govt.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The legal representative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limit for complaint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Two years from the date of injury.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 time starts from the date of injury and not from the date of disability certificate.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However, if the injury is continuous then the time starts from the date of last treatment given.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571481"/>
            <a:ext cx="8258204" cy="55546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Major issue in complaint is negligence.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The elements of negligence include:-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Duty to care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Violation of duty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Resultant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Preventive steps against Litigation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04389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/>
              <a:t>SOME DO’s: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US" sz="2800" dirty="0" smtClean="0"/>
              <a:t>Mention qualifications on prescription pads.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US" sz="2800" dirty="0" smtClean="0"/>
              <a:t>Date &amp; time of consultation.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US" sz="2800" dirty="0" smtClean="0"/>
              <a:t>Age, sex &amp; weight (if child).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US" sz="2800" dirty="0" smtClean="0"/>
              <a:t>Record precise case history &amp; physical findings.</a:t>
            </a:r>
          </a:p>
          <a:p>
            <a:pPr marL="550926" indent="-514350" algn="just">
              <a:buFont typeface="+mj-lt"/>
              <a:buAutoNum type="arabicPeriod"/>
            </a:pPr>
            <a:r>
              <a:rPr lang="en-US" sz="2800" dirty="0" smtClean="0"/>
              <a:t>If pts. Refuse investigation/ treatment, take a written note from pts.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1052736"/>
            <a:ext cx="9905754" cy="5340369"/>
          </a:xfrm>
        </p:spPr>
        <p:txBody>
          <a:bodyPr>
            <a:noAutofit/>
          </a:bodyPr>
          <a:lstStyle/>
          <a:p>
            <a:pPr marL="550926" indent="-514350">
              <a:lnSpc>
                <a:spcPct val="150000"/>
              </a:lnSpc>
            </a:pPr>
            <a:r>
              <a:rPr lang="en-US" sz="2800" dirty="0" smtClean="0"/>
              <a:t>Mention condition of pts. In specific/ objective terms.</a:t>
            </a:r>
          </a:p>
          <a:p>
            <a:pPr marL="550926" indent="-514350">
              <a:lnSpc>
                <a:spcPct val="150000"/>
              </a:lnSpc>
            </a:pPr>
            <a:r>
              <a:rPr lang="en-US" sz="2800" dirty="0" smtClean="0"/>
              <a:t>Record history of drug allergy.</a:t>
            </a:r>
          </a:p>
          <a:p>
            <a:pPr marL="550926" indent="-514350">
              <a:lnSpc>
                <a:spcPct val="150000"/>
              </a:lnSpc>
            </a:pPr>
            <a:r>
              <a:rPr lang="en-US" sz="2800" dirty="0" smtClean="0"/>
              <a:t>Mention additional precautions.</a:t>
            </a:r>
          </a:p>
          <a:p>
            <a:pPr marL="550926" indent="-514350">
              <a:lnSpc>
                <a:spcPct val="150000"/>
              </a:lnSpc>
            </a:pPr>
            <a:r>
              <a:rPr lang="en-US" sz="2800" dirty="0" smtClean="0"/>
              <a:t>Explain the prognosis.</a:t>
            </a:r>
          </a:p>
          <a:p>
            <a:pPr marL="550926" indent="-514350">
              <a:lnSpc>
                <a:spcPct val="150000"/>
              </a:lnSpc>
            </a:pPr>
            <a:r>
              <a:rPr lang="en-US" sz="2800" dirty="0" smtClean="0"/>
              <a:t>Mention </a:t>
            </a:r>
            <a:r>
              <a:rPr lang="en-US" sz="2800" dirty="0" smtClean="0"/>
              <a:t>use of alcohol / drugs.</a:t>
            </a:r>
          </a:p>
          <a:p>
            <a:pPr marL="550926" indent="-514350">
              <a:lnSpc>
                <a:spcPct val="150000"/>
              </a:lnSpc>
            </a:pPr>
            <a:r>
              <a:rPr lang="en-US" sz="2800" dirty="0" smtClean="0"/>
              <a:t>Advise X- rays if required.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428605"/>
            <a:ext cx="9433048" cy="56975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dirty="0" smtClean="0"/>
              <a:t>DONT’S: </a:t>
            </a:r>
          </a:p>
          <a:p>
            <a:pPr algn="just"/>
            <a:r>
              <a:rPr lang="en-US" sz="3200" dirty="0" smtClean="0"/>
              <a:t>Do not hesitate to discuss case with colleagues.</a:t>
            </a:r>
          </a:p>
          <a:p>
            <a:pPr algn="just"/>
            <a:r>
              <a:rPr lang="en-US" sz="3200" dirty="0" smtClean="0"/>
              <a:t>Do not hesitate to discuss case with patients.</a:t>
            </a:r>
          </a:p>
          <a:p>
            <a:pPr algn="just"/>
            <a:r>
              <a:rPr lang="en-US" sz="3200" dirty="0" smtClean="0"/>
              <a:t>Do not allow substitution.</a:t>
            </a:r>
          </a:p>
          <a:p>
            <a:pPr algn="just"/>
            <a:r>
              <a:rPr lang="en-US" sz="3200" dirty="0" smtClean="0"/>
              <a:t>Do not examine a patient if you are under the effect of alcohol, drugs or exhausted.</a:t>
            </a:r>
          </a:p>
          <a:p>
            <a:pPr algn="just"/>
            <a:r>
              <a:rPr lang="en-US" sz="3200" dirty="0" smtClean="0"/>
              <a:t>Never talk loose of your colleagues. If the pts. Incite, politely clear their queries.</a:t>
            </a:r>
          </a:p>
          <a:p>
            <a:pPr algn="just"/>
            <a:r>
              <a:rPr lang="en-US" sz="3200" dirty="0" smtClean="0"/>
              <a:t>Do not experiment on pts.</a:t>
            </a:r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  <a:p>
            <a:pPr algn="just">
              <a:buNone/>
            </a:pP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/>
              <a:t>Never Examine a female patient without presence of female attendant/nurse </a:t>
            </a:r>
          </a:p>
          <a:p>
            <a:pPr algn="just"/>
            <a:r>
              <a:rPr lang="en-US" sz="3200" dirty="0" smtClean="0"/>
              <a:t>Don’t be overconfident</a:t>
            </a:r>
          </a:p>
          <a:p>
            <a:pPr algn="just"/>
            <a:r>
              <a:rPr lang="en-US" sz="3200" dirty="0" smtClean="0"/>
              <a:t>Don’t refuse if the patient wants to leave against medical advice, It is their right, document this  properly.</a:t>
            </a:r>
          </a:p>
          <a:p>
            <a:pPr algn="just"/>
            <a:r>
              <a:rPr lang="en-US" sz="3200" dirty="0" smtClean="0"/>
              <a:t>Don’t leave at the moment of death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50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186766" cy="4525963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Initially Law of TORT; dealt with civil wrong.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Consumer Protection Act 1986; came into force on 15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April 1987.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This is a welfare legislation mainly tilting towards the consumer.</a:t>
            </a:r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when sued 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1600200"/>
            <a:ext cx="9041658" cy="475775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If you receive </a:t>
            </a:r>
            <a:r>
              <a:rPr lang="en-US" sz="2800" dirty="0" smtClean="0"/>
              <a:t>a </a:t>
            </a:r>
            <a:r>
              <a:rPr lang="en-US" sz="2800" dirty="0" smtClean="0"/>
              <a:t>summon or a legal notice then do the following -</a:t>
            </a:r>
          </a:p>
          <a:p>
            <a:pPr lvl="1" algn="just"/>
            <a:r>
              <a:rPr lang="en-US" sz="2400" dirty="0" smtClean="0"/>
              <a:t>Inform your insurance company at the earliest.</a:t>
            </a:r>
          </a:p>
          <a:p>
            <a:pPr lvl="1" algn="just"/>
            <a:r>
              <a:rPr lang="en-US" sz="2400" dirty="0" smtClean="0"/>
              <a:t>Keep a photocopy of the papers received, and send the originals to the insurance firm.</a:t>
            </a:r>
          </a:p>
          <a:p>
            <a:pPr lvl="1" algn="just"/>
            <a:r>
              <a:rPr lang="en-US" sz="2400" dirty="0" smtClean="0"/>
              <a:t>Summarize the treatment given by writing the same on a fresh pad.</a:t>
            </a:r>
          </a:p>
          <a:p>
            <a:pPr lvl="1" algn="just"/>
            <a:r>
              <a:rPr lang="en-US" sz="2400" dirty="0" smtClean="0"/>
              <a:t>Make copy of complete record and lock the originals in a safe place.</a:t>
            </a:r>
          </a:p>
          <a:p>
            <a:pPr lvl="1" algn="just"/>
            <a:r>
              <a:rPr lang="en-US" sz="2400" dirty="0" smtClean="0"/>
              <a:t>Tell your staff about the ‘suit’ and tell them not to tell anyone further on.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260648"/>
            <a:ext cx="11233248" cy="6480720"/>
          </a:xfrm>
        </p:spPr>
        <p:txBody>
          <a:bodyPr>
            <a:noAutofit/>
          </a:bodyPr>
          <a:lstStyle/>
          <a:p>
            <a:r>
              <a:rPr lang="en-US" sz="3200" dirty="0" smtClean="0"/>
              <a:t>Do NOT do the following-</a:t>
            </a:r>
          </a:p>
          <a:p>
            <a:pPr>
              <a:buNone/>
            </a:pPr>
            <a:endParaRPr lang="en-US" sz="3200" dirty="0" smtClean="0"/>
          </a:p>
          <a:p>
            <a:pPr lvl="1"/>
            <a:r>
              <a:rPr lang="en-US" sz="2800" dirty="0" smtClean="0"/>
              <a:t>Tell the patient that you are insured.</a:t>
            </a:r>
          </a:p>
          <a:p>
            <a:pPr lvl="1"/>
            <a:r>
              <a:rPr lang="en-US" sz="2800" dirty="0" smtClean="0"/>
              <a:t>Offer a settlement until your insurance company asks you to do so, unless your case is very weak.</a:t>
            </a:r>
          </a:p>
          <a:p>
            <a:pPr lvl="1"/>
            <a:r>
              <a:rPr lang="en-US" sz="2800" dirty="0" smtClean="0"/>
              <a:t>Alter your patients records.</a:t>
            </a:r>
          </a:p>
          <a:p>
            <a:pPr lvl="1"/>
            <a:r>
              <a:rPr lang="en-US" sz="2800" dirty="0" smtClean="0"/>
              <a:t>Offer a specialist fee.</a:t>
            </a:r>
          </a:p>
          <a:p>
            <a:pPr lvl="1"/>
            <a:r>
              <a:rPr lang="en-US" sz="2800" dirty="0" smtClean="0"/>
              <a:t>Discuss about the patients treatment.</a:t>
            </a:r>
          </a:p>
          <a:p>
            <a:pPr lvl="1"/>
            <a:r>
              <a:rPr lang="en-US" sz="2800" dirty="0" smtClean="0"/>
              <a:t>Admit guilt or fault to anyone.</a:t>
            </a:r>
          </a:p>
          <a:p>
            <a:pPr lvl="1"/>
            <a:r>
              <a:rPr lang="en-US" sz="2800" dirty="0" smtClean="0"/>
              <a:t>Contact any consultant about the case.</a:t>
            </a:r>
          </a:p>
          <a:p>
            <a:pPr lvl="1"/>
            <a:r>
              <a:rPr lang="en-US" sz="2800" dirty="0" smtClean="0"/>
              <a:t>Agree to treat the patient during the pendency of the case.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600201"/>
            <a:ext cx="968859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/>
              <a:t>Defined as* </a:t>
            </a:r>
          </a:p>
          <a:p>
            <a:pPr algn="just">
              <a:buNone/>
            </a:pPr>
            <a:r>
              <a:rPr lang="en-US" sz="2800" dirty="0" smtClean="0"/>
              <a:t>   “When two or more persons agree upon the same thing in the same sense, they are said to consent.” </a:t>
            </a:r>
          </a:p>
          <a:p>
            <a:pPr algn="just">
              <a:buNone/>
            </a:pPr>
            <a:r>
              <a:rPr lang="en-US" sz="2800" dirty="0"/>
              <a:t>   *as per the definition given in section 13 of Indian Contract Act, 1872.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Can be obtained from patient / relative / attendant.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84784"/>
            <a:ext cx="10873208" cy="464138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Consent </a:t>
            </a:r>
            <a:r>
              <a:rPr lang="en-US" sz="2800" dirty="0" smtClean="0"/>
              <a:t>can be given by any person who is conscious, mentally sound and is of above the age of 12 years.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But due to legal drawbacks it is advisable that consent only be taken from patients who are above the age of 18 years.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Consent given under fear, fraud or </a:t>
            </a:r>
            <a:r>
              <a:rPr lang="en-US" sz="2800" dirty="0" err="1" smtClean="0"/>
              <a:t>mis</a:t>
            </a:r>
            <a:r>
              <a:rPr lang="en-US" sz="2800" dirty="0" smtClean="0"/>
              <a:t>-representation of facts, or by a person who is ignorant of the implications of consent, or who is under12 yrs. Age, is INVALID (sec. 90 I.P.C.)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Consent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 algn="just">
              <a:buNone/>
            </a:pPr>
            <a:r>
              <a:rPr lang="en-US" sz="2800" dirty="0" smtClean="0"/>
              <a:t>Implied Consent</a:t>
            </a:r>
            <a:r>
              <a:rPr lang="en-US" sz="2800" dirty="0" smtClean="0"/>
              <a:t>:</a:t>
            </a:r>
            <a:endParaRPr lang="en-US" sz="2400" dirty="0" smtClean="0"/>
          </a:p>
          <a:p>
            <a:pPr marL="852678" lvl="1" indent="-514350" algn="just">
              <a:lnSpc>
                <a:spcPct val="150000"/>
              </a:lnSpc>
            </a:pPr>
            <a:r>
              <a:rPr lang="en-US" sz="2400" dirty="0" smtClean="0"/>
              <a:t>Most common.</a:t>
            </a:r>
          </a:p>
          <a:p>
            <a:pPr marL="852678" lvl="1" indent="-514350" algn="just">
              <a:lnSpc>
                <a:spcPct val="150000"/>
              </a:lnSpc>
            </a:pPr>
            <a:r>
              <a:rPr lang="en-US" sz="2400" dirty="0" smtClean="0"/>
              <a:t>Allows inspection, palpation, percussion, auscultation and routine </a:t>
            </a:r>
            <a:r>
              <a:rPr lang="en-US" sz="2400" dirty="0" err="1" smtClean="0"/>
              <a:t>sonography</a:t>
            </a:r>
            <a:r>
              <a:rPr lang="en-US" sz="2400" dirty="0" smtClean="0"/>
              <a:t>.</a:t>
            </a:r>
          </a:p>
          <a:p>
            <a:pPr marL="852678" lvl="1" indent="-514350" algn="just">
              <a:lnSpc>
                <a:spcPct val="150000"/>
              </a:lnSpc>
            </a:pPr>
            <a:r>
              <a:rPr lang="en-US" sz="2400" dirty="0" smtClean="0"/>
              <a:t>Withdrawal of blood for diagnostic purposes requires written consent.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517524"/>
            <a:ext cx="9616012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Express consent: </a:t>
            </a:r>
          </a:p>
          <a:p>
            <a:pPr>
              <a:buNone/>
            </a:pP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Anything other than the implied consent.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May be oral or written.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Oral consent for minor examination.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Written consent for-</a:t>
            </a:r>
          </a:p>
          <a:p>
            <a:pPr lvl="2"/>
            <a:r>
              <a:rPr lang="en-US" sz="2000" dirty="0" smtClean="0"/>
              <a:t>Major diagnostic procedures</a:t>
            </a:r>
          </a:p>
          <a:p>
            <a:pPr lvl="2"/>
            <a:r>
              <a:rPr lang="en-US" sz="2000" dirty="0" smtClean="0"/>
              <a:t>G.A.</a:t>
            </a:r>
          </a:p>
          <a:p>
            <a:pPr lvl="2"/>
            <a:r>
              <a:rPr lang="en-US" sz="2000" dirty="0" smtClean="0"/>
              <a:t>Surgical operations</a:t>
            </a:r>
          </a:p>
          <a:p>
            <a:pPr lvl="2"/>
            <a:r>
              <a:rPr lang="en-US" sz="2000" dirty="0" smtClean="0"/>
              <a:t>Intimate examination</a:t>
            </a:r>
          </a:p>
          <a:p>
            <a:pPr lvl="2"/>
            <a:r>
              <a:rPr lang="en-US" sz="2000" dirty="0" smtClean="0"/>
              <a:t>Medico- legal cases</a:t>
            </a:r>
          </a:p>
          <a:p>
            <a:pPr lvl="1"/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571481"/>
            <a:ext cx="9256542" cy="56975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200" dirty="0" smtClean="0"/>
              <a:t>Informed consent:</a:t>
            </a:r>
          </a:p>
          <a:p>
            <a:pPr lvl="1" algn="just"/>
            <a:endParaRPr lang="en-US" sz="2800" dirty="0" smtClean="0"/>
          </a:p>
          <a:p>
            <a:pPr lvl="1" algn="just"/>
            <a:r>
              <a:rPr lang="en-US" sz="2800" dirty="0" smtClean="0"/>
              <a:t>For pts. who alleged that they did not understand the procedure to which thy gave consent.</a:t>
            </a:r>
          </a:p>
          <a:p>
            <a:pPr lvl="1" algn="just"/>
            <a:r>
              <a:rPr lang="en-US" sz="2800" dirty="0" smtClean="0"/>
              <a:t>Information must be explained in non- medical terms, preferably in the local language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571481"/>
            <a:ext cx="9185104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Proxy consent:</a:t>
            </a:r>
          </a:p>
          <a:p>
            <a:pPr>
              <a:buNone/>
            </a:pPr>
            <a:endParaRPr lang="en-US" sz="4000" dirty="0" smtClean="0"/>
          </a:p>
          <a:p>
            <a:pPr lvl="1"/>
            <a:r>
              <a:rPr lang="en-US" sz="3600" dirty="0" smtClean="0"/>
              <a:t>All the above can take the shape of proxy consent.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Parent for child; close relative for mentally unsound; etc.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052" y="701824"/>
            <a:ext cx="8626748" cy="1143000"/>
          </a:xfrm>
        </p:spPr>
        <p:txBody>
          <a:bodyPr/>
          <a:lstStyle/>
          <a:p>
            <a:r>
              <a:rPr lang="en-US" dirty="0" smtClean="0"/>
              <a:t>Avoid High- risk situations like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052" y="1714464"/>
            <a:ext cx="8616280" cy="5143536"/>
          </a:xfrm>
        </p:spPr>
        <p:txBody>
          <a:bodyPr>
            <a:no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2400" dirty="0" smtClean="0"/>
              <a:t>Certain medical conditions in children.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 smtClean="0"/>
              <a:t>Retention of objects in operation sites.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 smtClean="0"/>
              <a:t>Accident &amp; emergency department.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 smtClean="0"/>
              <a:t>Extraction of the wrong tooth/ amputation of the wrong limb.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 smtClean="0"/>
              <a:t>Emergency, Orthopedics, Surgery, Plastic surgery.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 smtClean="0"/>
              <a:t>Anesthesia.(cerebral damage from hypoxia due to insufficient oxygen.)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 smtClean="0"/>
              <a:t>Therapeutic hazards.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 smtClean="0"/>
              <a:t>Failure of communication.</a:t>
            </a:r>
          </a:p>
          <a:p>
            <a:pPr marL="550926" indent="-514350">
              <a:buFont typeface="+mj-lt"/>
              <a:buAutoNum type="arabicPeriod"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428604"/>
            <a:ext cx="9976622" cy="5929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MOST COMMON </a:t>
            </a: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ALLEGATIONS </a:t>
            </a:r>
            <a:r>
              <a:rPr lang="en-US" sz="3600" dirty="0" smtClean="0"/>
              <a:t>IN </a:t>
            </a:r>
            <a:r>
              <a:rPr lang="en-US" sz="3600" dirty="0" smtClean="0"/>
              <a:t>DENTISTRY</a:t>
            </a:r>
            <a:endParaRPr lang="en-US" sz="32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Slipping </a:t>
            </a:r>
            <a:r>
              <a:rPr lang="en-US" sz="2800" dirty="0" smtClean="0"/>
              <a:t>of instrument</a:t>
            </a:r>
          </a:p>
          <a:p>
            <a:pPr lvl="1"/>
            <a:r>
              <a:rPr lang="en-US" sz="2800" dirty="0" smtClean="0"/>
              <a:t>Broken needle</a:t>
            </a:r>
          </a:p>
          <a:p>
            <a:pPr lvl="1"/>
            <a:r>
              <a:rPr lang="en-US" sz="2800" dirty="0" smtClean="0"/>
              <a:t>Extraction of wrong tooth</a:t>
            </a:r>
          </a:p>
          <a:p>
            <a:pPr lvl="1"/>
            <a:r>
              <a:rPr lang="en-US" sz="2800" dirty="0" smtClean="0"/>
              <a:t>Injury in fitting or ill- fitting plates and dentures</a:t>
            </a:r>
          </a:p>
          <a:p>
            <a:pPr lvl="1"/>
            <a:r>
              <a:rPr lang="en-US" sz="2800" dirty="0" smtClean="0"/>
              <a:t>Fracture/ dislocation of jaw during treatment</a:t>
            </a:r>
          </a:p>
          <a:p>
            <a:pPr lvl="1"/>
            <a:r>
              <a:rPr lang="en-US" sz="2800" dirty="0" smtClean="0"/>
              <a:t>Infection from unsterile instruments</a:t>
            </a:r>
          </a:p>
          <a:p>
            <a:pPr lvl="1"/>
            <a:r>
              <a:rPr lang="en-US" sz="2800" dirty="0" smtClean="0"/>
              <a:t>Leaving the broken root in the socket</a:t>
            </a:r>
          </a:p>
          <a:p>
            <a:pPr lvl="1"/>
            <a:r>
              <a:rPr lang="en-US" sz="2800" dirty="0" smtClean="0"/>
              <a:t>Death from anesthesia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&amp;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186766" cy="4525963"/>
          </a:xfrm>
        </p:spPr>
        <p:txBody>
          <a:bodyPr/>
          <a:lstStyle/>
          <a:p>
            <a:r>
              <a:rPr lang="en-US" dirty="0" smtClean="0"/>
              <a:t>…” better  of the protection of the interests of the consumer and of settlements of consumer disputes.”</a:t>
            </a:r>
          </a:p>
          <a:p>
            <a:endParaRPr lang="en-US" dirty="0" smtClean="0"/>
          </a:p>
          <a:p>
            <a:r>
              <a:rPr lang="en-US" dirty="0" smtClean="0"/>
              <a:t>The Act applies to all goods &amp; services.</a:t>
            </a:r>
          </a:p>
          <a:p>
            <a:endParaRPr lang="en-US" dirty="0" smtClean="0"/>
          </a:p>
          <a:p>
            <a:r>
              <a:rPr lang="en-US" dirty="0" smtClean="0"/>
              <a:t>Provides speedy &amp; inexpensive settlement of disputes within a limited time frame.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Preventive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True and MCI/DCI approved qualification</a:t>
            </a:r>
          </a:p>
          <a:p>
            <a:r>
              <a:rPr lang="en-US" sz="2800" dirty="0" smtClean="0"/>
              <a:t>Communication/Interpersonal behavior</a:t>
            </a:r>
          </a:p>
          <a:p>
            <a:r>
              <a:rPr lang="en-US" sz="2800" dirty="0" smtClean="0"/>
              <a:t>Academic &amp; technical </a:t>
            </a:r>
            <a:r>
              <a:rPr lang="en-US" sz="2800" dirty="0" err="1" smtClean="0"/>
              <a:t>upgradation</a:t>
            </a:r>
            <a:endParaRPr lang="en-US" sz="2800" dirty="0" smtClean="0"/>
          </a:p>
          <a:p>
            <a:r>
              <a:rPr lang="en-US" sz="2800" dirty="0" smtClean="0"/>
              <a:t>Medical/Dental ethics and laws</a:t>
            </a:r>
          </a:p>
          <a:p>
            <a:r>
              <a:rPr lang="en-US" sz="2800" dirty="0" smtClean="0"/>
              <a:t>Prevention by professional indemnity (Insurance cover)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38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www.aylic.com/wp-content/uploads/2014/02/safety-slog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5" y="-1"/>
            <a:ext cx="5159896" cy="686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esignerjots.squarespace.com/storage/HappyWeekend_July.jpg?__SQUARESPACE_CACHEVERSION=1373722979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42"/>
            <a:ext cx="6658646" cy="711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1.staticflickr.com/9/8054/8146426367_7e9ddc24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63" y="-1"/>
            <a:ext cx="4412979" cy="30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1524496"/>
            <a:ext cx="8258204" cy="36326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According to the </a:t>
            </a:r>
            <a:r>
              <a:rPr lang="en-US" sz="2800" dirty="0" smtClean="0"/>
              <a:t>Act: COMPLAINT </a:t>
            </a:r>
            <a:r>
              <a:rPr lang="en-US" sz="2800" dirty="0" smtClean="0"/>
              <a:t>means any allegation made by a complainant that the service hired or availed of or agreed to be hired or availed of by him, suffer from deficiency in any respect.</a:t>
            </a:r>
          </a:p>
          <a:p>
            <a:pPr algn="just">
              <a:lnSpc>
                <a:spcPct val="150000"/>
              </a:lnSpc>
              <a:buNone/>
            </a:pPr>
            <a:endParaRPr lang="en-IN" sz="2800" dirty="0"/>
          </a:p>
        </p:txBody>
      </p:sp>
      <p:pic>
        <p:nvPicPr>
          <p:cNvPr id="1026" name="Picture 2" descr="iStock_000003808304complain.jpg (425×28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4171949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muslimwolf.com/wp-content/uploads/2014/09/compl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8190"/>
            <a:ext cx="3359696" cy="20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571481"/>
            <a:ext cx="6768752" cy="393763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Deficiency:</a:t>
            </a:r>
          </a:p>
          <a:p>
            <a:pPr algn="just">
              <a:lnSpc>
                <a:spcPct val="150000"/>
              </a:lnSpc>
            </a:pPr>
            <a:endParaRPr lang="en-US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smtClean="0"/>
              <a:t>refers </a:t>
            </a:r>
            <a:r>
              <a:rPr lang="en-US" sz="2800" dirty="0" smtClean="0"/>
              <a:t>to any fault, imperfection, shortcoming, or inadequacy in the quality, nature &amp; manner of performance which is required to be maintained under any law for the time being.</a:t>
            </a:r>
            <a:endParaRPr lang="en-IN" sz="2800" dirty="0"/>
          </a:p>
        </p:txBody>
      </p:sp>
      <p:pic>
        <p:nvPicPr>
          <p:cNvPr id="2050" name="Picture 2" descr="http://www.thehindu.com/multimedia/dynamic/01624/19bg_bgkpr_Cons_20_162442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64" y="2348880"/>
            <a:ext cx="4398467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764704"/>
            <a:ext cx="8115328" cy="54832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Service:</a:t>
            </a: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/>
              <a:t>    … service of any description which is made available to potential users &amp; includes the provision of facilities in connection with banking insurance , etc. but does not include the rendering of any service free of charge or under a contract of personal service.</a:t>
            </a:r>
            <a:endParaRPr lang="en-IN" sz="2400" dirty="0"/>
          </a:p>
        </p:txBody>
      </p:sp>
      <p:pic>
        <p:nvPicPr>
          <p:cNvPr id="3074" name="Picture 2" descr="http://www.starwebcreations.com/new_images/ser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0"/>
            <a:ext cx="58674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-24"/>
            <a:ext cx="8537376" cy="1143000"/>
          </a:xfrm>
        </p:spPr>
        <p:txBody>
          <a:bodyPr/>
          <a:lstStyle/>
          <a:p>
            <a:r>
              <a:rPr lang="en-US" dirty="0" smtClean="0"/>
              <a:t>Liability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422"/>
            <a:ext cx="8043890" cy="5214974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Criminal liability: </a:t>
            </a:r>
          </a:p>
          <a:p>
            <a:pPr lvl="1" algn="just"/>
            <a:r>
              <a:rPr lang="en-US" sz="2400" dirty="0" smtClean="0"/>
              <a:t>When doctor has committed an act of gross negligence.</a:t>
            </a:r>
          </a:p>
          <a:p>
            <a:pPr lvl="1" algn="just"/>
            <a:r>
              <a:rPr lang="en-US" sz="2400" dirty="0" smtClean="0"/>
              <a:t>The pts. may die and the doctor gets jailed for at least two years.</a:t>
            </a:r>
          </a:p>
          <a:p>
            <a:pPr lvl="1" algn="just"/>
            <a:r>
              <a:rPr lang="en-US" sz="2400" dirty="0" smtClean="0"/>
              <a:t>The offence is bailable.</a:t>
            </a:r>
          </a:p>
          <a:p>
            <a:pPr lvl="1" algn="just"/>
            <a:endParaRPr lang="en-US" sz="2400" dirty="0" smtClean="0"/>
          </a:p>
          <a:p>
            <a:pPr algn="just"/>
            <a:r>
              <a:rPr lang="en-US" sz="2800" dirty="0" smtClean="0"/>
              <a:t>Civil liability:</a:t>
            </a:r>
          </a:p>
          <a:p>
            <a:pPr lvl="1" algn="just"/>
            <a:r>
              <a:rPr lang="en-US" sz="2400" dirty="0" smtClean="0"/>
              <a:t>Under Indian Contract Act.</a:t>
            </a:r>
          </a:p>
          <a:p>
            <a:pPr lvl="1" algn="just"/>
            <a:r>
              <a:rPr lang="en-US" sz="2400" dirty="0" smtClean="0"/>
              <a:t>Patient claims damages &amp; compensation against the doctor.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Liable 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4578588"/>
              </p:ext>
            </p:extLst>
          </p:nvPr>
        </p:nvGraphicFramePr>
        <p:xfrm>
          <a:off x="408384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liable 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/>
              <a:t>Doctors in hospitals who do not charge their patients.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Hospitals offering free services to all patients.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349</TotalTime>
  <Words>1293</Words>
  <Application>Microsoft Office PowerPoint</Application>
  <PresentationFormat>Widescreen</PresentationFormat>
  <Paragraphs>176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Ion</vt:lpstr>
      <vt:lpstr>CONSUMER PROTECTION ACT (CPA/ COPRA)</vt:lpstr>
      <vt:lpstr>Introduction</vt:lpstr>
      <vt:lpstr>Aims &amp; Objectives</vt:lpstr>
      <vt:lpstr>PowerPoint Presentation</vt:lpstr>
      <vt:lpstr>PowerPoint Presentation</vt:lpstr>
      <vt:lpstr>PowerPoint Presentation</vt:lpstr>
      <vt:lpstr>Liability</vt:lpstr>
      <vt:lpstr>Who is Liable ?</vt:lpstr>
      <vt:lpstr>Not liable …</vt:lpstr>
      <vt:lpstr>Damages</vt:lpstr>
      <vt:lpstr>The Act…</vt:lpstr>
      <vt:lpstr>Procedure For Lodging Complaint</vt:lpstr>
      <vt:lpstr>Who can sue the doctor ?</vt:lpstr>
      <vt:lpstr>Time limit for complaint</vt:lpstr>
      <vt:lpstr>PowerPoint Presentation</vt:lpstr>
      <vt:lpstr>Preventive steps against Litigation</vt:lpstr>
      <vt:lpstr>PowerPoint Presentation</vt:lpstr>
      <vt:lpstr>PowerPoint Presentation</vt:lpstr>
      <vt:lpstr>PowerPoint Presentation</vt:lpstr>
      <vt:lpstr>What to do when sued ?</vt:lpstr>
      <vt:lpstr>PowerPoint Presentation</vt:lpstr>
      <vt:lpstr>Consent </vt:lpstr>
      <vt:lpstr>PowerPoint Presentation</vt:lpstr>
      <vt:lpstr>Types of Consent</vt:lpstr>
      <vt:lpstr>PowerPoint Presentation</vt:lpstr>
      <vt:lpstr>PowerPoint Presentation</vt:lpstr>
      <vt:lpstr>PowerPoint Presentation</vt:lpstr>
      <vt:lpstr>Avoid High- risk situations like</vt:lpstr>
      <vt:lpstr>PowerPoint Presentation</vt:lpstr>
      <vt:lpstr>Preventive Measure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CONSUMR PROTECTION ACT (CPA/ COPRA)</dc:title>
  <dc:creator>shobhit</dc:creator>
  <cp:lastModifiedBy>sony</cp:lastModifiedBy>
  <cp:revision>97</cp:revision>
  <dcterms:created xsi:type="dcterms:W3CDTF">2008-06-25T16:15:43Z</dcterms:created>
  <dcterms:modified xsi:type="dcterms:W3CDTF">2015-01-17T07:47:22Z</dcterms:modified>
</cp:coreProperties>
</file>