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1" r:id="rId5"/>
    <p:sldId id="321" r:id="rId6"/>
    <p:sldId id="262" r:id="rId7"/>
    <p:sldId id="265" r:id="rId8"/>
    <p:sldId id="270" r:id="rId9"/>
    <p:sldId id="272" r:id="rId10"/>
    <p:sldId id="274" r:id="rId11"/>
    <p:sldId id="277" r:id="rId12"/>
    <p:sldId id="278" r:id="rId13"/>
    <p:sldId id="282" r:id="rId14"/>
    <p:sldId id="283" r:id="rId15"/>
    <p:sldId id="285" r:id="rId16"/>
    <p:sldId id="287" r:id="rId17"/>
    <p:sldId id="292" r:id="rId18"/>
    <p:sldId id="293" r:id="rId19"/>
    <p:sldId id="294" r:id="rId20"/>
    <p:sldId id="295" r:id="rId21"/>
    <p:sldId id="296" r:id="rId22"/>
    <p:sldId id="297" r:id="rId23"/>
    <p:sldId id="298" r:id="rId24"/>
    <p:sldId id="299" r:id="rId25"/>
    <p:sldId id="300" r:id="rId26"/>
    <p:sldId id="322"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 id="313" r:id="rId40"/>
    <p:sldId id="314" r:id="rId41"/>
    <p:sldId id="315" r:id="rId42"/>
    <p:sldId id="316" r:id="rId43"/>
    <p:sldId id="317" r:id="rId44"/>
    <p:sldId id="318" r:id="rId45"/>
    <p:sldId id="319" r:id="rId46"/>
    <p:sldId id="320" r:id="rId47"/>
    <p:sldId id="259"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483100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159495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3432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897051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91571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3636227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318297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71036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3574955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1BA2D-BA11-4529-A693-862D410CDAA5}"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1164980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81BA2D-BA11-4529-A693-862D410CDAA5}"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3775540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81BA2D-BA11-4529-A693-862D410CDAA5}" type="datetimeFigureOut">
              <a:rPr lang="en-US" smtClean="0"/>
              <a:t>11/17/2016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1561653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81BA2D-BA11-4529-A693-862D410CDAA5}" type="datetimeFigureOut">
              <a:rPr lang="en-US" smtClean="0"/>
              <a:t>11/17/2016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2800240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1BA2D-BA11-4529-A693-862D410CDAA5}" type="datetimeFigureOut">
              <a:rPr lang="en-US" smtClean="0"/>
              <a:t>11/17/2016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3643612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81BA2D-BA11-4529-A693-862D410CDAA5}"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1028154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1BA2D-BA11-4529-A693-862D410CDAA5}"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11EF5-AB10-4B3D-979F-313916CDF7DC}" type="slidenum">
              <a:rPr lang="en-US" smtClean="0"/>
              <a:t>‹#›</a:t>
            </a:fld>
            <a:endParaRPr lang="en-US"/>
          </a:p>
        </p:txBody>
      </p:sp>
    </p:spTree>
    <p:extLst>
      <p:ext uri="{BB962C8B-B14F-4D97-AF65-F5344CB8AC3E}">
        <p14:creationId xmlns:p14="http://schemas.microsoft.com/office/powerpoint/2010/main" val="220136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81BA2D-BA11-4529-A693-862D410CDAA5}" type="datetimeFigureOut">
              <a:rPr lang="en-US" smtClean="0"/>
              <a:t>11/17/2016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FB11EF5-AB10-4B3D-979F-313916CDF7DC}" type="slidenum">
              <a:rPr lang="en-US" smtClean="0"/>
              <a:t>‹#›</a:t>
            </a:fld>
            <a:endParaRPr lang="en-US"/>
          </a:p>
        </p:txBody>
      </p:sp>
    </p:spTree>
    <p:extLst>
      <p:ext uri="{BB962C8B-B14F-4D97-AF65-F5344CB8AC3E}">
        <p14:creationId xmlns:p14="http://schemas.microsoft.com/office/powerpoint/2010/main" val="2648004701"/>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CULTURE  Taboos in Dentistry</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194394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sz="3200" dirty="0">
                <a:solidFill>
                  <a:schemeClr val="tx1"/>
                </a:solidFill>
              </a:rPr>
              <a:t>Among Muslims pork is forbidden to eat as they are considered scavenging animal which feeds on human excreta and </a:t>
            </a:r>
            <a:r>
              <a:rPr lang="en-US" sz="3200" dirty="0" err="1">
                <a:solidFill>
                  <a:schemeClr val="tx1"/>
                </a:solidFill>
              </a:rPr>
              <a:t>garbages</a:t>
            </a:r>
            <a:r>
              <a:rPr lang="en-US" sz="3200" dirty="0">
                <a:solidFill>
                  <a:schemeClr val="tx1"/>
                </a:solidFill>
              </a:rPr>
              <a:t>.</a:t>
            </a:r>
          </a:p>
          <a:p>
            <a:pPr marL="0" indent="0" algn="just">
              <a:buNone/>
            </a:pPr>
            <a:br>
              <a:rPr lang="en-US" sz="3200" dirty="0">
                <a:solidFill>
                  <a:schemeClr val="tx1"/>
                </a:solidFill>
              </a:rPr>
            </a:br>
            <a:r>
              <a:rPr lang="en-US" sz="3200" dirty="0">
                <a:solidFill>
                  <a:schemeClr val="tx1"/>
                </a:solidFill>
              </a:rPr>
              <a:t> </a:t>
            </a:r>
            <a:br>
              <a:rPr lang="en-US" sz="3200" dirty="0">
                <a:solidFill>
                  <a:schemeClr val="tx1"/>
                </a:solidFill>
              </a:rPr>
            </a:br>
            <a:br>
              <a:rPr lang="en-US" sz="3200" dirty="0">
                <a:solidFill>
                  <a:schemeClr val="tx1"/>
                </a:solidFill>
              </a:rPr>
            </a:br>
            <a:r>
              <a:rPr lang="en-US" sz="3200" dirty="0">
                <a:solidFill>
                  <a:schemeClr val="tx1"/>
                </a:solidFill>
              </a:rPr>
              <a:t>	</a:t>
            </a:r>
            <a:endParaRPr lang="en-US" sz="3200" dirty="0"/>
          </a:p>
        </p:txBody>
      </p:sp>
    </p:spTree>
    <p:extLst>
      <p:ext uri="{BB962C8B-B14F-4D97-AF65-F5344CB8AC3E}">
        <p14:creationId xmlns:p14="http://schemas.microsoft.com/office/powerpoint/2010/main" val="578187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b="1"/>
              <a:t>ORAL HYGIENE PRACTICES</a:t>
            </a:r>
          </a:p>
        </p:txBody>
      </p:sp>
      <p:sp>
        <p:nvSpPr>
          <p:cNvPr id="2" name="Content Placeholder 1"/>
          <p:cNvSpPr>
            <a:spLocks noGrp="1"/>
          </p:cNvSpPr>
          <p:nvPr>
            <p:ph idx="1"/>
          </p:nvPr>
        </p:nvSpPr>
        <p:spPr/>
        <p:txBody>
          <a:bodyPr>
            <a:normAutofit/>
          </a:bodyPr>
          <a:lstStyle/>
          <a:p>
            <a:pPr algn="just"/>
            <a:r>
              <a:rPr lang="en-US" sz="2800" dirty="0"/>
              <a:t>Keeping oral cavity clean is a culturally ingrained practice in India.  </a:t>
            </a:r>
          </a:p>
          <a:p>
            <a:pPr algn="just"/>
            <a:r>
              <a:rPr lang="en-US" sz="2800" dirty="0"/>
              <a:t>Mouth cleaning is to be done in the morning after getting up as a daily ritual.  </a:t>
            </a:r>
          </a:p>
          <a:p>
            <a:pPr algn="just"/>
            <a:r>
              <a:rPr lang="en-US" sz="2800" dirty="0"/>
              <a:t>Copious gargling with water and cleaning teeth and tongue with various oral hygiene aids and materials is a custom. </a:t>
            </a:r>
          </a:p>
          <a:p>
            <a:pPr algn="just"/>
            <a:endParaRPr lang="en-US" sz="2800" dirty="0"/>
          </a:p>
        </p:txBody>
      </p:sp>
    </p:spTree>
    <p:extLst>
      <p:ext uri="{BB962C8B-B14F-4D97-AF65-F5344CB8AC3E}">
        <p14:creationId xmlns:p14="http://schemas.microsoft.com/office/powerpoint/2010/main" val="3137230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a:xfrm>
            <a:off x="542365" y="395662"/>
            <a:ext cx="8229600" cy="6278562"/>
          </a:xfrm>
        </p:spPr>
        <p:txBody>
          <a:bodyPr/>
          <a:lstStyle/>
          <a:p>
            <a:pPr algn="l"/>
            <a:r>
              <a:rPr lang="en-US" sz="2800" b="1" dirty="0"/>
              <a:t>Hindus :</a:t>
            </a:r>
            <a:br>
              <a:rPr lang="en-US" sz="2800" dirty="0"/>
            </a:br>
            <a:r>
              <a:rPr lang="en-US" sz="2800" dirty="0"/>
              <a:t>	</a:t>
            </a:r>
            <a:r>
              <a:rPr lang="en-US" sz="2800" dirty="0">
                <a:solidFill>
                  <a:schemeClr val="tx1"/>
                </a:solidFill>
              </a:rPr>
              <a:t>Brahmins, Priests, Clean their teeth with cherry wood for about an hour facing rising sun reciting prayers and involving heavenly blessings on them and their family members.  This is quite common in </a:t>
            </a:r>
            <a:r>
              <a:rPr lang="en-US" sz="2800" dirty="0" err="1">
                <a:solidFill>
                  <a:schemeClr val="tx1"/>
                </a:solidFill>
              </a:rPr>
              <a:t>Varnasi</a:t>
            </a:r>
            <a:r>
              <a:rPr lang="en-US" sz="2800" dirty="0">
                <a:solidFill>
                  <a:schemeClr val="tx1"/>
                </a:solidFill>
              </a:rPr>
              <a:t> (UP).  This culturally inbuilt practice would help in promotion of oral health</a:t>
            </a:r>
            <a:r>
              <a:rPr lang="en-US" sz="2800" dirty="0"/>
              <a:t>.</a:t>
            </a:r>
            <a:br>
              <a:rPr lang="en-US" sz="2800" dirty="0"/>
            </a:br>
            <a:r>
              <a:rPr lang="en-US" sz="2800" dirty="0"/>
              <a:t> </a:t>
            </a:r>
            <a:br>
              <a:rPr lang="en-US" sz="2800" b="1" dirty="0"/>
            </a:br>
            <a:r>
              <a:rPr lang="en-US" sz="2800" b="1" dirty="0"/>
              <a:t>Muslims</a:t>
            </a:r>
            <a:r>
              <a:rPr lang="en-US" sz="2800" dirty="0"/>
              <a:t> : </a:t>
            </a:r>
            <a:br>
              <a:rPr lang="en-US" sz="2800" dirty="0"/>
            </a:br>
            <a:r>
              <a:rPr lang="en-US" sz="2800" dirty="0">
                <a:solidFill>
                  <a:schemeClr val="tx1"/>
                </a:solidFill>
              </a:rPr>
              <a:t>Muslims as a part of "</a:t>
            </a:r>
            <a:r>
              <a:rPr lang="en-US" sz="2800" dirty="0" err="1">
                <a:solidFill>
                  <a:schemeClr val="tx1"/>
                </a:solidFill>
              </a:rPr>
              <a:t>Namaz</a:t>
            </a:r>
            <a:r>
              <a:rPr lang="en-US" sz="2800" dirty="0">
                <a:solidFill>
                  <a:schemeClr val="tx1"/>
                </a:solidFill>
              </a:rPr>
              <a:t>" clean their teeth five times  a day, this has a bearing on oral health and improves the oral health.  They use </a:t>
            </a:r>
            <a:r>
              <a:rPr lang="en-US" sz="2800" dirty="0" err="1">
                <a:solidFill>
                  <a:schemeClr val="tx1"/>
                </a:solidFill>
              </a:rPr>
              <a:t>Miswak</a:t>
            </a:r>
            <a:r>
              <a:rPr lang="en-US" sz="2800" dirty="0">
                <a:solidFill>
                  <a:schemeClr val="tx1"/>
                </a:solidFill>
              </a:rPr>
              <a:t> stick, tooth picks and gum massaging as apart of oral cleaning aids during "</a:t>
            </a:r>
            <a:r>
              <a:rPr lang="en-US" sz="2800" dirty="0" err="1">
                <a:solidFill>
                  <a:schemeClr val="tx1"/>
                </a:solidFill>
              </a:rPr>
              <a:t>Namaz</a:t>
            </a:r>
            <a:r>
              <a:rPr lang="en-US" sz="2800" dirty="0">
                <a:solidFill>
                  <a:schemeClr val="tx1"/>
                </a:solidFill>
              </a:rPr>
              <a:t>".</a:t>
            </a:r>
            <a:r>
              <a:rPr lang="en-US" sz="2800" dirty="0"/>
              <a:t> </a:t>
            </a:r>
          </a:p>
        </p:txBody>
      </p:sp>
    </p:spTree>
    <p:extLst>
      <p:ext uri="{BB962C8B-B14F-4D97-AF65-F5344CB8AC3E}">
        <p14:creationId xmlns:p14="http://schemas.microsoft.com/office/powerpoint/2010/main" val="3045391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b="1"/>
              <a:t>Other Habits</a:t>
            </a:r>
          </a:p>
        </p:txBody>
      </p:sp>
      <p:sp>
        <p:nvSpPr>
          <p:cNvPr id="43011" name="Rectangle 3"/>
          <p:cNvSpPr>
            <a:spLocks noGrp="1" noChangeArrowheads="1"/>
          </p:cNvSpPr>
          <p:nvPr>
            <p:ph idx="1"/>
          </p:nvPr>
        </p:nvSpPr>
        <p:spPr>
          <a:xfrm>
            <a:off x="354106" y="1371600"/>
            <a:ext cx="8229600" cy="5486400"/>
          </a:xfrm>
        </p:spPr>
        <p:txBody>
          <a:bodyPr/>
          <a:lstStyle/>
          <a:p>
            <a:pPr algn="just">
              <a:lnSpc>
                <a:spcPct val="80000"/>
              </a:lnSpc>
              <a:buFontTx/>
              <a:buNone/>
            </a:pPr>
            <a:endParaRPr lang="en-US" sz="2000" b="1" dirty="0"/>
          </a:p>
          <a:p>
            <a:pPr algn="just">
              <a:lnSpc>
                <a:spcPct val="125000"/>
              </a:lnSpc>
            </a:pPr>
            <a:r>
              <a:rPr lang="en-US" sz="2400" b="1" dirty="0">
                <a:solidFill>
                  <a:schemeClr val="tx2"/>
                </a:solidFill>
              </a:rPr>
              <a:t>Alcohol</a:t>
            </a:r>
            <a:r>
              <a:rPr lang="en-US" sz="2400" dirty="0"/>
              <a:t> : Alcoholic drinks are tabooed by Muslims and high caste Hindus. </a:t>
            </a:r>
          </a:p>
          <a:p>
            <a:pPr algn="just">
              <a:lnSpc>
                <a:spcPct val="125000"/>
              </a:lnSpc>
            </a:pPr>
            <a:r>
              <a:rPr lang="en-US" sz="2400" dirty="0"/>
              <a:t>On the contrary in Western culture the alcoholic drinks are regarded as a reward or as something glamorous and as a status symbol.  It is frequent among both the sexes of the western world.  Even the adolescence are habituated to alcohol because of their independent survival after 12 years of age. These practices increase the incidence of oral cancers and mental illness. </a:t>
            </a:r>
          </a:p>
        </p:txBody>
      </p:sp>
    </p:spTree>
    <p:extLst>
      <p:ext uri="{BB962C8B-B14F-4D97-AF65-F5344CB8AC3E}">
        <p14:creationId xmlns:p14="http://schemas.microsoft.com/office/powerpoint/2010/main" val="2412568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816" y="425919"/>
            <a:ext cx="8596668" cy="6337952"/>
          </a:xfrm>
        </p:spPr>
        <p:txBody>
          <a:bodyPr>
            <a:noAutofit/>
          </a:bodyPr>
          <a:lstStyle/>
          <a:p>
            <a:pPr algn="just"/>
            <a:r>
              <a:rPr lang="en-US" sz="2400" dirty="0">
                <a:solidFill>
                  <a:schemeClr val="tx1"/>
                </a:solidFill>
              </a:rPr>
              <a:t>Reverse smoking is widely practiced among the fishing communities in </a:t>
            </a:r>
            <a:r>
              <a:rPr lang="en-US" sz="2400" dirty="0" err="1">
                <a:solidFill>
                  <a:schemeClr val="tx1"/>
                </a:solidFill>
              </a:rPr>
              <a:t>Visakapatanam</a:t>
            </a:r>
            <a:r>
              <a:rPr lang="en-US" sz="2400" dirty="0">
                <a:solidFill>
                  <a:schemeClr val="tx1"/>
                </a:solidFill>
              </a:rPr>
              <a:t> and </a:t>
            </a:r>
            <a:r>
              <a:rPr lang="en-US" sz="2400" dirty="0" err="1">
                <a:solidFill>
                  <a:schemeClr val="tx1"/>
                </a:solidFill>
              </a:rPr>
              <a:t>Srikakulam</a:t>
            </a:r>
            <a:r>
              <a:rPr lang="en-US" sz="2400" dirty="0">
                <a:solidFill>
                  <a:schemeClr val="tx1"/>
                </a:solidFill>
              </a:rPr>
              <a:t> districts of A.P. it is most common in women in these areas.</a:t>
            </a:r>
            <a:r>
              <a:rPr lang="en-US" sz="2400" dirty="0"/>
              <a:t> </a:t>
            </a:r>
          </a:p>
          <a:p>
            <a:pPr algn="just"/>
            <a:r>
              <a:rPr lang="en-US" sz="2400" dirty="0"/>
              <a:t>One of the reason they give for reverse smoking is to prevent halitosis and tooth ache other reasons cited for smoking in reverse fashion includes. </a:t>
            </a:r>
          </a:p>
          <a:p>
            <a:pPr lvl="1" algn="just"/>
            <a:r>
              <a:rPr lang="en-US" sz="2000" dirty="0"/>
              <a:t>Not to expose the lighted end to wind and water. </a:t>
            </a:r>
          </a:p>
          <a:p>
            <a:pPr lvl="1" algn="just"/>
            <a:r>
              <a:rPr lang="en-US" sz="2000" dirty="0"/>
              <a:t>Prevent husband from seeing it.</a:t>
            </a:r>
          </a:p>
          <a:p>
            <a:pPr lvl="1" algn="just"/>
            <a:r>
              <a:rPr lang="en-US" sz="2000" dirty="0"/>
              <a:t>Prevent ashes from falling on the suckling child. </a:t>
            </a:r>
          </a:p>
          <a:p>
            <a:pPr algn="just"/>
            <a:r>
              <a:rPr lang="en-US" sz="2400" dirty="0"/>
              <a:t>This practice pays them with cancers of hard palate and base of the tongue, this practice is also common in Goa and Eastern districts of Orissa. </a:t>
            </a:r>
            <a:br>
              <a:rPr lang="en-US" sz="2400" dirty="0"/>
            </a:br>
            <a:br>
              <a:rPr lang="en-US" sz="2400" dirty="0"/>
            </a:br>
            <a:r>
              <a:rPr lang="en-US" sz="2400" dirty="0"/>
              <a:t>Reverse smoking is also found in the people of lower socio-economic status of Columbia, Panama, Venezuela, Jamaica etc. </a:t>
            </a:r>
          </a:p>
        </p:txBody>
      </p:sp>
    </p:spTree>
    <p:extLst>
      <p:ext uri="{BB962C8B-B14F-4D97-AF65-F5344CB8AC3E}">
        <p14:creationId xmlns:p14="http://schemas.microsoft.com/office/powerpoint/2010/main" val="451948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2800" dirty="0">
                <a:solidFill>
                  <a:schemeClr val="tx1"/>
                </a:solidFill>
              </a:rPr>
              <a:t>Cigarette/cigar smoking is more common among men and women of Western societies.  </a:t>
            </a:r>
          </a:p>
          <a:p>
            <a:pPr algn="just"/>
            <a:r>
              <a:rPr lang="en-US" sz="2800" dirty="0">
                <a:solidFill>
                  <a:schemeClr val="tx1"/>
                </a:solidFill>
              </a:rPr>
              <a:t>The main reason behind cigarette smoking is it is regarded as a status symbol.</a:t>
            </a:r>
          </a:p>
          <a:p>
            <a:pPr algn="just"/>
            <a:r>
              <a:rPr lang="en-US" sz="2800" dirty="0">
                <a:solidFill>
                  <a:schemeClr val="tx1"/>
                </a:solidFill>
              </a:rPr>
              <a:t>Smoking among pregnant women is common and it increases the incidence of cleft lip and cleft palate in the developing child and also a low birth weight child.</a:t>
            </a:r>
          </a:p>
          <a:p>
            <a:pPr marL="0" indent="0" algn="just">
              <a:buNone/>
            </a:pPr>
            <a:r>
              <a:rPr lang="en-US" sz="2800" dirty="0">
                <a:solidFill>
                  <a:schemeClr val="tx1"/>
                </a:solidFill>
              </a:rPr>
              <a:t> </a:t>
            </a:r>
            <a:br>
              <a:rPr lang="en-US" sz="2800" dirty="0">
                <a:solidFill>
                  <a:schemeClr val="tx1"/>
                </a:solidFill>
              </a:rPr>
            </a:br>
            <a:r>
              <a:rPr lang="en-US" sz="2800" dirty="0"/>
              <a:t> </a:t>
            </a:r>
          </a:p>
        </p:txBody>
      </p:sp>
    </p:spTree>
    <p:extLst>
      <p:ext uri="{BB962C8B-B14F-4D97-AF65-F5344CB8AC3E}">
        <p14:creationId xmlns:p14="http://schemas.microsoft.com/office/powerpoint/2010/main" val="282014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5"/>
          <p:cNvSpPr>
            <a:spLocks noGrp="1" noChangeArrowheads="1"/>
          </p:cNvSpPr>
          <p:nvPr>
            <p:ph type="ctrTitle"/>
          </p:nvPr>
        </p:nvSpPr>
        <p:spPr>
          <a:xfrm>
            <a:off x="2209800" y="304800"/>
            <a:ext cx="7772400" cy="762000"/>
          </a:xfrm>
        </p:spPr>
        <p:txBody>
          <a:bodyPr anchor="ctr"/>
          <a:lstStyle/>
          <a:p>
            <a:pPr algn="l"/>
            <a:r>
              <a:rPr lang="en-US" sz="4400" b="1" dirty="0"/>
              <a:t>Chewing Pan</a:t>
            </a:r>
          </a:p>
        </p:txBody>
      </p:sp>
      <p:sp>
        <p:nvSpPr>
          <p:cNvPr id="50182" name="Rectangle 6"/>
          <p:cNvSpPr>
            <a:spLocks noGrp="1" noChangeArrowheads="1"/>
          </p:cNvSpPr>
          <p:nvPr>
            <p:ph type="subTitle" idx="1"/>
          </p:nvPr>
        </p:nvSpPr>
        <p:spPr>
          <a:xfrm>
            <a:off x="649941" y="1219200"/>
            <a:ext cx="8686800" cy="5638800"/>
          </a:xfrm>
        </p:spPr>
        <p:txBody>
          <a:bodyPr>
            <a:normAutofit/>
          </a:bodyPr>
          <a:lstStyle/>
          <a:p>
            <a:pPr algn="just"/>
            <a:endParaRPr lang="en-US" sz="3200" dirty="0"/>
          </a:p>
          <a:p>
            <a:pPr algn="just">
              <a:lnSpc>
                <a:spcPct val="125000"/>
              </a:lnSpc>
            </a:pPr>
            <a:r>
              <a:rPr lang="en-US" sz="3200" dirty="0"/>
              <a:t>In India offering pan is a way of welcoming the guest.  This practice is common in North in Indian states like West Bengal, U.P., Rajasthan, </a:t>
            </a:r>
            <a:r>
              <a:rPr lang="en-US" sz="3200" dirty="0" err="1"/>
              <a:t>Maharastra</a:t>
            </a:r>
            <a:r>
              <a:rPr lang="en-US" sz="3200" dirty="0"/>
              <a:t> etc.  </a:t>
            </a:r>
          </a:p>
          <a:p>
            <a:pPr algn="just">
              <a:lnSpc>
                <a:spcPct val="125000"/>
              </a:lnSpc>
            </a:pPr>
            <a:r>
              <a:rPr lang="en-US" sz="3200" dirty="0"/>
              <a:t>Refusing pan may be considered insulting, this lead to keep going the practice.  </a:t>
            </a:r>
          </a:p>
        </p:txBody>
      </p:sp>
    </p:spTree>
    <p:extLst>
      <p:ext uri="{BB962C8B-B14F-4D97-AF65-F5344CB8AC3E}">
        <p14:creationId xmlns:p14="http://schemas.microsoft.com/office/powerpoint/2010/main" val="2477839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algn="l">
              <a:lnSpc>
                <a:spcPct val="125000"/>
              </a:lnSpc>
            </a:pPr>
            <a:r>
              <a:rPr lang="en-US" sz="2800" b="1" dirty="0"/>
              <a:t>Sex and Marriage :</a:t>
            </a:r>
            <a:br>
              <a:rPr lang="en-US" sz="2800" dirty="0"/>
            </a:br>
            <a:r>
              <a:rPr lang="en-US" sz="2800" dirty="0"/>
              <a:t>	</a:t>
            </a:r>
          </a:p>
        </p:txBody>
      </p:sp>
      <p:sp>
        <p:nvSpPr>
          <p:cNvPr id="2" name="Content Placeholder 1"/>
          <p:cNvSpPr>
            <a:spLocks noGrp="1"/>
          </p:cNvSpPr>
          <p:nvPr>
            <p:ph idx="1"/>
          </p:nvPr>
        </p:nvSpPr>
        <p:spPr/>
        <p:txBody>
          <a:bodyPr>
            <a:noAutofit/>
          </a:bodyPr>
          <a:lstStyle/>
          <a:p>
            <a:pPr algn="just"/>
            <a:r>
              <a:rPr lang="en-US" sz="2400" dirty="0">
                <a:solidFill>
                  <a:schemeClr val="tx1"/>
                </a:solidFill>
              </a:rPr>
              <a:t>Sexual customs vary among different social, religious and ethnic groups.</a:t>
            </a:r>
          </a:p>
          <a:p>
            <a:pPr algn="just"/>
            <a:r>
              <a:rPr lang="en-US" sz="2400" dirty="0">
                <a:solidFill>
                  <a:schemeClr val="tx1"/>
                </a:solidFill>
              </a:rPr>
              <a:t>Among the Muslims there are restrictions against </a:t>
            </a:r>
            <a:r>
              <a:rPr lang="en-US" sz="2400" dirty="0" err="1">
                <a:solidFill>
                  <a:schemeClr val="tx1"/>
                </a:solidFill>
              </a:rPr>
              <a:t>orogenital</a:t>
            </a:r>
            <a:r>
              <a:rPr lang="en-US" sz="2400" dirty="0">
                <a:solidFill>
                  <a:schemeClr val="tx1"/>
                </a:solidFill>
              </a:rPr>
              <a:t> sex and to have intercourse during menstruation.  </a:t>
            </a:r>
          </a:p>
          <a:p>
            <a:pPr algn="just"/>
            <a:r>
              <a:rPr lang="en-US" sz="2400" dirty="0">
                <a:solidFill>
                  <a:schemeClr val="tx1"/>
                </a:solidFill>
              </a:rPr>
              <a:t>Orthodox </a:t>
            </a:r>
            <a:r>
              <a:rPr lang="en-US" sz="2400" dirty="0" err="1">
                <a:solidFill>
                  <a:schemeClr val="tx1"/>
                </a:solidFill>
              </a:rPr>
              <a:t>jews</a:t>
            </a:r>
            <a:r>
              <a:rPr lang="en-US" sz="2400" dirty="0">
                <a:solidFill>
                  <a:schemeClr val="tx1"/>
                </a:solidFill>
              </a:rPr>
              <a:t> are forbidden to have sex for 7 days after the menstrual cycle.  </a:t>
            </a:r>
          </a:p>
          <a:p>
            <a:pPr algn="just"/>
            <a:r>
              <a:rPr lang="en-US" sz="2400" dirty="0">
                <a:solidFill>
                  <a:schemeClr val="tx1"/>
                </a:solidFill>
              </a:rPr>
              <a:t>These customs have an important bearing in family planning and there by have effect on oral health. </a:t>
            </a:r>
            <a:br>
              <a:rPr lang="en-US" sz="2400" dirty="0">
                <a:solidFill>
                  <a:schemeClr val="tx1"/>
                </a:solidFill>
              </a:rPr>
            </a:br>
            <a:endParaRPr lang="en-US" sz="2400" dirty="0"/>
          </a:p>
        </p:txBody>
      </p:sp>
    </p:spTree>
    <p:extLst>
      <p:ext uri="{BB962C8B-B14F-4D97-AF65-F5344CB8AC3E}">
        <p14:creationId xmlns:p14="http://schemas.microsoft.com/office/powerpoint/2010/main" val="852722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595746" y="219220"/>
            <a:ext cx="8229600" cy="6278562"/>
          </a:xfrm>
        </p:spPr>
        <p:txBody>
          <a:bodyPr/>
          <a:lstStyle/>
          <a:p>
            <a:pPr algn="l"/>
            <a:r>
              <a:rPr lang="en-US" sz="3200">
                <a:solidFill>
                  <a:schemeClr val="tx1"/>
                </a:solidFill>
              </a:rPr>
              <a:t>In India polyandry (marriage of several men with one women) is found among the Todas of Nilgris hills (T.N.) and in U.P.  these cultural practices would attribute to high rate of veneral diseases and they affect oral health. </a:t>
            </a:r>
            <a:br>
              <a:rPr lang="en-US" sz="3200">
                <a:solidFill>
                  <a:schemeClr val="tx1"/>
                </a:solidFill>
              </a:rPr>
            </a:br>
            <a:r>
              <a:rPr lang="en-US" sz="3200">
                <a:solidFill>
                  <a:schemeClr val="tx1"/>
                </a:solidFill>
              </a:rPr>
              <a:t>	In Western countries and in USA there has been a mixture of racial strains and so the incidence of jaw size discrepancies and occlusal disharmonies are significant.  Hence we can say that racial mixing would affect oral health.</a:t>
            </a:r>
          </a:p>
        </p:txBody>
      </p:sp>
    </p:spTree>
    <p:extLst>
      <p:ext uri="{BB962C8B-B14F-4D97-AF65-F5344CB8AC3E}">
        <p14:creationId xmlns:p14="http://schemas.microsoft.com/office/powerpoint/2010/main" val="367086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52898" y="179294"/>
            <a:ext cx="8596668" cy="1320800"/>
          </a:xfrm>
        </p:spPr>
        <p:txBody>
          <a:bodyPr>
            <a:normAutofit fontScale="90000"/>
          </a:bodyPr>
          <a:lstStyle/>
          <a:p>
            <a:pPr algn="l"/>
            <a:r>
              <a:rPr lang="en-US" sz="2800" b="1" dirty="0"/>
              <a:t>TOOTH MUTILATIONS AND SOFT TISSUE MUTILATIONS </a:t>
            </a:r>
            <a:br>
              <a:rPr lang="en-US" sz="2800" dirty="0"/>
            </a:br>
            <a:endParaRPr lang="en-US" sz="2800" dirty="0"/>
          </a:p>
        </p:txBody>
      </p:sp>
      <p:sp>
        <p:nvSpPr>
          <p:cNvPr id="62467" name="Rectangle 3"/>
          <p:cNvSpPr>
            <a:spLocks noGrp="1" noChangeArrowheads="1"/>
          </p:cNvSpPr>
          <p:nvPr>
            <p:ph idx="1"/>
          </p:nvPr>
        </p:nvSpPr>
        <p:spPr>
          <a:xfrm>
            <a:off x="372036" y="1013011"/>
            <a:ext cx="8991600" cy="5562600"/>
          </a:xfrm>
        </p:spPr>
        <p:txBody>
          <a:bodyPr>
            <a:normAutofit lnSpcReduction="10000"/>
          </a:bodyPr>
          <a:lstStyle/>
          <a:p>
            <a:pPr>
              <a:lnSpc>
                <a:spcPct val="90000"/>
              </a:lnSpc>
            </a:pPr>
            <a:r>
              <a:rPr lang="en-US" sz="2800" dirty="0"/>
              <a:t>The practice of deliberate mutilation of the human dentition is known to have existed since prehistoric times in an ethnically and geographically diverse range of peoples these practices include ; </a:t>
            </a:r>
          </a:p>
          <a:p>
            <a:pPr>
              <a:lnSpc>
                <a:spcPct val="90000"/>
              </a:lnSpc>
            </a:pPr>
            <a:r>
              <a:rPr lang="en-US" sz="2800" dirty="0"/>
              <a:t>Tooth evulsion (non therapeutic extraction of tooth)</a:t>
            </a:r>
          </a:p>
          <a:p>
            <a:pPr>
              <a:lnSpc>
                <a:spcPct val="90000"/>
              </a:lnSpc>
            </a:pPr>
            <a:r>
              <a:rPr lang="en-US" sz="2800" dirty="0"/>
              <a:t>Alterations in the shape of the tooth crown by filling and chipping</a:t>
            </a:r>
          </a:p>
          <a:p>
            <a:pPr>
              <a:lnSpc>
                <a:spcPct val="90000"/>
              </a:lnSpc>
            </a:pPr>
            <a:r>
              <a:rPr lang="en-US" sz="2800" dirty="0"/>
              <a:t>Lacquering and staining of teeth </a:t>
            </a:r>
          </a:p>
          <a:p>
            <a:pPr>
              <a:lnSpc>
                <a:spcPct val="90000"/>
              </a:lnSpc>
            </a:pPr>
            <a:r>
              <a:rPr lang="en-US" sz="2800" dirty="0"/>
              <a:t>Decorative inlays and crowns</a:t>
            </a:r>
          </a:p>
          <a:p>
            <a:pPr>
              <a:lnSpc>
                <a:spcPct val="90000"/>
              </a:lnSpc>
            </a:pPr>
            <a:r>
              <a:rPr lang="en-US" sz="2800" dirty="0"/>
              <a:t>Tattooing </a:t>
            </a:r>
          </a:p>
          <a:p>
            <a:pPr>
              <a:lnSpc>
                <a:spcPct val="90000"/>
              </a:lnSpc>
            </a:pPr>
            <a:r>
              <a:rPr lang="en-US" sz="2800" dirty="0" err="1"/>
              <a:t>Uvulectomy</a:t>
            </a:r>
            <a:endParaRPr lang="en-US" sz="2800" dirty="0"/>
          </a:p>
          <a:p>
            <a:pPr>
              <a:lnSpc>
                <a:spcPct val="90000"/>
              </a:lnSpc>
            </a:pPr>
            <a:r>
              <a:rPr lang="en-US" sz="2800" dirty="0"/>
              <a:t>Facial scarring. </a:t>
            </a:r>
          </a:p>
        </p:txBody>
      </p:sp>
    </p:spTree>
    <p:extLst>
      <p:ext uri="{BB962C8B-B14F-4D97-AF65-F5344CB8AC3E}">
        <p14:creationId xmlns:p14="http://schemas.microsoft.com/office/powerpoint/2010/main" val="3704492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endParaRPr lang="en-US" dirty="0"/>
          </a:p>
        </p:txBody>
      </p:sp>
      <p:sp>
        <p:nvSpPr>
          <p:cNvPr id="3" name="Content Placeholder 2"/>
          <p:cNvSpPr>
            <a:spLocks noGrp="1"/>
          </p:cNvSpPr>
          <p:nvPr>
            <p:ph idx="1"/>
          </p:nvPr>
        </p:nvSpPr>
        <p:spPr>
          <a:xfrm>
            <a:off x="677334" y="1789043"/>
            <a:ext cx="8596668" cy="4252319"/>
          </a:xfrm>
        </p:spPr>
        <p:txBody>
          <a:bodyPr>
            <a:noAutofit/>
          </a:bodyPr>
          <a:lstStyle/>
          <a:p>
            <a:pPr algn="just">
              <a:lnSpc>
                <a:spcPct val="125000"/>
              </a:lnSpc>
            </a:pPr>
            <a:r>
              <a:rPr lang="en-US" sz="2800" dirty="0"/>
              <a:t>For an individual to survive successfully in a society, he or she should develop the essential qualities necessary to fit effectively in the society.  </a:t>
            </a:r>
          </a:p>
          <a:p>
            <a:pPr algn="just">
              <a:lnSpc>
                <a:spcPct val="125000"/>
              </a:lnSpc>
            </a:pPr>
            <a:r>
              <a:rPr lang="en-US" sz="2800" dirty="0"/>
              <a:t>These essential qualities are the acquirement of customs, beliefs, laws, moral percept, art, skills and religion. </a:t>
            </a:r>
          </a:p>
          <a:p>
            <a:pPr marL="0" indent="0">
              <a:buNone/>
            </a:pPr>
            <a:endParaRPr lang="en-US" sz="2800" dirty="0"/>
          </a:p>
        </p:txBody>
      </p:sp>
    </p:spTree>
    <p:extLst>
      <p:ext uri="{BB962C8B-B14F-4D97-AF65-F5344CB8AC3E}">
        <p14:creationId xmlns:p14="http://schemas.microsoft.com/office/powerpoint/2010/main" val="1313317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p:txBody>
          <a:bodyPr>
            <a:noAutofit/>
          </a:bodyPr>
          <a:lstStyle/>
          <a:p>
            <a:pPr algn="l"/>
            <a:r>
              <a:rPr lang="en-US" sz="3200" dirty="0"/>
              <a:t>These practices are performed for reasons like</a:t>
            </a:r>
            <a:br>
              <a:rPr lang="en-US" sz="3200" dirty="0"/>
            </a:br>
            <a:br>
              <a:rPr lang="en-US" sz="3200" dirty="0"/>
            </a:br>
            <a:endParaRPr lang="en-US" sz="3200" dirty="0">
              <a:solidFill>
                <a:schemeClr val="tx1"/>
              </a:solidFill>
            </a:endParaRPr>
          </a:p>
        </p:txBody>
      </p:sp>
      <p:sp>
        <p:nvSpPr>
          <p:cNvPr id="2" name="Content Placeholder 1"/>
          <p:cNvSpPr>
            <a:spLocks noGrp="1"/>
          </p:cNvSpPr>
          <p:nvPr>
            <p:ph idx="1"/>
          </p:nvPr>
        </p:nvSpPr>
        <p:spPr>
          <a:xfrm>
            <a:off x="677334" y="1757178"/>
            <a:ext cx="8596668" cy="3880773"/>
          </a:xfrm>
        </p:spPr>
        <p:txBody>
          <a:bodyPr>
            <a:noAutofit/>
          </a:bodyPr>
          <a:lstStyle/>
          <a:p>
            <a:r>
              <a:rPr lang="en-US" sz="2800" dirty="0">
                <a:solidFill>
                  <a:schemeClr val="tx1"/>
                </a:solidFill>
              </a:rPr>
              <a:t>To ensure a life after death</a:t>
            </a:r>
          </a:p>
          <a:p>
            <a:r>
              <a:rPr lang="en-US" sz="2800" dirty="0">
                <a:solidFill>
                  <a:schemeClr val="tx1"/>
                </a:solidFill>
              </a:rPr>
              <a:t>As a sign of marriageable age in females</a:t>
            </a:r>
          </a:p>
          <a:p>
            <a:r>
              <a:rPr lang="en-US" sz="2800" dirty="0">
                <a:solidFill>
                  <a:schemeClr val="tx1"/>
                </a:solidFill>
              </a:rPr>
              <a:t>To facilitate the use of blow pipe</a:t>
            </a:r>
          </a:p>
          <a:p>
            <a:r>
              <a:rPr lang="en-US" sz="2800" dirty="0">
                <a:solidFill>
                  <a:schemeClr val="tx1"/>
                </a:solidFill>
              </a:rPr>
              <a:t>To mark the transition from childhood to manhood or womanhood.</a:t>
            </a:r>
          </a:p>
          <a:p>
            <a:r>
              <a:rPr lang="en-US" sz="2800" dirty="0">
                <a:solidFill>
                  <a:schemeClr val="tx1"/>
                </a:solidFill>
              </a:rPr>
              <a:t>Tribal identification</a:t>
            </a:r>
          </a:p>
          <a:p>
            <a:r>
              <a:rPr lang="en-US" sz="2800" dirty="0">
                <a:solidFill>
                  <a:schemeClr val="tx1"/>
                </a:solidFill>
              </a:rPr>
              <a:t>As a sign of bravery</a:t>
            </a:r>
          </a:p>
          <a:p>
            <a:r>
              <a:rPr lang="en-US" sz="2800" dirty="0">
                <a:solidFill>
                  <a:schemeClr val="tx1"/>
                </a:solidFill>
              </a:rPr>
              <a:t>As a sign of punishment</a:t>
            </a:r>
            <a:endParaRPr lang="en-US" sz="2800" dirty="0"/>
          </a:p>
        </p:txBody>
      </p:sp>
    </p:spTree>
    <p:extLst>
      <p:ext uri="{BB962C8B-B14F-4D97-AF65-F5344CB8AC3E}">
        <p14:creationId xmlns:p14="http://schemas.microsoft.com/office/powerpoint/2010/main" val="3206871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75129" y="382215"/>
            <a:ext cx="8229600" cy="792162"/>
          </a:xfrm>
        </p:spPr>
        <p:txBody>
          <a:bodyPr/>
          <a:lstStyle/>
          <a:p>
            <a:r>
              <a:rPr lang="en-US" b="1" dirty="0"/>
              <a:t>Tooth Evulsion</a:t>
            </a:r>
          </a:p>
        </p:txBody>
      </p:sp>
      <p:sp>
        <p:nvSpPr>
          <p:cNvPr id="65539" name="Rectangle 3"/>
          <p:cNvSpPr>
            <a:spLocks noGrp="1" noChangeArrowheads="1"/>
          </p:cNvSpPr>
          <p:nvPr>
            <p:ph idx="1"/>
          </p:nvPr>
        </p:nvSpPr>
        <p:spPr>
          <a:xfrm>
            <a:off x="475129" y="936812"/>
            <a:ext cx="8915400" cy="5715000"/>
          </a:xfrm>
        </p:spPr>
        <p:txBody>
          <a:bodyPr>
            <a:normAutofit lnSpcReduction="10000"/>
          </a:bodyPr>
          <a:lstStyle/>
          <a:p>
            <a:pPr>
              <a:buFontTx/>
              <a:buNone/>
            </a:pPr>
            <a:endParaRPr lang="en-US" sz="2800" dirty="0"/>
          </a:p>
          <a:p>
            <a:r>
              <a:rPr lang="en-US" sz="2800" dirty="0"/>
              <a:t>	It is practiced in African countries which includes Tanzania, South Africa, Nigeria, Uganda, Zambia and Sudan. </a:t>
            </a:r>
          </a:p>
          <a:p>
            <a:r>
              <a:rPr lang="en-US" sz="2800" dirty="0"/>
              <a:t>	In majority of cultures where tooth evulsion is performed the tooth are knocked out by placing a piece of wood or metal against the labial aspect of the tooth crown and then striking the end of it with a stone or piece of rock etc.  </a:t>
            </a:r>
          </a:p>
          <a:p>
            <a:r>
              <a:rPr lang="en-US" sz="2800" dirty="0"/>
              <a:t>Prior to knocking out a teeth, the gingiva around the tooth is freed by means of a small sharpened stick or a piece of bone or with the help of finger nails (Van </a:t>
            </a:r>
            <a:r>
              <a:rPr lang="en-US" sz="2800" dirty="0" err="1"/>
              <a:t>Rippen</a:t>
            </a:r>
            <a:r>
              <a:rPr lang="en-US" sz="2800" dirty="0"/>
              <a:t> et al 1918). </a:t>
            </a:r>
          </a:p>
        </p:txBody>
      </p:sp>
    </p:spTree>
    <p:extLst>
      <p:ext uri="{BB962C8B-B14F-4D97-AF65-F5344CB8AC3E}">
        <p14:creationId xmlns:p14="http://schemas.microsoft.com/office/powerpoint/2010/main" val="2216450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Grp="1" noChangeArrowheads="1"/>
          </p:cNvSpPr>
          <p:nvPr>
            <p:ph type="title"/>
          </p:nvPr>
        </p:nvSpPr>
        <p:spPr>
          <a:xfrm>
            <a:off x="555811" y="274638"/>
            <a:ext cx="8229600" cy="6583362"/>
          </a:xfrm>
        </p:spPr>
        <p:txBody>
          <a:bodyPr/>
          <a:lstStyle/>
          <a:p>
            <a:pPr algn="l"/>
            <a:r>
              <a:rPr lang="en-US" sz="3200" dirty="0"/>
              <a:t>Complications of Tooth Evulsions are ; </a:t>
            </a:r>
            <a:br>
              <a:rPr lang="en-US" sz="3200" dirty="0"/>
            </a:br>
            <a:r>
              <a:rPr lang="en-US" sz="3200" dirty="0">
                <a:solidFill>
                  <a:schemeClr val="tx1"/>
                </a:solidFill>
              </a:rPr>
              <a:t>Alveolar bone fracture</a:t>
            </a:r>
            <a:br>
              <a:rPr lang="en-US" sz="3200" dirty="0">
                <a:solidFill>
                  <a:schemeClr val="tx1"/>
                </a:solidFill>
              </a:rPr>
            </a:br>
            <a:r>
              <a:rPr lang="en-US" sz="3200" dirty="0">
                <a:solidFill>
                  <a:schemeClr val="tx1"/>
                </a:solidFill>
              </a:rPr>
              <a:t>Laceration of oral mucosal tissues</a:t>
            </a:r>
            <a:br>
              <a:rPr lang="en-US" sz="3200" dirty="0">
                <a:solidFill>
                  <a:schemeClr val="tx1"/>
                </a:solidFill>
              </a:rPr>
            </a:br>
            <a:r>
              <a:rPr lang="en-US" sz="3200" dirty="0">
                <a:solidFill>
                  <a:schemeClr val="tx1"/>
                </a:solidFill>
              </a:rPr>
              <a:t>Fracture of root and leaving it causing wound sepsis, abscess or cyst. </a:t>
            </a:r>
            <a:br>
              <a:rPr lang="en-US" sz="3200" dirty="0">
                <a:solidFill>
                  <a:schemeClr val="tx1"/>
                </a:solidFill>
              </a:rPr>
            </a:br>
            <a:br>
              <a:rPr lang="en-US" sz="3200" dirty="0"/>
            </a:br>
            <a:r>
              <a:rPr lang="en-US" sz="3200" dirty="0"/>
              <a:t>Complications due to evulsion of deciduous teeth are : </a:t>
            </a:r>
            <a:br>
              <a:rPr lang="en-US" sz="3200" dirty="0"/>
            </a:br>
            <a:r>
              <a:rPr lang="en-US" sz="3200" dirty="0">
                <a:solidFill>
                  <a:schemeClr val="tx1"/>
                </a:solidFill>
              </a:rPr>
              <a:t>Removal of the </a:t>
            </a:r>
            <a:r>
              <a:rPr lang="en-US" sz="3200" dirty="0" err="1">
                <a:solidFill>
                  <a:schemeClr val="tx1"/>
                </a:solidFill>
              </a:rPr>
              <a:t>succedeous</a:t>
            </a:r>
            <a:r>
              <a:rPr lang="en-US" sz="3200" dirty="0">
                <a:solidFill>
                  <a:schemeClr val="tx1"/>
                </a:solidFill>
              </a:rPr>
              <a:t> permanent tooth germ. </a:t>
            </a:r>
            <a:br>
              <a:rPr lang="en-US" sz="3200" dirty="0">
                <a:solidFill>
                  <a:schemeClr val="tx1"/>
                </a:solidFill>
              </a:rPr>
            </a:br>
            <a:r>
              <a:rPr lang="en-US" sz="3200" dirty="0">
                <a:solidFill>
                  <a:schemeClr val="tx1"/>
                </a:solidFill>
              </a:rPr>
              <a:t>Hypoplasia and malformation in shape of </a:t>
            </a:r>
            <a:r>
              <a:rPr lang="en-US" sz="3200" dirty="0" err="1">
                <a:solidFill>
                  <a:schemeClr val="tx1"/>
                </a:solidFill>
              </a:rPr>
              <a:t>succedeous</a:t>
            </a:r>
            <a:r>
              <a:rPr lang="en-US" sz="3200" dirty="0">
                <a:solidFill>
                  <a:schemeClr val="tx1"/>
                </a:solidFill>
              </a:rPr>
              <a:t> permanent teeth. </a:t>
            </a:r>
            <a:br>
              <a:rPr lang="en-US" sz="3200" dirty="0">
                <a:solidFill>
                  <a:schemeClr val="tx1"/>
                </a:solidFill>
              </a:rPr>
            </a:br>
            <a:r>
              <a:rPr lang="en-US" sz="3200" dirty="0">
                <a:solidFill>
                  <a:schemeClr val="tx1"/>
                </a:solidFill>
              </a:rPr>
              <a:t>Non erupting of permanent teeth.</a:t>
            </a:r>
            <a:r>
              <a:rPr lang="en-US" sz="3200" dirty="0"/>
              <a:t> </a:t>
            </a:r>
          </a:p>
        </p:txBody>
      </p:sp>
    </p:spTree>
    <p:extLst>
      <p:ext uri="{BB962C8B-B14F-4D97-AF65-F5344CB8AC3E}">
        <p14:creationId xmlns:p14="http://schemas.microsoft.com/office/powerpoint/2010/main" val="3548012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p:txBody>
          <a:bodyPr/>
          <a:lstStyle/>
          <a:p>
            <a:pPr algn="l"/>
            <a:r>
              <a:rPr lang="en-US" sz="3200" b="1" dirty="0"/>
              <a:t>Fate of </a:t>
            </a:r>
            <a:r>
              <a:rPr lang="en-US" sz="3200" b="1" dirty="0" err="1"/>
              <a:t>evulsed</a:t>
            </a:r>
            <a:r>
              <a:rPr lang="en-US" sz="3200" b="1" dirty="0"/>
              <a:t> Tooth : </a:t>
            </a:r>
            <a:br>
              <a:rPr lang="en-US" sz="3200" dirty="0"/>
            </a:br>
            <a:r>
              <a:rPr lang="en-US" sz="3200" dirty="0"/>
              <a:t>	</a:t>
            </a:r>
          </a:p>
        </p:txBody>
      </p:sp>
      <p:sp>
        <p:nvSpPr>
          <p:cNvPr id="2" name="Content Placeholder 1"/>
          <p:cNvSpPr>
            <a:spLocks noGrp="1"/>
          </p:cNvSpPr>
          <p:nvPr>
            <p:ph idx="1"/>
          </p:nvPr>
        </p:nvSpPr>
        <p:spPr/>
        <p:txBody>
          <a:bodyPr>
            <a:normAutofit/>
          </a:bodyPr>
          <a:lstStyle/>
          <a:p>
            <a:pPr algn="just"/>
            <a:r>
              <a:rPr lang="en-US" sz="2800" dirty="0">
                <a:solidFill>
                  <a:schemeClr val="tx1"/>
                </a:solidFill>
              </a:rPr>
              <a:t>Ritual tooth evulsion is frequently associated with ceremonial events or occasions which are of great significance to the societies concerned.  </a:t>
            </a:r>
          </a:p>
          <a:p>
            <a:pPr algn="just"/>
            <a:r>
              <a:rPr lang="en-US" sz="2800" dirty="0">
                <a:solidFill>
                  <a:schemeClr val="tx1"/>
                </a:solidFill>
              </a:rPr>
              <a:t>Great care is sometimes taken to dispose the </a:t>
            </a:r>
            <a:r>
              <a:rPr lang="en-US" sz="2800" dirty="0" err="1">
                <a:solidFill>
                  <a:schemeClr val="tx1"/>
                </a:solidFill>
              </a:rPr>
              <a:t>evulsed</a:t>
            </a:r>
            <a:r>
              <a:rPr lang="en-US" sz="2800" dirty="0">
                <a:solidFill>
                  <a:schemeClr val="tx1"/>
                </a:solidFill>
              </a:rPr>
              <a:t> teeth in an appropriate manner.  </a:t>
            </a:r>
            <a:endParaRPr lang="en-US" sz="2800" dirty="0"/>
          </a:p>
        </p:txBody>
      </p:sp>
    </p:spTree>
    <p:extLst>
      <p:ext uri="{BB962C8B-B14F-4D97-AF65-F5344CB8AC3E}">
        <p14:creationId xmlns:p14="http://schemas.microsoft.com/office/powerpoint/2010/main" val="2926762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sz="4000" b="1"/>
              <a:t>MUTILATIONS OF THE TOOTH CROWN</a:t>
            </a:r>
          </a:p>
        </p:txBody>
      </p:sp>
      <p:sp>
        <p:nvSpPr>
          <p:cNvPr id="70659" name="Rectangle 3"/>
          <p:cNvSpPr>
            <a:spLocks noGrp="1" noChangeArrowheads="1"/>
          </p:cNvSpPr>
          <p:nvPr>
            <p:ph idx="1"/>
          </p:nvPr>
        </p:nvSpPr>
        <p:spPr>
          <a:xfrm>
            <a:off x="488576" y="1930400"/>
            <a:ext cx="8229600" cy="5105400"/>
          </a:xfrm>
        </p:spPr>
        <p:txBody>
          <a:bodyPr>
            <a:normAutofit/>
          </a:bodyPr>
          <a:lstStyle/>
          <a:p>
            <a:endParaRPr lang="en-US" sz="2400" dirty="0"/>
          </a:p>
          <a:p>
            <a:r>
              <a:rPr lang="en-US" sz="2400" dirty="0"/>
              <a:t>Mutilation of the tooth crown comprise a range of practices which alter the shape of the teeth.  They include; </a:t>
            </a:r>
          </a:p>
          <a:p>
            <a:r>
              <a:rPr lang="en-US" sz="2400" dirty="0"/>
              <a:t>Alteration of the shape of the tooth crown by chipping and filling. </a:t>
            </a:r>
          </a:p>
          <a:p>
            <a:r>
              <a:rPr lang="en-US" sz="2400" dirty="0"/>
              <a:t>Dyeing and lacquering of teeth</a:t>
            </a:r>
          </a:p>
          <a:p>
            <a:r>
              <a:rPr lang="en-US" sz="2400" dirty="0"/>
              <a:t>Decoration of the tooth crown by inlays, overlays and other forms of adornment. </a:t>
            </a:r>
          </a:p>
        </p:txBody>
      </p:sp>
    </p:spTree>
    <p:extLst>
      <p:ext uri="{BB962C8B-B14F-4D97-AF65-F5344CB8AC3E}">
        <p14:creationId xmlns:p14="http://schemas.microsoft.com/office/powerpoint/2010/main" val="41944241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ChangeArrowheads="1"/>
          </p:cNvSpPr>
          <p:nvPr>
            <p:ph type="title"/>
          </p:nvPr>
        </p:nvSpPr>
        <p:spPr/>
        <p:txBody>
          <a:bodyPr>
            <a:normAutofit/>
          </a:bodyPr>
          <a:lstStyle/>
          <a:p>
            <a:pPr algn="l"/>
            <a:r>
              <a:rPr lang="en-US" sz="3200" b="1" dirty="0"/>
              <a:t>Alteration of the shape of tooth crown : </a:t>
            </a:r>
            <a:br>
              <a:rPr lang="en-US" sz="3200" dirty="0"/>
            </a:br>
            <a:r>
              <a:rPr lang="en-US" sz="3200" dirty="0"/>
              <a:t>	</a:t>
            </a:r>
          </a:p>
        </p:txBody>
      </p:sp>
      <p:sp>
        <p:nvSpPr>
          <p:cNvPr id="2" name="Content Placeholder 1"/>
          <p:cNvSpPr>
            <a:spLocks noGrp="1"/>
          </p:cNvSpPr>
          <p:nvPr>
            <p:ph idx="1"/>
          </p:nvPr>
        </p:nvSpPr>
        <p:spPr/>
        <p:txBody>
          <a:bodyPr>
            <a:normAutofit/>
          </a:bodyPr>
          <a:lstStyle/>
          <a:p>
            <a:pPr algn="just"/>
            <a:r>
              <a:rPr lang="en-US" sz="3200" dirty="0">
                <a:solidFill>
                  <a:schemeClr val="tx1"/>
                </a:solidFill>
              </a:rPr>
              <a:t>In common with tooth evulsion the custom of altering tooth crown shape is confined to anterior teeth by the upper and lower jaws.  The resultant deformity is thus highly visible.</a:t>
            </a:r>
          </a:p>
          <a:p>
            <a:pPr marL="0" indent="0" algn="just">
              <a:buNone/>
            </a:pPr>
            <a:r>
              <a:rPr lang="en-US" sz="3200" dirty="0">
                <a:solidFill>
                  <a:schemeClr val="tx1"/>
                </a:solidFill>
              </a:rPr>
              <a:t> </a:t>
            </a:r>
            <a:br>
              <a:rPr lang="en-US" sz="3200" dirty="0">
                <a:solidFill>
                  <a:schemeClr val="tx1"/>
                </a:solidFill>
              </a:rPr>
            </a:br>
            <a:endParaRPr lang="en-US" sz="3200" dirty="0"/>
          </a:p>
        </p:txBody>
      </p:sp>
    </p:spTree>
    <p:extLst>
      <p:ext uri="{BB962C8B-B14F-4D97-AF65-F5344CB8AC3E}">
        <p14:creationId xmlns:p14="http://schemas.microsoft.com/office/powerpoint/2010/main" val="1901549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Geographical Distribution</a:t>
            </a:r>
            <a:endParaRPr lang="en-US" dirty="0"/>
          </a:p>
        </p:txBody>
      </p:sp>
      <p:sp>
        <p:nvSpPr>
          <p:cNvPr id="3" name="Content Placeholder 2"/>
          <p:cNvSpPr>
            <a:spLocks noGrp="1"/>
          </p:cNvSpPr>
          <p:nvPr>
            <p:ph idx="1"/>
          </p:nvPr>
        </p:nvSpPr>
        <p:spPr/>
        <p:txBody>
          <a:bodyPr>
            <a:normAutofit/>
          </a:bodyPr>
          <a:lstStyle/>
          <a:p>
            <a:pPr algn="just"/>
            <a:r>
              <a:rPr lang="en-US" sz="3600" dirty="0"/>
              <a:t>Van </a:t>
            </a:r>
            <a:r>
              <a:rPr lang="en-US" sz="3600" dirty="0" err="1"/>
              <a:t>Rippen</a:t>
            </a:r>
            <a:r>
              <a:rPr lang="en-US" sz="3600" dirty="0"/>
              <a:t> who described tooth crown mutilation practices among prehistoric peoples in Mexico, Peru, Bolivia, </a:t>
            </a:r>
            <a:r>
              <a:rPr lang="en-US" sz="3600" dirty="0" err="1"/>
              <a:t>Costarica</a:t>
            </a:r>
            <a:r>
              <a:rPr lang="en-US" sz="3600" dirty="0"/>
              <a:t>, Brazil. </a:t>
            </a:r>
          </a:p>
        </p:txBody>
      </p:sp>
    </p:spTree>
    <p:extLst>
      <p:ext uri="{BB962C8B-B14F-4D97-AF65-F5344CB8AC3E}">
        <p14:creationId xmlns:p14="http://schemas.microsoft.com/office/powerpoint/2010/main" val="1813767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z="4000" b="1"/>
              <a:t>Reasons for Altering the Shape of the Teeth</a:t>
            </a:r>
          </a:p>
        </p:txBody>
      </p:sp>
      <p:sp>
        <p:nvSpPr>
          <p:cNvPr id="73731" name="Rectangle 3"/>
          <p:cNvSpPr>
            <a:spLocks noGrp="1" noChangeArrowheads="1"/>
          </p:cNvSpPr>
          <p:nvPr>
            <p:ph idx="1"/>
          </p:nvPr>
        </p:nvSpPr>
        <p:spPr>
          <a:xfrm>
            <a:off x="421341" y="1640541"/>
            <a:ext cx="8104094" cy="5029200"/>
          </a:xfrm>
        </p:spPr>
        <p:txBody>
          <a:bodyPr>
            <a:normAutofit lnSpcReduction="10000"/>
          </a:bodyPr>
          <a:lstStyle/>
          <a:p>
            <a:pPr algn="just">
              <a:lnSpc>
                <a:spcPct val="90000"/>
              </a:lnSpc>
            </a:pPr>
            <a:endParaRPr lang="en-US" sz="2800" dirty="0"/>
          </a:p>
          <a:p>
            <a:pPr algn="just">
              <a:lnSpc>
                <a:spcPct val="90000"/>
              </a:lnSpc>
            </a:pPr>
            <a:r>
              <a:rPr lang="en-US" sz="2800" dirty="0"/>
              <a:t>In general terms the reasons include aesthetics, tribal identity, initiation rituals, religious motives, and identification with animals. </a:t>
            </a:r>
          </a:p>
          <a:p>
            <a:pPr algn="just">
              <a:lnSpc>
                <a:spcPct val="90000"/>
              </a:lnSpc>
            </a:pPr>
            <a:r>
              <a:rPr lang="en-US" sz="2800" dirty="0"/>
              <a:t>However while these broad groups of reasons encompass the motivations for tooth crown mutilations through the world, particular people tend to have specific reasons for these practices.  </a:t>
            </a:r>
          </a:p>
          <a:p>
            <a:pPr algn="just">
              <a:lnSpc>
                <a:spcPct val="90000"/>
              </a:lnSpc>
            </a:pPr>
            <a:r>
              <a:rPr lang="en-US" sz="2800" dirty="0"/>
              <a:t>The nature of these specific reasons is often difficult to establish. </a:t>
            </a:r>
          </a:p>
        </p:txBody>
      </p:sp>
    </p:spTree>
    <p:extLst>
      <p:ext uri="{BB962C8B-B14F-4D97-AF65-F5344CB8AC3E}">
        <p14:creationId xmlns:p14="http://schemas.microsoft.com/office/powerpoint/2010/main" val="412381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z="4000" b="1"/>
              <a:t>Patterns of Tooth Chipping or Filling</a:t>
            </a:r>
          </a:p>
        </p:txBody>
      </p:sp>
      <p:sp>
        <p:nvSpPr>
          <p:cNvPr id="74755" name="Rectangle 3"/>
          <p:cNvSpPr>
            <a:spLocks noGrp="1" noChangeArrowheads="1"/>
          </p:cNvSpPr>
          <p:nvPr>
            <p:ph idx="1"/>
          </p:nvPr>
        </p:nvSpPr>
        <p:spPr/>
        <p:txBody>
          <a:bodyPr>
            <a:normAutofit/>
          </a:bodyPr>
          <a:lstStyle/>
          <a:p>
            <a:pPr>
              <a:buFontTx/>
              <a:buNone/>
            </a:pPr>
            <a:endParaRPr lang="en-US" sz="2400" dirty="0"/>
          </a:p>
          <a:p>
            <a:r>
              <a:rPr lang="en-US" sz="2400" dirty="0"/>
              <a:t>In general the various forms of chipping and filling of tooth crown primarily involve mutilation of </a:t>
            </a:r>
          </a:p>
          <a:p>
            <a:r>
              <a:rPr lang="en-US" sz="2400" dirty="0"/>
              <a:t>The </a:t>
            </a:r>
            <a:r>
              <a:rPr lang="en-US" sz="2400" dirty="0" err="1"/>
              <a:t>incisal</a:t>
            </a:r>
            <a:r>
              <a:rPr lang="en-US" sz="2400" dirty="0"/>
              <a:t> edge</a:t>
            </a:r>
          </a:p>
          <a:p>
            <a:r>
              <a:rPr lang="en-US" sz="2400" dirty="0"/>
              <a:t>The mesial / distal </a:t>
            </a:r>
            <a:r>
              <a:rPr lang="en-US" sz="2400" dirty="0" err="1"/>
              <a:t>incisal</a:t>
            </a:r>
            <a:r>
              <a:rPr lang="en-US" sz="2400" dirty="0"/>
              <a:t> angle</a:t>
            </a:r>
          </a:p>
          <a:p>
            <a:r>
              <a:rPr lang="en-US" sz="2400" dirty="0"/>
              <a:t>The labial surface</a:t>
            </a:r>
          </a:p>
          <a:p>
            <a:r>
              <a:rPr lang="en-US" sz="2400" dirty="0"/>
              <a:t>The whole tooth crown</a:t>
            </a:r>
          </a:p>
        </p:txBody>
      </p:sp>
    </p:spTree>
    <p:extLst>
      <p:ext uri="{BB962C8B-B14F-4D97-AF65-F5344CB8AC3E}">
        <p14:creationId xmlns:p14="http://schemas.microsoft.com/office/powerpoint/2010/main" val="2661244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sz="4000" b="1"/>
              <a:t>Methods of Chipping and Filling</a:t>
            </a:r>
          </a:p>
        </p:txBody>
      </p:sp>
      <p:sp>
        <p:nvSpPr>
          <p:cNvPr id="75779" name="Rectangle 3"/>
          <p:cNvSpPr>
            <a:spLocks noGrp="1" noChangeArrowheads="1"/>
          </p:cNvSpPr>
          <p:nvPr>
            <p:ph idx="1"/>
          </p:nvPr>
        </p:nvSpPr>
        <p:spPr>
          <a:xfrm>
            <a:off x="1524000" y="1219200"/>
            <a:ext cx="9144000" cy="5638800"/>
          </a:xfrm>
        </p:spPr>
        <p:txBody>
          <a:bodyPr/>
          <a:lstStyle/>
          <a:p>
            <a:pPr>
              <a:buFontTx/>
              <a:buNone/>
            </a:pPr>
            <a:endParaRPr lang="en-US"/>
          </a:p>
          <a:p>
            <a:r>
              <a:rPr lang="en-US"/>
              <a:t>The operations producing the deformities generally involve a procedure of chipping away the enamel and dentin with some form of chisel and mallet until the desired shape is obtained.  In some cultures secondary refinement of deformation may then be undertaken by smoothing the defects with an abrasion tool such as metal file or abrasive stone. </a:t>
            </a:r>
          </a:p>
        </p:txBody>
      </p:sp>
    </p:spTree>
    <p:extLst>
      <p:ext uri="{BB962C8B-B14F-4D97-AF65-F5344CB8AC3E}">
        <p14:creationId xmlns:p14="http://schemas.microsoft.com/office/powerpoint/2010/main" val="340833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265" y="425922"/>
            <a:ext cx="8596668" cy="6109349"/>
          </a:xfrm>
        </p:spPr>
        <p:txBody>
          <a:bodyPr>
            <a:noAutofit/>
          </a:bodyPr>
          <a:lstStyle/>
          <a:p>
            <a:pPr algn="just"/>
            <a:r>
              <a:rPr lang="en-US" sz="2800" dirty="0"/>
              <a:t>Culture is defined as "Learned behavior which has been socially acquired".</a:t>
            </a:r>
          </a:p>
          <a:p>
            <a:pPr algn="just"/>
            <a:endParaRPr lang="en-US" sz="2800" dirty="0"/>
          </a:p>
          <a:p>
            <a:pPr algn="just"/>
            <a:r>
              <a:rPr lang="en-US" sz="2800" dirty="0"/>
              <a:t>Taboos:</a:t>
            </a:r>
          </a:p>
          <a:p>
            <a:pPr marL="400050" lvl="1" indent="0" algn="just">
              <a:buNone/>
            </a:pPr>
            <a:r>
              <a:rPr lang="en-US" sz="2400" dirty="0"/>
              <a:t>a social or religious custom prohibiting or restricting a particular practice or forbidding association with a particular person, place, or thing.</a:t>
            </a:r>
          </a:p>
          <a:p>
            <a:pPr marL="400050" lvl="1" indent="0" algn="just">
              <a:buNone/>
            </a:pPr>
            <a:endParaRPr lang="en-US" sz="2400" dirty="0"/>
          </a:p>
          <a:p>
            <a:pPr algn="just"/>
            <a:r>
              <a:rPr lang="en-US" sz="2800" dirty="0"/>
              <a:t>Myth:</a:t>
            </a:r>
          </a:p>
          <a:p>
            <a:pPr marL="400050" lvl="1" indent="0" algn="just">
              <a:buNone/>
            </a:pPr>
            <a:r>
              <a:rPr lang="en-US" sz="2400" dirty="0"/>
              <a:t>a traditional story, especially one concerning the early history of a people or explaining a natural or social phenomenon, and typically involving supernatural beings or events.</a:t>
            </a:r>
          </a:p>
          <a:p>
            <a:pPr marL="400050" lvl="1" indent="0" algn="just">
              <a:buNone/>
            </a:pPr>
            <a:br>
              <a:rPr lang="en-US" sz="2800" dirty="0"/>
            </a:br>
            <a:endParaRPr lang="en-US" sz="2800" dirty="0"/>
          </a:p>
        </p:txBody>
      </p:sp>
    </p:spTree>
    <p:extLst>
      <p:ext uri="{BB962C8B-B14F-4D97-AF65-F5344CB8AC3E}">
        <p14:creationId xmlns:p14="http://schemas.microsoft.com/office/powerpoint/2010/main" val="42512133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z="4000" b="1"/>
              <a:t>Complications of Crown Chipping and Filling</a:t>
            </a:r>
          </a:p>
        </p:txBody>
      </p:sp>
      <p:sp>
        <p:nvSpPr>
          <p:cNvPr id="76803" name="Rectangle 3"/>
          <p:cNvSpPr>
            <a:spLocks noGrp="1" noChangeArrowheads="1"/>
          </p:cNvSpPr>
          <p:nvPr>
            <p:ph idx="1"/>
          </p:nvPr>
        </p:nvSpPr>
        <p:spPr/>
        <p:txBody>
          <a:bodyPr/>
          <a:lstStyle/>
          <a:p>
            <a:pPr>
              <a:buFontTx/>
              <a:buNone/>
            </a:pPr>
            <a:endParaRPr lang="en-US"/>
          </a:p>
          <a:p>
            <a:r>
              <a:rPr lang="en-US"/>
              <a:t>Dental caries</a:t>
            </a:r>
          </a:p>
          <a:p>
            <a:r>
              <a:rPr lang="en-US"/>
              <a:t>Pulp necrosis</a:t>
            </a:r>
          </a:p>
          <a:p>
            <a:r>
              <a:rPr lang="en-US"/>
              <a:t>Periapical cyst or granuloma</a:t>
            </a:r>
          </a:p>
          <a:p>
            <a:r>
              <a:rPr lang="en-US"/>
              <a:t>Cellulitis</a:t>
            </a:r>
          </a:p>
          <a:p>
            <a:r>
              <a:rPr lang="en-US"/>
              <a:t>Tooth loss </a:t>
            </a:r>
          </a:p>
        </p:txBody>
      </p:sp>
    </p:spTree>
    <p:extLst>
      <p:ext uri="{BB962C8B-B14F-4D97-AF65-F5344CB8AC3E}">
        <p14:creationId xmlns:p14="http://schemas.microsoft.com/office/powerpoint/2010/main" val="2680910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sz="3200" b="1"/>
              <a:t>Dyeing and Lacquering of Teeth</a:t>
            </a:r>
          </a:p>
        </p:txBody>
      </p:sp>
      <p:sp>
        <p:nvSpPr>
          <p:cNvPr id="77827" name="Rectangle 3"/>
          <p:cNvSpPr>
            <a:spLocks noGrp="1" noChangeArrowheads="1"/>
          </p:cNvSpPr>
          <p:nvPr>
            <p:ph idx="1"/>
          </p:nvPr>
        </p:nvSpPr>
        <p:spPr>
          <a:xfrm>
            <a:off x="677334" y="1143000"/>
            <a:ext cx="9144000" cy="5715000"/>
          </a:xfrm>
        </p:spPr>
        <p:txBody>
          <a:bodyPr>
            <a:normAutofit/>
          </a:bodyPr>
          <a:lstStyle/>
          <a:p>
            <a:pPr algn="just">
              <a:lnSpc>
                <a:spcPct val="125000"/>
              </a:lnSpc>
              <a:buFontTx/>
              <a:buNone/>
            </a:pPr>
            <a:endParaRPr lang="en-US" sz="2400" dirty="0"/>
          </a:p>
          <a:p>
            <a:pPr algn="just">
              <a:lnSpc>
                <a:spcPct val="125000"/>
              </a:lnSpc>
            </a:pPr>
            <a:r>
              <a:rPr lang="en-US" sz="2400" dirty="0"/>
              <a:t>Extensive staining of the erupted tooth crown can be a consequence of a variety of causes.  </a:t>
            </a:r>
          </a:p>
          <a:p>
            <a:pPr algn="just">
              <a:lnSpc>
                <a:spcPct val="125000"/>
              </a:lnSpc>
            </a:pPr>
            <a:r>
              <a:rPr lang="en-US" sz="2400" dirty="0"/>
              <a:t>These include poor oral hygiene habits such as tobacco smoking and chewing, beetle nut usage and the deliberate application of stains and dyes to the tooth crown. </a:t>
            </a:r>
          </a:p>
        </p:txBody>
      </p:sp>
    </p:spTree>
    <p:extLst>
      <p:ext uri="{BB962C8B-B14F-4D97-AF65-F5344CB8AC3E}">
        <p14:creationId xmlns:p14="http://schemas.microsoft.com/office/powerpoint/2010/main" val="16583394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solidFill>
                  <a:schemeClr val="tx1"/>
                </a:solidFill>
              </a:rPr>
              <a:t>In ancient Japan the deliberate blackening of teeth using an iron containing mixture applied to the tooth surfaces was  a widespread and important custom practiced by all until the mid-ninetieth century.  </a:t>
            </a:r>
          </a:p>
          <a:p>
            <a:pPr algn="just"/>
            <a:r>
              <a:rPr lang="en-US" dirty="0">
                <a:solidFill>
                  <a:schemeClr val="tx1"/>
                </a:solidFill>
              </a:rPr>
              <a:t>The antiquity of this tradition can be appreciated by reference to the fact that the ancient Chinese in ADIS referred to Japan as the country of the black teethed people (Lewis and Elvin 1977).  </a:t>
            </a:r>
          </a:p>
          <a:p>
            <a:pPr algn="just"/>
            <a:r>
              <a:rPr lang="en-US" dirty="0">
                <a:solidFill>
                  <a:schemeClr val="tx1"/>
                </a:solidFill>
              </a:rPr>
              <a:t>The custom of tooth blackening was primarily used to signify marriage and aesthetics.</a:t>
            </a:r>
          </a:p>
          <a:p>
            <a:pPr marL="0" indent="0" algn="just">
              <a:buNone/>
            </a:pPr>
            <a:r>
              <a:rPr lang="en-US" dirty="0">
                <a:solidFill>
                  <a:schemeClr val="tx1"/>
                </a:solidFill>
              </a:rPr>
              <a:t> </a:t>
            </a:r>
            <a:br>
              <a:rPr lang="en-US" dirty="0">
                <a:solidFill>
                  <a:schemeClr val="tx1"/>
                </a:solidFill>
              </a:rPr>
            </a:br>
            <a:endParaRPr lang="en-US" dirty="0"/>
          </a:p>
        </p:txBody>
      </p:sp>
    </p:spTree>
    <p:extLst>
      <p:ext uri="{BB962C8B-B14F-4D97-AF65-F5344CB8AC3E}">
        <p14:creationId xmlns:p14="http://schemas.microsoft.com/office/powerpoint/2010/main" val="1758736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p:cNvSpPr>
            <a:spLocks noGrp="1" noChangeArrowheads="1"/>
          </p:cNvSpPr>
          <p:nvPr>
            <p:ph type="title"/>
          </p:nvPr>
        </p:nvSpPr>
        <p:spPr>
          <a:xfrm>
            <a:off x="1981200" y="274638"/>
            <a:ext cx="8229600" cy="6354762"/>
          </a:xfrm>
        </p:spPr>
        <p:txBody>
          <a:bodyPr>
            <a:normAutofit fontScale="90000"/>
          </a:bodyPr>
          <a:lstStyle/>
          <a:p>
            <a:pPr algn="l"/>
            <a:r>
              <a:rPr lang="en-US" sz="3200">
                <a:solidFill>
                  <a:schemeClr val="tx1"/>
                </a:solidFill>
              </a:rPr>
              <a:t>The motivation for tooth crown staining is variable.  Among some people the principal purpose appears to be related to the concept of beauty and sexual appeal or maturity and some people reportedly blacken their teeth to help prevent tooth decay. </a:t>
            </a:r>
            <a:br>
              <a:rPr lang="en-US" sz="3200">
                <a:solidFill>
                  <a:schemeClr val="tx1"/>
                </a:solidFill>
              </a:rPr>
            </a:br>
            <a:br>
              <a:rPr lang="en-US" sz="3200">
                <a:solidFill>
                  <a:schemeClr val="tx1"/>
                </a:solidFill>
              </a:rPr>
            </a:br>
            <a:r>
              <a:rPr lang="en-US" sz="3200">
                <a:solidFill>
                  <a:schemeClr val="tx1"/>
                </a:solidFill>
              </a:rPr>
              <a:t>	The specific techniques used to lacquer and stain teeth vary staining of teeth is usually accomplished by chewing the leaves of specific plant species, occasionally a plant extract is employed.</a:t>
            </a:r>
            <a:r>
              <a:rPr lang="en-US" sz="3200"/>
              <a:t> </a:t>
            </a:r>
          </a:p>
        </p:txBody>
      </p:sp>
    </p:spTree>
    <p:extLst>
      <p:ext uri="{BB962C8B-B14F-4D97-AF65-F5344CB8AC3E}">
        <p14:creationId xmlns:p14="http://schemas.microsoft.com/office/powerpoint/2010/main" val="7054064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p:cNvSpPr>
            <a:spLocks noGrp="1" noChangeArrowheads="1"/>
          </p:cNvSpPr>
          <p:nvPr>
            <p:ph type="title"/>
          </p:nvPr>
        </p:nvSpPr>
        <p:spPr>
          <a:xfrm>
            <a:off x="2133600" y="228600"/>
            <a:ext cx="8229600" cy="6477000"/>
          </a:xfrm>
        </p:spPr>
        <p:txBody>
          <a:bodyPr/>
          <a:lstStyle/>
          <a:p>
            <a:pPr algn="l"/>
            <a:r>
              <a:rPr lang="en-US" sz="3200">
                <a:solidFill>
                  <a:schemeClr val="tx1"/>
                </a:solidFill>
              </a:rPr>
              <a:t>The custom of lacquering teeth is distinct from tooth staining involves a variety of techniques and agents.  The process is complex and variable with respect to the specific nature of agents used.  In general, usually involves a process of etching of the enamel surface followed by the application of appropriate staining agents. </a:t>
            </a:r>
            <a:br>
              <a:rPr lang="en-US" sz="3200">
                <a:solidFill>
                  <a:schemeClr val="tx1"/>
                </a:solidFill>
              </a:rPr>
            </a:br>
            <a:br>
              <a:rPr lang="en-US" sz="3200">
                <a:solidFill>
                  <a:schemeClr val="tx1"/>
                </a:solidFill>
              </a:rPr>
            </a:br>
            <a:r>
              <a:rPr lang="en-US" sz="3200">
                <a:solidFill>
                  <a:schemeClr val="tx1"/>
                </a:solidFill>
              </a:rPr>
              <a:t>	Techniques employed by others may include the use of iron-containing mixtures, shellac etc</a:t>
            </a:r>
            <a:r>
              <a:rPr lang="en-US" sz="3200"/>
              <a:t>. </a:t>
            </a:r>
            <a:br>
              <a:rPr lang="en-US" sz="3200"/>
            </a:br>
            <a:endParaRPr lang="en-US" sz="3200"/>
          </a:p>
        </p:txBody>
      </p:sp>
    </p:spTree>
    <p:extLst>
      <p:ext uri="{BB962C8B-B14F-4D97-AF65-F5344CB8AC3E}">
        <p14:creationId xmlns:p14="http://schemas.microsoft.com/office/powerpoint/2010/main" val="3385535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Grp="1" noChangeArrowheads="1"/>
          </p:cNvSpPr>
          <p:nvPr>
            <p:ph type="title"/>
          </p:nvPr>
        </p:nvSpPr>
        <p:spPr>
          <a:xfrm>
            <a:off x="1981200" y="274638"/>
            <a:ext cx="8229600" cy="6278562"/>
          </a:xfrm>
        </p:spPr>
        <p:txBody>
          <a:bodyPr/>
          <a:lstStyle/>
          <a:p>
            <a:pPr algn="l">
              <a:lnSpc>
                <a:spcPct val="125000"/>
              </a:lnSpc>
            </a:pPr>
            <a:r>
              <a:rPr lang="en-US" sz="3200">
                <a:solidFill>
                  <a:schemeClr val="tx1"/>
                </a:solidFill>
              </a:rPr>
              <a:t>The adverse effects associated with the customs of deliberate staining of teeth are not adequately documented.  The view has been expressed by (Elvin and Lewis (1938) that, because of the apparent anticaries effect of these customs, these practices should be further researched with the view of establishing their caries preventive effect.</a:t>
            </a:r>
          </a:p>
        </p:txBody>
      </p:sp>
    </p:spTree>
    <p:extLst>
      <p:ext uri="{BB962C8B-B14F-4D97-AF65-F5344CB8AC3E}">
        <p14:creationId xmlns:p14="http://schemas.microsoft.com/office/powerpoint/2010/main" val="26661526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sz="4000" b="1"/>
              <a:t>MUTILATIONS OF SOFT TISSUES</a:t>
            </a:r>
          </a:p>
        </p:txBody>
      </p:sp>
      <p:sp>
        <p:nvSpPr>
          <p:cNvPr id="84995" name="Rectangle 3"/>
          <p:cNvSpPr>
            <a:spLocks noGrp="1" noChangeArrowheads="1"/>
          </p:cNvSpPr>
          <p:nvPr>
            <p:ph idx="1"/>
          </p:nvPr>
        </p:nvSpPr>
        <p:spPr>
          <a:xfrm>
            <a:off x="1524000" y="1600200"/>
            <a:ext cx="9144000" cy="5029200"/>
          </a:xfrm>
        </p:spPr>
        <p:txBody>
          <a:bodyPr/>
          <a:lstStyle/>
          <a:p>
            <a:pPr>
              <a:buFontTx/>
              <a:buNone/>
            </a:pPr>
            <a:endParaRPr lang="en-US"/>
          </a:p>
          <a:p>
            <a:r>
              <a:rPr lang="en-US"/>
              <a:t>Tattooing of soft tissues is a practice which remains relatively popular in many non-tropical and tropical areas of the world.  While tattooing of the skin is the most commonly encountered expression of this practice, tattooing of the lip and gingiva (Mani 1985) is occasionally seen.  Tattoos in the oral region must be distinguished from other forms of diffuse, intrinsic or acquired pigmentation of the oral mucosa. </a:t>
            </a:r>
          </a:p>
          <a:p>
            <a:r>
              <a:rPr lang="en-US"/>
              <a:t>	</a:t>
            </a:r>
          </a:p>
        </p:txBody>
      </p:sp>
    </p:spTree>
    <p:extLst>
      <p:ext uri="{BB962C8B-B14F-4D97-AF65-F5344CB8AC3E}">
        <p14:creationId xmlns:p14="http://schemas.microsoft.com/office/powerpoint/2010/main" val="39831876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2" name="Rectangle 4"/>
          <p:cNvSpPr>
            <a:spLocks noGrp="1" noChangeArrowheads="1"/>
          </p:cNvSpPr>
          <p:nvPr>
            <p:ph type="title"/>
          </p:nvPr>
        </p:nvSpPr>
        <p:spPr>
          <a:xfrm>
            <a:off x="1981200" y="274638"/>
            <a:ext cx="8229600" cy="6278562"/>
          </a:xfrm>
        </p:spPr>
        <p:txBody>
          <a:bodyPr/>
          <a:lstStyle/>
          <a:p>
            <a:pPr algn="l">
              <a:lnSpc>
                <a:spcPct val="125000"/>
              </a:lnSpc>
            </a:pPr>
            <a:r>
              <a:rPr lang="en-US" sz="3200">
                <a:solidFill>
                  <a:schemeClr val="tx1"/>
                </a:solidFill>
              </a:rPr>
              <a:t>The custom of tattooing the gingiva is one which appears to be largely confined to countries in the region of N.Africa and the middle East.  In these countries tattooing of maxillary alveolar gingiva is mainly practiced by females especially those belonging to the Muslim faith. </a:t>
            </a:r>
            <a:br>
              <a:rPr lang="en-US" sz="3200">
                <a:solidFill>
                  <a:schemeClr val="tx1"/>
                </a:solidFill>
              </a:rPr>
            </a:br>
            <a:endParaRPr lang="en-US" sz="3200">
              <a:solidFill>
                <a:schemeClr val="tx1"/>
              </a:solidFill>
            </a:endParaRPr>
          </a:p>
        </p:txBody>
      </p:sp>
    </p:spTree>
    <p:extLst>
      <p:ext uri="{BB962C8B-B14F-4D97-AF65-F5344CB8AC3E}">
        <p14:creationId xmlns:p14="http://schemas.microsoft.com/office/powerpoint/2010/main" val="23631825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4"/>
          <p:cNvSpPr>
            <a:spLocks noGrp="1" noChangeArrowheads="1"/>
          </p:cNvSpPr>
          <p:nvPr>
            <p:ph type="title"/>
          </p:nvPr>
        </p:nvSpPr>
        <p:spPr>
          <a:xfrm>
            <a:off x="1981200" y="274638"/>
            <a:ext cx="8229600" cy="6430962"/>
          </a:xfrm>
        </p:spPr>
        <p:txBody>
          <a:bodyPr/>
          <a:lstStyle/>
          <a:p>
            <a:pPr algn="l"/>
            <a:r>
              <a:rPr lang="en-US" sz="3200">
                <a:solidFill>
                  <a:schemeClr val="tx1"/>
                </a:solidFill>
              </a:rPr>
              <a:t>According to Gozi 1986, the gingiva may be tattooed when female reach puberty, or when they get married.  Interestingly, Gazi records that this custom may be practiced by men to relieve the pain associated with diseased gums.</a:t>
            </a:r>
            <a:br>
              <a:rPr lang="en-US" sz="3200">
                <a:solidFill>
                  <a:schemeClr val="tx1"/>
                </a:solidFill>
              </a:rPr>
            </a:br>
            <a:r>
              <a:rPr lang="en-US" sz="3200">
                <a:solidFill>
                  <a:schemeClr val="tx1"/>
                </a:solidFill>
              </a:rPr>
              <a:t> </a:t>
            </a:r>
            <a:br>
              <a:rPr lang="en-US" sz="3200">
                <a:solidFill>
                  <a:schemeClr val="tx1"/>
                </a:solidFill>
              </a:rPr>
            </a:br>
            <a:r>
              <a:rPr lang="en-US" sz="3200">
                <a:solidFill>
                  <a:schemeClr val="tx1"/>
                </a:solidFill>
              </a:rPr>
              <a:t>	This particular use of the custom implies a belief that gingival tattooing has therapeutic benefit.</a:t>
            </a:r>
            <a:r>
              <a:rPr lang="en-US" sz="3200"/>
              <a:t>    </a:t>
            </a:r>
          </a:p>
        </p:txBody>
      </p:sp>
    </p:spTree>
    <p:extLst>
      <p:ext uri="{BB962C8B-B14F-4D97-AF65-F5344CB8AC3E}">
        <p14:creationId xmlns:p14="http://schemas.microsoft.com/office/powerpoint/2010/main" val="35823110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Rectangle 4"/>
          <p:cNvSpPr>
            <a:spLocks noGrp="1" noChangeArrowheads="1"/>
          </p:cNvSpPr>
          <p:nvPr>
            <p:ph type="title"/>
          </p:nvPr>
        </p:nvSpPr>
        <p:spPr>
          <a:xfrm>
            <a:off x="1981200" y="274638"/>
            <a:ext cx="8229600" cy="6583362"/>
          </a:xfrm>
        </p:spPr>
        <p:txBody>
          <a:bodyPr/>
          <a:lstStyle/>
          <a:p>
            <a:pPr algn="l"/>
            <a:r>
              <a:rPr lang="en-US" sz="3200">
                <a:solidFill>
                  <a:schemeClr val="tx1"/>
                </a:solidFill>
              </a:rPr>
              <a:t>The technique of gingival tattooing involves painting the gingiva with a layer of pigmented material (usually carbon) which is then impregnated into the gingival mucosa with the help of sharp thorns which pierce the mucosa.  A blue black colouration is the usual hoe achieved with gingival tattoos.  However (Gazi, 1986) indicated that other colours like white may be use in gingival tattooing.</a:t>
            </a:r>
            <a:r>
              <a:rPr lang="en-US" sz="3200"/>
              <a:t> </a:t>
            </a:r>
          </a:p>
        </p:txBody>
      </p:sp>
    </p:spTree>
    <p:extLst>
      <p:ext uri="{BB962C8B-B14F-4D97-AF65-F5344CB8AC3E}">
        <p14:creationId xmlns:p14="http://schemas.microsoft.com/office/powerpoint/2010/main" val="2313618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981200" y="274638"/>
            <a:ext cx="8229600" cy="563562"/>
          </a:xfrm>
        </p:spPr>
        <p:txBody>
          <a:bodyPr>
            <a:normAutofit fontScale="90000"/>
          </a:bodyPr>
          <a:lstStyle/>
          <a:p>
            <a:r>
              <a:rPr lang="en-US" sz="4000" b="1"/>
              <a:t>Family</a:t>
            </a:r>
            <a:r>
              <a:rPr lang="en-US" sz="4000"/>
              <a:t> </a:t>
            </a:r>
          </a:p>
        </p:txBody>
      </p:sp>
      <p:sp>
        <p:nvSpPr>
          <p:cNvPr id="10243" name="Rectangle 3"/>
          <p:cNvSpPr>
            <a:spLocks noGrp="1" noChangeArrowheads="1"/>
          </p:cNvSpPr>
          <p:nvPr>
            <p:ph idx="1"/>
          </p:nvPr>
        </p:nvSpPr>
        <p:spPr>
          <a:xfrm>
            <a:off x="300318" y="1084729"/>
            <a:ext cx="9144000" cy="5791200"/>
          </a:xfrm>
        </p:spPr>
        <p:txBody>
          <a:bodyPr>
            <a:normAutofit/>
          </a:bodyPr>
          <a:lstStyle/>
          <a:p>
            <a:pPr algn="just">
              <a:lnSpc>
                <a:spcPct val="125000"/>
              </a:lnSpc>
            </a:pPr>
            <a:r>
              <a:rPr lang="en-US" sz="2400" dirty="0"/>
              <a:t>The family is a primary unit in all societies.  </a:t>
            </a:r>
          </a:p>
          <a:p>
            <a:pPr algn="just">
              <a:lnSpc>
                <a:spcPct val="125000"/>
              </a:lnSpc>
            </a:pPr>
            <a:r>
              <a:rPr lang="en-US" sz="2400" dirty="0"/>
              <a:t>It is a group of biologically related individuals living together and eating from a common kitchen. </a:t>
            </a:r>
          </a:p>
          <a:p>
            <a:pPr algn="just">
              <a:lnSpc>
                <a:spcPct val="125000"/>
              </a:lnSpc>
            </a:pPr>
            <a:r>
              <a:rPr lang="en-US" sz="2400" dirty="0">
                <a:solidFill>
                  <a:schemeClr val="tx1"/>
                </a:solidFill>
              </a:rPr>
              <a:t>Joint family is a kind of grouping which is common in India, Africa, and in Middle East countries.  </a:t>
            </a:r>
          </a:p>
          <a:p>
            <a:pPr algn="just">
              <a:lnSpc>
                <a:spcPct val="125000"/>
              </a:lnSpc>
            </a:pPr>
            <a:r>
              <a:rPr lang="en-US" sz="2400" dirty="0">
                <a:solidFill>
                  <a:schemeClr val="tx1"/>
                </a:solidFill>
              </a:rPr>
              <a:t>It is more common in rural areas than urban areas, the presence of parents, grand parents, uncles, aunts, and relatives play a vital role in building up of one's behavior and attitude. </a:t>
            </a:r>
            <a:endParaRPr lang="en-US" sz="2400" dirty="0"/>
          </a:p>
        </p:txBody>
      </p:sp>
    </p:spTree>
    <p:extLst>
      <p:ext uri="{BB962C8B-B14F-4D97-AF65-F5344CB8AC3E}">
        <p14:creationId xmlns:p14="http://schemas.microsoft.com/office/powerpoint/2010/main" val="33457297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Rectangle 4"/>
          <p:cNvSpPr>
            <a:spLocks noGrp="1" noChangeArrowheads="1"/>
          </p:cNvSpPr>
          <p:nvPr>
            <p:ph type="title"/>
          </p:nvPr>
        </p:nvSpPr>
        <p:spPr>
          <a:xfrm>
            <a:off x="1981200" y="274638"/>
            <a:ext cx="8229600" cy="6583362"/>
          </a:xfrm>
        </p:spPr>
        <p:txBody>
          <a:bodyPr/>
          <a:lstStyle/>
          <a:p>
            <a:pPr algn="l"/>
            <a:r>
              <a:rPr lang="en-US" sz="3200">
                <a:solidFill>
                  <a:schemeClr val="tx1"/>
                </a:solidFill>
              </a:rPr>
              <a:t>The carbonized material used to tattoo the gingiva may be obtained from calcified peanuts, burned wood, or from lamb black.  Histologically, tattooed gingiva shows subepithelial deposits of finely particulate black material both dispersed and aggregated within mucosal connective tissue. </a:t>
            </a:r>
            <a:br>
              <a:rPr lang="en-US" sz="3200">
                <a:solidFill>
                  <a:schemeClr val="tx1"/>
                </a:solidFill>
              </a:rPr>
            </a:br>
            <a:r>
              <a:rPr lang="en-US" sz="3200">
                <a:solidFill>
                  <a:schemeClr val="tx1"/>
                </a:solidFill>
              </a:rPr>
              <a:t>	Tattooing of the lower lip occasionally may be encountered chiefly in the region of N.Africa.  A tattooed lower lip in a Sudanese women signifies that the women is married (Prabhu 1987).</a:t>
            </a:r>
            <a:r>
              <a:rPr lang="en-US" sz="3200"/>
              <a:t> </a:t>
            </a:r>
          </a:p>
        </p:txBody>
      </p:sp>
    </p:spTree>
    <p:extLst>
      <p:ext uri="{BB962C8B-B14F-4D97-AF65-F5344CB8AC3E}">
        <p14:creationId xmlns:p14="http://schemas.microsoft.com/office/powerpoint/2010/main" val="20003024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sz="4000" b="1"/>
              <a:t>Other Forms of Soft tissue Mutilation</a:t>
            </a:r>
          </a:p>
        </p:txBody>
      </p:sp>
      <p:sp>
        <p:nvSpPr>
          <p:cNvPr id="92163" name="Rectangle 3"/>
          <p:cNvSpPr>
            <a:spLocks noGrp="1" noChangeArrowheads="1"/>
          </p:cNvSpPr>
          <p:nvPr>
            <p:ph idx="1"/>
          </p:nvPr>
        </p:nvSpPr>
        <p:spPr>
          <a:xfrm>
            <a:off x="1524000" y="1600200"/>
            <a:ext cx="9144000" cy="5257800"/>
          </a:xfrm>
        </p:spPr>
        <p:txBody>
          <a:bodyPr>
            <a:normAutofit lnSpcReduction="10000"/>
          </a:bodyPr>
          <a:lstStyle/>
          <a:p>
            <a:pPr>
              <a:lnSpc>
                <a:spcPct val="90000"/>
              </a:lnSpc>
              <a:buFontTx/>
              <a:buNone/>
            </a:pPr>
            <a:endParaRPr lang="en-US" sz="2800"/>
          </a:p>
          <a:p>
            <a:pPr>
              <a:lnSpc>
                <a:spcPct val="90000"/>
              </a:lnSpc>
            </a:pPr>
            <a:r>
              <a:rPr lang="en-US" sz="2800"/>
              <a:t>A variety of other mutilation practices having their basis in ritual or custom and involving orofacial soft tissues occasionally may be encountered among people in the tropical regions of the world. </a:t>
            </a:r>
          </a:p>
          <a:p>
            <a:pPr>
              <a:lnSpc>
                <a:spcPct val="90000"/>
              </a:lnSpc>
            </a:pPr>
            <a:r>
              <a:rPr lang="en-US" sz="2800"/>
              <a:t>These include :</a:t>
            </a:r>
          </a:p>
          <a:p>
            <a:pPr>
              <a:lnSpc>
                <a:spcPct val="90000"/>
              </a:lnSpc>
            </a:pPr>
            <a:r>
              <a:rPr lang="en-US" sz="2800"/>
              <a:t>Piercing of lips, and perioral soft tissues and the insertion of material such as wood, ivory, or metal. </a:t>
            </a:r>
          </a:p>
          <a:p>
            <a:pPr>
              <a:lnSpc>
                <a:spcPct val="90000"/>
              </a:lnSpc>
            </a:pPr>
            <a:r>
              <a:rPr lang="en-US" sz="2800"/>
              <a:t>Uvulectomy</a:t>
            </a:r>
          </a:p>
          <a:p>
            <a:pPr>
              <a:lnSpc>
                <a:spcPct val="90000"/>
              </a:lnSpc>
            </a:pPr>
            <a:r>
              <a:rPr lang="en-US" sz="2800"/>
              <a:t>Facial scarring</a:t>
            </a:r>
          </a:p>
          <a:p>
            <a:pPr>
              <a:lnSpc>
                <a:spcPct val="90000"/>
              </a:lnSpc>
            </a:pPr>
            <a:r>
              <a:rPr lang="en-US" sz="2800"/>
              <a:t>The temporary piercing of orofacial soft tissues for ceremonial purposes</a:t>
            </a:r>
          </a:p>
        </p:txBody>
      </p:sp>
    </p:spTree>
    <p:extLst>
      <p:ext uri="{BB962C8B-B14F-4D97-AF65-F5344CB8AC3E}">
        <p14:creationId xmlns:p14="http://schemas.microsoft.com/office/powerpoint/2010/main" val="20388058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4"/>
          <p:cNvSpPr>
            <a:spLocks noGrp="1" noChangeArrowheads="1"/>
          </p:cNvSpPr>
          <p:nvPr>
            <p:ph type="title"/>
          </p:nvPr>
        </p:nvSpPr>
        <p:spPr>
          <a:xfrm>
            <a:off x="1524000" y="0"/>
            <a:ext cx="9144000" cy="6858000"/>
          </a:xfrm>
        </p:spPr>
        <p:txBody>
          <a:bodyPr>
            <a:normAutofit fontScale="90000"/>
          </a:bodyPr>
          <a:lstStyle/>
          <a:p>
            <a:pPr algn="l"/>
            <a:r>
              <a:rPr lang="en-US" sz="3200">
                <a:solidFill>
                  <a:schemeClr val="tx1"/>
                </a:solidFill>
              </a:rPr>
              <a:t>Practices involving the piercing of orofacial tissues and the placement of foreign bodies into the defects fall into two main categories. </a:t>
            </a:r>
            <a:br>
              <a:rPr lang="en-US" sz="3200">
                <a:solidFill>
                  <a:schemeClr val="tx1"/>
                </a:solidFill>
              </a:rPr>
            </a:br>
            <a:br>
              <a:rPr lang="en-US" sz="3200">
                <a:solidFill>
                  <a:schemeClr val="tx1"/>
                </a:solidFill>
              </a:rPr>
            </a:br>
            <a:r>
              <a:rPr lang="en-US" sz="3200">
                <a:solidFill>
                  <a:schemeClr val="tx1"/>
                </a:solidFill>
              </a:rPr>
              <a:t>The through - through piercing of tissue from the skin surface to the oral cavity and the subsequent placement of pieces of wood, bamboo, bone through the defect without significant explosion in the size of original defect. </a:t>
            </a:r>
            <a:br>
              <a:rPr lang="en-US" sz="3200">
                <a:solidFill>
                  <a:schemeClr val="tx1"/>
                </a:solidFill>
              </a:rPr>
            </a:br>
            <a:br>
              <a:rPr lang="en-US" sz="3200">
                <a:solidFill>
                  <a:schemeClr val="tx1"/>
                </a:solidFill>
              </a:rPr>
            </a:br>
            <a:r>
              <a:rPr lang="en-US" sz="3200">
                <a:solidFill>
                  <a:schemeClr val="tx1"/>
                </a:solidFill>
              </a:rPr>
              <a:t>King (1985) provides a beautiful illustration of this form of piercing habit as practiced by females of the South American</a:t>
            </a:r>
            <a:r>
              <a:rPr lang="en-US" sz="3200"/>
              <a:t>   </a:t>
            </a:r>
          </a:p>
        </p:txBody>
      </p:sp>
    </p:spTree>
    <p:extLst>
      <p:ext uri="{BB962C8B-B14F-4D97-AF65-F5344CB8AC3E}">
        <p14:creationId xmlns:p14="http://schemas.microsoft.com/office/powerpoint/2010/main" val="16321981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noChangeArrowheads="1"/>
          </p:cNvSpPr>
          <p:nvPr>
            <p:ph type="title"/>
          </p:nvPr>
        </p:nvSpPr>
        <p:spPr>
          <a:xfrm>
            <a:off x="1524000" y="274638"/>
            <a:ext cx="9144000" cy="6583362"/>
          </a:xfrm>
        </p:spPr>
        <p:txBody>
          <a:bodyPr/>
          <a:lstStyle/>
          <a:p>
            <a:pPr algn="l"/>
            <a:r>
              <a:rPr lang="en-US" sz="3200">
                <a:solidFill>
                  <a:schemeClr val="tx1"/>
                </a:solidFill>
              </a:rPr>
              <a:t>Through - through or partial thickness creation of a defect in soft tissues and the gradual expansion of the size of the defect by placing, over a period of time, of plugs of greater size until the described size is achieved.  This form of defect may be single or multiple and involve the upper lip, the lower lip, both lips and the perioral facial tissues.</a:t>
            </a:r>
            <a:br>
              <a:rPr lang="en-US" sz="3200">
                <a:solidFill>
                  <a:schemeClr val="tx1"/>
                </a:solidFill>
              </a:rPr>
            </a:br>
            <a:br>
              <a:rPr lang="en-US" sz="3200">
                <a:solidFill>
                  <a:schemeClr val="tx1"/>
                </a:solidFill>
              </a:rPr>
            </a:br>
            <a:r>
              <a:rPr lang="en-US" sz="3200">
                <a:solidFill>
                  <a:schemeClr val="tx1"/>
                </a:solidFill>
              </a:rPr>
              <a:t> </a:t>
            </a:r>
            <a:br>
              <a:rPr lang="en-US" sz="3200">
                <a:solidFill>
                  <a:schemeClr val="tx1"/>
                </a:solidFill>
              </a:rPr>
            </a:br>
            <a:r>
              <a:rPr lang="en-US" sz="3200">
                <a:solidFill>
                  <a:schemeClr val="tx1"/>
                </a:solidFill>
              </a:rPr>
              <a:t>	Uvulectomy is carried out by Muslims but there does not appear to be a direct link with particular religious beliefs.</a:t>
            </a:r>
            <a:r>
              <a:rPr lang="en-US" sz="3200"/>
              <a:t> </a:t>
            </a:r>
          </a:p>
        </p:txBody>
      </p:sp>
    </p:spTree>
    <p:extLst>
      <p:ext uri="{BB962C8B-B14F-4D97-AF65-F5344CB8AC3E}">
        <p14:creationId xmlns:p14="http://schemas.microsoft.com/office/powerpoint/2010/main" val="98360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Rectangle 4"/>
          <p:cNvSpPr>
            <a:spLocks noGrp="1" noChangeArrowheads="1"/>
          </p:cNvSpPr>
          <p:nvPr>
            <p:ph type="ctrTitle"/>
          </p:nvPr>
        </p:nvSpPr>
        <p:spPr>
          <a:xfrm>
            <a:off x="2209800" y="152400"/>
            <a:ext cx="7772400" cy="762000"/>
          </a:xfrm>
        </p:spPr>
        <p:txBody>
          <a:bodyPr anchor="ctr"/>
          <a:lstStyle/>
          <a:p>
            <a:r>
              <a:rPr lang="en-US" sz="4000" b="1"/>
              <a:t>ATTITUDES TOWARDS ORAL HEALTH</a:t>
            </a:r>
          </a:p>
        </p:txBody>
      </p:sp>
      <p:sp>
        <p:nvSpPr>
          <p:cNvPr id="97285" name="Rectangle 5"/>
          <p:cNvSpPr>
            <a:spLocks noGrp="1" noChangeArrowheads="1"/>
          </p:cNvSpPr>
          <p:nvPr>
            <p:ph type="subTitle" idx="1"/>
          </p:nvPr>
        </p:nvSpPr>
        <p:spPr>
          <a:xfrm>
            <a:off x="1524000" y="1524000"/>
            <a:ext cx="9144000" cy="5181600"/>
          </a:xfrm>
        </p:spPr>
        <p:txBody>
          <a:bodyPr>
            <a:normAutofit/>
          </a:bodyPr>
          <a:lstStyle/>
          <a:p>
            <a:pPr algn="l"/>
            <a:r>
              <a:rPr lang="en-US" sz="3200"/>
              <a:t>  "myths" or beliefs embraced by older people that are detrimental to their oral health.</a:t>
            </a:r>
          </a:p>
          <a:p>
            <a:pPr algn="l"/>
            <a:endParaRPr lang="en-US" sz="3200"/>
          </a:p>
          <a:p>
            <a:pPr algn="l"/>
            <a:r>
              <a:rPr lang="en-US" sz="3200"/>
              <a:t>  These include the belief that aging is naturally associated with tooth loss, dental treatment require lengthy visits and dentists and dental delivery systems do not vary from each other.  Such attitudes can create barriers to seeking appropriate dental care. </a:t>
            </a:r>
          </a:p>
        </p:txBody>
      </p:sp>
    </p:spTree>
    <p:extLst>
      <p:ext uri="{BB962C8B-B14F-4D97-AF65-F5344CB8AC3E}">
        <p14:creationId xmlns:p14="http://schemas.microsoft.com/office/powerpoint/2010/main" val="25031818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b="1"/>
              <a:t>CONCLUSION</a:t>
            </a:r>
          </a:p>
        </p:txBody>
      </p:sp>
      <p:sp>
        <p:nvSpPr>
          <p:cNvPr id="99331" name="Rectangle 3"/>
          <p:cNvSpPr>
            <a:spLocks noGrp="1" noChangeArrowheads="1"/>
          </p:cNvSpPr>
          <p:nvPr>
            <p:ph idx="1"/>
          </p:nvPr>
        </p:nvSpPr>
        <p:spPr/>
        <p:txBody>
          <a:bodyPr/>
          <a:lstStyle/>
          <a:p>
            <a:pPr>
              <a:buFontTx/>
              <a:buNone/>
            </a:pPr>
            <a:r>
              <a:rPr lang="en-US"/>
              <a:t>	It is clear from the above discussion that not all customs beliefs and practices are harmful to oral health, there are certain beliefs and practices which are beneficial to oral health, those should be followed and encourage others to follow it. </a:t>
            </a:r>
          </a:p>
        </p:txBody>
      </p:sp>
    </p:spTree>
    <p:extLst>
      <p:ext uri="{BB962C8B-B14F-4D97-AF65-F5344CB8AC3E}">
        <p14:creationId xmlns:p14="http://schemas.microsoft.com/office/powerpoint/2010/main" val="32422393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Rectangle 4"/>
          <p:cNvSpPr>
            <a:spLocks noGrp="1" noChangeArrowheads="1"/>
          </p:cNvSpPr>
          <p:nvPr>
            <p:ph type="ctrTitle"/>
          </p:nvPr>
        </p:nvSpPr>
        <p:spPr>
          <a:xfrm>
            <a:off x="2209800" y="228600"/>
            <a:ext cx="7772400" cy="914400"/>
          </a:xfrm>
        </p:spPr>
        <p:txBody>
          <a:bodyPr anchor="ctr"/>
          <a:lstStyle/>
          <a:p>
            <a:r>
              <a:rPr lang="en-US" sz="4400" b="1"/>
              <a:t>REFERENCES:</a:t>
            </a:r>
          </a:p>
        </p:txBody>
      </p:sp>
      <p:sp>
        <p:nvSpPr>
          <p:cNvPr id="100357" name="Rectangle 5"/>
          <p:cNvSpPr>
            <a:spLocks noGrp="1" noChangeArrowheads="1"/>
          </p:cNvSpPr>
          <p:nvPr>
            <p:ph type="subTitle" idx="1"/>
          </p:nvPr>
        </p:nvSpPr>
        <p:spPr>
          <a:xfrm>
            <a:off x="1828800" y="1143000"/>
            <a:ext cx="8610600" cy="5410200"/>
          </a:xfrm>
        </p:spPr>
        <p:txBody>
          <a:bodyPr/>
          <a:lstStyle/>
          <a:p>
            <a:pPr algn="l"/>
            <a:r>
              <a:rPr lang="en-US">
                <a:solidFill>
                  <a:schemeClr val="hlink"/>
                </a:solidFill>
              </a:rPr>
              <a:t>Park K</a:t>
            </a:r>
            <a:r>
              <a:rPr lang="en-US"/>
              <a:t>. Park’s Textbook of Preventive and social medicine.  17th ed., Jabbalpur, M/s Banarsidas Bhanot, 2002 </a:t>
            </a:r>
          </a:p>
          <a:p>
            <a:pPr algn="l"/>
            <a:r>
              <a:rPr lang="en-US">
                <a:solidFill>
                  <a:schemeClr val="hlink"/>
                </a:solidFill>
              </a:rPr>
              <a:t>Park K.</a:t>
            </a:r>
            <a:r>
              <a:rPr lang="en-US"/>
              <a:t> Park’s Textbook of Preventive and social medicine.  18th ed., Jabbalpur, M/s Banarsidas Bhanot, 2002</a:t>
            </a:r>
          </a:p>
          <a:p>
            <a:pPr algn="l"/>
            <a:r>
              <a:rPr lang="en-US">
                <a:solidFill>
                  <a:schemeClr val="hlink"/>
                </a:solidFill>
              </a:rPr>
              <a:t>B.K. Mahajan</a:t>
            </a:r>
            <a:r>
              <a:rPr lang="en-US"/>
              <a:t>, M.C. Gupta. Textbook of preventive and social medicine. Jaypee Brothers Medical Publishers Pvt. Ltd., New Delhi, 3rd ed., 2003</a:t>
            </a:r>
          </a:p>
          <a:p>
            <a:pPr algn="l"/>
            <a:r>
              <a:rPr lang="en-US">
                <a:solidFill>
                  <a:schemeClr val="hlink"/>
                </a:solidFill>
              </a:rPr>
              <a:t>Soben Peter</a:t>
            </a:r>
            <a:r>
              <a:rPr lang="en-US"/>
              <a:t> Essentials of preventive and community dentistry by, 2</a:t>
            </a:r>
            <a:r>
              <a:rPr lang="en-US" baseline="30000"/>
              <a:t>nd</a:t>
            </a:r>
            <a:r>
              <a:rPr lang="en-US"/>
              <a:t>  Edition, Arya Publishing House. </a:t>
            </a:r>
          </a:p>
        </p:txBody>
      </p:sp>
    </p:spTree>
    <p:extLst>
      <p:ext uri="{BB962C8B-B14F-4D97-AF65-F5344CB8AC3E}">
        <p14:creationId xmlns:p14="http://schemas.microsoft.com/office/powerpoint/2010/main" val="11289221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06459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800" dirty="0">
                <a:solidFill>
                  <a:schemeClr val="tx1"/>
                </a:solidFill>
              </a:rPr>
              <a:t>In case of nuclear or elementary family, the absence of  relatives places a greater burden on the husband and wife in terms of responsibilities for child rearing and brining up.</a:t>
            </a:r>
            <a:endParaRPr lang="en-US" sz="2800" dirty="0"/>
          </a:p>
        </p:txBody>
      </p:sp>
    </p:spTree>
    <p:extLst>
      <p:ext uri="{BB962C8B-B14F-4D97-AF65-F5344CB8AC3E}">
        <p14:creationId xmlns:p14="http://schemas.microsoft.com/office/powerpoint/2010/main" val="318199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2800" dirty="0">
                <a:solidFill>
                  <a:schemeClr val="tx1"/>
                </a:solidFill>
              </a:rPr>
              <a:t>In India, there are common beliefs especially in the rural areas of Bihar, U.P. and Madhya Pradesh that children are gifts of god, the number of children in the family is determined by God, they think that children are poor mans wealth, all lead to close birth intervals causing maternal malnutrition, anemia and low birth weight.  </a:t>
            </a:r>
          </a:p>
          <a:p>
            <a:pPr algn="just"/>
            <a:r>
              <a:rPr lang="en-US" sz="2800" dirty="0">
                <a:solidFill>
                  <a:schemeClr val="tx1"/>
                </a:solidFill>
              </a:rPr>
              <a:t>This has an impact on mothers as well as Childs oral health.</a:t>
            </a:r>
            <a:r>
              <a:rPr lang="en-US" sz="2800" dirty="0"/>
              <a:t> </a:t>
            </a:r>
          </a:p>
        </p:txBody>
      </p:sp>
    </p:spTree>
    <p:extLst>
      <p:ext uri="{BB962C8B-B14F-4D97-AF65-F5344CB8AC3E}">
        <p14:creationId xmlns:p14="http://schemas.microsoft.com/office/powerpoint/2010/main" val="587520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a:xfrm>
            <a:off x="286871" y="1990164"/>
            <a:ext cx="9144000" cy="4867835"/>
          </a:xfrm>
        </p:spPr>
        <p:txBody>
          <a:bodyPr/>
          <a:lstStyle/>
          <a:p>
            <a:pPr marL="457200" indent="-457200" algn="l">
              <a:lnSpc>
                <a:spcPct val="125000"/>
              </a:lnSpc>
              <a:buFont typeface="Arial" panose="020B0604020202020204" pitchFamily="34" charset="0"/>
              <a:buChar char="•"/>
            </a:pPr>
            <a:r>
              <a:rPr lang="en-US" sz="2800" dirty="0">
                <a:solidFill>
                  <a:schemeClr val="tx1"/>
                </a:solidFill>
              </a:rPr>
              <a:t>In America and European culture, the children above 12 years start living on their own.  Due to the lack of parental attention or due to peer influence, they may acquire habits like smoking, chronic alcoholism, narcotic drug addiction etc. </a:t>
            </a:r>
            <a:br>
              <a:rPr lang="en-US" sz="2800" dirty="0">
                <a:solidFill>
                  <a:schemeClr val="tx1"/>
                </a:solidFill>
              </a:rPr>
            </a:br>
            <a:br>
              <a:rPr lang="en-US" sz="2800" dirty="0">
                <a:solidFill>
                  <a:schemeClr val="tx1"/>
                </a:solidFill>
              </a:rPr>
            </a:br>
            <a:endParaRPr lang="en-US" sz="2800" dirty="0"/>
          </a:p>
        </p:txBody>
      </p:sp>
    </p:spTree>
    <p:extLst>
      <p:ext uri="{BB962C8B-B14F-4D97-AF65-F5344CB8AC3E}">
        <p14:creationId xmlns:p14="http://schemas.microsoft.com/office/powerpoint/2010/main" val="1959161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81200" y="274638"/>
            <a:ext cx="8229600" cy="715962"/>
          </a:xfrm>
        </p:spPr>
        <p:txBody>
          <a:bodyPr/>
          <a:lstStyle/>
          <a:p>
            <a:r>
              <a:rPr lang="en-US" sz="4000" b="1"/>
              <a:t>Food Habits</a:t>
            </a:r>
          </a:p>
        </p:txBody>
      </p:sp>
      <p:sp>
        <p:nvSpPr>
          <p:cNvPr id="5" name="Rectangle 3"/>
          <p:cNvSpPr>
            <a:spLocks noGrp="1" noChangeArrowheads="1"/>
          </p:cNvSpPr>
          <p:nvPr>
            <p:ph idx="1"/>
          </p:nvPr>
        </p:nvSpPr>
        <p:spPr/>
        <p:txBody>
          <a:bodyPr>
            <a:normAutofit fontScale="77500" lnSpcReduction="20000"/>
          </a:bodyPr>
          <a:lstStyle/>
          <a:p>
            <a:pPr algn="just">
              <a:lnSpc>
                <a:spcPct val="125000"/>
              </a:lnSpc>
            </a:pPr>
            <a:r>
              <a:rPr lang="en-US" sz="2800" b="1" dirty="0"/>
              <a:t>Food habits are among the oldest and most deeply entrenched aspects of any culture.  They have deep psychological roots, religious influence, customs, beliefs and influence of local conditions.  The family plays an important role in shaping the food habits and these habits are passed from one generation to other. </a:t>
            </a:r>
          </a:p>
          <a:p>
            <a:pPr algn="just">
              <a:lnSpc>
                <a:spcPct val="125000"/>
              </a:lnSpc>
            </a:pPr>
            <a:r>
              <a:rPr lang="en-US" sz="2800" b="1" dirty="0"/>
              <a:t>Rice is the staple food in Eastern and Southern states of India.  Deficiency of riboflavin is wide spread particularly in these populations where rice is the staple food. </a:t>
            </a:r>
          </a:p>
        </p:txBody>
      </p:sp>
    </p:spTree>
    <p:extLst>
      <p:ext uri="{BB962C8B-B14F-4D97-AF65-F5344CB8AC3E}">
        <p14:creationId xmlns:p14="http://schemas.microsoft.com/office/powerpoint/2010/main" val="2793637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a:xfrm>
            <a:off x="354107" y="1048870"/>
            <a:ext cx="8915400" cy="4948517"/>
          </a:xfrm>
        </p:spPr>
        <p:txBody>
          <a:bodyPr>
            <a:normAutofit fontScale="90000"/>
          </a:bodyPr>
          <a:lstStyle/>
          <a:p>
            <a:pPr algn="just"/>
            <a:r>
              <a:rPr lang="en-US" sz="3200" dirty="0">
                <a:solidFill>
                  <a:schemeClr val="tx1"/>
                </a:solidFill>
              </a:rPr>
              <a:t>Vegetarianism is given a place of </a:t>
            </a:r>
            <a:r>
              <a:rPr lang="en-US" sz="3200" dirty="0" err="1">
                <a:solidFill>
                  <a:schemeClr val="tx1"/>
                </a:solidFill>
              </a:rPr>
              <a:t>honour</a:t>
            </a:r>
            <a:r>
              <a:rPr lang="en-US" sz="3200" dirty="0">
                <a:solidFill>
                  <a:schemeClr val="tx1"/>
                </a:solidFill>
              </a:rPr>
              <a:t> in Hindu society, hence there are chances in them for development of nutritional </a:t>
            </a:r>
            <a:r>
              <a:rPr lang="en-US" sz="3200" dirty="0" err="1">
                <a:solidFill>
                  <a:schemeClr val="tx1"/>
                </a:solidFill>
              </a:rPr>
              <a:t>anaemia</a:t>
            </a:r>
            <a:r>
              <a:rPr lang="en-US" sz="3200" dirty="0">
                <a:solidFill>
                  <a:schemeClr val="tx1"/>
                </a:solidFill>
              </a:rPr>
              <a:t> especially Vitamin B12 which would affect their oral health.</a:t>
            </a:r>
            <a:br>
              <a:rPr lang="en-US" sz="3200" dirty="0">
                <a:solidFill>
                  <a:schemeClr val="tx1"/>
                </a:solidFill>
              </a:rPr>
            </a:br>
            <a:r>
              <a:rPr lang="en-US" sz="3200" dirty="0">
                <a:solidFill>
                  <a:schemeClr val="tx1"/>
                </a:solidFill>
              </a:rPr>
              <a:t> </a:t>
            </a:r>
            <a:br>
              <a:rPr lang="en-US" sz="3200" dirty="0">
                <a:solidFill>
                  <a:schemeClr val="tx1"/>
                </a:solidFill>
              </a:rPr>
            </a:br>
            <a:r>
              <a:rPr lang="en-US" sz="3200" dirty="0">
                <a:solidFill>
                  <a:schemeClr val="tx1"/>
                </a:solidFill>
              </a:rPr>
              <a:t>	In certain communities of India, the men eat first and women eat last and poorly, this is more common among orthodox Hindus.  This poor nourishment could affect the oral health of women.</a:t>
            </a:r>
            <a:r>
              <a:rPr lang="en-US" sz="3200" dirty="0"/>
              <a:t> </a:t>
            </a:r>
          </a:p>
        </p:txBody>
      </p:sp>
    </p:spTree>
    <p:extLst>
      <p:ext uri="{BB962C8B-B14F-4D97-AF65-F5344CB8AC3E}">
        <p14:creationId xmlns:p14="http://schemas.microsoft.com/office/powerpoint/2010/main" val="34602100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TM10001104[[fn=Feathered]]</Template>
  <TotalTime>87</TotalTime>
  <Words>2341</Words>
  <Application>Microsoft Office PowerPoint</Application>
  <PresentationFormat>Widescreen</PresentationFormat>
  <Paragraphs>155</Paragraphs>
  <Slides>47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Trebuchet MS</vt:lpstr>
      <vt:lpstr>Wingdings 3</vt:lpstr>
      <vt:lpstr>Facet</vt:lpstr>
      <vt:lpstr>CULTURE  Taboos in Dentistry</vt:lpstr>
      <vt:lpstr>INTRODUCTION</vt:lpstr>
      <vt:lpstr>PowerPoint Presentation</vt:lpstr>
      <vt:lpstr>Family </vt:lpstr>
      <vt:lpstr>PowerPoint Presentation</vt:lpstr>
      <vt:lpstr>PowerPoint Presentation</vt:lpstr>
      <vt:lpstr>In America and European culture, the children above 12 years start living on their own.  Due to the lack of parental attention or due to peer influence, they may acquire habits like smoking, chronic alcoholism, narcotic drug addiction etc.   </vt:lpstr>
      <vt:lpstr>Food Habits</vt:lpstr>
      <vt:lpstr>Vegetarianism is given a place of honour in Hindu society, hence there are chances in them for development of nutritional anaemia especially Vitamin B12 which would affect their oral health.    In certain communities of India, the men eat first and women eat last and poorly, this is more common among orthodox Hindus.  This poor nourishment could affect the oral health of women. </vt:lpstr>
      <vt:lpstr>PowerPoint Presentation</vt:lpstr>
      <vt:lpstr>ORAL HYGIENE PRACTICES</vt:lpstr>
      <vt:lpstr>Hindus :  Brahmins, Priests, Clean their teeth with cherry wood for about an hour facing rising sun reciting prayers and involving heavenly blessings on them and their family members.  This is quite common in Varnasi (UP).  This culturally inbuilt practice would help in promotion of oral health.   Muslims :  Muslims as a part of "Namaz" clean their teeth five times  a day, this has a bearing on oral health and improves the oral health.  They use Miswak stick, tooth picks and gum massaging as apart of oral cleaning aids during "Namaz". </vt:lpstr>
      <vt:lpstr>Other Habits</vt:lpstr>
      <vt:lpstr>PowerPoint Presentation</vt:lpstr>
      <vt:lpstr>PowerPoint Presentation</vt:lpstr>
      <vt:lpstr>Chewing Pan</vt:lpstr>
      <vt:lpstr>Sex and Marriage :  </vt:lpstr>
      <vt:lpstr>In India polyandry (marriage of several men with one women) is found among the Todas of Nilgris hills (T.N.) and in U.P.  these cultural practices would attribute to high rate of veneral diseases and they affect oral health.   In Western countries and in USA there has been a mixture of racial strains and so the incidence of jaw size discrepancies and occlusal disharmonies are significant.  Hence we can say that racial mixing would affect oral health.</vt:lpstr>
      <vt:lpstr>TOOTH MUTILATIONS AND SOFT TISSUE MUTILATIONS  </vt:lpstr>
      <vt:lpstr>These practices are performed for reasons like  </vt:lpstr>
      <vt:lpstr>Tooth Evulsion</vt:lpstr>
      <vt:lpstr>Complications of Tooth Evulsions are ;  Alveolar bone fracture Laceration of oral mucosal tissues Fracture of root and leaving it causing wound sepsis, abscess or cyst.   Complications due to evulsion of deciduous teeth are :  Removal of the succedeous permanent tooth germ.  Hypoplasia and malformation in shape of succedeous permanent teeth.  Non erupting of permanent teeth. </vt:lpstr>
      <vt:lpstr>Fate of evulsed Tooth :   </vt:lpstr>
      <vt:lpstr>MUTILATIONS OF THE TOOTH CROWN</vt:lpstr>
      <vt:lpstr>Alteration of the shape of tooth crown :   </vt:lpstr>
      <vt:lpstr>Geographical Distribution</vt:lpstr>
      <vt:lpstr>Reasons for Altering the Shape of the Teeth</vt:lpstr>
      <vt:lpstr>Patterns of Tooth Chipping or Filling</vt:lpstr>
      <vt:lpstr>Methods of Chipping and Filling</vt:lpstr>
      <vt:lpstr>Complications of Crown Chipping and Filling</vt:lpstr>
      <vt:lpstr>Dyeing and Lacquering of Teeth</vt:lpstr>
      <vt:lpstr>PowerPoint Presentation</vt:lpstr>
      <vt:lpstr>The motivation for tooth crown staining is variable.  Among some people the principal purpose appears to be related to the concept of beauty and sexual appeal or maturity and some people reportedly blacken their teeth to help prevent tooth decay.    The specific techniques used to lacquer and stain teeth vary staining of teeth is usually accomplished by chewing the leaves of specific plant species, occasionally a plant extract is employed. </vt:lpstr>
      <vt:lpstr>The custom of lacquering teeth is distinct from tooth staining involves a variety of techniques and agents.  The process is complex and variable with respect to the specific nature of agents used.  In general, usually involves a process of etching of the enamel surface followed by the application of appropriate staining agents.    Techniques employed by others may include the use of iron-containing mixtures, shellac etc.  </vt:lpstr>
      <vt:lpstr>The adverse effects associated with the customs of deliberate staining of teeth are not adequately documented.  The view has been expressed by (Elvin and Lewis (1938) that, because of the apparent anticaries effect of these customs, these practices should be further researched with the view of establishing their caries preventive effect.</vt:lpstr>
      <vt:lpstr>MUTILATIONS OF SOFT TISSUES</vt:lpstr>
      <vt:lpstr>The custom of tattooing the gingiva is one which appears to be largely confined to countries in the region of N.Africa and the middle East.  In these countries tattooing of maxillary alveolar gingiva is mainly practiced by females especially those belonging to the Muslim faith.  </vt:lpstr>
      <vt:lpstr>According to Gozi 1986, the gingiva may be tattooed when female reach puberty, or when they get married.  Interestingly, Gazi records that this custom may be practiced by men to relieve the pain associated with diseased gums.    This particular use of the custom implies a belief that gingival tattooing has therapeutic benefit.    </vt:lpstr>
      <vt:lpstr>The technique of gingival tattooing involves painting the gingiva with a layer of pigmented material (usually carbon) which is then impregnated into the gingival mucosa with the help of sharp thorns which pierce the mucosa.  A blue black colouration is the usual hoe achieved with gingival tattoos.  However (Gazi, 1986) indicated that other colours like white may be use in gingival tattooing. </vt:lpstr>
      <vt:lpstr>The carbonized material used to tattoo the gingiva may be obtained from calcified peanuts, burned wood, or from lamb black.  Histologically, tattooed gingiva shows subepithelial deposits of finely particulate black material both dispersed and aggregated within mucosal connective tissue.   Tattooing of the lower lip occasionally may be encountered chiefly in the region of N.Africa.  A tattooed lower lip in a Sudanese women signifies that the women is married (Prabhu 1987). </vt:lpstr>
      <vt:lpstr>Other Forms of Soft tissue Mutilation</vt:lpstr>
      <vt:lpstr>Practices involving the piercing of orofacial tissues and the placement of foreign bodies into the defects fall into two main categories.   The through - through piercing of tissue from the skin surface to the oral cavity and the subsequent placement of pieces of wood, bamboo, bone through the defect without significant explosion in the size of original defect.   King (1985) provides a beautiful illustration of this form of piercing habit as practiced by females of the South American   </vt:lpstr>
      <vt:lpstr>Through - through or partial thickness creation of a defect in soft tissues and the gradual expansion of the size of the defect by placing, over a period of time, of plugs of greater size until the described size is achieved.  This form of defect may be single or multiple and involve the upper lip, the lower lip, both lips and the perioral facial tissues.     Uvulectomy is carried out by Muslims but there does not appear to be a direct link with particular religious beliefs. </vt:lpstr>
      <vt:lpstr>ATTITUDES TOWARDS ORAL HEALTH</vt:lpstr>
      <vt:lpstr>CONCLUSION</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  Taboos in Dentistry</dc:title>
  <dc:creator>sony</dc:creator>
  <cp:lastModifiedBy>IJAHS</cp:lastModifiedBy>
  <cp:revision>10</cp:revision>
  <dcterms:created xsi:type="dcterms:W3CDTF">2016-02-20T04:47:06Z</dcterms:created>
  <dcterms:modified xsi:type="dcterms:W3CDTF">2016-11-17T07:21:37Z</dcterms:modified>
</cp:coreProperties>
</file>