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6" r:id="rId3"/>
    <p:sldId id="270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-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Functions of </a:t>
            </a:r>
            <a:r>
              <a:rPr lang="en-US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cementum</a:t>
            </a:r>
            <a:endParaRPr lang="en-US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Acellular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Cementum</a:t>
            </a:r>
            <a:r>
              <a:rPr lang="en-US" dirty="0" smtClean="0">
                <a:solidFill>
                  <a:schemeClr val="tx1"/>
                </a:solidFill>
              </a:rPr>
              <a:t> (G.S.-10x)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Cellular </a:t>
            </a:r>
            <a:r>
              <a:rPr lang="en-US" dirty="0" err="1" smtClean="0">
                <a:solidFill>
                  <a:schemeClr val="tx1"/>
                </a:solidFill>
              </a:rPr>
              <a:t>Cementum</a:t>
            </a:r>
            <a:r>
              <a:rPr lang="en-US" dirty="0" smtClean="0">
                <a:solidFill>
                  <a:schemeClr val="tx1"/>
                </a:solidFill>
              </a:rPr>
              <a:t> (G.S.-10x)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Sharpey’s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fibres</a:t>
            </a:r>
            <a:r>
              <a:rPr lang="en-US" dirty="0" smtClean="0">
                <a:solidFill>
                  <a:schemeClr val="tx1"/>
                </a:solidFill>
              </a:rPr>
              <a:t> (G.S.-10x)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000099"/>
                </a:solidFill>
              </a:rPr>
              <a:t>Cementoenamel Junction (G.S.-10x)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i="1">
                <a:solidFill>
                  <a:srgbClr val="990000"/>
                </a:solidFill>
              </a:rPr>
              <a:t>Overlap-60%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71625"/>
            <a:ext cx="723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000099"/>
                </a:solidFill>
              </a:rPr>
              <a:t>Cementoenamel Junction (G.S.-10x)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i="1">
                <a:solidFill>
                  <a:srgbClr val="990000"/>
                </a:solidFill>
              </a:rPr>
              <a:t>Edge to edge-30%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93863"/>
            <a:ext cx="688340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868363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000099"/>
                </a:solidFill>
              </a:rPr>
              <a:t>Cementoenamel Junction (G.S.-10x)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i="1">
                <a:solidFill>
                  <a:srgbClr val="990000"/>
                </a:solidFill>
              </a:rPr>
              <a:t>Gap-10%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7056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Hypercementosis (G.S.-10x)</a:t>
            </a:r>
          </a:p>
        </p:txBody>
      </p:sp>
      <p:pic>
        <p:nvPicPr>
          <p:cNvPr id="110597" name="Picture 5" descr="DSC01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085850"/>
            <a:ext cx="7086600" cy="531495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Functions </a:t>
            </a:r>
            <a:r>
              <a:rPr lang="en-US" sz="3600" u="sng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cementum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772400" cy="47244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Anchorage 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cementogenesis to maintain occlusal functional relationship thereby compensating for attrition of enamel tips &amp;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edges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lnSpc>
                <a:spcPct val="150000"/>
              </a:lnSpc>
              <a:buClr>
                <a:schemeClr val="accent6"/>
              </a:buClr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Provides fiber reattachment &amp; relocation due to mesial &amp; occlusal shifting of teeth by deposition of new layer of cementum.</a:t>
            </a:r>
          </a:p>
          <a:p>
            <a:pPr marL="365760" indent="-283464">
              <a:lnSpc>
                <a:spcPct val="150000"/>
              </a:lnSpc>
              <a:buClr>
                <a:schemeClr val="accent6"/>
              </a:buClr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Maintenance of width of PDL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762000"/>
            <a:ext cx="7772400" cy="548640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 functions include assisting in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Repairing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roots (horizontal fractures)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Walling-in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filled canals 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Sealing of necrotic pulps by occluding the apical foramen 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Protecting underlying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dentin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Modifying the affect of bone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Effecting bone formation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99"/>
                </a:solidFill>
              </a:rPr>
              <a:t>Acellular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Cementum</a:t>
            </a:r>
            <a:r>
              <a:rPr lang="en-US" dirty="0">
                <a:solidFill>
                  <a:srgbClr val="000099"/>
                </a:solidFill>
              </a:rPr>
              <a:t> (G.S.-10x)</a:t>
            </a:r>
          </a:p>
        </p:txBody>
      </p:sp>
      <p:pic>
        <p:nvPicPr>
          <p:cNvPr id="10957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176" y="1849391"/>
            <a:ext cx="6338047" cy="3935506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Cellular </a:t>
            </a:r>
            <a:r>
              <a:rPr lang="en-US" dirty="0" err="1">
                <a:solidFill>
                  <a:srgbClr val="000099"/>
                </a:solidFill>
              </a:rPr>
              <a:t>Cementum</a:t>
            </a:r>
            <a:r>
              <a:rPr lang="en-US" dirty="0">
                <a:solidFill>
                  <a:srgbClr val="000099"/>
                </a:solidFill>
              </a:rPr>
              <a:t> (G.S.-10x)</a:t>
            </a:r>
          </a:p>
        </p:txBody>
      </p:sp>
      <p:pic>
        <p:nvPicPr>
          <p:cNvPr id="1024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9825" y="1792288"/>
            <a:ext cx="6784975" cy="4491037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99"/>
                </a:solidFill>
              </a:rPr>
              <a:t>Sharpey’s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fibres</a:t>
            </a:r>
            <a:r>
              <a:rPr lang="en-US" dirty="0">
                <a:solidFill>
                  <a:srgbClr val="000099"/>
                </a:solidFill>
              </a:rPr>
              <a:t> (G.S.-10x)</a:t>
            </a:r>
          </a:p>
        </p:txBody>
      </p:sp>
      <p:pic>
        <p:nvPicPr>
          <p:cNvPr id="103429" name="Picture 5" descr="DSC0099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639" y="1554163"/>
            <a:ext cx="6037122" cy="4525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000099"/>
                </a:solidFill>
              </a:rPr>
              <a:t>Incremental lines of Salter (G.S.-10x)</a:t>
            </a:r>
          </a:p>
        </p:txBody>
      </p:sp>
      <p:pic>
        <p:nvPicPr>
          <p:cNvPr id="1044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0650" y="1600200"/>
            <a:ext cx="7067550" cy="4387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sz="3200">
                <a:solidFill>
                  <a:srgbClr val="000099"/>
                </a:solidFill>
              </a:rPr>
              <a:t>Incremental lines of Salter (D.S) (H&amp;E-10x)</a:t>
            </a:r>
          </a:p>
        </p:txBody>
      </p:sp>
      <p:pic>
        <p:nvPicPr>
          <p:cNvPr id="105479" name="Picture 7" descr="DSC010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639" y="1554163"/>
            <a:ext cx="6037122" cy="4525962"/>
          </a:xfr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183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CONTENTS</vt:lpstr>
      <vt:lpstr>Functions of cementum</vt:lpstr>
      <vt:lpstr>Slide 3</vt:lpstr>
      <vt:lpstr>Slide 4</vt:lpstr>
      <vt:lpstr>Acellular Cementum (G.S.-10x)</vt:lpstr>
      <vt:lpstr>Cellular Cementum (G.S.-10x)</vt:lpstr>
      <vt:lpstr>Sharpey’s fibres (G.S.-10x)</vt:lpstr>
      <vt:lpstr>Incremental lines of Salter (G.S.-10x)</vt:lpstr>
      <vt:lpstr>Incremental lines of Salter (D.S) (H&amp;E-10x)</vt:lpstr>
      <vt:lpstr>Cementoenamel Junction (G.S.-10x)</vt:lpstr>
      <vt:lpstr>Cementoenamel Junction (G.S.-10x)</vt:lpstr>
      <vt:lpstr>Cementoenamel Junction (G.S.-10x)</vt:lpstr>
      <vt:lpstr>Hypercementosis (G.S.-10x)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Acellular Cementum (G.S.-10x)</dc:title>
  <dc:creator/>
  <cp:lastModifiedBy>HOD</cp:lastModifiedBy>
  <cp:revision>10</cp:revision>
  <dcterms:created xsi:type="dcterms:W3CDTF">2006-08-16T00:00:00Z</dcterms:created>
  <dcterms:modified xsi:type="dcterms:W3CDTF">2017-11-28T04:13:26Z</dcterms:modified>
</cp:coreProperties>
</file>