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/>
          <a:lstStyle/>
          <a:p>
            <a:r>
              <a:rPr lang="en-US" dirty="0" smtClean="0"/>
              <a:t>Department of oral pathology and microbiology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DEVELOPMENTAL DISTURBANCES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D:\12. Lecture photos\Bhavthankar mam\croped photos\DSC02135 - crop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4737" y="3429000"/>
            <a:ext cx="5279264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4931" name="Picture 3" descr="D:\12. Lecture photos\Bhavthankar mam\croped photos\DSC02137 - crop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225370" cy="3428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D:\12. Lecture photos\Bhavthankar mam\croped photos\DSC02139 - cro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105399" cy="3276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5" descr="BIO2URL-Fluorosis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249" y="3352801"/>
            <a:ext cx="4800751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Times New Roman" charset="0"/>
              </a:rPr>
              <a:t>AMELOGENESIS IMPERFECTA</a:t>
            </a:r>
            <a:br>
              <a:rPr lang="en-US" sz="2200" b="1" dirty="0">
                <a:latin typeface="Times New Roman" charset="0"/>
              </a:rPr>
            </a:br>
            <a:r>
              <a:rPr lang="en-US" sz="2200" i="1" dirty="0">
                <a:latin typeface="Times New Roman" charset="0"/>
              </a:rPr>
              <a:t>(Hereditary enamel dysplasia, hereditary brown enamel, hereditary brown opalescent teeth)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981200"/>
            <a:ext cx="8229600" cy="3962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It is an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ectodermal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disturbance since the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mesodermal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components of the teeth are normal.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Three basic types of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amelognesis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imperfecta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are recognized: 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Hypoplastic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type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in which there is defective formation of matrix.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Hypocalcification 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hypomineralization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)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in which there is defective mineralization of the formed matrix.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Hypomaturation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type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in which enamel crystallites remain immature.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15962"/>
          </a:xfrm>
        </p:spPr>
        <p:txBody>
          <a:bodyPr>
            <a:normAutofit/>
          </a:bodyPr>
          <a:lstStyle/>
          <a:p>
            <a:r>
              <a:rPr lang="en-US" sz="2600" dirty="0"/>
              <a:t>Clinical Features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524000"/>
            <a:ext cx="8229600" cy="4724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1.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en-US" sz="2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Hypoplastic</a:t>
            </a: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type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Enamel has not formed to full normal thickness on newly erupted teeth.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2. </a:t>
            </a:r>
            <a:r>
              <a:rPr kumimoji="0" lang="en-US" sz="2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Hypocalcified</a:t>
            </a: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type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Enamel is so soft that is can be removed by prophylaxis instrument.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3. </a:t>
            </a:r>
            <a:r>
              <a:rPr kumimoji="0" lang="en-US" sz="2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Hypomaturation</a:t>
            </a: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type.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Enamel can be pierced by an explorer point under firm pressure </a:t>
            </a:r>
            <a:r>
              <a:rPr lang="en-US" sz="2200" dirty="0" smtClean="0">
                <a:latin typeface="Times New Roman" charset="0"/>
              </a:rPr>
              <a:t>and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can be lost by chipping away from the underlying normal appearing dentin.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Crowns of the teeth may or may not show discoloration. If present it varies between yellow to dark brown.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It may have a chalky texture or a cheesy consistency. It may be chipped or show depressions.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981200"/>
            <a:ext cx="8229600" cy="3810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700" b="1" i="1" u="none" strike="noStrike" kern="1200" cap="none" spc="0" normalizeH="0" baseline="0" noProof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Histologic Feature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There is a disturbance in the differentitaion or viability of ameloblasts in the hypoplastic type and this is reflected in defects in matrix formation up to and including total absence of matrix.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In hypocalcification type there are defects of matrix structure and mineral deposition.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In hypomaturation type there are alterations in enamel rod and rod sheath structure.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3" descr="D:\12. Lecture photos\more mam\DSC02045.JPG"/>
          <p:cNvPicPr>
            <a:picLocks noChangeAspect="1" noChangeArrowheads="1"/>
          </p:cNvPicPr>
          <p:nvPr/>
        </p:nvPicPr>
        <p:blipFill>
          <a:blip r:embed="rId2" cstate="print"/>
          <a:srcRect l="6057" t="9422" r="4101" b="8469"/>
          <a:stretch>
            <a:fillRect/>
          </a:stretch>
        </p:blipFill>
        <p:spPr bwMode="auto">
          <a:xfrm>
            <a:off x="838200" y="533400"/>
            <a:ext cx="7467600" cy="5118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12. Lecture photos\more mam\DSC02047.JPG"/>
          <p:cNvPicPr>
            <a:picLocks noChangeAspect="1" noChangeArrowheads="1"/>
          </p:cNvPicPr>
          <p:nvPr/>
        </p:nvPicPr>
        <p:blipFill>
          <a:blip r:embed="rId2" cstate="print"/>
          <a:srcRect l="5047" t="13460" r="7129" b="7123"/>
          <a:stretch>
            <a:fillRect/>
          </a:stretch>
        </p:blipFill>
        <p:spPr bwMode="auto">
          <a:xfrm>
            <a:off x="914400" y="990600"/>
            <a:ext cx="7303576" cy="495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12. Lecture photos\more mam\DSC02049.JPG"/>
          <p:cNvPicPr>
            <a:picLocks noChangeAspect="1" noChangeArrowheads="1"/>
          </p:cNvPicPr>
          <p:nvPr/>
        </p:nvPicPr>
        <p:blipFill>
          <a:blip r:embed="rId2" cstate="print"/>
          <a:srcRect l="6057" t="5384" r="1073" b="16545"/>
          <a:stretch>
            <a:fillRect/>
          </a:stretch>
        </p:blipFill>
        <p:spPr bwMode="auto">
          <a:xfrm>
            <a:off x="512379" y="685800"/>
            <a:ext cx="8098221" cy="510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12. Lecture photos\more mam\DSC02048.JPG"/>
          <p:cNvPicPr>
            <a:picLocks noChangeAspect="1" noChangeArrowheads="1"/>
          </p:cNvPicPr>
          <p:nvPr/>
        </p:nvPicPr>
        <p:blipFill>
          <a:blip r:embed="rId2" cstate="print"/>
          <a:srcRect l="2019" t="2692"/>
          <a:stretch>
            <a:fillRect/>
          </a:stretch>
        </p:blipFill>
        <p:spPr bwMode="auto">
          <a:xfrm>
            <a:off x="833437" y="609600"/>
            <a:ext cx="7396163" cy="5508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r>
              <a:rPr lang="en-US" sz="2400" b="1" dirty="0">
                <a:latin typeface="Times New Roman" charset="0"/>
              </a:rPr>
              <a:t>DENTINOGENESIS IMPERFECTA</a:t>
            </a:r>
            <a:br>
              <a:rPr lang="en-US" sz="2400" b="1" dirty="0">
                <a:latin typeface="Times New Roman" charset="0"/>
              </a:rPr>
            </a:br>
            <a:r>
              <a:rPr lang="en-US" sz="2400" b="1" i="1" dirty="0">
                <a:latin typeface="Times New Roman" charset="0"/>
              </a:rPr>
              <a:t>(Hereditary opalescent dentin)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828800"/>
            <a:ext cx="8229600" cy="426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Here the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mesodermal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portion of the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odontogenic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apparatus is disturbed.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Classification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Type I :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Occurs in families with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osteogenesis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imperfecta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It is an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autosomal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dominant trait with variable expressivity.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Type II :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Never occurs in association with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osteogenesis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imperfecta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. Referred  as hereditary opalescent dentin. Inherited as an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autosomal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dominant trait.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Type III :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It is of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brandywine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type. This is a racial isolate in Maryland. 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There is multiple pulp exposures in deciduous teeth.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It is an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autosomal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dominant disorder.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C00000"/>
                </a:solidFill>
              </a:rPr>
              <a:t>DEVELOPMENTAL DISTURBANCES IN TOOTH STRUCTURE</a:t>
            </a:r>
          </a:p>
          <a:p>
            <a:r>
              <a:rPr lang="en-US" dirty="0" smtClean="0"/>
              <a:t>Enamel </a:t>
            </a:r>
            <a:r>
              <a:rPr lang="en-US" dirty="0" err="1" smtClean="0"/>
              <a:t>Hypoplasia</a:t>
            </a:r>
            <a:endParaRPr lang="en-US" dirty="0" smtClean="0"/>
          </a:p>
          <a:p>
            <a:r>
              <a:rPr lang="en-US" dirty="0" err="1" smtClean="0"/>
              <a:t>Amelogenesis</a:t>
            </a:r>
            <a:r>
              <a:rPr lang="en-US" dirty="0" smtClean="0"/>
              <a:t> </a:t>
            </a:r>
            <a:r>
              <a:rPr lang="en-US" dirty="0" err="1" smtClean="0"/>
              <a:t>imperfecta</a:t>
            </a:r>
            <a:endParaRPr lang="en-US" dirty="0" smtClean="0"/>
          </a:p>
          <a:p>
            <a:r>
              <a:rPr lang="en-US" dirty="0" err="1" smtClean="0"/>
              <a:t>Dentinogenesis</a:t>
            </a:r>
            <a:r>
              <a:rPr lang="en-US" dirty="0" smtClean="0"/>
              <a:t> </a:t>
            </a:r>
            <a:r>
              <a:rPr lang="en-US" dirty="0" err="1" smtClean="0"/>
              <a:t>imperfecta</a:t>
            </a:r>
            <a:endParaRPr lang="en-US" dirty="0" smtClean="0"/>
          </a:p>
          <a:p>
            <a:r>
              <a:rPr lang="en-US" dirty="0" smtClean="0"/>
              <a:t>Dentin Dysplasia</a:t>
            </a:r>
          </a:p>
          <a:p>
            <a:r>
              <a:rPr lang="en-US" dirty="0" smtClean="0"/>
              <a:t>Regional Odontodysplasia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447800"/>
            <a:ext cx="8229600" cy="5029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Clinical Features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Color of teeth may range from a gray to brownish-violet or yellowish-brown.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Exhibits a characteristic translucent or opalescent hue.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Abnormal dentin enamel junction and the scalloping is absent.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Dentin undergoes rapid attrition and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occlusal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surfaces are severely flattened.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Radiological Features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There is partial or total precocious obliteration of the pulp chambers and root canals by continued formation of dentin.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Enamel is normal while dentin is thin and pulp chambers are enormous. This is shell teeth.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Most of the teeth exhibit short roots.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76400"/>
            <a:ext cx="8229600" cy="49530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7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Histologic</a:t>
            </a:r>
            <a:r>
              <a:rPr kumimoji="0" lang="en-US" sz="2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Features-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This is purely 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mesodermal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disturbance.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Dentin is composed of irregular tubules often with large areas of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uncalcified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matrix.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Tubules tend to be larger in diameter.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Pulp chamber is obliterated by the continued deposition of dentin.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Odontoblasts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degenerate readily becoming entrapped in the matrix.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Chemical and Physical Features-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Water content is greatly increased (60% above normal) Inorganic content is less than that of normal dentin.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D:\12. Lecture photos\more mam\DSC02050.JPG"/>
          <p:cNvPicPr>
            <a:picLocks noChangeAspect="1" noChangeArrowheads="1"/>
          </p:cNvPicPr>
          <p:nvPr/>
        </p:nvPicPr>
        <p:blipFill>
          <a:blip r:embed="rId2" cstate="print"/>
          <a:srcRect l="7613" t="12311" r="8601" b="13657"/>
          <a:stretch>
            <a:fillRect/>
          </a:stretch>
        </p:blipFill>
        <p:spPr bwMode="auto">
          <a:xfrm>
            <a:off x="1100051" y="1066800"/>
            <a:ext cx="7129549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O2URL-Dentinogenesis imperfec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66" y="76199"/>
            <a:ext cx="4508934" cy="3233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BIO2URL-Dentinogenesis imperfecta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8484" y="3352800"/>
            <a:ext cx="4819316" cy="3433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D:\12. Lecture photos\more mam\DSC02051.JPG"/>
          <p:cNvPicPr>
            <a:picLocks noChangeAspect="1" noChangeArrowheads="1"/>
          </p:cNvPicPr>
          <p:nvPr/>
        </p:nvPicPr>
        <p:blipFill>
          <a:blip r:embed="rId2" cstate="print"/>
          <a:srcRect r="2545" b="6927"/>
          <a:stretch>
            <a:fillRect/>
          </a:stretch>
        </p:blipFill>
        <p:spPr bwMode="auto">
          <a:xfrm>
            <a:off x="873125" y="750888"/>
            <a:ext cx="7356475" cy="5268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944562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Times New Roman" charset="0"/>
              </a:rPr>
              <a:t>DENTIN DYSPLASIA</a:t>
            </a:r>
            <a:r>
              <a:rPr lang="en-US" sz="2400" dirty="0">
                <a:latin typeface="Times New Roman" charset="0"/>
              </a:rPr>
              <a:t> </a:t>
            </a:r>
            <a:br>
              <a:rPr lang="en-US" sz="2400" dirty="0">
                <a:latin typeface="Times New Roman" charset="0"/>
              </a:rPr>
            </a:br>
            <a:r>
              <a:rPr lang="en-US" sz="2400" i="1" dirty="0">
                <a:latin typeface="Times New Roman" charset="0"/>
              </a:rPr>
              <a:t>(Rootless teeth)</a:t>
            </a:r>
            <a:r>
              <a:rPr lang="en-US" sz="2400" dirty="0">
                <a:latin typeface="Times New Roman" charset="0"/>
              </a:rPr>
              <a:t>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524000"/>
            <a:ext cx="8229600" cy="5029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Rare disturbance of dentin formation characterized by normal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pulpal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morphology. 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Type I-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Radicular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dentin dysplasia. 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Type II- Coronal dentin dysplasia.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Etiology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Hereditary disease transmitted as an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autosomal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dominant characteristic.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Clinical Features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Type I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Radicular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): Both dentitions are affected. Teeth exhibits extreme mobility and are commonly exfoliated prematurely or after minor trauma.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Type II (coronal) : Both dentitions are affected. Deciduous teeth have brown or bluish grey opalescent appearance.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Radiological Features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Type I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Radicular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): In both dentitions roots are short, blunt, conical and malformed, root canals are obliterated. Crescent shaped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pulpal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remnants may be seen in pulp chamber.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Type II (coronal): Exhibit an abnormally large pulp chamber in the coronal portion of the tooth often described as thistle tube in shape.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Histologic</a:t>
            </a:r>
            <a:r>
              <a:rPr kumimoji="0" lang="en-US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Features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Type I (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Radicular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): Apical to the coronal dentin is tubular dentin, most of which obliterates the pulp and is calcified tubular dentin,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osteodentin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and fused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denticles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. New dentin forms around obstacles and shows a characteristic appearance as lava flowing around boulders.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Type II (Coronal): Deciduous teeth exhibit amorphous and a tubular dentin in the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radicular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portion. Coronal dentin is normal. Pulp has multiple pulp stones or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denticles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.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D:\12. Lecture photos\more mam\DSC02052.JPG"/>
          <p:cNvPicPr>
            <a:picLocks noChangeAspect="1" noChangeArrowheads="1"/>
          </p:cNvPicPr>
          <p:nvPr/>
        </p:nvPicPr>
        <p:blipFill>
          <a:blip r:embed="rId2" cstate="print"/>
          <a:srcRect l="30831" t="8273" r="27781" b="9619"/>
          <a:stretch>
            <a:fillRect/>
          </a:stretch>
        </p:blipFill>
        <p:spPr bwMode="auto">
          <a:xfrm>
            <a:off x="3124200" y="1066800"/>
            <a:ext cx="3124200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D:\12. Lecture photos\more mam\DSC02053.JPG"/>
          <p:cNvPicPr>
            <a:picLocks noChangeAspect="1" noChangeArrowheads="1"/>
          </p:cNvPicPr>
          <p:nvPr/>
        </p:nvPicPr>
        <p:blipFill>
          <a:blip r:embed="rId2" cstate="print"/>
          <a:srcRect l="8622" t="2888" r="8602" b="27117"/>
          <a:stretch>
            <a:fillRect/>
          </a:stretch>
        </p:blipFill>
        <p:spPr bwMode="auto">
          <a:xfrm>
            <a:off x="735623" y="762000"/>
            <a:ext cx="7570177" cy="48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58200" cy="11430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Times New Roman" charset="0"/>
              </a:rPr>
              <a:t>REGIONAL ODONTODYSPLASIA</a:t>
            </a:r>
            <a:br>
              <a:rPr lang="en-US" sz="2400" b="1" dirty="0">
                <a:latin typeface="Times New Roman" charset="0"/>
              </a:rPr>
            </a:br>
            <a:r>
              <a:rPr lang="en-US" sz="2400" b="1" i="1" dirty="0">
                <a:latin typeface="Times New Roman" charset="0"/>
              </a:rPr>
              <a:t>(</a:t>
            </a:r>
            <a:r>
              <a:rPr lang="en-US" sz="2400" b="1" i="1" dirty="0" err="1">
                <a:latin typeface="Times New Roman" charset="0"/>
              </a:rPr>
              <a:t>Odontogenesis</a:t>
            </a:r>
            <a:r>
              <a:rPr lang="en-US" sz="2400" b="1" i="1" dirty="0">
                <a:latin typeface="Times New Roman" charset="0"/>
              </a:rPr>
              <a:t> </a:t>
            </a:r>
            <a:r>
              <a:rPr lang="en-US" sz="2400" b="1" i="1" dirty="0" err="1">
                <a:latin typeface="Times New Roman" charset="0"/>
              </a:rPr>
              <a:t>inperfecta</a:t>
            </a:r>
            <a:r>
              <a:rPr lang="en-US" sz="2400" b="1" i="1" dirty="0">
                <a:latin typeface="Times New Roman" charset="0"/>
              </a:rPr>
              <a:t>, ghost teeth, </a:t>
            </a:r>
            <a:r>
              <a:rPr lang="en-US" sz="2400" b="1" i="1" dirty="0" err="1">
                <a:latin typeface="Times New Roman" charset="0"/>
              </a:rPr>
              <a:t>odontodysplasia</a:t>
            </a:r>
            <a:r>
              <a:rPr lang="en-US" sz="2400" b="1" i="1" dirty="0">
                <a:latin typeface="Times New Roman" charset="0"/>
              </a:rPr>
              <a:t>, </a:t>
            </a:r>
            <a:r>
              <a:rPr lang="en-US" sz="2400" b="1" i="1" dirty="0" err="1">
                <a:latin typeface="Times New Roman" charset="0"/>
              </a:rPr>
              <a:t>odontogenic</a:t>
            </a:r>
            <a:r>
              <a:rPr lang="en-US" sz="2400" b="1" i="1" dirty="0">
                <a:latin typeface="Times New Roman" charset="0"/>
              </a:rPr>
              <a:t> dysplasia)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64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Etiology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Local vascular defects are involved in the pathogenesis of the condition.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Clinical Features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Delay or total failure in eruption.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Shape is markedly altered, irregular in appearance with evidence of defective mineralization.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Radiological Features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Marked Reduction in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radiodensity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so that the teeth assume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“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ghost appearance”.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Enamel and dentin are thin and pulp chamber is large.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Histologic</a:t>
            </a: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Features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Marked reduction in amount of dentin, widening of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predentin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layer, presence of large areas of interglobular dentin and an irregular tubular pattern of dentin.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 smtClean="0"/>
              <a:t>DEVELOPMENTAL DISTURBANCES IN TOOTH STRUCTURE</a:t>
            </a:r>
            <a:br>
              <a:rPr lang="en-US" sz="2000" b="1" u="sng" dirty="0" smtClean="0"/>
            </a:br>
            <a:r>
              <a:rPr lang="en-US" sz="2000" dirty="0" smtClean="0"/>
              <a:t>DEVELOPMENTAL ENAMEL HYPOPLASIA</a:t>
            </a:r>
            <a:endParaRPr 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447800"/>
            <a:ext cx="8229600" cy="495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Caused by environmental factors.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Either primary or permanent dentition is involved.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Both enamel and dentin are affected.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Causes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Nutritional deficiencies 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Exanthematous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diseases 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Congenital syphilis 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Hypocalcemia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Birth injury, prematurity,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incompatibility 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Local infection/trauma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Ingestion of chemicals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Idiopathic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D:\12. Lecture photos\more mam\DSC02056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2660" t="10965" r="10620" b="21733"/>
          <a:stretch>
            <a:fillRect/>
          </a:stretch>
        </p:blipFill>
        <p:spPr bwMode="auto">
          <a:xfrm>
            <a:off x="990600" y="762000"/>
            <a:ext cx="7065264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6600" dirty="0" smtClean="0">
              <a:solidFill>
                <a:schemeClr val="accent3">
                  <a:lumMod val="75000"/>
                </a:schemeClr>
              </a:solidFill>
              <a:latin typeface="Rage Italic" pitchFamily="66" charset="0"/>
            </a:endParaRPr>
          </a:p>
          <a:p>
            <a:pPr>
              <a:buNone/>
            </a:pPr>
            <a:endParaRPr lang="en-US" sz="6600" dirty="0" smtClean="0">
              <a:solidFill>
                <a:schemeClr val="accent3">
                  <a:lumMod val="75000"/>
                </a:schemeClr>
              </a:solidFill>
              <a:latin typeface="Rage Italic" pitchFamily="66" charset="0"/>
            </a:endParaRPr>
          </a:p>
          <a:p>
            <a:pPr>
              <a:buNone/>
            </a:pPr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Rage Italic" pitchFamily="66" charset="0"/>
              </a:rPr>
              <a:t>         Thank you!!!</a:t>
            </a:r>
            <a:endParaRPr lang="en-US" sz="6600" dirty="0">
              <a:solidFill>
                <a:schemeClr val="accent3">
                  <a:lumMod val="75000"/>
                </a:schemeClr>
              </a:solidFill>
              <a:latin typeface="Rage Italic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447800"/>
            <a:ext cx="8229600" cy="4876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Types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Mild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-few small grooves, pits or fissures in enamel surface.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Moderate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-rows of deep pits arranged horizontally across the tooth.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Severe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-considerable portion of enamel may be lost.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Clinical Features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Due to nutritional deficiency-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Mainly deficiency of vitamin A, C and D during tooth formation, usually pitting type of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hypoplasia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is seen.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Involve those teeth that form within the 1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year after birth.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447800"/>
            <a:ext cx="8229600" cy="47244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7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Due to </a:t>
            </a:r>
            <a:r>
              <a:rPr kumimoji="0" lang="en-US" sz="27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exanthematous</a:t>
            </a:r>
            <a:r>
              <a:rPr kumimoji="0" lang="en-US" sz="27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fevers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Measles, chickenpox, scarlet fever are the common causes.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Ameloblasts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being one of the most sensitive group of cells in terms of metabolic function are easily affected by any systemic diseases.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7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Due to congenital syphilis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Pathognomonic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appearance is seen.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Involves maxillary and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mandibular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permanent incisors and 1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molars.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Incisors shows “Hutchinson’s teeth” characterized by screw driver shape,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mesial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and distal surfaces of crown taper towards the notched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incisal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edge.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Molars show “mulberry molars” characterized by irregular crowns and enamel of the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occlusal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1/3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arranged in an agglomerate mass.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D:\12. Lecture photos\Bhavthankar mam\croped photos\DSC02132 - crop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914400"/>
            <a:ext cx="7549055" cy="4829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D:\12. Lecture photos\Bhavthankar mam\croped photos\DSC02156 - cro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5563" y="3473450"/>
            <a:ext cx="5126037" cy="3308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3907" name="Picture 3" descr="D:\12. Lecture photos\Bhavthankar mam\croped photos\DSC02155 - crop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" y="85019"/>
            <a:ext cx="5110163" cy="3267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Due to </a:t>
            </a:r>
            <a:r>
              <a:rPr kumimoji="0" lang="en-US" sz="2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hypocalcemia</a:t>
            </a:r>
            <a:endParaRPr kumimoji="0" lang="en-US" sz="2200" b="1" i="1" u="none" strike="noStrike" kern="120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When serum calcium level falls below 6mg/100ml, pitting variety of enamel hypoplasia is seen.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Due to birth injuries</a:t>
            </a: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Hypoplasia is common in prematurely born children.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Children suffering from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Rh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hemolytic diseases at birth showed recognized staining of teeth.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Generally seen in the enamel formed after deciduous dentition. </a:t>
            </a:r>
          </a:p>
          <a:p>
            <a:pPr marL="274320" lvl="0" indent="-27432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en-US" sz="2200" b="1" i="1" dirty="0" smtClean="0">
                <a:solidFill>
                  <a:schemeClr val="folHlink"/>
                </a:solidFill>
                <a:latin typeface="Times New Roman" charset="0"/>
              </a:rPr>
              <a:t>Due to local infections </a:t>
            </a:r>
          </a:p>
          <a:p>
            <a:pPr marL="274320" lvl="0" indent="-27432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en-US" sz="2200" dirty="0" smtClean="0">
                <a:latin typeface="Times New Roman" charset="0"/>
              </a:rPr>
              <a:t>Only single tooth is involved.</a:t>
            </a:r>
          </a:p>
          <a:p>
            <a:pPr marL="548640" lvl="1" indent="-274320"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/>
            </a:pPr>
            <a:r>
              <a:rPr lang="en-US" sz="2200" dirty="0" smtClean="0">
                <a:latin typeface="Times New Roman" charset="0"/>
              </a:rPr>
              <a:t>Turner’s teeth-any degree of hypoplasia (mild, moderate, severe).</a:t>
            </a:r>
          </a:p>
          <a:p>
            <a:pPr marL="548640" lvl="1" indent="-274320"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/>
            </a:pPr>
            <a:r>
              <a:rPr lang="en-US" sz="2200" dirty="0" smtClean="0">
                <a:latin typeface="Times New Roman" charset="0"/>
              </a:rPr>
              <a:t>Infection of periapical region of deciduous teeth affect the </a:t>
            </a:r>
            <a:r>
              <a:rPr lang="en-US" sz="2200" dirty="0" err="1" smtClean="0">
                <a:latin typeface="Times New Roman" charset="0"/>
              </a:rPr>
              <a:t>ameloblastic</a:t>
            </a:r>
            <a:r>
              <a:rPr lang="en-US" sz="2200" dirty="0" smtClean="0">
                <a:latin typeface="Times New Roman" charset="0"/>
              </a:rPr>
              <a:t> layer of secondary dentition resulting in </a:t>
            </a:r>
            <a:r>
              <a:rPr lang="en-US" sz="2200" dirty="0" err="1" smtClean="0">
                <a:latin typeface="Times New Roman" charset="0"/>
              </a:rPr>
              <a:t>hypoplasia</a:t>
            </a:r>
            <a:r>
              <a:rPr lang="en-US" sz="2200" dirty="0" smtClean="0">
                <a:latin typeface="Times New Roman" charset="0"/>
              </a:rPr>
              <a:t>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447800"/>
            <a:ext cx="8229600" cy="4800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Due to chemicals-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Mainly due to fluorides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/>
              <a:buChar char="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Mottled enamel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-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characterized by ingestion of fluoride in drinking water during the tooth formation.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/>
              <a:buChar char="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Disturbance of the ameloblasts during formative stage results in defective or deficient enamel matrix.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/>
              <a:buChar char="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Clinical features varies from occasional white flecking or spotting to white opaque areas involving more of tooth surface, pitting and brownish staining of surface and corroded appearance of the teeth.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/>
              <a:buChar char="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lvl="0" algn="just">
              <a:lnSpc>
                <a:spcPct val="90000"/>
              </a:lnSpc>
              <a:buNone/>
              <a:defRPr/>
            </a:pPr>
            <a:r>
              <a:rPr lang="en-US" sz="2200" b="1" i="1" dirty="0" smtClean="0">
                <a:solidFill>
                  <a:schemeClr val="folHlink"/>
                </a:solidFill>
                <a:latin typeface="Times New Roman" charset="0"/>
              </a:rPr>
              <a:t>Due to idiopathic factors- </a:t>
            </a:r>
          </a:p>
          <a:p>
            <a:pPr lvl="0" algn="just">
              <a:lnSpc>
                <a:spcPct val="90000"/>
              </a:lnSpc>
              <a:defRPr/>
            </a:pPr>
            <a:r>
              <a:rPr lang="en-US" sz="2200" dirty="0" err="1" smtClean="0">
                <a:latin typeface="Times New Roman" charset="0"/>
              </a:rPr>
              <a:t>Ameloblast</a:t>
            </a:r>
            <a:r>
              <a:rPr lang="en-US" sz="2200" dirty="0" smtClean="0">
                <a:latin typeface="Times New Roman" charset="0"/>
              </a:rPr>
              <a:t> being a sensitive cell gets affected easily by even illness or some mild systemic disturbances, which is not significantly remembered by the patients.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/>
              <a:buChar char="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40</TotalTime>
  <Words>1248</Words>
  <Application>Microsoft Office PowerPoint</Application>
  <PresentationFormat>On-screen Show (4:3)</PresentationFormat>
  <Paragraphs>135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Civic</vt:lpstr>
      <vt:lpstr>DEVELOPMENTAL DISTURBANCES</vt:lpstr>
      <vt:lpstr>CONTENTS</vt:lpstr>
      <vt:lpstr>DEVELOPMENTAL DISTURBANCES IN TOOTH STRUCTURE DEVELOPMENTAL ENAMEL HYPOPLASIA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AMELOGENESIS IMPERFECTA (Hereditary enamel dysplasia, hereditary brown enamel, hereditary brown opalescent teeth)</vt:lpstr>
      <vt:lpstr>Clinical Features </vt:lpstr>
      <vt:lpstr>Slide 14</vt:lpstr>
      <vt:lpstr>Slide 15</vt:lpstr>
      <vt:lpstr>Slide 16</vt:lpstr>
      <vt:lpstr>Slide 17</vt:lpstr>
      <vt:lpstr>Slide 18</vt:lpstr>
      <vt:lpstr>DENTINOGENESIS IMPERFECTA (Hereditary opalescent dentin)</vt:lpstr>
      <vt:lpstr>Slide 20</vt:lpstr>
      <vt:lpstr>Slide 21</vt:lpstr>
      <vt:lpstr>Slide 22</vt:lpstr>
      <vt:lpstr>Slide 23</vt:lpstr>
      <vt:lpstr>Slide 24</vt:lpstr>
      <vt:lpstr>DENTIN DYSPLASIA  (Rootless teeth) </vt:lpstr>
      <vt:lpstr>Slide 26</vt:lpstr>
      <vt:lpstr>Slide 27</vt:lpstr>
      <vt:lpstr>Slide 28</vt:lpstr>
      <vt:lpstr>REGIONAL ODONTODYSPLASIA (Odontogenesis inperfecta, ghost teeth, odontodysplasia, odontogenic dysplasia)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DISTURBANCES</dc:title>
  <dc:creator>ANUJA M. MANIYAR</dc:creator>
  <cp:lastModifiedBy>HOD</cp:lastModifiedBy>
  <cp:revision>7</cp:revision>
  <dcterms:created xsi:type="dcterms:W3CDTF">2006-08-16T00:00:00Z</dcterms:created>
  <dcterms:modified xsi:type="dcterms:W3CDTF">2018-02-05T06:12:29Z</dcterms:modified>
</cp:coreProperties>
</file>