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E415C-E219-42C4-B697-4ACBC28BB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AC4B2-E311-4EF2-B12A-D8CBF2459456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30F80-F5DA-4712-8090-0EFF6A2D3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DENTAL CARIES</a:t>
            </a:r>
            <a:endParaRPr lang="en-IN" sz="4000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4876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Dept. of </a:t>
            </a:r>
            <a:r>
              <a:rPr lang="en-US" sz="2800" b="1">
                <a:latin typeface="Times New Roman" pitchFamily="18" charset="0"/>
                <a:ea typeface="+mj-ea"/>
                <a:cs typeface="Times New Roman" pitchFamily="18" charset="0"/>
              </a:rPr>
              <a:t>Oral </a:t>
            </a:r>
            <a:r>
              <a:rPr lang="en-US" sz="2800" b="1" smtClean="0">
                <a:latin typeface="Times New Roman" pitchFamily="18" charset="0"/>
                <a:ea typeface="+mj-ea"/>
                <a:cs typeface="Times New Roman" pitchFamily="18" charset="0"/>
              </a:rPr>
              <a:t>Pathology</a:t>
            </a:r>
            <a:endParaRPr lang="en-US" sz="28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609600" y="830263"/>
            <a:ext cx="79248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The first penetration of caries enters the enamel surface   via the striae of Retzius.  The inter prismatic  areas and these cross- striations provide access to the rod  (prism) cores, which are then preferentially attacked.</a:t>
            </a:r>
          </a:p>
          <a:p>
            <a:pPr algn="just">
              <a:lnSpc>
                <a:spcPct val="15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Bacteria may be present in this zone if the pore size  is large enough to  permit their entry.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Zone 4: Surface Zone :</a:t>
            </a:r>
            <a:r>
              <a:rPr lang="en-US" sz="4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90600"/>
            <a:ext cx="5867400" cy="5562600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has lower pore volume  than the body of the lesion  (less than 5%) and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radiopacity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comparable to unaffected adjacent  enamel.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has  been  hypothesized that hyper mineralization and increased  fluoride content of the superficial enamel are responsible  for the relative immunity of the enamel surface. 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948" name="Picture 4" descr="h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l="23956" t="2641" r="55606" b="66066"/>
          <a:stretch>
            <a:fillRect/>
          </a:stretch>
        </p:blipFill>
        <p:spPr>
          <a:xfrm>
            <a:off x="6096000" y="1295400"/>
            <a:ext cx="3048000" cy="4953000"/>
          </a:xfrm>
          <a:ln w="28575">
            <a:solidFill>
              <a:schemeClr val="tx1"/>
            </a:solidFill>
          </a:ln>
        </p:spPr>
      </p:pic>
      <p:sp>
        <p:nvSpPr>
          <p:cNvPr id="23557" name="Line 6"/>
          <p:cNvSpPr>
            <a:spLocks noChangeShapeType="1"/>
          </p:cNvSpPr>
          <p:nvPr/>
        </p:nvSpPr>
        <p:spPr bwMode="auto">
          <a:xfrm>
            <a:off x="6019800" y="838200"/>
            <a:ext cx="2286000" cy="2971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762000" y="685800"/>
            <a:ext cx="7696200" cy="453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However removal of the hyper mineralized surface by polishing fails to prevent the reformation of a typical  well mineralized surface over the carious  lesion.  Thus , the intact surface over incipient caries  is a phenomena of the caries demineralization process rather than any characteristics  of the superficial  enamel. </a:t>
            </a:r>
            <a:endParaRPr lang="en-IN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04800" y="1212850"/>
            <a:ext cx="84582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eaLnBrk="0" hangingPunct="0">
              <a:tabLst>
                <a:tab pos="914400" algn="l"/>
              </a:tabLst>
            </a:pPr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The path of ingress of an advancing carious lesions     is roughly parallel to the long axis of the enamel rods.</a:t>
            </a:r>
          </a:p>
          <a:p>
            <a:pPr lvl="1" algn="just" eaLnBrk="0" hangingPunct="0">
              <a:tabLst>
                <a:tab pos="914400" algn="l"/>
              </a:tabLst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lvl="1" algn="just" eaLnBrk="0" hangingPunct="0">
              <a:buFontTx/>
              <a:buAutoNum type="arabicPeriod"/>
              <a:tabLst>
                <a:tab pos="914400" algn="l"/>
              </a:tabLst>
            </a:pP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lvl="1" algn="just" eaLnBrk="0" hangingPunct="0">
              <a:tabLst>
                <a:tab pos="914400" algn="l"/>
              </a:tabLst>
            </a:pPr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 The advanced smooth surface caries obtains a typical ‘V’ shaped/ cone shaped lesion whose base is towards the enamel and apex towards the dentin.</a:t>
            </a:r>
          </a:p>
          <a:p>
            <a:pPr lvl="1" algn="just" eaLnBrk="0" hangingPunct="0">
              <a:buFontTx/>
              <a:buAutoNum type="arabicPeriod"/>
              <a:tabLst>
                <a:tab pos="914400" algn="l"/>
              </a:tabLst>
            </a:pP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lvl="1" algn="just" eaLnBrk="0" hangingPunct="0">
              <a:tabLst>
                <a:tab pos="914400" algn="l"/>
              </a:tabLst>
            </a:pPr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 Eventually there is a loss of continuity of the enamel surface.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85800" y="1905000"/>
            <a:ext cx="7772400" cy="1362075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ts val="400"/>
              </a:spcBef>
            </a:pPr>
            <a:r>
              <a:rPr lang="en-US" sz="2800" b="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b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0" cap="none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0" cap="none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0" cap="none" smtClean="0">
                <a:latin typeface="Times New Roman" pitchFamily="18" charset="0"/>
                <a:cs typeface="Times New Roman" pitchFamily="18" charset="0"/>
              </a:rPr>
              <a:t>--  </a:t>
            </a:r>
            <a:r>
              <a:rPr lang="en-US" sz="3200" b="0" cap="none" dirty="0" smtClean="0">
                <a:latin typeface="Times New Roman" pitchFamily="18" charset="0"/>
                <a:cs typeface="Times New Roman" pitchFamily="18" charset="0"/>
              </a:rPr>
              <a:t>zones of enamel caries</a:t>
            </a:r>
            <a:r>
              <a:rPr lang="en-US" sz="2800" b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0" cap="none" dirty="0" smtClean="0">
                <a:latin typeface="Times New Roman" pitchFamily="18" charset="0"/>
                <a:cs typeface="Times New Roman" pitchFamily="18" charset="0"/>
              </a:rPr>
            </a:br>
            <a:endParaRPr lang="en-IN" sz="3200" b="0" cap="none" dirty="0" smtClean="0"/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4800"/>
            <a:ext cx="7772400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SUMMARY</a:t>
            </a:r>
            <a:endParaRPr lang="en-IN" sz="40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BIBLIOGRAPHY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type="body" idx="1"/>
          </p:nvPr>
        </p:nvSpPr>
        <p:spPr>
          <a:xfrm>
            <a:off x="685800" y="1700213"/>
            <a:ext cx="7772400" cy="3100387"/>
          </a:xfrm>
        </p:spPr>
        <p:txBody>
          <a:bodyPr anchor="t">
            <a:normAutofit fontScale="92500"/>
          </a:bodyPr>
          <a:lstStyle/>
          <a:p>
            <a:pPr marL="273050" indent="-273050">
              <a:buClr>
                <a:schemeClr val="accent1"/>
              </a:buClr>
              <a:buSzPct val="70000"/>
              <a:buFont typeface="Wingdings 2" pitchFamily="18" charset="2"/>
              <a:buChar char=""/>
            </a:pP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Text book of oral pathology Shafer's, 5 &amp; 6</a:t>
            </a:r>
            <a:r>
              <a:rPr lang="en-US" sz="2800" baseline="3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edition</a:t>
            </a:r>
          </a:p>
          <a:p>
            <a:pPr marL="273050" indent="-273050">
              <a:buClr>
                <a:schemeClr val="accent1"/>
              </a:buClr>
              <a:buSzPct val="70000"/>
              <a:buFont typeface="Wingdings 2" pitchFamily="18" charset="2"/>
              <a:buChar char=""/>
            </a:pP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 Atlas of Oral Diseases Cawson, R.  2</a:t>
            </a:r>
            <a:r>
              <a:rPr lang="en-US" sz="2800" baseline="3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edition</a:t>
            </a:r>
          </a:p>
          <a:p>
            <a:pPr marL="273050" indent="-273050">
              <a:buClr>
                <a:schemeClr val="accent1"/>
              </a:buClr>
              <a:buSzPct val="70000"/>
              <a:buFont typeface="Wingdings 2" pitchFamily="18" charset="2"/>
              <a:buChar char=""/>
            </a:pP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Oral  and Maxillofacial Pathology Neville, Brad W.  2</a:t>
            </a:r>
            <a:r>
              <a:rPr lang="en-US" sz="2800" baseline="3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73050" indent="-273050">
              <a:buClr>
                <a:schemeClr val="accent1"/>
              </a:buClr>
              <a:buSzPct val="70000"/>
              <a:buFont typeface="Wingdings 2" pitchFamily="18" charset="2"/>
              <a:buChar char=""/>
            </a:pP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Lucas’s Pathology Of Tumor’s of the Oral Tissues Cawson, R. A., Bennie, W. H 5</a:t>
            </a:r>
            <a:r>
              <a:rPr lang="en-US" sz="2800" baseline="3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edition</a:t>
            </a:r>
          </a:p>
          <a:p>
            <a:pPr marL="273050" indent="-273050"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143125"/>
            <a:ext cx="7772400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Thank  you</a:t>
            </a:r>
            <a:endParaRPr lang="en-IN" sz="6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/>
          </p:cNvSpPr>
          <p:nvPr/>
        </p:nvSpPr>
        <p:spPr bwMode="auto">
          <a:xfrm>
            <a:off x="0" y="304800"/>
            <a:ext cx="91440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LEARNING  OBJECTIVES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5"/>
          <p:cNvSpPr>
            <a:spLocks/>
          </p:cNvSpPr>
          <p:nvPr/>
        </p:nvSpPr>
        <p:spPr bwMode="auto">
          <a:xfrm>
            <a:off x="609600" y="1752600"/>
            <a:ext cx="7924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00"/>
              </a:spcBef>
              <a:buClr>
                <a:schemeClr val="tx1"/>
              </a:buClr>
              <a:buSzPts val="3200"/>
              <a:buFont typeface="Wingdings 3" pitchFamily="18" charset="2"/>
              <a:buChar char=""/>
              <a:defRPr/>
            </a:pP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At  the end of the lecture student should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 able to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400"/>
              </a:spcBef>
              <a:buClr>
                <a:schemeClr val="tx1"/>
              </a:buClr>
              <a:buSzPts val="3200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400"/>
              </a:spcBef>
              <a:buClr>
                <a:schemeClr val="tx1"/>
              </a:buClr>
              <a:buSzPts val="2800"/>
              <a:buFont typeface="Arial" charset="0"/>
              <a:buChar char="–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Describe &amp; identify the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zones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enamel caries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010199"/>
                  </a:outerShdw>
                </a:effectLst>
                <a:latin typeface="Times New Roman" pitchFamily="18" charset="0"/>
                <a:cs typeface="Times New Roman" pitchFamily="18" charset="0"/>
              </a:rPr>
              <a:t>HISTOPATHOLOGY </a:t>
            </a:r>
            <a:r>
              <a:rPr lang="en-US" sz="4000" dirty="0">
                <a:effectLst>
                  <a:outerShdw blurRad="38100" dist="38100" dir="2700000" algn="tl">
                    <a:srgbClr val="010199"/>
                  </a:outerShdw>
                </a:effectLst>
                <a:latin typeface="Times New Roman" pitchFamily="18" charset="0"/>
                <a:cs typeface="Times New Roman" pitchFamily="18" charset="0"/>
              </a:rPr>
              <a:t>OF CARIES </a:t>
            </a:r>
            <a:br>
              <a:rPr lang="en-US" sz="4000" dirty="0">
                <a:effectLst>
                  <a:outerShdw blurRad="38100" dist="38100" dir="2700000" algn="tl">
                    <a:srgbClr val="010199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effectLst>
                <a:outerShdw blurRad="38100" dist="38100" dir="2700000" algn="tl">
                  <a:srgbClr val="010199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905000"/>
            <a:ext cx="8991600" cy="51054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      ENAMEL CARIES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The small lesion had has been divided into zones based  upon its histological appearance when longitudinal   ground  sections are examined with light microscope.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subdivided  into 4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zones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Translucent   zone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at the inner advancing front of the lesion.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Dark zone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lies  superficial to the translucent zone.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The Body of the lesion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the third zone  and lies between the dark zone and the apparently  undamaged  enamel surface.. 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Unaffected zone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is the fourth zone and is superficial  to the lesion 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Zone 1: TRANSLUCENT ZONE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66800"/>
            <a:ext cx="5410200" cy="5791200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rtlCol="0">
            <a:noAutofit/>
          </a:bodyPr>
          <a:lstStyle/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deepest zone and represents  the advancing  front of the enamel lesion.</a:t>
            </a: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Has a structure less  appearance  when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perfused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with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quinoline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solution and  examined with polarized light . </a:t>
            </a: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Pores or voids  form along  the enamel  prism  (rod) boundaries, presumably  because of the ease of  hydrogen ion penetration  during the carious  process.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9876" name="Picture 4" descr="h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l="2240" t="2641" r="78598" b="66066"/>
          <a:stretch>
            <a:fillRect/>
          </a:stretch>
        </p:blipFill>
        <p:spPr>
          <a:xfrm>
            <a:off x="6096000" y="2667000"/>
            <a:ext cx="3048000" cy="3581400"/>
          </a:xfrm>
          <a:ln w="28575">
            <a:solidFill>
              <a:schemeClr val="tx1"/>
            </a:solidFill>
          </a:ln>
        </p:spPr>
      </p:pic>
      <p:sp>
        <p:nvSpPr>
          <p:cNvPr id="17413" name="Line 6"/>
          <p:cNvSpPr>
            <a:spLocks noChangeShapeType="1"/>
          </p:cNvSpPr>
          <p:nvPr/>
        </p:nvSpPr>
        <p:spPr bwMode="auto">
          <a:xfrm>
            <a:off x="6705600" y="2057400"/>
            <a:ext cx="762000" cy="2133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533400" y="871538"/>
            <a:ext cx="8153400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 When  these boundary area voids   are fitted with quinoline solution,  (same R.I as enamel) the features of the area disappear.</a:t>
            </a:r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The pore column of translucent  enamel caries is 1%, 10 times  greater than normal enamel.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Zone 2: Dark Zone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371600"/>
            <a:ext cx="5105400" cy="5105400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next deepest  zone is dark zone because it does not transmit  polarized light.  The light blockage  is caused  by the presence of many tiny pores too small to absorb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quinoline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  smaller air  or vapor  filled pores make the region opaque.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</p:txBody>
      </p:sp>
      <p:pic>
        <p:nvPicPr>
          <p:cNvPr id="80900" name="Picture 4" descr="h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l="45673" t="2641" r="35167" b="66066"/>
          <a:stretch>
            <a:fillRect/>
          </a:stretch>
        </p:blipFill>
        <p:spPr>
          <a:xfrm>
            <a:off x="6477000" y="1447800"/>
            <a:ext cx="2590800" cy="4648200"/>
          </a:xfrm>
          <a:ln w="28575">
            <a:solidFill>
              <a:schemeClr val="tx1"/>
            </a:solidFill>
          </a:ln>
        </p:spPr>
      </p:pic>
      <p:sp>
        <p:nvSpPr>
          <p:cNvPr id="19461" name="Line 6"/>
          <p:cNvSpPr>
            <a:spLocks noChangeShapeType="1"/>
          </p:cNvSpPr>
          <p:nvPr/>
        </p:nvSpPr>
        <p:spPr bwMode="auto">
          <a:xfrm>
            <a:off x="5715000" y="1219200"/>
            <a:ext cx="2209800" cy="2286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533400" y="1219200"/>
            <a:ext cx="8153400" cy="427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The total pore volume   is 2% to 4% .</a:t>
            </a:r>
          </a:p>
          <a:p>
            <a:pPr algn="just"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There is some speculation that the dark zone is not really a stage in the sequence  of the breakdown of enamel, rather the may be  formed by deposition  of ions into an area previously only containing  large pores.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ZONE 3  :   Body of   the lesion: </a:t>
            </a:r>
            <a:br>
              <a:rPr lang="en-US" sz="4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" y="1066800"/>
            <a:ext cx="5638800" cy="5257800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 body of the lesion is  the largest portion of the  incipient lesion.   It has pore volume , varying  from 5%  at the periphery  to 25%  at the center.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striae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of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Retzius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are well  marked in the body of the lesion indicating  preferential  mineral dissolution along the  areas of relatively  higher porosity.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</p:txBody>
      </p:sp>
      <p:pic>
        <p:nvPicPr>
          <p:cNvPr id="81924" name="Picture 4" descr="h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l="23956" t="3267" r="56883" b="66066"/>
          <a:stretch>
            <a:fillRect/>
          </a:stretch>
        </p:blipFill>
        <p:spPr>
          <a:xfrm>
            <a:off x="6477000" y="1295400"/>
            <a:ext cx="2667000" cy="4724400"/>
          </a:xfrm>
          <a:ln w="28575">
            <a:solidFill>
              <a:schemeClr val="tx1"/>
            </a:solidFill>
          </a:ln>
        </p:spPr>
      </p:pic>
      <p:sp>
        <p:nvSpPr>
          <p:cNvPr id="21509" name="Line 6"/>
          <p:cNvSpPr>
            <a:spLocks noChangeShapeType="1"/>
          </p:cNvSpPr>
          <p:nvPr/>
        </p:nvSpPr>
        <p:spPr bwMode="auto">
          <a:xfrm>
            <a:off x="6477000" y="762000"/>
            <a:ext cx="1600200" cy="3352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691</Words>
  <Application>Microsoft Office PowerPoint</Application>
  <PresentationFormat>On-screen Show 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DENTAL CARIES</vt:lpstr>
      <vt:lpstr>Slide 2</vt:lpstr>
      <vt:lpstr>HISTOPATHOLOGY OF CARIES  </vt:lpstr>
      <vt:lpstr>Slide 4</vt:lpstr>
      <vt:lpstr>Zone 1: TRANSLUCENT ZONE</vt:lpstr>
      <vt:lpstr>Slide 6</vt:lpstr>
      <vt:lpstr>Zone 2: Dark Zone</vt:lpstr>
      <vt:lpstr>Slide 8</vt:lpstr>
      <vt:lpstr>ZONE 3  :   Body of   the lesion:   </vt:lpstr>
      <vt:lpstr>Slide 10</vt:lpstr>
      <vt:lpstr>Zone 4: Surface Zone : </vt:lpstr>
      <vt:lpstr>Slide 12</vt:lpstr>
      <vt:lpstr>Slide 13</vt:lpstr>
      <vt:lpstr>   --  zones of enamel caries </vt:lpstr>
      <vt:lpstr>BIBLIOGRAPHY</vt:lpstr>
      <vt:lpstr>Thank 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DENTAL CARIES</dc:title>
  <dc:creator>ORAL PATHLOGY</dc:creator>
  <cp:lastModifiedBy>HOD</cp:lastModifiedBy>
  <cp:revision>5</cp:revision>
  <dcterms:created xsi:type="dcterms:W3CDTF">2012-05-02T06:50:34Z</dcterms:created>
  <dcterms:modified xsi:type="dcterms:W3CDTF">2018-02-05T06:11:55Z</dcterms:modified>
</cp:coreProperties>
</file>