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bin" ContentType="application/vnd.ms-office.legacyDiagramTex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44" r:id="rId70"/>
    <p:sldId id="345" r:id="rId71"/>
    <p:sldId id="325" r:id="rId72"/>
    <p:sldId id="330" r:id="rId73"/>
    <p:sldId id="331" r:id="rId74"/>
    <p:sldId id="332" r:id="rId75"/>
    <p:sldId id="333" r:id="rId76"/>
    <p:sldId id="334" r:id="rId77"/>
    <p:sldId id="335" r:id="rId78"/>
    <p:sldId id="349" r:id="rId79"/>
    <p:sldId id="350" r:id="rId80"/>
    <p:sldId id="351" r:id="rId81"/>
    <p:sldId id="352" r:id="rId82"/>
    <p:sldId id="336" r:id="rId83"/>
    <p:sldId id="337" r:id="rId84"/>
    <p:sldId id="338" r:id="rId85"/>
    <p:sldId id="339" r:id="rId86"/>
    <p:sldId id="340" r:id="rId87"/>
    <p:sldId id="341" r:id="rId88"/>
    <p:sldId id="342" r:id="rId89"/>
    <p:sldId id="343" r:id="rId90"/>
    <p:sldId id="346" r:id="rId91"/>
    <p:sldId id="347" r:id="rId92"/>
    <p:sldId id="361" r:id="rId93"/>
    <p:sldId id="362" r:id="rId94"/>
    <p:sldId id="348" r:id="rId95"/>
    <p:sldId id="353" r:id="rId96"/>
    <p:sldId id="354" r:id="rId97"/>
    <p:sldId id="363" r:id="rId98"/>
    <p:sldId id="355" r:id="rId99"/>
    <p:sldId id="356" r:id="rId100"/>
    <p:sldId id="364" r:id="rId101"/>
    <p:sldId id="365" r:id="rId102"/>
    <p:sldId id="357" r:id="rId103"/>
    <p:sldId id="358" r:id="rId104"/>
    <p:sldId id="359" r:id="rId105"/>
    <p:sldId id="360" r:id="rId106"/>
    <p:sldId id="366" r:id="rId107"/>
    <p:sldId id="367" r:id="rId108"/>
    <p:sldId id="368" r:id="rId109"/>
    <p:sldId id="369" r:id="rId110"/>
    <p:sldId id="370" r:id="rId111"/>
    <p:sldId id="371" r:id="rId112"/>
    <p:sldId id="372" r:id="rId113"/>
    <p:sldId id="374" r:id="rId114"/>
    <p:sldId id="373" r:id="rId115"/>
    <p:sldId id="375" r:id="rId116"/>
    <p:sldId id="376" r:id="rId117"/>
    <p:sldId id="377" r:id="rId118"/>
    <p:sldId id="378" r:id="rId119"/>
    <p:sldId id="379" r:id="rId120"/>
    <p:sldId id="380" r:id="rId121"/>
    <p:sldId id="381" r:id="rId122"/>
    <p:sldId id="382" r:id="rId123"/>
    <p:sldId id="384" r:id="rId124"/>
    <p:sldId id="385" r:id="rId125"/>
    <p:sldId id="386" r:id="rId126"/>
    <p:sldId id="387" r:id="rId127"/>
    <p:sldId id="388" r:id="rId128"/>
    <p:sldId id="389" r:id="rId129"/>
    <p:sldId id="390" r:id="rId130"/>
    <p:sldId id="391" r:id="rId131"/>
    <p:sldId id="393" r:id="rId132"/>
    <p:sldId id="394" r:id="rId133"/>
    <p:sldId id="392"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07" r:id="rId147"/>
    <p:sldId id="408" r:id="rId148"/>
    <p:sldId id="409" r:id="rId149"/>
    <p:sldId id="410" r:id="rId150"/>
    <p:sldId id="411" r:id="rId151"/>
    <p:sldId id="412" r:id="rId152"/>
    <p:sldId id="413" r:id="rId153"/>
    <p:sldId id="415" r:id="rId154"/>
    <p:sldId id="414" r:id="rId155"/>
    <p:sldId id="422" r:id="rId156"/>
    <p:sldId id="423" r:id="rId157"/>
    <p:sldId id="416" r:id="rId158"/>
    <p:sldId id="417" r:id="rId159"/>
    <p:sldId id="418" r:id="rId160"/>
    <p:sldId id="419" r:id="rId161"/>
    <p:sldId id="420" r:id="rId162"/>
    <p:sldId id="421" r:id="rId163"/>
    <p:sldId id="424" r:id="rId164"/>
    <p:sldId id="425" r:id="rId165"/>
    <p:sldId id="426" r:id="rId166"/>
    <p:sldId id="427" r:id="rId167"/>
    <p:sldId id="428" r:id="rId168"/>
    <p:sldId id="429"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582" y="-1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microsoft.com/office/2006/relationships/legacyDocTextInfo" Target="legacyDocTextInfo.bin"/></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C7CFC-E476-4D8E-9730-FCA4968CB827}" type="doc">
      <dgm:prSet loTypeId="urn:microsoft.com/office/officeart/2005/8/layout/hierarchy4" loCatId="relationship" qsTypeId="urn:microsoft.com/office/officeart/2005/8/quickstyle/3d7" qsCatId="3D" csTypeId="urn:microsoft.com/office/officeart/2005/8/colors/accent1_2" csCatId="accent1" phldr="1"/>
      <dgm:spPr/>
      <dgm:t>
        <a:bodyPr/>
        <a:lstStyle/>
        <a:p>
          <a:endParaRPr lang="en-US"/>
        </a:p>
      </dgm:t>
    </dgm:pt>
    <dgm:pt modelId="{AA6C0FDC-CA39-41C2-94BF-91A9CA2E62D7}">
      <dgm:prSet/>
      <dgm:spPr/>
      <dgm:t>
        <a:bodyPr/>
        <a:lstStyle/>
        <a:p>
          <a:r>
            <a:rPr lang="en-US" dirty="0" smtClean="0"/>
            <a:t>Intrinsic-</a:t>
          </a:r>
        </a:p>
        <a:p>
          <a:r>
            <a:rPr lang="en-US" dirty="0" smtClean="0"/>
            <a:t>Malformation:</a:t>
          </a:r>
        </a:p>
        <a:p>
          <a:r>
            <a:rPr lang="en-US" dirty="0" smtClean="0"/>
            <a:t>Functional:</a:t>
          </a:r>
          <a:endParaRPr lang="en-US" dirty="0"/>
        </a:p>
      </dgm:t>
    </dgm:pt>
    <dgm:pt modelId="{8AB38BE8-38EB-4E47-8A51-191E2A44D793}" type="parTrans" cxnId="{A5E73BF6-4673-44D2-B5D5-77DDFAB5D957}">
      <dgm:prSet/>
      <dgm:spPr/>
      <dgm:t>
        <a:bodyPr/>
        <a:lstStyle/>
        <a:p>
          <a:endParaRPr lang="en-US"/>
        </a:p>
      </dgm:t>
    </dgm:pt>
    <dgm:pt modelId="{C710F6D6-9C42-4853-AA1C-D721A54C53DB}" type="sibTrans" cxnId="{A5E73BF6-4673-44D2-B5D5-77DDFAB5D957}">
      <dgm:prSet/>
      <dgm:spPr/>
      <dgm:t>
        <a:bodyPr/>
        <a:lstStyle/>
        <a:p>
          <a:endParaRPr lang="en-US"/>
        </a:p>
      </dgm:t>
    </dgm:pt>
    <dgm:pt modelId="{9FA7E834-AB11-481C-B34D-8AA1D733B1E8}">
      <dgm:prSet/>
      <dgm:spPr/>
      <dgm:t>
        <a:bodyPr/>
        <a:lstStyle/>
        <a:p>
          <a:pPr rtl="0"/>
          <a:r>
            <a:rPr lang="en-US" b="1" dirty="0" smtClean="0"/>
            <a:t>  Extrinsic</a:t>
          </a:r>
        </a:p>
        <a:p>
          <a:pPr rtl="0"/>
          <a:r>
            <a:rPr lang="en-US" dirty="0" smtClean="0"/>
            <a:t>Mechanical:</a:t>
          </a:r>
        </a:p>
        <a:p>
          <a:pPr rtl="0"/>
          <a:endParaRPr lang="en-US" dirty="0"/>
        </a:p>
      </dgm:t>
    </dgm:pt>
    <dgm:pt modelId="{00E56F89-6F1A-40D6-ADC5-4BC296C3C954}" type="sibTrans" cxnId="{DFAF86D2-1FB2-4002-894B-E29DF8830513}">
      <dgm:prSet/>
      <dgm:spPr/>
      <dgm:t>
        <a:bodyPr/>
        <a:lstStyle/>
        <a:p>
          <a:endParaRPr lang="en-US"/>
        </a:p>
      </dgm:t>
    </dgm:pt>
    <dgm:pt modelId="{955A5992-0DAC-45F5-B054-216DB70C925B}" type="parTrans" cxnId="{DFAF86D2-1FB2-4002-894B-E29DF8830513}">
      <dgm:prSet/>
      <dgm:spPr/>
      <dgm:t>
        <a:bodyPr/>
        <a:lstStyle/>
        <a:p>
          <a:endParaRPr lang="en-US"/>
        </a:p>
      </dgm:t>
    </dgm:pt>
    <dgm:pt modelId="{FABD36D3-6A96-424D-BE83-A36443039292}" type="pres">
      <dgm:prSet presAssocID="{F54C7CFC-E476-4D8E-9730-FCA4968CB827}" presName="Name0" presStyleCnt="0">
        <dgm:presLayoutVars>
          <dgm:chPref val="1"/>
          <dgm:dir/>
          <dgm:animOne val="branch"/>
          <dgm:animLvl val="lvl"/>
          <dgm:resizeHandles/>
        </dgm:presLayoutVars>
      </dgm:prSet>
      <dgm:spPr/>
      <dgm:t>
        <a:bodyPr/>
        <a:lstStyle/>
        <a:p>
          <a:endParaRPr lang="en-US"/>
        </a:p>
      </dgm:t>
    </dgm:pt>
    <dgm:pt modelId="{F6CC38BD-EE50-4674-BC19-1D9B0C51061F}" type="pres">
      <dgm:prSet presAssocID="{9FA7E834-AB11-481C-B34D-8AA1D733B1E8}" presName="vertOne" presStyleCnt="0"/>
      <dgm:spPr/>
    </dgm:pt>
    <dgm:pt modelId="{9BBD93C4-541D-4850-8D9E-64E3B1B96EB0}" type="pres">
      <dgm:prSet presAssocID="{9FA7E834-AB11-481C-B34D-8AA1D733B1E8}" presName="txOne" presStyleLbl="node0" presStyleIdx="0" presStyleCnt="2">
        <dgm:presLayoutVars>
          <dgm:chPref val="3"/>
        </dgm:presLayoutVars>
      </dgm:prSet>
      <dgm:spPr/>
      <dgm:t>
        <a:bodyPr/>
        <a:lstStyle/>
        <a:p>
          <a:endParaRPr lang="en-US"/>
        </a:p>
      </dgm:t>
    </dgm:pt>
    <dgm:pt modelId="{A890D01C-0701-4151-956B-CFB40555A194}" type="pres">
      <dgm:prSet presAssocID="{9FA7E834-AB11-481C-B34D-8AA1D733B1E8}" presName="horzOne" presStyleCnt="0"/>
      <dgm:spPr/>
    </dgm:pt>
    <dgm:pt modelId="{DA35B1D6-18E1-4059-AF3B-68340C8D4B4B}" type="pres">
      <dgm:prSet presAssocID="{00E56F89-6F1A-40D6-ADC5-4BC296C3C954}" presName="sibSpaceOne" presStyleCnt="0"/>
      <dgm:spPr/>
    </dgm:pt>
    <dgm:pt modelId="{04B75381-0511-4E80-9FC4-3C85D2F46C10}" type="pres">
      <dgm:prSet presAssocID="{AA6C0FDC-CA39-41C2-94BF-91A9CA2E62D7}" presName="vertOne" presStyleCnt="0"/>
      <dgm:spPr/>
    </dgm:pt>
    <dgm:pt modelId="{8C61D9B6-A3CB-4E57-BAFD-0690F5223003}" type="pres">
      <dgm:prSet presAssocID="{AA6C0FDC-CA39-41C2-94BF-91A9CA2E62D7}" presName="txOne" presStyleLbl="node0" presStyleIdx="1" presStyleCnt="2">
        <dgm:presLayoutVars>
          <dgm:chPref val="3"/>
        </dgm:presLayoutVars>
      </dgm:prSet>
      <dgm:spPr/>
      <dgm:t>
        <a:bodyPr/>
        <a:lstStyle/>
        <a:p>
          <a:endParaRPr lang="en-US"/>
        </a:p>
      </dgm:t>
    </dgm:pt>
    <dgm:pt modelId="{6D89B140-1114-4FDF-B005-2EC453E134FF}" type="pres">
      <dgm:prSet presAssocID="{AA6C0FDC-CA39-41C2-94BF-91A9CA2E62D7}" presName="horzOne" presStyleCnt="0"/>
      <dgm:spPr/>
    </dgm:pt>
  </dgm:ptLst>
  <dgm:cxnLst>
    <dgm:cxn modelId="{001E7FB3-E592-414B-8EB0-93F4544C9A77}" type="presOf" srcId="{AA6C0FDC-CA39-41C2-94BF-91A9CA2E62D7}" destId="{8C61D9B6-A3CB-4E57-BAFD-0690F5223003}" srcOrd="0" destOrd="0" presId="urn:microsoft.com/office/officeart/2005/8/layout/hierarchy4"/>
    <dgm:cxn modelId="{462407D0-8975-482E-87C9-5FDDFC3C7CDF}" type="presOf" srcId="{F54C7CFC-E476-4D8E-9730-FCA4968CB827}" destId="{FABD36D3-6A96-424D-BE83-A36443039292}" srcOrd="0" destOrd="0" presId="urn:microsoft.com/office/officeart/2005/8/layout/hierarchy4"/>
    <dgm:cxn modelId="{A5E73BF6-4673-44D2-B5D5-77DDFAB5D957}" srcId="{F54C7CFC-E476-4D8E-9730-FCA4968CB827}" destId="{AA6C0FDC-CA39-41C2-94BF-91A9CA2E62D7}" srcOrd="1" destOrd="0" parTransId="{8AB38BE8-38EB-4E47-8A51-191E2A44D793}" sibTransId="{C710F6D6-9C42-4853-AA1C-D721A54C53DB}"/>
    <dgm:cxn modelId="{60F38B0F-9BFB-4038-B63D-D9C2FDA6B66E}" type="presOf" srcId="{9FA7E834-AB11-481C-B34D-8AA1D733B1E8}" destId="{9BBD93C4-541D-4850-8D9E-64E3B1B96EB0}" srcOrd="0" destOrd="0" presId="urn:microsoft.com/office/officeart/2005/8/layout/hierarchy4"/>
    <dgm:cxn modelId="{DFAF86D2-1FB2-4002-894B-E29DF8830513}" srcId="{F54C7CFC-E476-4D8E-9730-FCA4968CB827}" destId="{9FA7E834-AB11-481C-B34D-8AA1D733B1E8}" srcOrd="0" destOrd="0" parTransId="{955A5992-0DAC-45F5-B054-216DB70C925B}" sibTransId="{00E56F89-6F1A-40D6-ADC5-4BC296C3C954}"/>
    <dgm:cxn modelId="{D237E419-9B7C-46B2-AF36-85081D557D2F}" type="presParOf" srcId="{FABD36D3-6A96-424D-BE83-A36443039292}" destId="{F6CC38BD-EE50-4674-BC19-1D9B0C51061F}" srcOrd="0" destOrd="0" presId="urn:microsoft.com/office/officeart/2005/8/layout/hierarchy4"/>
    <dgm:cxn modelId="{5820946F-1455-4AF5-8DEF-676517E2C171}" type="presParOf" srcId="{F6CC38BD-EE50-4674-BC19-1D9B0C51061F}" destId="{9BBD93C4-541D-4850-8D9E-64E3B1B96EB0}" srcOrd="0" destOrd="0" presId="urn:microsoft.com/office/officeart/2005/8/layout/hierarchy4"/>
    <dgm:cxn modelId="{527704A7-A58F-466B-AD24-8E27218DC0D4}" type="presParOf" srcId="{F6CC38BD-EE50-4674-BC19-1D9B0C51061F}" destId="{A890D01C-0701-4151-956B-CFB40555A194}" srcOrd="1" destOrd="0" presId="urn:microsoft.com/office/officeart/2005/8/layout/hierarchy4"/>
    <dgm:cxn modelId="{875D973E-EB0F-4D40-8A82-670A0D2A730B}" type="presParOf" srcId="{FABD36D3-6A96-424D-BE83-A36443039292}" destId="{DA35B1D6-18E1-4059-AF3B-68340C8D4B4B}" srcOrd="1" destOrd="0" presId="urn:microsoft.com/office/officeart/2005/8/layout/hierarchy4"/>
    <dgm:cxn modelId="{93DFEC59-4B4E-46FF-95E0-53E57AE0EBCA}" type="presParOf" srcId="{FABD36D3-6A96-424D-BE83-A36443039292}" destId="{04B75381-0511-4E80-9FC4-3C85D2F46C10}" srcOrd="2" destOrd="0" presId="urn:microsoft.com/office/officeart/2005/8/layout/hierarchy4"/>
    <dgm:cxn modelId="{B26040E5-586B-47D6-AF9B-49C11CDEAF53}" type="presParOf" srcId="{04B75381-0511-4E80-9FC4-3C85D2F46C10}" destId="{8C61D9B6-A3CB-4E57-BAFD-0690F5223003}" srcOrd="0" destOrd="0" presId="urn:microsoft.com/office/officeart/2005/8/layout/hierarchy4"/>
    <dgm:cxn modelId="{BDE42E9A-49A8-4C66-ACC5-A4625722E226}" type="presParOf" srcId="{04B75381-0511-4E80-9FC4-3C85D2F46C10}" destId="{6D89B140-1114-4FDF-B005-2EC453E134FF}" srcOrd="1" destOrd="0" presId="urn:microsoft.com/office/officeart/2005/8/layout/hierarchy4"/>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6.bin"/><Relationship Id="rId2" Type="http://schemas.microsoft.com/office/2006/relationships/legacyDiagramText" Target="legacyDiagramText5.bin"/><Relationship Id="rId1" Type="http://schemas.microsoft.com/office/2006/relationships/legacyDiagramText" Target="legacyDiagramText4.bin"/><Relationship Id="rId4" Type="http://schemas.microsoft.com/office/2006/relationships/legacyDiagramText" Target="legacyDiagramText7.bin"/></Relationships>
</file>

<file path=ppt/drawings/_rels/vmlDrawing3.vml.rels><?xml version="1.0" encoding="UTF-8" standalone="yes"?>
<Relationships xmlns="http://schemas.openxmlformats.org/package/2006/relationships"><Relationship Id="rId3" Type="http://schemas.microsoft.com/office/2006/relationships/legacyDiagramText" Target="legacyDiagramText10.bin"/><Relationship Id="rId2" Type="http://schemas.microsoft.com/office/2006/relationships/legacyDiagramText" Target="legacyDiagramText9.bin"/><Relationship Id="rId1" Type="http://schemas.microsoft.com/office/2006/relationships/legacyDiagramText" Target="legacyDiagramText8.bin"/><Relationship Id="rId4" Type="http://schemas.microsoft.com/office/2006/relationships/legacyDiagramText" Target="legacyDiagramText1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2E7275D-2574-457E-92ED-5670AD176CAB}" type="datetimeFigureOut">
              <a:rPr lang="en-US" smtClean="0"/>
              <a:pPr/>
              <a:t>1/13/2010</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69AE2AA-6402-4AA3-8E7B-82792A322C2D}"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E7275D-2574-457E-92ED-5670AD176CAB}"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AE2AA-6402-4AA3-8E7B-82792A322C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69AE2AA-6402-4AA3-8E7B-82792A322C2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E7275D-2574-457E-92ED-5670AD176CAB}"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A645DFE-99EF-4AD9-9194-128068096D7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2E7275D-2574-457E-92ED-5670AD176CAB}" type="datetimeFigureOut">
              <a:rPr lang="en-US" smtClean="0"/>
              <a:pPr/>
              <a:t>1/13/2010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669AE2AA-6402-4AA3-8E7B-82792A322C2D}"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2E7275D-2574-457E-92ED-5670AD176CAB}" type="datetimeFigureOut">
              <a:rPr lang="en-US" smtClean="0"/>
              <a:pPr/>
              <a:t>1/13/2010</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69AE2AA-6402-4AA3-8E7B-82792A322C2D}"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42E7275D-2574-457E-92ED-5670AD176CAB}" type="datetimeFigureOut">
              <a:rPr lang="en-US" smtClean="0"/>
              <a:pPr/>
              <a:t>1/13/2010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AE2AA-6402-4AA3-8E7B-82792A322C2D}"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2E7275D-2574-457E-92ED-5670AD176CAB}" type="datetimeFigureOut">
              <a:rPr lang="en-US" smtClean="0"/>
              <a:pPr/>
              <a:t>1/13/2010</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669AE2AA-6402-4AA3-8E7B-82792A322C2D}"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2E7275D-2574-457E-92ED-5670AD176CAB}" type="datetimeFigureOut">
              <a:rPr lang="en-US" smtClean="0"/>
              <a:pPr/>
              <a:t>1/13/2010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669AE2AA-6402-4AA3-8E7B-82792A322C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42E7275D-2574-457E-92ED-5670AD176CAB}" type="datetimeFigureOut">
              <a:rPr lang="en-US" smtClean="0"/>
              <a:pPr/>
              <a:t>1/13/2010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69AE2AA-6402-4AA3-8E7B-82792A322C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69AE2AA-6402-4AA3-8E7B-82792A322C2D}"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2E7275D-2574-457E-92ED-5670AD176CAB}" type="datetimeFigureOut">
              <a:rPr lang="en-US" smtClean="0"/>
              <a:pPr/>
              <a:t>1/13/2010</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669AE2AA-6402-4AA3-8E7B-82792A322C2D}"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42E7275D-2574-457E-92ED-5670AD176CAB}" type="datetimeFigureOut">
              <a:rPr lang="en-US" smtClean="0"/>
              <a:pPr/>
              <a:t>1/13/2010</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2E7275D-2574-457E-92ED-5670AD176CAB}" type="datetimeFigureOut">
              <a:rPr lang="en-US" smtClean="0"/>
              <a:pPr/>
              <a:t>1/13/2010</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69AE2AA-6402-4AA3-8E7B-82792A322C2D}"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676400"/>
            <a:ext cx="8229600" cy="4114800"/>
          </a:xfrm>
        </p:spPr>
        <p:txBody>
          <a:bodyPr/>
          <a:lstStyle/>
          <a:p>
            <a:pPr eaLnBrk="1" hangingPunct="1"/>
            <a:r>
              <a:rPr lang="en-US" dirty="0" smtClean="0">
                <a:effectLst/>
              </a:rPr>
              <a:t>DEVELOPMENTAL DISTURBANCES OF ORAL &amp; PARAORAL STRUCTURES</a:t>
            </a:r>
            <a:br>
              <a:rPr lang="en-US" dirty="0" smtClean="0">
                <a:effectLst/>
              </a:rPr>
            </a:br>
            <a:endParaRPr lang="en-US" dirty="0" smtClean="0">
              <a:effectLst/>
            </a:endParaRPr>
          </a:p>
        </p:txBody>
      </p:sp>
      <p:sp>
        <p:nvSpPr>
          <p:cNvPr id="3" name="Content Placeholder 2"/>
          <p:cNvSpPr>
            <a:spLocks noGrp="1"/>
          </p:cNvSpPr>
          <p:nvPr>
            <p:ph sz="quarter" idx="1"/>
          </p:nvPr>
        </p:nvSpPr>
        <p:spPr>
          <a:xfrm>
            <a:off x="457200" y="5791200"/>
            <a:ext cx="8229600" cy="334963"/>
          </a:xfrm>
        </p:spPr>
        <p:txBody>
          <a:bodyPr>
            <a:normAutofit fontScale="70000" lnSpcReduction="20000"/>
          </a:bodyPr>
          <a:lstStyle/>
          <a:p>
            <a:pPr eaLnBrk="1" hangingPunct="1">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 y="457200"/>
            <a:ext cx="8229600" cy="1143000"/>
          </a:xfrm>
        </p:spPr>
        <p:txBody>
          <a:bodyPr>
            <a:normAutofit/>
          </a:bodyPr>
          <a:lstStyle/>
          <a:p>
            <a:pPr eaLnBrk="1" hangingPunct="1"/>
            <a:r>
              <a:rPr lang="en-US" smtClean="0">
                <a:effectLst/>
              </a:rPr>
              <a:t>Developmental Disturbances of  gingiva</a:t>
            </a:r>
          </a:p>
        </p:txBody>
      </p:sp>
      <p:sp>
        <p:nvSpPr>
          <p:cNvPr id="13315" name="Content Placeholder 2"/>
          <p:cNvSpPr>
            <a:spLocks noGrp="1"/>
          </p:cNvSpPr>
          <p:nvPr>
            <p:ph sz="quarter" idx="1"/>
          </p:nvPr>
        </p:nvSpPr>
        <p:spPr>
          <a:xfrm>
            <a:off x="457200" y="2286000"/>
            <a:ext cx="8229600" cy="1905000"/>
          </a:xfrm>
        </p:spPr>
        <p:txBody>
          <a:bodyPr/>
          <a:lstStyle/>
          <a:p>
            <a:pPr eaLnBrk="1" hangingPunct="1"/>
            <a:r>
              <a:rPr lang="en-US" b="1" smtClean="0">
                <a:effectLst/>
              </a:rPr>
              <a:t>Fibromatosis gingivae</a:t>
            </a:r>
          </a:p>
          <a:p>
            <a:pPr eaLnBrk="1" hangingPunct="1"/>
            <a:r>
              <a:rPr lang="en-US" b="1" smtClean="0">
                <a:effectLst/>
              </a:rPr>
              <a:t>Retrocuspid papilla</a:t>
            </a:r>
          </a:p>
          <a:p>
            <a:pPr eaLnBrk="1" hangingPunct="1"/>
            <a:endParaRPr lang="en-US" b="1" smtClean="0">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12. Lecture photos\more mam\DSC02039.JPG"/>
          <p:cNvPicPr>
            <a:picLocks noChangeAspect="1" noChangeArrowheads="1"/>
          </p:cNvPicPr>
          <p:nvPr/>
        </p:nvPicPr>
        <p:blipFill>
          <a:blip r:embed="rId2" cstate="print"/>
          <a:srcRect l="7613" t="2888" r="3554" b="19041"/>
          <a:stretch>
            <a:fillRect/>
          </a:stretch>
        </p:blipFill>
        <p:spPr bwMode="auto">
          <a:xfrm>
            <a:off x="985345" y="914400"/>
            <a:ext cx="7168055"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12. Lecture photos\more mam\DSC02040.JPG"/>
          <p:cNvPicPr>
            <a:picLocks noChangeAspect="1" noChangeArrowheads="1"/>
          </p:cNvPicPr>
          <p:nvPr/>
        </p:nvPicPr>
        <p:blipFill>
          <a:blip r:embed="rId2" cstate="print"/>
          <a:srcRect l="6604" t="6927" r="1535" b="15003"/>
          <a:stretch>
            <a:fillRect/>
          </a:stretch>
        </p:blipFill>
        <p:spPr bwMode="auto">
          <a:xfrm>
            <a:off x="730469" y="990600"/>
            <a:ext cx="7651531"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68362"/>
          </a:xfrm>
        </p:spPr>
        <p:txBody>
          <a:bodyPr/>
          <a:lstStyle/>
          <a:p>
            <a:r>
              <a:rPr lang="en-US" sz="3600" b="1" dirty="0">
                <a:latin typeface="Times New Roman" pitchFamily="18" charset="0"/>
              </a:rPr>
              <a:t>CONCRESCENCE</a:t>
            </a:r>
          </a:p>
        </p:txBody>
      </p:sp>
      <p:sp>
        <p:nvSpPr>
          <p:cNvPr id="5" name="Rectangle 3"/>
          <p:cNvSpPr txBox="1">
            <a:spLocks noChangeArrowheads="1"/>
          </p:cNvSpPr>
          <p:nvPr/>
        </p:nvSpPr>
        <p:spPr>
          <a:xfrm>
            <a:off x="457200" y="1828800"/>
            <a:ext cx="8229600" cy="43434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A form fusion which occurs after root formation has been completed.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teeth are united by cementum only.</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Thought to arise as a result of traumatic injury a crowding of teeth with resorption of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interdental</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bone so that the two roots are in approximate contact and become pushed by deposition of cementum between them.</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May occur before or after teeth have erupted.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Diagnosis is by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roentgenographic</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examination.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With fused teeth the extraction of one may result in extraction of the other.</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D:\12. Lecture photos\more mam\DSC02041.JPG"/>
          <p:cNvPicPr>
            <a:picLocks noChangeAspect="1" noChangeArrowheads="1"/>
          </p:cNvPicPr>
          <p:nvPr/>
        </p:nvPicPr>
        <p:blipFill>
          <a:blip r:embed="rId2" cstate="print"/>
          <a:srcRect l="14679" t="10965" r="13649" b="6927"/>
          <a:stretch>
            <a:fillRect/>
          </a:stretch>
        </p:blipFill>
        <p:spPr bwMode="auto">
          <a:xfrm>
            <a:off x="1600200" y="891862"/>
            <a:ext cx="5791200" cy="4975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04800"/>
            <a:ext cx="8229600" cy="808038"/>
          </a:xfrm>
        </p:spPr>
        <p:txBody>
          <a:bodyPr/>
          <a:lstStyle/>
          <a:p>
            <a:r>
              <a:rPr lang="en-US" sz="3600" b="1" dirty="0">
                <a:latin typeface="Times New Roman" pitchFamily="18" charset="0"/>
              </a:rPr>
              <a:t>DILACERATION</a:t>
            </a:r>
            <a:r>
              <a:rPr lang="en-US" sz="4000" b="1" dirty="0">
                <a:latin typeface="Times New Roman" pitchFamily="18" charset="0"/>
              </a:rPr>
              <a:t> </a:t>
            </a:r>
          </a:p>
        </p:txBody>
      </p:sp>
      <p:sp>
        <p:nvSpPr>
          <p:cNvPr id="5" name="Rectangle 3"/>
          <p:cNvSpPr txBox="1">
            <a:spLocks noChangeArrowheads="1"/>
          </p:cNvSpPr>
          <p:nvPr/>
        </p:nvSpPr>
        <p:spPr>
          <a:xfrm>
            <a:off x="457200" y="1600200"/>
            <a:ext cx="8229600" cy="4525963"/>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Refers to an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angulation</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or a sharp bend or curve in the root or crown of a formed tooth.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It is thought to be due to trauma during the period in which the tooth is forming with result that the position of calcified portion of the tooth is changed and the remainder of the tooth is formed at an angle.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Curve or bend may occur anywhere along the length of the tooth, at the cervical portion, at other midway along the root or own just at the apex of the root, depending upon the amount or root formed when the injury occurred.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Dilacerated teeth present difficult problems at the tie of extraction.</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12. Lecture photos\more mam\DSC02044.JPG"/>
          <p:cNvPicPr>
            <a:picLocks noChangeAspect="1" noChangeArrowheads="1"/>
          </p:cNvPicPr>
          <p:nvPr/>
        </p:nvPicPr>
        <p:blipFill>
          <a:blip r:embed="rId2" cstate="print"/>
          <a:srcRect l="21746" t="4234" r="21724" b="8273"/>
          <a:stretch>
            <a:fillRect/>
          </a:stretch>
        </p:blipFill>
        <p:spPr bwMode="auto">
          <a:xfrm>
            <a:off x="230945" y="1747157"/>
            <a:ext cx="2893255" cy="3358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019" name="Picture 3" descr="D:\12. Lecture photos\more mam\DSC02003.JPG"/>
          <p:cNvPicPr>
            <a:picLocks noChangeAspect="1" noChangeArrowheads="1"/>
          </p:cNvPicPr>
          <p:nvPr/>
        </p:nvPicPr>
        <p:blipFill>
          <a:blip r:embed="rId3" cstate="print"/>
          <a:srcRect l="17160" t="12507" r="11167" b="10768"/>
          <a:stretch>
            <a:fillRect/>
          </a:stretch>
        </p:blipFill>
        <p:spPr bwMode="auto">
          <a:xfrm>
            <a:off x="3352800" y="1295400"/>
            <a:ext cx="54102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868362"/>
          </a:xfrm>
        </p:spPr>
        <p:txBody>
          <a:bodyPr/>
          <a:lstStyle/>
          <a:p>
            <a:r>
              <a:rPr lang="en-US" sz="4000" b="1"/>
              <a:t>TALON CUSP</a:t>
            </a:r>
          </a:p>
        </p:txBody>
      </p:sp>
      <p:sp>
        <p:nvSpPr>
          <p:cNvPr id="5" name="Rectangle 3"/>
          <p:cNvSpPr txBox="1">
            <a:spLocks noChangeArrowheads="1"/>
          </p:cNvSpPr>
          <p:nvPr/>
        </p:nvSpPr>
        <p:spPr>
          <a:xfrm>
            <a:off x="457200" y="1676400"/>
            <a:ext cx="8229600" cy="4876800"/>
          </a:xfrm>
          <a:prstGeom prst="rect">
            <a:avLst/>
          </a:prstGeom>
        </p:spPr>
        <p:txBody>
          <a:bodyPr vert="horz">
            <a:normAutofit/>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rPr>
              <a:t>An anomalous structure resembling an eagles talon projects lingually from the cingulum areas of a maxillary and mandibular permanent incisor.</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rPr>
              <a:t>The cusp blends smoothy with the tooth except that there is a deep developmental groove where the cusp blends with the sloping lingual tooth surface.</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rPr>
              <a:t>It poses problems for the patient in terms of esthetics, caries control and occlusal accommodation.</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rPr>
              <a:t>Prevalent in persons with Rubintein-Taybi syndrome.</a:t>
            </a:r>
            <a:r>
              <a:rPr kumimoji="0" lang="en-US" sz="2700" b="0" i="0" u="none" strike="noStrike" kern="1200" cap="none" spc="0" normalizeH="0" baseline="0" noProof="0" smtClean="0">
                <a:ln>
                  <a:noFill/>
                </a:ln>
                <a:solidFill>
                  <a:schemeClr val="tx1"/>
                </a:solidFill>
                <a:effectLst/>
                <a:uLnTx/>
                <a:uFillTx/>
                <a:latin typeface="+mn-lt"/>
                <a:ea typeface="+mn-ea"/>
                <a:cs typeface="+mn-cs"/>
              </a:rPr>
              <a:t> </a:t>
            </a:r>
          </a:p>
          <a:p>
            <a:pPr marL="274320" marR="0" lvl="0" indent="-274320" algn="l" defTabSz="914400" rtl="0" eaLnBrk="1" fontAlgn="auto" latinLnBrk="0" hangingPunct="1">
              <a:lnSpc>
                <a:spcPct val="100000"/>
              </a:lnSpc>
              <a:spcBef>
                <a:spcPct val="20000"/>
              </a:spcBef>
              <a:spcAft>
                <a:spcPts val="0"/>
              </a:spcAft>
              <a:buClr>
                <a:schemeClr val="accent1"/>
              </a:buClr>
              <a:buSzPct val="85000"/>
              <a:buFontTx/>
              <a:buNone/>
              <a:tabLst/>
              <a:defRPr/>
            </a:pPr>
            <a:endParaRPr kumimoji="0" lang="en-US" sz="27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12. Lecture photos\more mam\DSC02042.JPG"/>
          <p:cNvPicPr>
            <a:picLocks noChangeAspect="1" noChangeArrowheads="1"/>
          </p:cNvPicPr>
          <p:nvPr/>
        </p:nvPicPr>
        <p:blipFill>
          <a:blip r:embed="rId2" cstate="print"/>
          <a:srcRect t="1542" b="8273"/>
          <a:stretch>
            <a:fillRect/>
          </a:stretch>
        </p:blipFill>
        <p:spPr bwMode="auto">
          <a:xfrm>
            <a:off x="796925" y="685800"/>
            <a:ext cx="7548563"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92162"/>
          </a:xfrm>
        </p:spPr>
        <p:txBody>
          <a:bodyPr>
            <a:normAutofit fontScale="90000"/>
          </a:bodyPr>
          <a:lstStyle/>
          <a:p>
            <a:r>
              <a:rPr lang="en-US" sz="3600" b="1">
                <a:latin typeface="Times New Roman" pitchFamily="18" charset="0"/>
              </a:rPr>
              <a:t>DENS IN DENTE </a:t>
            </a:r>
            <a:br>
              <a:rPr lang="en-US" sz="3600" b="1">
                <a:latin typeface="Times New Roman" pitchFamily="18" charset="0"/>
              </a:rPr>
            </a:br>
            <a:r>
              <a:rPr lang="en-US" sz="2400" b="1" i="1">
                <a:latin typeface="Times New Roman" pitchFamily="18" charset="0"/>
              </a:rPr>
              <a:t>(</a:t>
            </a:r>
            <a:r>
              <a:rPr lang="en-US" sz="2400" i="1">
                <a:latin typeface="Times New Roman" pitchFamily="18" charset="0"/>
              </a:rPr>
              <a:t>Dens invaginatus, dilated composite odontome)</a:t>
            </a:r>
            <a:endParaRPr lang="en-US" sz="2400" b="1" i="1">
              <a:latin typeface="Times New Roman" pitchFamily="18" charset="0"/>
            </a:endParaRPr>
          </a:p>
        </p:txBody>
      </p:sp>
      <p:sp>
        <p:nvSpPr>
          <p:cNvPr id="5" name="Rectangle 3"/>
          <p:cNvSpPr txBox="1">
            <a:spLocks noChangeArrowheads="1"/>
          </p:cNvSpPr>
          <p:nvPr/>
        </p:nvSpPr>
        <p:spPr>
          <a:xfrm>
            <a:off x="381000" y="1752600"/>
            <a:ext cx="8458200" cy="48768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Is a developmental variation which is thought to arise as a result of an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invagination</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 the surface of a tooth crown before calcification has occurred.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400" b="1" i="1" u="none" strike="noStrike" kern="1200" cap="none" spc="0" normalizeH="0" baseline="0" noProof="0" dirty="0" smtClean="0">
                <a:ln>
                  <a:noFill/>
                </a:ln>
                <a:solidFill>
                  <a:schemeClr val="folHlink"/>
                </a:solidFill>
                <a:effectLst/>
                <a:uLnTx/>
                <a:uFillTx/>
                <a:latin typeface="Times New Roman" pitchFamily="18" charset="0"/>
                <a:ea typeface="+mn-ea"/>
                <a:cs typeface="+mn-cs"/>
              </a:rPr>
              <a:t>Causes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Increased localized external pressure, focal growth retardation and focal growth stimulation in certain areas of tooth bud.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Permanent maxillary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laternal</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incisors are mostly involved.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Maxillary central incisor are sometimes involved.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400" b="0" i="1" u="none" strike="noStrike" kern="1200" cap="none" spc="0" normalizeH="0" baseline="0" noProof="0" dirty="0" smtClean="0">
                <a:ln>
                  <a:noFill/>
                </a:ln>
                <a:solidFill>
                  <a:schemeClr val="folHlink"/>
                </a:solidFill>
                <a:effectLst/>
                <a:uLnTx/>
                <a:uFillTx/>
                <a:latin typeface="Times New Roman" pitchFamily="18" charset="0"/>
                <a:ea typeface="+mn-ea"/>
                <a:cs typeface="+mn-cs"/>
              </a:rPr>
              <a:t>Radiological Features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It is recognized as a pear shaped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invagination</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of enamel and dentin with a narrow constriction at the opening on the surface of the tooth and closely approximating, the pulp in its depth. Food debris may become packed in this area with resultant caries and infection of the pulp.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Dens in dente may exhibit an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invagination</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that extends nearly to the apex of the root.</a:t>
            </a:r>
          </a:p>
          <a:p>
            <a:pPr marL="274320" marR="0" lvl="0" indent="-274320" algn="l" defTabSz="914400" rtl="0" eaLnBrk="1" fontAlgn="auto" latinLnBrk="0" hangingPunct="1">
              <a:lnSpc>
                <a:spcPct val="90000"/>
              </a:lnSpc>
              <a:spcBef>
                <a:spcPct val="20000"/>
              </a:spcBef>
              <a:spcAft>
                <a:spcPts val="0"/>
              </a:spcAft>
              <a:buClr>
                <a:schemeClr val="accent1"/>
              </a:buClr>
              <a:buSzPct val="85000"/>
              <a:buFontTx/>
              <a:buNone/>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12. Lecture photos\more mam\DSC02005.JPG"/>
          <p:cNvPicPr>
            <a:picLocks noChangeAspect="1" noChangeArrowheads="1"/>
          </p:cNvPicPr>
          <p:nvPr/>
        </p:nvPicPr>
        <p:blipFill>
          <a:blip r:embed="rId2" cstate="print"/>
          <a:srcRect l="1556" t="15003" b="23079"/>
          <a:stretch>
            <a:fillRect/>
          </a:stretch>
        </p:blipFill>
        <p:spPr bwMode="auto">
          <a:xfrm>
            <a:off x="304800" y="1295400"/>
            <a:ext cx="8561906"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eaLnBrk="1" hangingPunct="1"/>
            <a:r>
              <a:rPr lang="en-US" sz="3600" smtClean="0">
                <a:effectLst/>
              </a:rPr>
              <a:t>Developmental Disturbances of  Tongue</a:t>
            </a:r>
          </a:p>
        </p:txBody>
      </p:sp>
      <p:sp>
        <p:nvSpPr>
          <p:cNvPr id="3" name="Content Placeholder 2"/>
          <p:cNvSpPr>
            <a:spLocks noGrp="1"/>
          </p:cNvSpPr>
          <p:nvPr>
            <p:ph sz="quarter" idx="1"/>
          </p:nvPr>
        </p:nvSpPr>
        <p:spPr>
          <a:xfrm>
            <a:off x="457200" y="1295400"/>
            <a:ext cx="8229600" cy="5181600"/>
          </a:xfrm>
        </p:spPr>
        <p:txBody>
          <a:bodyPr/>
          <a:lstStyle/>
          <a:p>
            <a:pPr eaLnBrk="1" hangingPunct="1">
              <a:defRPr/>
            </a:pPr>
            <a:r>
              <a:rPr lang="en-US" sz="2800" b="1" dirty="0" err="1" smtClean="0">
                <a:effectLst/>
                <a:latin typeface="+mj-lt"/>
              </a:rPr>
              <a:t>Aglossia</a:t>
            </a:r>
            <a:endParaRPr lang="en-US" sz="2800" b="1" dirty="0" smtClean="0">
              <a:effectLst/>
              <a:latin typeface="+mj-lt"/>
            </a:endParaRPr>
          </a:p>
          <a:p>
            <a:pPr eaLnBrk="1" hangingPunct="1">
              <a:defRPr/>
            </a:pPr>
            <a:r>
              <a:rPr lang="en-US" sz="2800" b="1" dirty="0" err="1" smtClean="0">
                <a:effectLst/>
                <a:latin typeface="+mj-lt"/>
              </a:rPr>
              <a:t>Hypoglossia</a:t>
            </a:r>
            <a:endParaRPr lang="en-US" sz="2800" b="1" dirty="0" smtClean="0">
              <a:effectLst/>
              <a:latin typeface="+mj-lt"/>
            </a:endParaRPr>
          </a:p>
          <a:p>
            <a:pPr eaLnBrk="1" hangingPunct="1">
              <a:defRPr/>
            </a:pPr>
            <a:r>
              <a:rPr lang="en-US" sz="2800" b="1" dirty="0" err="1" smtClean="0">
                <a:effectLst/>
                <a:latin typeface="+mj-lt"/>
              </a:rPr>
              <a:t>Microglossia</a:t>
            </a:r>
            <a:endParaRPr lang="en-US" sz="2800" b="1" dirty="0" smtClean="0">
              <a:effectLst/>
              <a:latin typeface="+mj-lt"/>
            </a:endParaRPr>
          </a:p>
          <a:p>
            <a:pPr eaLnBrk="1" hangingPunct="1">
              <a:defRPr/>
            </a:pPr>
            <a:r>
              <a:rPr lang="en-US" sz="2800" b="1" dirty="0" err="1" smtClean="0">
                <a:effectLst/>
                <a:latin typeface="+mj-lt"/>
              </a:rPr>
              <a:t>Macroglossia</a:t>
            </a:r>
            <a:endParaRPr lang="en-US" sz="2800" b="1" dirty="0" smtClean="0">
              <a:effectLst/>
              <a:latin typeface="+mj-lt"/>
            </a:endParaRPr>
          </a:p>
          <a:p>
            <a:pPr eaLnBrk="1" hangingPunct="1">
              <a:defRPr/>
            </a:pPr>
            <a:r>
              <a:rPr lang="en-US" sz="2800" b="1" dirty="0" err="1" smtClean="0">
                <a:effectLst/>
                <a:latin typeface="+mj-lt"/>
              </a:rPr>
              <a:t>Ankyloglossia</a:t>
            </a:r>
            <a:r>
              <a:rPr lang="en-US" sz="2800" b="1" dirty="0" smtClean="0">
                <a:effectLst/>
                <a:latin typeface="+mj-lt"/>
              </a:rPr>
              <a:t>/tongue tie</a:t>
            </a:r>
          </a:p>
          <a:p>
            <a:pPr eaLnBrk="1" hangingPunct="1">
              <a:defRPr/>
            </a:pPr>
            <a:r>
              <a:rPr lang="en-US" sz="2800" b="1" dirty="0" smtClean="0">
                <a:effectLst/>
                <a:latin typeface="+mj-lt"/>
              </a:rPr>
              <a:t>Lingual thyroid nodule</a:t>
            </a:r>
          </a:p>
          <a:p>
            <a:pPr eaLnBrk="1" hangingPunct="1">
              <a:defRPr/>
            </a:pPr>
            <a:r>
              <a:rPr lang="en-US" sz="2800" b="1" dirty="0" smtClean="0">
                <a:effectLst/>
                <a:latin typeface="+mj-lt"/>
              </a:rPr>
              <a:t>Fissured tongue/ scrotal tongue</a:t>
            </a:r>
          </a:p>
          <a:p>
            <a:pPr eaLnBrk="1" hangingPunct="1">
              <a:defRPr/>
            </a:pPr>
            <a:r>
              <a:rPr lang="en-US" sz="2800" b="1" dirty="0" smtClean="0">
                <a:effectLst/>
                <a:latin typeface="+mj-lt"/>
              </a:rPr>
              <a:t>Hairy tongue</a:t>
            </a:r>
          </a:p>
          <a:p>
            <a:pPr eaLnBrk="1" hangingPunct="1">
              <a:defRPr/>
            </a:pPr>
            <a:r>
              <a:rPr lang="en-US" sz="2800" b="1" dirty="0" smtClean="0">
                <a:effectLst/>
                <a:latin typeface="+mj-lt"/>
              </a:rPr>
              <a:t>Median rhom</a:t>
            </a:r>
            <a:r>
              <a:rPr lang="en-US" sz="2800" b="1" dirty="0" smtClean="0">
                <a:effectLst/>
              </a:rPr>
              <a:t>boid glossitis</a:t>
            </a:r>
          </a:p>
          <a:p>
            <a:pPr eaLnBrk="1" hangingPunct="1">
              <a:defRPr/>
            </a:pPr>
            <a:r>
              <a:rPr lang="en-US" sz="2800" b="1" dirty="0" smtClean="0">
                <a:effectLst/>
              </a:rPr>
              <a:t>Lingual </a:t>
            </a:r>
            <a:r>
              <a:rPr lang="en-US" sz="2800" b="1" dirty="0" err="1" smtClean="0">
                <a:effectLst/>
              </a:rPr>
              <a:t>varices</a:t>
            </a:r>
            <a:endParaRPr lang="en-US" sz="2800" b="1" dirty="0" smtClean="0">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
            <a:ext cx="8229600" cy="1143000"/>
          </a:xfrm>
        </p:spPr>
        <p:txBody>
          <a:bodyPr>
            <a:normAutofit/>
          </a:bodyPr>
          <a:lstStyle/>
          <a:p>
            <a:r>
              <a:rPr lang="en-US" sz="2200" b="1" dirty="0">
                <a:latin typeface="Times New Roman" pitchFamily="18" charset="0"/>
              </a:rPr>
              <a:t>DENS EVAGINTUS </a:t>
            </a:r>
            <a:br>
              <a:rPr lang="en-US" sz="2200" b="1" dirty="0">
                <a:latin typeface="Times New Roman" pitchFamily="18" charset="0"/>
              </a:rPr>
            </a:br>
            <a:r>
              <a:rPr lang="en-US" sz="2200" b="1" i="1" dirty="0">
                <a:latin typeface="Times New Roman" pitchFamily="18" charset="0"/>
              </a:rPr>
              <a:t>(Occlusal </a:t>
            </a:r>
            <a:r>
              <a:rPr lang="en-US" sz="2200" b="1" i="1" dirty="0" err="1">
                <a:latin typeface="Times New Roman" pitchFamily="18" charset="0"/>
              </a:rPr>
              <a:t>tuberculated</a:t>
            </a:r>
            <a:r>
              <a:rPr lang="en-US" sz="2200" b="1" i="1" dirty="0">
                <a:latin typeface="Times New Roman" pitchFamily="18" charset="0"/>
              </a:rPr>
              <a:t> premolar, </a:t>
            </a:r>
            <a:r>
              <a:rPr lang="en-US" sz="2200" b="1" i="1" dirty="0" err="1">
                <a:latin typeface="Times New Roman" pitchFamily="18" charset="0"/>
              </a:rPr>
              <a:t>leong’s</a:t>
            </a:r>
            <a:r>
              <a:rPr lang="en-US" sz="2200" b="1" i="1" dirty="0">
                <a:latin typeface="Times New Roman" pitchFamily="18" charset="0"/>
              </a:rPr>
              <a:t> premolar, </a:t>
            </a:r>
            <a:r>
              <a:rPr lang="en-US" sz="2200" b="1" i="1" dirty="0" err="1">
                <a:latin typeface="Times New Roman" pitchFamily="18" charset="0"/>
              </a:rPr>
              <a:t>evaginated</a:t>
            </a:r>
            <a:r>
              <a:rPr lang="en-US" sz="2200" b="1" i="1" dirty="0">
                <a:latin typeface="Times New Roman" pitchFamily="18" charset="0"/>
              </a:rPr>
              <a:t> </a:t>
            </a:r>
            <a:r>
              <a:rPr lang="en-US" sz="2200" b="1" i="1" dirty="0" err="1">
                <a:latin typeface="Times New Roman" pitchFamily="18" charset="0"/>
              </a:rPr>
              <a:t>odontome</a:t>
            </a:r>
            <a:r>
              <a:rPr lang="en-US" sz="2200" b="1" i="1" dirty="0">
                <a:latin typeface="Times New Roman" pitchFamily="18" charset="0"/>
              </a:rPr>
              <a:t>, </a:t>
            </a:r>
            <a:r>
              <a:rPr lang="en-US" sz="2200" b="1" i="1" dirty="0" err="1">
                <a:latin typeface="Times New Roman" pitchFamily="18" charset="0"/>
              </a:rPr>
              <a:t>occlusal</a:t>
            </a:r>
            <a:r>
              <a:rPr lang="en-US" sz="2200" b="1" i="1" dirty="0">
                <a:latin typeface="Times New Roman" pitchFamily="18" charset="0"/>
              </a:rPr>
              <a:t> enamel pearl)</a:t>
            </a:r>
          </a:p>
        </p:txBody>
      </p:sp>
      <p:sp>
        <p:nvSpPr>
          <p:cNvPr id="5" name="Rectangle 3"/>
          <p:cNvSpPr txBox="1">
            <a:spLocks noChangeArrowheads="1"/>
          </p:cNvSpPr>
          <p:nvPr/>
        </p:nvSpPr>
        <p:spPr>
          <a:xfrm>
            <a:off x="457200" y="1905000"/>
            <a:ext cx="8229600" cy="46482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Is a developmental condition that appears clinically as an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accessor</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cusp or a globule of enamel on the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occlusal</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surface between the buccal and lingual cusps of premolars, unilaterally or bilaterally.</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Pathogenesis of the lesion is thought to be proliferation and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evagination</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of an area of the inner enamel epithelium and subjacent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odontogenic</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mesenchyme</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into the dental organ during early tooth development.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This extra cusp may contribute to incomplete eruption, displacement of teeth or pulp exposure with subsequent infection following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occlusal</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wear off. </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12. Lecture photos\more mam\DSC02007.JPG"/>
          <p:cNvPicPr>
            <a:picLocks noChangeAspect="1" noChangeArrowheads="1"/>
          </p:cNvPicPr>
          <p:nvPr/>
        </p:nvPicPr>
        <p:blipFill>
          <a:blip r:embed="rId2" cstate="print"/>
          <a:srcRect l="25783" t="2888" r="12639" b="6927"/>
          <a:stretch>
            <a:fillRect/>
          </a:stretch>
        </p:blipFill>
        <p:spPr bwMode="auto">
          <a:xfrm>
            <a:off x="2057400" y="762000"/>
            <a:ext cx="46482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0"/>
            <a:ext cx="8229600" cy="1143000"/>
          </a:xfrm>
        </p:spPr>
        <p:txBody>
          <a:bodyPr>
            <a:normAutofit/>
          </a:bodyPr>
          <a:lstStyle/>
          <a:p>
            <a:r>
              <a:rPr lang="en-US" sz="2400" b="1" dirty="0">
                <a:latin typeface="Times New Roman" pitchFamily="18" charset="0"/>
              </a:rPr>
              <a:t>TAURODONTISM</a:t>
            </a:r>
            <a:r>
              <a:rPr lang="en-US" sz="2400" dirty="0">
                <a:latin typeface="Times New Roman" pitchFamily="18" charset="0"/>
              </a:rPr>
              <a:t/>
            </a:r>
            <a:br>
              <a:rPr lang="en-US" sz="2400" dirty="0">
                <a:latin typeface="Times New Roman" pitchFamily="18" charset="0"/>
              </a:rPr>
            </a:br>
            <a:r>
              <a:rPr lang="en-US" sz="2400" i="1" dirty="0">
                <a:latin typeface="Times New Roman" pitchFamily="18" charset="0"/>
              </a:rPr>
              <a:t>(Bull like Teeth)</a:t>
            </a:r>
          </a:p>
        </p:txBody>
      </p:sp>
      <p:sp>
        <p:nvSpPr>
          <p:cNvPr id="5" name="Rectangle 3"/>
          <p:cNvSpPr txBox="1">
            <a:spLocks noChangeArrowheads="1"/>
          </p:cNvSpPr>
          <p:nvPr/>
        </p:nvSpPr>
        <p:spPr>
          <a:xfrm>
            <a:off x="457200" y="1600200"/>
            <a:ext cx="8229600" cy="48768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Dental anomaly in which the body of the tooth is enlarged at the expense of the roots.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Shaw classified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taurodont</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into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Hypotaurodont</a:t>
            </a: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Mesotaurodont</a:t>
            </a: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Hypertaurodont</a:t>
            </a:r>
            <a:endPar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400" b="0" i="1" u="none" strike="noStrike" kern="1200" cap="none" spc="0" normalizeH="0" baseline="0" noProof="0" dirty="0" smtClean="0">
                <a:ln>
                  <a:noFill/>
                </a:ln>
                <a:solidFill>
                  <a:schemeClr val="folHlink"/>
                </a:solidFill>
                <a:effectLst/>
                <a:uLnTx/>
                <a:uFillTx/>
                <a:latin typeface="Times New Roman" pitchFamily="18" charset="0"/>
                <a:ea typeface="+mn-ea"/>
                <a:cs typeface="+mn-cs"/>
              </a:rPr>
              <a:t>Causes of </a:t>
            </a:r>
            <a:r>
              <a:rPr kumimoji="0" lang="en-US" sz="2400" b="0" i="1" u="none" strike="noStrike" kern="1200" cap="none" spc="0" normalizeH="0" baseline="0" noProof="0" dirty="0" err="1" smtClean="0">
                <a:ln>
                  <a:noFill/>
                </a:ln>
                <a:solidFill>
                  <a:schemeClr val="folHlink"/>
                </a:solidFill>
                <a:effectLst/>
                <a:uLnTx/>
                <a:uFillTx/>
                <a:latin typeface="Times New Roman" pitchFamily="18" charset="0"/>
                <a:ea typeface="+mn-ea"/>
                <a:cs typeface="+mn-cs"/>
              </a:rPr>
              <a:t>Taurodontism</a:t>
            </a:r>
            <a:endParaRPr kumimoji="0" lang="en-US" sz="2400" b="0" i="1" u="none" strike="noStrike" kern="1200" cap="none" spc="0" normalizeH="0" baseline="0" noProof="0" dirty="0" smtClean="0">
              <a:ln>
                <a:noFill/>
              </a:ln>
              <a:solidFill>
                <a:schemeClr val="folHlink"/>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Failure of epithelial sheath to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invaginate</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the proper horizontal level.</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Specialized or retrograde character.</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Primitive pattern.</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Mendelian</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recessive trait.</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Atavistic feature.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Mutation resulting from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odontoblastic</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deficiency during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dentinogenesis</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of the roots.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It is associated with </a:t>
            </a:r>
            <a:r>
              <a:rPr kumimoji="0" lang="en-US" sz="20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klinefelter’s</a:t>
            </a: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syndrome (males whose sex chromosome constitution includes one or more extra X chromosomes)</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570037"/>
            <a:ext cx="8229600" cy="4678363"/>
          </a:xfrm>
          <a:prstGeom prst="rect">
            <a:avLst/>
          </a:prstGeom>
        </p:spPr>
        <p:txBody>
          <a:bodyPr vert="horz">
            <a:normAutofit fontScale="92500" lnSpcReduction="10000"/>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dirty="0" smtClean="0">
                <a:ln>
                  <a:noFill/>
                </a:ln>
                <a:solidFill>
                  <a:schemeClr val="folHlink"/>
                </a:solidFill>
                <a:effectLst/>
                <a:uLnTx/>
                <a:uFillTx/>
                <a:latin typeface="Times New Roman" pitchFamily="18" charset="0"/>
                <a:ea typeface="+mn-ea"/>
                <a:cs typeface="+mn-cs"/>
              </a:rPr>
              <a:t>Clinical Features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May affect either deciduous for permanent dentition.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Teeth involved are molars.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In may be unilateral/</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bilaternal</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dirty="0" smtClean="0">
                <a:ln>
                  <a:noFill/>
                </a:ln>
                <a:solidFill>
                  <a:schemeClr val="folHlink"/>
                </a:solidFill>
                <a:effectLst/>
                <a:uLnTx/>
                <a:uFillTx/>
                <a:latin typeface="Times New Roman" pitchFamily="18" charset="0"/>
                <a:ea typeface="+mn-ea"/>
                <a:cs typeface="+mn-cs"/>
              </a:rPr>
              <a:t>Radiological Features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Involved teeth are rectangular in shape.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Pulp chamber is extremely large with greater </a:t>
            </a:r>
            <a:r>
              <a:rPr kumimoji="0" lang="en-US"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apico-occusal</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height.</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Pulp lacks the usual constriction at the cervical of the tooth and roots are short.</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Bifurcation or trifurcation is only a few mm above the apices of roots.</a:t>
            </a:r>
            <a:endPar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12. Lecture photos\more mam\DSC02008.JPG"/>
          <p:cNvPicPr>
            <a:picLocks noChangeAspect="1" noChangeArrowheads="1"/>
          </p:cNvPicPr>
          <p:nvPr/>
        </p:nvPicPr>
        <p:blipFill>
          <a:blip r:embed="rId2" cstate="print"/>
          <a:srcRect l="18717" t="17695" r="11630" b="12311"/>
          <a:stretch>
            <a:fillRect/>
          </a:stretch>
        </p:blipFill>
        <p:spPr bwMode="auto">
          <a:xfrm>
            <a:off x="228600" y="1447800"/>
            <a:ext cx="52578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taurodont tooth"/>
          <p:cNvPicPr>
            <a:picLocks noChangeAspect="1" noChangeArrowheads="1"/>
          </p:cNvPicPr>
          <p:nvPr/>
        </p:nvPicPr>
        <p:blipFill>
          <a:blip r:embed="rId3"/>
          <a:srcRect/>
          <a:stretch>
            <a:fillRect/>
          </a:stretch>
        </p:blipFill>
        <p:spPr bwMode="auto">
          <a:xfrm>
            <a:off x="5791200" y="990600"/>
            <a:ext cx="3074988"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12. Lecture photos\more mam\DSC02009.JPG"/>
          <p:cNvPicPr>
            <a:picLocks noChangeAspect="1" noChangeArrowheads="1"/>
          </p:cNvPicPr>
          <p:nvPr/>
        </p:nvPicPr>
        <p:blipFill>
          <a:blip r:embed="rId2" cstate="print"/>
          <a:srcRect l="16596" t="11406" r="7485" b="17303"/>
          <a:stretch>
            <a:fillRect/>
          </a:stretch>
        </p:blipFill>
        <p:spPr bwMode="auto">
          <a:xfrm>
            <a:off x="1219200" y="1418823"/>
            <a:ext cx="6858000" cy="4829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438400" y="533400"/>
            <a:ext cx="4648200" cy="492443"/>
          </a:xfrm>
          <a:prstGeom prst="rect">
            <a:avLst/>
          </a:prstGeom>
          <a:noFill/>
        </p:spPr>
        <p:txBody>
          <a:bodyPr wrap="square" rtlCol="0">
            <a:spAutoFit/>
          </a:bodyPr>
          <a:lstStyle/>
          <a:p>
            <a:r>
              <a:rPr lang="en-US" sz="2600" dirty="0" smtClean="0">
                <a:solidFill>
                  <a:schemeClr val="accent3"/>
                </a:solidFill>
              </a:rPr>
              <a:t>SUPERNUMERARY ROOTS</a:t>
            </a:r>
            <a:endParaRPr lang="en-US" sz="2600" dirty="0">
              <a:solidFill>
                <a:schemeClr val="accent3"/>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04800"/>
            <a:ext cx="8229600" cy="734759"/>
          </a:xfrm>
        </p:spPr>
        <p:txBody>
          <a:bodyPr>
            <a:normAutofit fontScale="90000"/>
          </a:bodyPr>
          <a:lstStyle/>
          <a:p>
            <a:r>
              <a:rPr lang="en-US" sz="2000" b="1" u="sng" dirty="0"/>
              <a:t>DEVELOPMENTAL DISTURBANCES IN NUMBER OF TEETH</a:t>
            </a:r>
            <a:r>
              <a:rPr lang="en-US" sz="2000" dirty="0"/>
              <a:t/>
            </a:r>
            <a:br>
              <a:rPr lang="en-US" sz="2000" dirty="0"/>
            </a:br>
            <a:r>
              <a:rPr lang="en-US" sz="2700" b="1" dirty="0"/>
              <a:t>ANODONTIA</a:t>
            </a:r>
          </a:p>
        </p:txBody>
      </p:sp>
      <p:sp>
        <p:nvSpPr>
          <p:cNvPr id="5" name="Rectangle 3"/>
          <p:cNvSpPr txBox="1">
            <a:spLocks noChangeArrowheads="1"/>
          </p:cNvSpPr>
          <p:nvPr/>
        </p:nvSpPr>
        <p:spPr>
          <a:xfrm>
            <a:off x="457200" y="1524000"/>
            <a:ext cx="8229600" cy="4800600"/>
          </a:xfrm>
          <a:prstGeom prst="rect">
            <a:avLst/>
          </a:prstGeom>
        </p:spPr>
        <p:txBody>
          <a:bodyPr vert="horz">
            <a:normAutofit lnSpcReduction="10000"/>
          </a:bodyPr>
          <a:lstStyle/>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Total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in which all teeth are missing may involve both deciduous an permanent dentition. It is associated with hereditary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ectodermal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dysplasia.</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Induced or false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occurs as result of extraction of all teeth.</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Pseudoanodontia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is applied to multiple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unerupted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teeth.</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True partial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hypodontia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or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oligodontia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All four first molars are missing.</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Maxillary lateral incisors, maxillary and mandibular second premolars are missing.</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Congenitally missing deciduous teeth usually involve the maxillary lateral incisor.</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The etiology of missing teeth is that it is actually the result of one or more point mutations in a closely linked polygenic system transmitted as an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autosomal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dominant pattern with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incomplet</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penetrance</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and variable expressivity.</a:t>
            </a: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12. Lecture photos\more mam\DSC02029.JPG"/>
          <p:cNvPicPr>
            <a:picLocks noChangeAspect="1" noChangeArrowheads="1"/>
          </p:cNvPicPr>
          <p:nvPr/>
        </p:nvPicPr>
        <p:blipFill>
          <a:blip r:embed="rId2" cstate="print"/>
          <a:srcRect l="12660" t="6927" r="4564" b="21733"/>
          <a:stretch>
            <a:fillRect/>
          </a:stretch>
        </p:blipFill>
        <p:spPr bwMode="auto">
          <a:xfrm>
            <a:off x="762000" y="816827"/>
            <a:ext cx="7696200" cy="4974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12. Lecture photos\more mam\DSC02010.JPG"/>
          <p:cNvPicPr>
            <a:picLocks noChangeAspect="1" noChangeArrowheads="1"/>
          </p:cNvPicPr>
          <p:nvPr/>
        </p:nvPicPr>
        <p:blipFill>
          <a:blip r:embed="rId2" cstate="print"/>
          <a:srcRect l="23764" t="15003" r="30810" b="15003"/>
          <a:stretch>
            <a:fillRect/>
          </a:stretch>
        </p:blipFill>
        <p:spPr bwMode="auto">
          <a:xfrm>
            <a:off x="228600" y="1447800"/>
            <a:ext cx="34290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1" name="Picture 3" descr="D:\12. Lecture photos\more mam\DSC02011.JPG"/>
          <p:cNvPicPr>
            <a:picLocks noChangeAspect="1" noChangeArrowheads="1"/>
          </p:cNvPicPr>
          <p:nvPr/>
        </p:nvPicPr>
        <p:blipFill>
          <a:blip r:embed="rId3" cstate="print"/>
          <a:srcRect l="22755" t="2888" r="12639" b="31155"/>
          <a:stretch>
            <a:fillRect/>
          </a:stretch>
        </p:blipFill>
        <p:spPr bwMode="auto">
          <a:xfrm>
            <a:off x="4038600" y="1600200"/>
            <a:ext cx="48768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28600"/>
            <a:ext cx="8229600" cy="792162"/>
          </a:xfrm>
        </p:spPr>
        <p:txBody>
          <a:bodyPr/>
          <a:lstStyle/>
          <a:p>
            <a:r>
              <a:rPr lang="en-US" sz="3600" b="1" dirty="0"/>
              <a:t>SUPERNUMERARY TEETH</a:t>
            </a:r>
          </a:p>
        </p:txBody>
      </p:sp>
      <p:sp>
        <p:nvSpPr>
          <p:cNvPr id="5" name="Rectangle 3"/>
          <p:cNvSpPr txBox="1">
            <a:spLocks noChangeArrowheads="1"/>
          </p:cNvSpPr>
          <p:nvPr/>
        </p:nvSpPr>
        <p:spPr>
          <a:xfrm>
            <a:off x="457200" y="1371600"/>
            <a:ext cx="8229600" cy="5105400"/>
          </a:xfrm>
          <a:prstGeom prst="rect">
            <a:avLst/>
          </a:prstGeom>
        </p:spPr>
        <p:txBody>
          <a:bodyPr vert="horz">
            <a:normAutofit/>
          </a:bodyPr>
          <a:lstStyle/>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Develop from a fluid tooth bud arising from the dental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lamian</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near permanent tooth bud or from splitting of the permanent but itself.</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Most common tooth is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mesiodens</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Maxillary 4</a:t>
            </a:r>
            <a:r>
              <a:rPr kumimoji="0" lang="en-US" sz="2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molar is the second most supernumerary tooth.</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Other supernumerary teeth are maxillary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paramolars</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mandibular premolars and maxillary lateral incisors.</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It may be erupted or impacted.</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Frequently cause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malposition</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of adjacent teeth or present their eruption.</a:t>
            </a:r>
          </a:p>
          <a:p>
            <a:pPr marL="274320" marR="0" lvl="0" indent="-274320" algn="just" defTabSz="914400" rtl="0" eaLnBrk="1" fontAlgn="auto" latinLnBrk="0" hangingPunct="1">
              <a:lnSpc>
                <a:spcPct val="12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Found in </a:t>
            </a: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cleidocranical</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 dysplasia, Gardner syndrome.</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eaLnBrk="1" hangingPunct="1"/>
            <a:r>
              <a:rPr lang="en-US" smtClean="0">
                <a:effectLst/>
              </a:rPr>
              <a:t>Development disturbances of oral lymphoid tissue </a:t>
            </a:r>
          </a:p>
        </p:txBody>
      </p:sp>
      <p:sp>
        <p:nvSpPr>
          <p:cNvPr id="15363" name="Content Placeholder 2"/>
          <p:cNvSpPr>
            <a:spLocks noGrp="1"/>
          </p:cNvSpPr>
          <p:nvPr>
            <p:ph sz="quarter" idx="1"/>
          </p:nvPr>
        </p:nvSpPr>
        <p:spPr>
          <a:xfrm>
            <a:off x="457200" y="2362200"/>
            <a:ext cx="8229600" cy="2667000"/>
          </a:xfrm>
        </p:spPr>
        <p:txBody>
          <a:bodyPr/>
          <a:lstStyle/>
          <a:p>
            <a:pPr eaLnBrk="1" hangingPunct="1"/>
            <a:r>
              <a:rPr lang="en-US" b="1" smtClean="0">
                <a:effectLst/>
              </a:rPr>
              <a:t>Reactive lymphoid aggregates</a:t>
            </a:r>
          </a:p>
          <a:p>
            <a:pPr eaLnBrk="1" hangingPunct="1"/>
            <a:r>
              <a:rPr lang="en-US" b="1" smtClean="0">
                <a:effectLst/>
              </a:rPr>
              <a:t>Lymphoid harmartoma</a:t>
            </a:r>
          </a:p>
          <a:p>
            <a:pPr eaLnBrk="1" hangingPunct="1"/>
            <a:r>
              <a:rPr lang="en-US" b="1" smtClean="0">
                <a:effectLst/>
              </a:rPr>
              <a:t>Angiolymphoid hyperplasia with eosinophils</a:t>
            </a:r>
          </a:p>
          <a:p>
            <a:pPr eaLnBrk="1" hangingPunct="1"/>
            <a:r>
              <a:rPr lang="en-US" b="1" smtClean="0">
                <a:effectLst/>
              </a:rPr>
              <a:t>Lymphoepithelial cyst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12. Lecture photos\more mam\DSC02031.JPG"/>
          <p:cNvPicPr>
            <a:picLocks noChangeAspect="1" noChangeArrowheads="1"/>
          </p:cNvPicPr>
          <p:nvPr/>
        </p:nvPicPr>
        <p:blipFill>
          <a:blip r:embed="rId2" cstate="print"/>
          <a:srcRect l="8622" t="15003" r="20715" b="17695"/>
          <a:stretch>
            <a:fillRect/>
          </a:stretch>
        </p:blipFill>
        <p:spPr bwMode="auto">
          <a:xfrm>
            <a:off x="990600" y="838200"/>
            <a:ext cx="7162800" cy="5116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12. Lecture photos\more mam\DSC02034.JPG"/>
          <p:cNvPicPr>
            <a:picLocks noChangeAspect="1" noChangeArrowheads="1"/>
          </p:cNvPicPr>
          <p:nvPr/>
        </p:nvPicPr>
        <p:blipFill>
          <a:blip r:embed="rId2"/>
          <a:srcRect l="13670" t="21733" r="22734" b="21733"/>
          <a:stretch>
            <a:fillRect/>
          </a:stretch>
        </p:blipFill>
        <p:spPr bwMode="auto">
          <a:xfrm>
            <a:off x="838200" y="914400"/>
            <a:ext cx="73152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2. Lecture photos\more mam\DSC02032.JPG"/>
          <p:cNvPicPr>
            <a:picLocks noChangeAspect="1" noChangeArrowheads="1"/>
          </p:cNvPicPr>
          <p:nvPr/>
        </p:nvPicPr>
        <p:blipFill>
          <a:blip r:embed="rId2" cstate="print"/>
          <a:srcRect l="3575" t="4234" r="7592" b="6926"/>
          <a:stretch>
            <a:fillRect/>
          </a:stretch>
        </p:blipFill>
        <p:spPr bwMode="auto">
          <a:xfrm>
            <a:off x="914400" y="609600"/>
            <a:ext cx="73152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600" b="1" u="sng" dirty="0" err="1" smtClean="0"/>
              <a:t>Predeciduous</a:t>
            </a:r>
            <a:r>
              <a:rPr lang="en-US" sz="2600" b="1" u="sng" dirty="0" smtClean="0"/>
              <a:t> Dentition</a:t>
            </a:r>
            <a:r>
              <a:rPr lang="en-US" sz="2600" dirty="0" smtClean="0"/>
              <a:t/>
            </a:r>
            <a:br>
              <a:rPr lang="en-US" sz="2600" dirty="0" smtClean="0"/>
            </a:br>
            <a:r>
              <a:rPr lang="en-US" sz="2600" dirty="0" smtClean="0"/>
              <a:t>Natal teeth </a:t>
            </a:r>
            <a:endParaRPr lang="en-US" sz="2600" dirty="0"/>
          </a:p>
        </p:txBody>
      </p:sp>
      <p:pic>
        <p:nvPicPr>
          <p:cNvPr id="121858" name="Picture 2" descr="D:\12. Lecture photos\more mam\DSC02035.JPG"/>
          <p:cNvPicPr>
            <a:picLocks noChangeAspect="1" noChangeArrowheads="1"/>
          </p:cNvPicPr>
          <p:nvPr/>
        </p:nvPicPr>
        <p:blipFill>
          <a:blip r:embed="rId2" cstate="print"/>
          <a:srcRect l="12660" t="16349" r="19706" b="23079"/>
          <a:stretch>
            <a:fillRect/>
          </a:stretch>
        </p:blipFill>
        <p:spPr bwMode="auto">
          <a:xfrm>
            <a:off x="1219200" y="1592239"/>
            <a:ext cx="6705600" cy="4503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152400"/>
            <a:ext cx="8229600" cy="914400"/>
          </a:xfrm>
        </p:spPr>
        <p:txBody>
          <a:bodyPr>
            <a:normAutofit fontScale="90000"/>
          </a:bodyPr>
          <a:lstStyle/>
          <a:p>
            <a:pPr>
              <a:lnSpc>
                <a:spcPct val="150000"/>
              </a:lnSpc>
            </a:pPr>
            <a:r>
              <a:rPr lang="en-US" sz="2000" b="1" u="sng" dirty="0" smtClean="0"/>
              <a:t>DEVELOPMENTAL DISTURBANCES IN TOOTH STRUCTURE</a:t>
            </a:r>
            <a:br>
              <a:rPr lang="en-US" sz="2000" b="1" u="sng" dirty="0" smtClean="0"/>
            </a:br>
            <a:r>
              <a:rPr lang="en-US" sz="2000" dirty="0" smtClean="0"/>
              <a:t>DEVELOPMENTAL ENAMEL HYPOPLASIA</a:t>
            </a:r>
            <a:endParaRPr lang="en-US" sz="2000" dirty="0"/>
          </a:p>
        </p:txBody>
      </p:sp>
      <p:sp>
        <p:nvSpPr>
          <p:cNvPr id="6" name="Rectangle 3"/>
          <p:cNvSpPr txBox="1">
            <a:spLocks noChangeArrowheads="1"/>
          </p:cNvSpPr>
          <p:nvPr/>
        </p:nvSpPr>
        <p:spPr>
          <a:xfrm>
            <a:off x="457200" y="1447800"/>
            <a:ext cx="8229600" cy="4953000"/>
          </a:xfrm>
          <a:prstGeom prst="rect">
            <a:avLst/>
          </a:prstGeom>
        </p:spPr>
        <p:txBody>
          <a:bodyPr vert="horz">
            <a:normAutofit/>
          </a:bodyPr>
          <a:lstStyle/>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Caused by environmental factors.</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Either primary or permanent dentition is involved.</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Both enamel and dentin are affected.</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Causes </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Nutritional deficiencies </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Exanthematous</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diseases </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Congenital syphilis </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Hypocalcemia</a:t>
            </a:r>
            <a:endPar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Birth injury, prematurity,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Rh</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incompatibility </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Local infection / trauma</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Ingestion of chemicals</a:t>
            </a:r>
          </a:p>
          <a:p>
            <a:pPr marL="274320" marR="0" lvl="0" indent="-274320" algn="l"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Idiopathic</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447800"/>
            <a:ext cx="8229600" cy="4876800"/>
          </a:xfrm>
          <a:prstGeom prst="rect">
            <a:avLst/>
          </a:prstGeom>
        </p:spPr>
        <p:txBody>
          <a:bodyPr vert="horz">
            <a:normAutofit lnSpcReduction="10000"/>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smtClean="0">
                <a:ln>
                  <a:noFill/>
                </a:ln>
                <a:solidFill>
                  <a:schemeClr val="folHlink"/>
                </a:solidFill>
                <a:effectLst/>
                <a:uLnTx/>
                <a:uFillTx/>
                <a:latin typeface="Times New Roman" charset="0"/>
                <a:ea typeface="+mn-ea"/>
                <a:cs typeface="+mn-cs"/>
              </a:rPr>
              <a:t>Types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Mild-few small grooves, pits or fissures in enamel surface.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Moderate-rows of deep pits arranged horizontally across the tooth.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Severe-considerable portion of enamel may by lost.</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smtClean="0">
                <a:ln>
                  <a:noFill/>
                </a:ln>
                <a:solidFill>
                  <a:schemeClr val="folHlink"/>
                </a:solidFill>
                <a:effectLst/>
                <a:uLnTx/>
                <a:uFillTx/>
                <a:latin typeface="Times New Roman" charset="0"/>
                <a:ea typeface="+mn-ea"/>
                <a:cs typeface="+mn-cs"/>
              </a:rPr>
              <a:t>Clinical Features</a:t>
            </a:r>
            <a:r>
              <a:rPr kumimoji="0" lang="en-US" sz="2700" b="1" i="1" u="none" strike="noStrike" kern="1200" cap="none" spc="0" normalizeH="0" baseline="0" noProof="0" smtClean="0">
                <a:ln>
                  <a:noFill/>
                </a:ln>
                <a:solidFill>
                  <a:schemeClr val="tx1"/>
                </a:solidFill>
                <a:effectLst/>
                <a:uLnTx/>
                <a:uFillTx/>
                <a:latin typeface="Times New Roman" charset="0"/>
                <a:ea typeface="+mn-ea"/>
                <a:cs typeface="+mn-cs"/>
              </a:rPr>
              <a:t>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800" b="0" i="1" u="none" strike="noStrike" kern="1200" cap="none" spc="0" normalizeH="0" baseline="0" noProof="0" smtClean="0">
                <a:ln>
                  <a:noFill/>
                </a:ln>
                <a:solidFill>
                  <a:schemeClr val="tx1"/>
                </a:solidFill>
                <a:effectLst/>
                <a:uLnTx/>
                <a:uFillTx/>
                <a:latin typeface="Times New Roman" charset="0"/>
                <a:ea typeface="+mn-ea"/>
                <a:cs typeface="+mn-cs"/>
              </a:rPr>
              <a:t>Due to nutritional deficiency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Mainly deficiency of vitamin A, C and D during tooth formation, usually pitting type of hypoplasia is seen.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Involve those teeth that form within the 1</a:t>
            </a:r>
            <a:r>
              <a:rPr kumimoji="0" lang="en-US" sz="2800" b="0" i="0" u="none" strike="noStrike" kern="1200" cap="none" spc="0" normalizeH="0" baseline="30000" noProof="0" smtClean="0">
                <a:ln>
                  <a:noFill/>
                </a:ln>
                <a:solidFill>
                  <a:schemeClr val="tx1"/>
                </a:solidFill>
                <a:effectLst/>
                <a:uLnTx/>
                <a:uFillTx/>
                <a:latin typeface="Times New Roman" charset="0"/>
                <a:ea typeface="+mn-ea"/>
                <a:cs typeface="+mn-cs"/>
              </a:rPr>
              <a:t>st</a:t>
            </a:r>
            <a:r>
              <a:rPr kumimoji="0" lang="en-US" sz="2800" b="0" i="0" u="none" strike="noStrike" kern="1200" cap="none" spc="0" normalizeH="0" baseline="0" noProof="0" smtClean="0">
                <a:ln>
                  <a:noFill/>
                </a:ln>
                <a:solidFill>
                  <a:schemeClr val="tx1"/>
                </a:solidFill>
                <a:effectLst/>
                <a:uLnTx/>
                <a:uFillTx/>
                <a:latin typeface="Times New Roman" charset="0"/>
                <a:ea typeface="+mn-ea"/>
                <a:cs typeface="+mn-cs"/>
              </a:rPr>
              <a:t> year after birth. </a:t>
            </a:r>
            <a:endParaRPr kumimoji="0" lang="en-US" sz="2800" b="0" i="0" u="none" strike="noStrike" kern="1200" cap="none" spc="0" normalizeH="0" baseline="0" noProof="0">
              <a:ln>
                <a:noFill/>
              </a:ln>
              <a:solidFill>
                <a:schemeClr val="tx1"/>
              </a:solidFill>
              <a:effectLst/>
              <a:uLnTx/>
              <a:uFillTx/>
              <a:latin typeface="Times New Roman" charset="0"/>
              <a:ea typeface="+mn-ea"/>
              <a:cs typeface="+mn-c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447800"/>
            <a:ext cx="8229600" cy="4724400"/>
          </a:xfrm>
          <a:prstGeom prst="rect">
            <a:avLst/>
          </a:prstGeom>
        </p:spPr>
        <p:txBody>
          <a:bodyPr vert="horz">
            <a:normAutofit fontScale="92500"/>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0" i="1" u="none" strike="noStrike" kern="1200" cap="none" spc="0" normalizeH="0" baseline="0" noProof="0" smtClean="0">
                <a:ln>
                  <a:noFill/>
                </a:ln>
                <a:solidFill>
                  <a:schemeClr val="folHlink"/>
                </a:solidFill>
                <a:effectLst/>
                <a:uLnTx/>
                <a:uFillTx/>
                <a:latin typeface="Times New Roman" charset="0"/>
                <a:ea typeface="+mn-ea"/>
                <a:cs typeface="+mn-cs"/>
              </a:rPr>
              <a:t>Due to exanthematous fevers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Measles, chickenpox, scarlet fever are the common causes. Ameloblasts being one of the most sensitive group of cells in terms of metabolic funcation are easily affected by any systemic diseases.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0" i="1" u="none" strike="noStrike" kern="1200" cap="none" spc="0" normalizeH="0" baseline="0" noProof="0" smtClean="0">
                <a:ln>
                  <a:noFill/>
                </a:ln>
                <a:solidFill>
                  <a:schemeClr val="folHlink"/>
                </a:solidFill>
                <a:effectLst/>
                <a:uLnTx/>
                <a:uFillTx/>
                <a:latin typeface="Times New Roman" charset="0"/>
                <a:ea typeface="+mn-ea"/>
                <a:cs typeface="+mn-cs"/>
              </a:rPr>
              <a:t>Due to congenital syphilis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Pathognomonic appearance is seen.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Involves maxillary and mandibular permanent incisors and 1</a:t>
            </a:r>
            <a:r>
              <a:rPr kumimoji="0" lang="en-US" sz="2400" b="0" i="0" u="none" strike="noStrike" kern="1200" cap="none" spc="0" normalizeH="0" baseline="30000" noProof="0" smtClean="0">
                <a:ln>
                  <a:noFill/>
                </a:ln>
                <a:solidFill>
                  <a:schemeClr val="tx1"/>
                </a:solidFill>
                <a:effectLst/>
                <a:uLnTx/>
                <a:uFillTx/>
                <a:latin typeface="Times New Roman" charset="0"/>
                <a:ea typeface="+mn-ea"/>
                <a:cs typeface="+mn-cs"/>
              </a:rPr>
              <a:t>st</a:t>
            </a: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 molars.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Incisors shown “Hutchinson’s teeth” characterized by screw driver shaped, mesial and distal surfaces of crown taper towards the notched incisal edge.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Molars show “mulberry molars” characterized by irrgular crowns and enamel of the occlusal 1/3</a:t>
            </a:r>
            <a:r>
              <a:rPr kumimoji="0" lang="en-US" sz="2400" b="0" i="0" u="none" strike="noStrike" kern="1200" cap="none" spc="0" normalizeH="0" baseline="30000" noProof="0" smtClean="0">
                <a:ln>
                  <a:noFill/>
                </a:ln>
                <a:solidFill>
                  <a:schemeClr val="tx1"/>
                </a:solidFill>
                <a:effectLst/>
                <a:uLnTx/>
                <a:uFillTx/>
                <a:latin typeface="Times New Roman" charset="0"/>
                <a:ea typeface="+mn-ea"/>
                <a:cs typeface="+mn-cs"/>
              </a:rPr>
              <a:t>rd</a:t>
            </a: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 arranged in an agglomerate mass. </a:t>
            </a:r>
            <a:endParaRPr kumimoji="0" lang="en-US" sz="2400" b="0" i="0" u="none" strike="noStrike" kern="1200" cap="none" spc="0" normalizeH="0" baseline="0" noProof="0">
              <a:ln>
                <a:noFill/>
              </a:ln>
              <a:solidFill>
                <a:schemeClr val="tx1"/>
              </a:solidFill>
              <a:effectLst/>
              <a:uLnTx/>
              <a:uFillTx/>
              <a:latin typeface="Times New Roman" charset="0"/>
              <a:ea typeface="+mn-ea"/>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D:\12. Lecture photos\Bhavthankar mam\croped photos\DSC02132 - croped.jpg"/>
          <p:cNvPicPr>
            <a:picLocks noChangeAspect="1" noChangeArrowheads="1"/>
          </p:cNvPicPr>
          <p:nvPr/>
        </p:nvPicPr>
        <p:blipFill>
          <a:blip r:embed="rId2"/>
          <a:srcRect/>
          <a:stretch>
            <a:fillRect/>
          </a:stretch>
        </p:blipFill>
        <p:spPr bwMode="auto">
          <a:xfrm>
            <a:off x="838200" y="914400"/>
            <a:ext cx="7549055" cy="4829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D:\12. Lecture photos\Bhavthankar mam\croped photos\DSC02156 - croped.jpg"/>
          <p:cNvPicPr>
            <a:picLocks noChangeAspect="1" noChangeArrowheads="1"/>
          </p:cNvPicPr>
          <p:nvPr/>
        </p:nvPicPr>
        <p:blipFill>
          <a:blip r:embed="rId2" cstate="print"/>
          <a:srcRect/>
          <a:stretch>
            <a:fillRect/>
          </a:stretch>
        </p:blipFill>
        <p:spPr bwMode="auto">
          <a:xfrm>
            <a:off x="3865563" y="3473450"/>
            <a:ext cx="5126037" cy="3308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907" name="Picture 3" descr="D:\12. Lecture photos\Bhavthankar mam\croped photos\DSC02155 - croped.jpg"/>
          <p:cNvPicPr>
            <a:picLocks noChangeAspect="1" noChangeArrowheads="1"/>
          </p:cNvPicPr>
          <p:nvPr/>
        </p:nvPicPr>
        <p:blipFill>
          <a:blip r:embed="rId3" cstate="print"/>
          <a:srcRect/>
          <a:stretch>
            <a:fillRect/>
          </a:stretch>
        </p:blipFill>
        <p:spPr bwMode="auto">
          <a:xfrm>
            <a:off x="71437" y="85019"/>
            <a:ext cx="5110163" cy="326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600200"/>
            <a:ext cx="8229600" cy="4876800"/>
          </a:xfrm>
          <a:prstGeom prst="rect">
            <a:avLst/>
          </a:prstGeom>
        </p:spPr>
        <p:txBody>
          <a:bodyPr vert="horz">
            <a:normAutofit/>
          </a:bodyPr>
          <a:lstStyle/>
          <a:p>
            <a:pPr marL="274320" marR="0" lvl="0" indent="-274320" algn="l"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Due to </a:t>
            </a:r>
            <a:r>
              <a:rPr kumimoji="0" lang="en-US" sz="2200" b="1" i="1" u="none" strike="noStrike" kern="1200" cap="none" spc="0" normalizeH="0" baseline="0" noProof="0" dirty="0" err="1" smtClean="0">
                <a:ln>
                  <a:noFill/>
                </a:ln>
                <a:solidFill>
                  <a:schemeClr val="folHlink"/>
                </a:solidFill>
                <a:effectLst/>
                <a:uLnTx/>
                <a:uFillTx/>
                <a:latin typeface="Times New Roman" charset="0"/>
                <a:ea typeface="+mn-ea"/>
                <a:cs typeface="+mn-cs"/>
              </a:rPr>
              <a:t>hypocalcemia</a:t>
            </a:r>
            <a:endPar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When serum calcium level falls below 6mg/100ml, pitting variety of enamel hypoplasia is seen.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Due to birth injuries</a:t>
            </a:r>
            <a:r>
              <a:rPr kumimoji="0" lang="en-US" sz="2200" b="1" i="1" u="none" strike="noStrike" kern="1200" cap="none" spc="0" normalizeH="0" baseline="0" noProof="0" dirty="0" smtClean="0">
                <a:ln>
                  <a:noFill/>
                </a:ln>
                <a:solidFill>
                  <a:schemeClr val="tx1"/>
                </a:solidFill>
                <a:effectLst/>
                <a:uLnTx/>
                <a:uFillTx/>
                <a:latin typeface="Times New Roman" charset="0"/>
                <a:ea typeface="+mn-ea"/>
                <a:cs typeface="+mn-cs"/>
              </a:rPr>
              <a:t>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Hypoplasia is common in prematurely born children.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Children suffering from </a:t>
            </a:r>
            <a:r>
              <a:rPr kumimoji="0" lang="en-US" sz="2200" b="0" i="0" u="none" strike="noStrike" kern="1200" cap="none" spc="0" normalizeH="0" baseline="0" noProof="0" dirty="0" err="1" smtClean="0">
                <a:ln>
                  <a:noFill/>
                </a:ln>
                <a:solidFill>
                  <a:schemeClr val="tx1"/>
                </a:solidFill>
                <a:effectLst/>
                <a:uLnTx/>
                <a:uFillTx/>
                <a:latin typeface="Times New Roman" charset="0"/>
                <a:ea typeface="+mn-ea"/>
                <a:cs typeface="+mn-cs"/>
              </a:rPr>
              <a:t>Rh</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hemolytic diseases at birth showed recognized staining of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Generally seen in the enamel formed after deciduous dentition. </a:t>
            </a:r>
          </a:p>
          <a:p>
            <a:pPr marL="274320" lvl="0" indent="-274320" algn="just">
              <a:lnSpc>
                <a:spcPct val="90000"/>
              </a:lnSpc>
              <a:spcBef>
                <a:spcPct val="20000"/>
              </a:spcBef>
              <a:buClr>
                <a:schemeClr val="accent1"/>
              </a:buClr>
              <a:buSzPct val="85000"/>
              <a:defRPr/>
            </a:pPr>
            <a:r>
              <a:rPr lang="en-US" sz="2200" b="1" i="1" dirty="0" smtClean="0">
                <a:solidFill>
                  <a:schemeClr val="folHlink"/>
                </a:solidFill>
                <a:latin typeface="Times New Roman" charset="0"/>
              </a:rPr>
              <a:t>Due to local infections </a:t>
            </a:r>
          </a:p>
          <a:p>
            <a:pPr marL="274320" lvl="0" indent="-274320" algn="just">
              <a:lnSpc>
                <a:spcPct val="90000"/>
              </a:lnSpc>
              <a:spcBef>
                <a:spcPct val="20000"/>
              </a:spcBef>
              <a:buClr>
                <a:schemeClr val="accent1"/>
              </a:buClr>
              <a:buSzPct val="85000"/>
              <a:buFont typeface="Wingdings 2"/>
              <a:buChar char=""/>
              <a:defRPr/>
            </a:pPr>
            <a:r>
              <a:rPr lang="en-US" sz="2200" dirty="0" smtClean="0">
                <a:latin typeface="Times New Roman" charset="0"/>
              </a:rPr>
              <a:t>Only single tooth is involved.</a:t>
            </a:r>
          </a:p>
          <a:p>
            <a:pPr marL="548640" lvl="1" indent="-274320" algn="just">
              <a:lnSpc>
                <a:spcPct val="90000"/>
              </a:lnSpc>
              <a:spcBef>
                <a:spcPct val="20000"/>
              </a:spcBef>
              <a:buClr>
                <a:schemeClr val="accent2"/>
              </a:buClr>
              <a:buSzPct val="70000"/>
              <a:buFont typeface="Wingdings"/>
              <a:buChar char=""/>
              <a:defRPr/>
            </a:pPr>
            <a:r>
              <a:rPr lang="en-US" sz="2200" dirty="0" smtClean="0">
                <a:latin typeface="Times New Roman" charset="0"/>
              </a:rPr>
              <a:t>Turner’s teeth-any degree of hypoplasia (</a:t>
            </a:r>
            <a:r>
              <a:rPr lang="en-US" sz="2200" dirty="0" err="1" smtClean="0">
                <a:latin typeface="Times New Roman" charset="0"/>
              </a:rPr>
              <a:t>mild,moderate,severe</a:t>
            </a:r>
            <a:r>
              <a:rPr lang="en-US" sz="2200" dirty="0" smtClean="0">
                <a:latin typeface="Times New Roman" charset="0"/>
              </a:rPr>
              <a:t>).</a:t>
            </a:r>
          </a:p>
          <a:p>
            <a:pPr marL="548640" lvl="1" indent="-274320" algn="just">
              <a:lnSpc>
                <a:spcPct val="90000"/>
              </a:lnSpc>
              <a:spcBef>
                <a:spcPct val="20000"/>
              </a:spcBef>
              <a:buClr>
                <a:schemeClr val="accent2"/>
              </a:buClr>
              <a:buSzPct val="70000"/>
              <a:buFont typeface="Wingdings"/>
              <a:buChar char=""/>
              <a:defRPr/>
            </a:pPr>
            <a:r>
              <a:rPr lang="en-US" sz="2200" dirty="0" smtClean="0">
                <a:latin typeface="Times New Roman" charset="0"/>
              </a:rPr>
              <a:t>Infection of periapical region of deciduous teeth affect the </a:t>
            </a:r>
            <a:r>
              <a:rPr lang="en-US" sz="2200" dirty="0" err="1" smtClean="0">
                <a:latin typeface="Times New Roman" charset="0"/>
              </a:rPr>
              <a:t>ameloblastic</a:t>
            </a:r>
            <a:r>
              <a:rPr lang="en-US" sz="2200" dirty="0" smtClean="0">
                <a:latin typeface="Times New Roman" charset="0"/>
              </a:rPr>
              <a:t> layer of secondary dentition resulting in hypoplasia</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200" b="0" i="0" u="none" strike="noStrike" kern="1200" cap="none" spc="0" normalizeH="0" baseline="0" noProof="0" dirty="0">
              <a:ln>
                <a:noFill/>
              </a:ln>
              <a:effectLst/>
              <a:uLnTx/>
              <a:uFillTx/>
              <a:latin typeface="Times New Roman"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457200"/>
            <a:ext cx="8229600" cy="1249363"/>
          </a:xfrm>
        </p:spPr>
        <p:txBody>
          <a:bodyPr>
            <a:normAutofit/>
          </a:bodyPr>
          <a:lstStyle/>
          <a:p>
            <a:pPr eaLnBrk="1" hangingPunct="1"/>
            <a:r>
              <a:rPr lang="en-US" smtClean="0">
                <a:effectLst/>
              </a:rPr>
              <a:t>Developmental  disturbances of salivary glands </a:t>
            </a:r>
          </a:p>
        </p:txBody>
      </p:sp>
      <p:sp>
        <p:nvSpPr>
          <p:cNvPr id="16387" name="Content Placeholder 2"/>
          <p:cNvSpPr>
            <a:spLocks noGrp="1"/>
          </p:cNvSpPr>
          <p:nvPr>
            <p:ph sz="quarter" idx="1"/>
          </p:nvPr>
        </p:nvSpPr>
        <p:spPr>
          <a:xfrm>
            <a:off x="457200" y="2133600"/>
            <a:ext cx="8229600" cy="3581400"/>
          </a:xfrm>
        </p:spPr>
        <p:txBody>
          <a:bodyPr/>
          <a:lstStyle/>
          <a:p>
            <a:pPr eaLnBrk="1" hangingPunct="1"/>
            <a:r>
              <a:rPr lang="en-US" b="1" smtClean="0">
                <a:effectLst/>
              </a:rPr>
              <a:t>Aplasia</a:t>
            </a:r>
          </a:p>
          <a:p>
            <a:pPr eaLnBrk="1" hangingPunct="1"/>
            <a:r>
              <a:rPr lang="en-US" b="1" smtClean="0">
                <a:effectLst/>
              </a:rPr>
              <a:t>Hyperplasia of palatal gland</a:t>
            </a:r>
          </a:p>
          <a:p>
            <a:pPr eaLnBrk="1" hangingPunct="1"/>
            <a:r>
              <a:rPr lang="en-US" b="1" smtClean="0">
                <a:effectLst/>
              </a:rPr>
              <a:t>Atresia </a:t>
            </a:r>
          </a:p>
          <a:p>
            <a:pPr eaLnBrk="1" hangingPunct="1"/>
            <a:r>
              <a:rPr lang="en-US" b="1" smtClean="0">
                <a:effectLst/>
              </a:rPr>
              <a:t>Aberrancy</a:t>
            </a:r>
          </a:p>
          <a:p>
            <a:pPr eaLnBrk="1" hangingPunct="1"/>
            <a:r>
              <a:rPr lang="en-US" b="1" smtClean="0">
                <a:effectLst/>
              </a:rPr>
              <a:t>Developmental mandibular salivary gland depression</a:t>
            </a:r>
          </a:p>
          <a:p>
            <a:pPr eaLnBrk="1" hangingPunct="1"/>
            <a:endParaRPr lang="en-US" b="1" smtClean="0">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447800"/>
            <a:ext cx="8229600" cy="4800600"/>
          </a:xfrm>
          <a:prstGeom prst="rect">
            <a:avLst/>
          </a:prstGeom>
        </p:spPr>
        <p:txBody>
          <a:bodyPr vert="horz">
            <a:no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Due to chemicals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Mainly due to fluorides</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200" b="0" i="0" u="none" strike="noStrike" kern="1200" cap="none" spc="0" normalizeH="0" baseline="0" noProof="0" dirty="0" smtClean="0">
                <a:ln>
                  <a:noFill/>
                </a:ln>
                <a:effectLst/>
                <a:uLnTx/>
                <a:uFillTx/>
                <a:latin typeface="Times New Roman" charset="0"/>
                <a:ea typeface="+mn-ea"/>
                <a:cs typeface="+mn-cs"/>
              </a:rPr>
              <a:t>Mottled enamel</a:t>
            </a:r>
            <a:r>
              <a:rPr kumimoji="0" lang="en-US" sz="2200" b="0" i="0" u="none" strike="noStrike" kern="1200" cap="none" spc="0" normalizeH="0" noProof="0" dirty="0" smtClean="0">
                <a:ln>
                  <a:noFill/>
                </a:ln>
                <a:effectLst/>
                <a:uLnTx/>
                <a:uFillTx/>
                <a:latin typeface="Times New Roman" charset="0"/>
                <a:ea typeface="+mn-ea"/>
                <a:cs typeface="+mn-cs"/>
              </a:rPr>
              <a:t> -</a:t>
            </a:r>
            <a:r>
              <a:rPr kumimoji="0" lang="en-US" sz="2200" b="0" i="0" u="none" strike="noStrike" kern="1200" cap="none" spc="0" normalizeH="0" baseline="0" noProof="0" dirty="0" smtClean="0">
                <a:ln>
                  <a:noFill/>
                </a:ln>
                <a:effectLst/>
                <a:uLnTx/>
                <a:uFillTx/>
                <a:latin typeface="Times New Roman" charset="0"/>
                <a:ea typeface="+mn-ea"/>
                <a:cs typeface="+mn-cs"/>
              </a:rPr>
              <a:t> characterized by ingestion of fluoride in drinking water during the tooth formation.</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200" b="0" i="0" u="none" strike="noStrike" kern="1200" cap="none" spc="0" normalizeH="0" baseline="0" noProof="0" dirty="0" smtClean="0">
                <a:ln>
                  <a:noFill/>
                </a:ln>
                <a:effectLst/>
                <a:uLnTx/>
                <a:uFillTx/>
                <a:latin typeface="Times New Roman" charset="0"/>
                <a:ea typeface="+mn-ea"/>
                <a:cs typeface="+mn-cs"/>
              </a:rPr>
              <a:t>Disturbance of the ameloblasts during formative stage results in defective or deficient enamel matrix.</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200" b="0" i="0" u="none" strike="noStrike" kern="1200" cap="none" spc="0" normalizeH="0" baseline="0" noProof="0" dirty="0" smtClean="0">
                <a:ln>
                  <a:noFill/>
                </a:ln>
                <a:effectLst/>
                <a:uLnTx/>
                <a:uFillTx/>
                <a:latin typeface="Times New Roman" charset="0"/>
                <a:ea typeface="+mn-ea"/>
                <a:cs typeface="+mn-cs"/>
              </a:rPr>
              <a:t>Clinical features varies from occasional white flecking or spotting to white opaque areas involving more of tooth surface, pitting and brownish staining of surface and corroded appearance of the teeth.</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endParaRPr kumimoji="0" lang="en-US" sz="2200" b="0" i="0" u="none" strike="noStrike" kern="1200" cap="none" spc="0" normalizeH="0" baseline="0" noProof="0" dirty="0" smtClean="0">
              <a:ln>
                <a:noFill/>
              </a:ln>
              <a:effectLst/>
              <a:uLnTx/>
              <a:uFillTx/>
              <a:latin typeface="Times New Roman" charset="0"/>
              <a:ea typeface="+mn-ea"/>
              <a:cs typeface="+mn-cs"/>
            </a:endParaRPr>
          </a:p>
          <a:p>
            <a:pPr lvl="0" algn="just">
              <a:lnSpc>
                <a:spcPct val="90000"/>
              </a:lnSpc>
              <a:buNone/>
              <a:defRPr/>
            </a:pPr>
            <a:r>
              <a:rPr lang="en-US" sz="2200" b="1" i="1" dirty="0" smtClean="0">
                <a:solidFill>
                  <a:schemeClr val="folHlink"/>
                </a:solidFill>
                <a:latin typeface="Times New Roman" charset="0"/>
              </a:rPr>
              <a:t>Due to idiopathic </a:t>
            </a:r>
            <a:r>
              <a:rPr lang="en-US" sz="2200" b="1" i="1" dirty="0" smtClean="0">
                <a:solidFill>
                  <a:schemeClr val="folHlink"/>
                </a:solidFill>
                <a:latin typeface="Times New Roman" charset="0"/>
              </a:rPr>
              <a:t>factors </a:t>
            </a:r>
            <a:endParaRPr lang="en-US" sz="2200" b="1" i="1" dirty="0" smtClean="0">
              <a:solidFill>
                <a:schemeClr val="folHlink"/>
              </a:solidFill>
              <a:latin typeface="Times New Roman" charset="0"/>
            </a:endParaRPr>
          </a:p>
          <a:p>
            <a:pPr lvl="0" algn="just">
              <a:lnSpc>
                <a:spcPct val="90000"/>
              </a:lnSpc>
              <a:defRPr/>
            </a:pPr>
            <a:r>
              <a:rPr lang="en-US" sz="2200" dirty="0" smtClean="0">
                <a:latin typeface="Times New Roman" charset="0"/>
              </a:rPr>
              <a:t>	</a:t>
            </a:r>
            <a:r>
              <a:rPr lang="en-US" sz="2200" dirty="0" err="1" smtClean="0">
                <a:latin typeface="Times New Roman" charset="0"/>
              </a:rPr>
              <a:t>Ameloblast</a:t>
            </a:r>
            <a:r>
              <a:rPr lang="en-US" sz="2200" dirty="0" smtClean="0">
                <a:latin typeface="Times New Roman" charset="0"/>
              </a:rPr>
              <a:t> </a:t>
            </a:r>
            <a:r>
              <a:rPr lang="en-US" sz="2200" dirty="0" smtClean="0">
                <a:latin typeface="Times New Roman" charset="0"/>
              </a:rPr>
              <a:t>being a sensitive cell gets affected easily by even illness or some mild systemic disturbances, which is not significantly remembered by the patients.</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endParaRPr kumimoji="0" lang="en-US" sz="2200" b="0" i="0" u="none" strike="noStrike" kern="1200" cap="none" spc="0" normalizeH="0" baseline="0" noProof="0" dirty="0" smtClean="0">
              <a:ln>
                <a:noFill/>
              </a:ln>
              <a:solidFill>
                <a:schemeClr val="tx2"/>
              </a:solidFill>
              <a:effectLst/>
              <a:uLnTx/>
              <a:uFillTx/>
              <a:latin typeface="Times New Roman" charset="0"/>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D:\12. Lecture photos\Bhavthankar mam\croped photos\DSC02135 - croped.jpg"/>
          <p:cNvPicPr>
            <a:picLocks noChangeAspect="1" noChangeArrowheads="1"/>
          </p:cNvPicPr>
          <p:nvPr/>
        </p:nvPicPr>
        <p:blipFill>
          <a:blip r:embed="rId2"/>
          <a:srcRect/>
          <a:stretch>
            <a:fillRect/>
          </a:stretch>
        </p:blipFill>
        <p:spPr bwMode="auto">
          <a:xfrm>
            <a:off x="3864737" y="3429000"/>
            <a:ext cx="5279264"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4931" name="Picture 3" descr="D:\12. Lecture photos\Bhavthankar mam\croped photos\DSC02137 - croped.jpg"/>
          <p:cNvPicPr>
            <a:picLocks noChangeAspect="1" noChangeArrowheads="1"/>
          </p:cNvPicPr>
          <p:nvPr/>
        </p:nvPicPr>
        <p:blipFill>
          <a:blip r:embed="rId3" cstate="print"/>
          <a:srcRect/>
          <a:stretch>
            <a:fillRect/>
          </a:stretch>
        </p:blipFill>
        <p:spPr bwMode="auto">
          <a:xfrm>
            <a:off x="1" y="0"/>
            <a:ext cx="5225370" cy="3428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D:\12. Lecture photos\Bhavthankar mam\croped photos\DSC02139 - croped.jpg"/>
          <p:cNvPicPr>
            <a:picLocks noChangeAspect="1" noChangeArrowheads="1"/>
          </p:cNvPicPr>
          <p:nvPr/>
        </p:nvPicPr>
        <p:blipFill>
          <a:blip r:embed="rId2" cstate="print"/>
          <a:srcRect/>
          <a:stretch>
            <a:fillRect/>
          </a:stretch>
        </p:blipFill>
        <p:spPr bwMode="auto">
          <a:xfrm>
            <a:off x="0" y="1"/>
            <a:ext cx="5105399" cy="3276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5" descr="BIO2URL-Fluorosis-2"/>
          <p:cNvPicPr>
            <a:picLocks noChangeAspect="1" noChangeArrowheads="1"/>
          </p:cNvPicPr>
          <p:nvPr/>
        </p:nvPicPr>
        <p:blipFill>
          <a:blip r:embed="rId3"/>
          <a:srcRect/>
          <a:stretch>
            <a:fillRect/>
          </a:stretch>
        </p:blipFill>
        <p:spPr bwMode="auto">
          <a:xfrm>
            <a:off x="4343249" y="3352801"/>
            <a:ext cx="4800751"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
            <a:ext cx="8229600" cy="1143000"/>
          </a:xfrm>
        </p:spPr>
        <p:txBody>
          <a:bodyPr>
            <a:normAutofit/>
          </a:bodyPr>
          <a:lstStyle/>
          <a:p>
            <a:r>
              <a:rPr lang="en-US" sz="2200" b="1" dirty="0">
                <a:latin typeface="Times New Roman" charset="0"/>
              </a:rPr>
              <a:t>AMELOGENESIS IMPERFECTA</a:t>
            </a:r>
            <a:br>
              <a:rPr lang="en-US" sz="2200" b="1" dirty="0">
                <a:latin typeface="Times New Roman" charset="0"/>
              </a:rPr>
            </a:br>
            <a:r>
              <a:rPr lang="en-US" sz="2200" i="1" dirty="0">
                <a:latin typeface="Times New Roman" charset="0"/>
              </a:rPr>
              <a:t>(Hereditary enamel dysplasia, hereditary brown enamel, hereditary brown opalescent teeth)</a:t>
            </a:r>
          </a:p>
        </p:txBody>
      </p:sp>
      <p:sp>
        <p:nvSpPr>
          <p:cNvPr id="5" name="Rectangle 3"/>
          <p:cNvSpPr txBox="1">
            <a:spLocks noChangeArrowheads="1"/>
          </p:cNvSpPr>
          <p:nvPr/>
        </p:nvSpPr>
        <p:spPr>
          <a:xfrm>
            <a:off x="457200" y="1981200"/>
            <a:ext cx="8229600" cy="39624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It is an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ectodermal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disturbance since the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mesodermal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components of the teeth are normal.</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Three basic types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amelognesis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imperfectaare</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recognized: </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400" b="0" i="0" u="none" strike="noStrike" kern="1200" cap="none" spc="0" normalizeH="0" baseline="0" noProof="0" dirty="0" err="1" smtClean="0">
                <a:ln>
                  <a:noFill/>
                </a:ln>
                <a:solidFill>
                  <a:schemeClr val="tx2"/>
                </a:solidFill>
                <a:effectLst/>
                <a:uLnTx/>
                <a:uFillTx/>
                <a:latin typeface="Times New Roman" charset="0"/>
                <a:ea typeface="+mn-ea"/>
                <a:cs typeface="+mn-cs"/>
              </a:rPr>
              <a:t>Hypoplastic</a:t>
            </a:r>
            <a:r>
              <a:rPr kumimoji="0" lang="en-US" sz="2400" b="0" i="0" u="none" strike="noStrike" kern="1200" cap="none" spc="0" normalizeH="0" baseline="0" noProof="0" dirty="0" smtClean="0">
                <a:ln>
                  <a:noFill/>
                </a:ln>
                <a:solidFill>
                  <a:schemeClr val="tx2"/>
                </a:solidFill>
                <a:effectLst/>
                <a:uLnTx/>
                <a:uFillTx/>
                <a:latin typeface="Times New Roman" charset="0"/>
                <a:ea typeface="+mn-ea"/>
                <a:cs typeface="+mn-cs"/>
              </a:rPr>
              <a:t> type in which there is defective formation of matrix.</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400" b="0" i="0" u="none" strike="noStrike" kern="1200" cap="none" spc="0" normalizeH="0" baseline="0" noProof="0" dirty="0" smtClean="0">
                <a:ln>
                  <a:noFill/>
                </a:ln>
                <a:solidFill>
                  <a:schemeClr val="tx2"/>
                </a:solidFill>
                <a:effectLst/>
                <a:uLnTx/>
                <a:uFillTx/>
                <a:latin typeface="Times New Roman" charset="0"/>
                <a:ea typeface="+mn-ea"/>
                <a:cs typeface="+mn-cs"/>
              </a:rPr>
              <a:t>Hypocalcification (</a:t>
            </a:r>
            <a:r>
              <a:rPr kumimoji="0" lang="en-US" sz="2400" b="0" i="0" u="none" strike="noStrike" kern="1200" cap="none" spc="0" normalizeH="0" baseline="0" noProof="0" dirty="0" err="1" smtClean="0">
                <a:ln>
                  <a:noFill/>
                </a:ln>
                <a:solidFill>
                  <a:schemeClr val="tx2"/>
                </a:solidFill>
                <a:effectLst/>
                <a:uLnTx/>
                <a:uFillTx/>
                <a:latin typeface="Times New Roman" charset="0"/>
                <a:ea typeface="+mn-ea"/>
                <a:cs typeface="+mn-cs"/>
              </a:rPr>
              <a:t>hypomineralization</a:t>
            </a:r>
            <a:r>
              <a:rPr kumimoji="0" lang="en-US" sz="2400" b="0" i="0" u="none" strike="noStrike" kern="1200" cap="none" spc="0" normalizeH="0" baseline="0" noProof="0" dirty="0" smtClean="0">
                <a:ln>
                  <a:noFill/>
                </a:ln>
                <a:solidFill>
                  <a:schemeClr val="tx2"/>
                </a:solidFill>
                <a:effectLst/>
                <a:uLnTx/>
                <a:uFillTx/>
                <a:latin typeface="Times New Roman" charset="0"/>
                <a:ea typeface="+mn-ea"/>
                <a:cs typeface="+mn-cs"/>
              </a:rPr>
              <a:t>) in which there is defective mineralization of the formed matrix.</a:t>
            </a:r>
          </a:p>
          <a:p>
            <a:pPr marL="548640" marR="0" lvl="1" indent="-274320" algn="just" defTabSz="914400" rtl="0" eaLnBrk="1" fontAlgn="auto" latinLnBrk="0" hangingPunct="1">
              <a:lnSpc>
                <a:spcPct val="90000"/>
              </a:lnSpc>
              <a:spcBef>
                <a:spcPct val="20000"/>
              </a:spcBef>
              <a:spcAft>
                <a:spcPts val="0"/>
              </a:spcAft>
              <a:buClr>
                <a:schemeClr val="accent2"/>
              </a:buClr>
              <a:buSzPct val="70000"/>
              <a:buFont typeface="Wingdings"/>
              <a:buChar char=""/>
              <a:tabLst/>
              <a:defRPr/>
            </a:pPr>
            <a:r>
              <a:rPr kumimoji="0" lang="en-US" sz="2400" b="0" i="0" u="none" strike="noStrike" kern="1200" cap="none" spc="0" normalizeH="0" baseline="0" noProof="0" dirty="0" err="1" smtClean="0">
                <a:ln>
                  <a:noFill/>
                </a:ln>
                <a:solidFill>
                  <a:schemeClr val="tx2"/>
                </a:solidFill>
                <a:effectLst/>
                <a:uLnTx/>
                <a:uFillTx/>
                <a:latin typeface="Times New Roman" charset="0"/>
                <a:ea typeface="+mn-ea"/>
                <a:cs typeface="+mn-cs"/>
              </a:rPr>
              <a:t>Hypomaturation</a:t>
            </a:r>
            <a:r>
              <a:rPr kumimoji="0" lang="en-US" sz="2400" b="0" i="0" u="none" strike="noStrike" kern="1200" cap="none" spc="0" normalizeH="0" baseline="0" noProof="0" dirty="0" smtClean="0">
                <a:ln>
                  <a:noFill/>
                </a:ln>
                <a:solidFill>
                  <a:schemeClr val="tx2"/>
                </a:solidFill>
                <a:effectLst/>
                <a:uLnTx/>
                <a:uFillTx/>
                <a:latin typeface="Times New Roman" charset="0"/>
                <a:ea typeface="+mn-ea"/>
                <a:cs typeface="+mn-cs"/>
              </a:rPr>
              <a:t> type in which enamel crystallites remain immature.</a:t>
            </a:r>
            <a:endParaRPr kumimoji="0" lang="en-US" sz="2400" b="0" i="0" u="none" strike="noStrike" kern="1200" cap="none" spc="0" normalizeH="0" baseline="0" noProof="0" dirty="0">
              <a:ln>
                <a:noFill/>
              </a:ln>
              <a:solidFill>
                <a:schemeClr val="tx2"/>
              </a:solidFill>
              <a:effectLst/>
              <a:uLnTx/>
              <a:uFillTx/>
              <a:latin typeface="Times New Roman" charset="0"/>
              <a:ea typeface="+mn-ea"/>
              <a:cs typeface="+mn-c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381000"/>
            <a:ext cx="8229600" cy="715962"/>
          </a:xfrm>
        </p:spPr>
        <p:txBody>
          <a:bodyPr>
            <a:normAutofit/>
          </a:bodyPr>
          <a:lstStyle/>
          <a:p>
            <a:r>
              <a:rPr lang="en-US" sz="2600" dirty="0"/>
              <a:t>Clinical Features </a:t>
            </a:r>
          </a:p>
        </p:txBody>
      </p:sp>
      <p:sp>
        <p:nvSpPr>
          <p:cNvPr id="5" name="Rectangle 3"/>
          <p:cNvSpPr txBox="1">
            <a:spLocks noChangeArrowheads="1"/>
          </p:cNvSpPr>
          <p:nvPr/>
        </p:nvSpPr>
        <p:spPr>
          <a:xfrm>
            <a:off x="457200" y="1524000"/>
            <a:ext cx="8229600" cy="4724400"/>
          </a:xfrm>
          <a:prstGeom prst="rect">
            <a:avLst/>
          </a:prstGeom>
        </p:spPr>
        <p:txBody>
          <a:bodyPr vert="horz">
            <a:no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1.</a:t>
            </a:r>
            <a:r>
              <a:rPr kumimoji="0" lang="en-US" sz="2200" b="0" i="0" u="none" strike="noStrike" kern="1200" cap="none" spc="0" normalizeH="0" baseline="0" noProof="0" dirty="0" smtClean="0">
                <a:ln>
                  <a:noFill/>
                </a:ln>
                <a:solidFill>
                  <a:schemeClr val="folHlink"/>
                </a:solidFill>
                <a:effectLst/>
                <a:uLnTx/>
                <a:uFillTx/>
                <a:latin typeface="Times New Roman" charset="0"/>
                <a:ea typeface="+mn-ea"/>
                <a:cs typeface="+mn-cs"/>
              </a:rPr>
              <a:t> </a:t>
            </a:r>
            <a:r>
              <a:rPr kumimoji="0" lang="en-US" sz="2200" b="1" i="1" u="none" strike="noStrike" kern="1200" cap="none" spc="0" normalizeH="0" baseline="0" noProof="0" dirty="0" err="1" smtClean="0">
                <a:ln>
                  <a:noFill/>
                </a:ln>
                <a:solidFill>
                  <a:schemeClr val="folHlink"/>
                </a:solidFill>
                <a:effectLst/>
                <a:uLnTx/>
                <a:uFillTx/>
                <a:latin typeface="Times New Roman" charset="0"/>
                <a:ea typeface="+mn-ea"/>
                <a:cs typeface="+mn-cs"/>
              </a:rPr>
              <a:t>Hypoplastic</a:t>
            </a: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 type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Enamel has not formed to full normal thickness on newly erupted teeth.</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endPar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2. </a:t>
            </a:r>
            <a:r>
              <a:rPr kumimoji="0" lang="en-US" sz="2200" b="1" i="1" u="none" strike="noStrike" kern="1200" cap="none" spc="0" normalizeH="0" baseline="0" noProof="0" dirty="0" err="1" smtClean="0">
                <a:ln>
                  <a:noFill/>
                </a:ln>
                <a:solidFill>
                  <a:schemeClr val="folHlink"/>
                </a:solidFill>
                <a:effectLst/>
                <a:uLnTx/>
                <a:uFillTx/>
                <a:latin typeface="Times New Roman" charset="0"/>
                <a:ea typeface="+mn-ea"/>
                <a:cs typeface="+mn-cs"/>
              </a:rPr>
              <a:t>Hypocalcified</a:t>
            </a: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 type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Enamel is so soft that is can be removed by prophylaxis instrument.</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endPar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3. </a:t>
            </a:r>
            <a:r>
              <a:rPr kumimoji="0" lang="en-US" sz="2200" b="1" i="1" u="none" strike="noStrike" kern="1200" cap="none" spc="0" normalizeH="0" baseline="0" noProof="0" dirty="0" err="1" smtClean="0">
                <a:ln>
                  <a:noFill/>
                </a:ln>
                <a:solidFill>
                  <a:schemeClr val="folHlink"/>
                </a:solidFill>
                <a:effectLst/>
                <a:uLnTx/>
                <a:uFillTx/>
                <a:latin typeface="Times New Roman" charset="0"/>
                <a:ea typeface="+mn-ea"/>
                <a:cs typeface="+mn-cs"/>
              </a:rPr>
              <a:t>Hypomaturation</a:t>
            </a: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 type.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Enamel can be pierced by an explorer point under firm pressure of can be lost by chipping away from the underlying normal appearing dentin.</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Crowns of the teeth may or may not show discoloration. If present it varies between yellow to dark brown.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It may have a chalky texture or a cheesy consistency. It may be chipped or show depressions. </a:t>
            </a:r>
            <a:endParaRPr kumimoji="0" lang="en-US" sz="22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981200"/>
            <a:ext cx="8229600" cy="3810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smtClean="0">
                <a:ln>
                  <a:noFill/>
                </a:ln>
                <a:solidFill>
                  <a:schemeClr val="folHlink"/>
                </a:solidFill>
                <a:effectLst/>
                <a:uLnTx/>
                <a:uFillTx/>
                <a:latin typeface="+mn-lt"/>
                <a:ea typeface="+mn-ea"/>
                <a:cs typeface="+mn-cs"/>
              </a:rPr>
              <a:t>Histologic Feature </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There is a disturbance in the differentitaion or viability of ameloblasts in the hypoplastic type and this is reflected in defects in matrix formation up to and including total absence of matrix.</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In hypocalcification type there are defects of matrix structure and mineral deposition.</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charset="0"/>
                <a:ea typeface="+mn-ea"/>
                <a:cs typeface="+mn-cs"/>
              </a:rPr>
              <a:t>In hypomaturation type there are alterations in enamel rod and rod sheath structure. </a:t>
            </a:r>
            <a:endParaRPr kumimoji="0" lang="en-US" sz="2400" b="0" i="0" u="none" strike="noStrike" kern="1200" cap="none" spc="0" normalizeH="0" baseline="0" noProof="0">
              <a:ln>
                <a:noFill/>
              </a:ln>
              <a:solidFill>
                <a:schemeClr val="tx1"/>
              </a:solidFill>
              <a:effectLst/>
              <a:uLnTx/>
              <a:uFillTx/>
              <a:latin typeface="Times New Roman" charset="0"/>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D:\12. Lecture photos\more mam\DSC02045.JPG"/>
          <p:cNvPicPr>
            <a:picLocks noChangeAspect="1" noChangeArrowheads="1"/>
          </p:cNvPicPr>
          <p:nvPr/>
        </p:nvPicPr>
        <p:blipFill>
          <a:blip r:embed="rId2" cstate="print"/>
          <a:srcRect l="6057" t="9422" r="4101" b="8469"/>
          <a:stretch>
            <a:fillRect/>
          </a:stretch>
        </p:blipFill>
        <p:spPr bwMode="auto">
          <a:xfrm>
            <a:off x="838200" y="533400"/>
            <a:ext cx="7467600" cy="5118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12. Lecture photos\more mam\DSC02047.JPG"/>
          <p:cNvPicPr>
            <a:picLocks noChangeAspect="1" noChangeArrowheads="1"/>
          </p:cNvPicPr>
          <p:nvPr/>
        </p:nvPicPr>
        <p:blipFill>
          <a:blip r:embed="rId2" cstate="print"/>
          <a:srcRect l="5047" t="13460" r="7129" b="7123"/>
          <a:stretch>
            <a:fillRect/>
          </a:stretch>
        </p:blipFill>
        <p:spPr bwMode="auto">
          <a:xfrm>
            <a:off x="914400" y="990600"/>
            <a:ext cx="7303576"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2. Lecture photos\more mam\DSC02049.JPG"/>
          <p:cNvPicPr>
            <a:picLocks noChangeAspect="1" noChangeArrowheads="1"/>
          </p:cNvPicPr>
          <p:nvPr/>
        </p:nvPicPr>
        <p:blipFill>
          <a:blip r:embed="rId2" cstate="print"/>
          <a:srcRect l="6057" t="5384" r="1073" b="16545"/>
          <a:stretch>
            <a:fillRect/>
          </a:stretch>
        </p:blipFill>
        <p:spPr bwMode="auto">
          <a:xfrm>
            <a:off x="512379" y="685800"/>
            <a:ext cx="8098221"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12. Lecture photos\more mam\DSC02048.JPG"/>
          <p:cNvPicPr>
            <a:picLocks noChangeAspect="1" noChangeArrowheads="1"/>
          </p:cNvPicPr>
          <p:nvPr/>
        </p:nvPicPr>
        <p:blipFill>
          <a:blip r:embed="rId2" cstate="print"/>
          <a:srcRect l="2019" t="2692"/>
          <a:stretch>
            <a:fillRect/>
          </a:stretch>
        </p:blipFill>
        <p:spPr bwMode="auto">
          <a:xfrm>
            <a:off x="833437" y="609600"/>
            <a:ext cx="7396163" cy="550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eaLnBrk="1" hangingPunct="1"/>
            <a:r>
              <a:rPr lang="en-US" smtClean="0">
                <a:effectLst/>
              </a:rPr>
              <a:t>Developmental disturbances of size of teeth</a:t>
            </a:r>
          </a:p>
        </p:txBody>
      </p:sp>
      <p:sp>
        <p:nvSpPr>
          <p:cNvPr id="17411" name="Content Placeholder 2"/>
          <p:cNvSpPr>
            <a:spLocks noGrp="1"/>
          </p:cNvSpPr>
          <p:nvPr>
            <p:ph sz="quarter" idx="1"/>
          </p:nvPr>
        </p:nvSpPr>
        <p:spPr>
          <a:xfrm>
            <a:off x="457200" y="2667000"/>
            <a:ext cx="8229600" cy="1981200"/>
          </a:xfrm>
        </p:spPr>
        <p:txBody>
          <a:bodyPr/>
          <a:lstStyle/>
          <a:p>
            <a:pPr eaLnBrk="1" hangingPunct="1"/>
            <a:r>
              <a:rPr lang="en-US" b="1" smtClean="0">
                <a:effectLst/>
              </a:rPr>
              <a:t>Microdontia</a:t>
            </a:r>
          </a:p>
          <a:p>
            <a:pPr eaLnBrk="1" hangingPunct="1"/>
            <a:r>
              <a:rPr lang="en-US" b="1" smtClean="0">
                <a:effectLst/>
              </a:rPr>
              <a:t>Macrodontia </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28600"/>
            <a:ext cx="8229600" cy="868362"/>
          </a:xfrm>
        </p:spPr>
        <p:txBody>
          <a:bodyPr/>
          <a:lstStyle/>
          <a:p>
            <a:r>
              <a:rPr lang="en-US" sz="2400" b="1" dirty="0">
                <a:latin typeface="Times New Roman" charset="0"/>
              </a:rPr>
              <a:t>DENTINOGENESIS IMPERFECTA</a:t>
            </a:r>
            <a:br>
              <a:rPr lang="en-US" sz="2400" b="1" dirty="0">
                <a:latin typeface="Times New Roman" charset="0"/>
              </a:rPr>
            </a:br>
            <a:r>
              <a:rPr lang="en-US" sz="2400" b="1" i="1" dirty="0">
                <a:latin typeface="Times New Roman" charset="0"/>
              </a:rPr>
              <a:t>(Hereditary opalescent dentin)</a:t>
            </a:r>
          </a:p>
        </p:txBody>
      </p:sp>
      <p:sp>
        <p:nvSpPr>
          <p:cNvPr id="5" name="Rectangle 3"/>
          <p:cNvSpPr txBox="1">
            <a:spLocks noChangeArrowheads="1"/>
          </p:cNvSpPr>
          <p:nvPr/>
        </p:nvSpPr>
        <p:spPr>
          <a:xfrm>
            <a:off x="457200" y="1828800"/>
            <a:ext cx="8229600" cy="42672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Here the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mesodermal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portion of the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odontogenic</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apparatus is disturbed.</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400" b="1" i="1" u="none" strike="noStrike" kern="1200" cap="none" spc="0" normalizeH="0" baseline="0" noProof="0" dirty="0" smtClean="0">
                <a:ln>
                  <a:noFill/>
                </a:ln>
                <a:solidFill>
                  <a:schemeClr val="folHlink"/>
                </a:solidFill>
                <a:effectLst/>
                <a:uLnTx/>
                <a:uFillTx/>
                <a:latin typeface="Times New Roman" charset="0"/>
                <a:ea typeface="+mn-ea"/>
                <a:cs typeface="+mn-cs"/>
              </a:rPr>
              <a:t>Classification</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0" u="none" strike="noStrike" kern="1200" cap="none" spc="0" normalizeH="0" baseline="0" noProof="0" dirty="0" smtClean="0">
                <a:ln>
                  <a:noFill/>
                </a:ln>
                <a:solidFill>
                  <a:schemeClr val="tx1"/>
                </a:solidFill>
                <a:effectLst/>
                <a:uLnTx/>
                <a:uFillTx/>
                <a:latin typeface="Times New Roman" charset="0"/>
                <a:ea typeface="+mn-ea"/>
                <a:cs typeface="+mn-cs"/>
              </a:rPr>
              <a:t>Type I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Occurs in families with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osteogenesis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imperfecta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It is an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autosomal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dominant trait with variable expressivity.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0" u="none" strike="noStrike" kern="1200" cap="none" spc="0" normalizeH="0" baseline="0" noProof="0" dirty="0" smtClean="0">
                <a:ln>
                  <a:noFill/>
                </a:ln>
                <a:solidFill>
                  <a:schemeClr val="tx1"/>
                </a:solidFill>
                <a:effectLst/>
                <a:uLnTx/>
                <a:uFillTx/>
                <a:latin typeface="Times New Roman" charset="0"/>
                <a:ea typeface="+mn-ea"/>
                <a:cs typeface="+mn-cs"/>
              </a:rPr>
              <a:t>Type II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Never occurs in association with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osteogenesis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imperfecta</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Referred do as hereditary opalescent dentin. Inherited as an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autosomal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dominant trait.</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0" u="none" strike="noStrike" kern="1200" cap="none" spc="0" normalizeH="0" baseline="0" noProof="0" dirty="0" smtClean="0">
                <a:ln>
                  <a:noFill/>
                </a:ln>
                <a:solidFill>
                  <a:schemeClr val="tx1"/>
                </a:solidFill>
                <a:effectLst/>
                <a:uLnTx/>
                <a:uFillTx/>
                <a:latin typeface="Times New Roman" charset="0"/>
                <a:ea typeface="+mn-ea"/>
                <a:cs typeface="+mn-cs"/>
              </a:rPr>
              <a:t>Type III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It is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brandywine</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type. This is a racial isolate in Maryland.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There is multiple pup exposures in deciduous teeth.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It is an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autosomal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dominant. </a:t>
            </a: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447800"/>
            <a:ext cx="8229600" cy="50292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400" b="1" i="1" u="none" strike="noStrike" kern="1200" cap="none" spc="0" normalizeH="0" baseline="0" noProof="0" dirty="0" smtClean="0">
                <a:ln>
                  <a:noFill/>
                </a:ln>
                <a:solidFill>
                  <a:schemeClr val="folHlink"/>
                </a:solidFill>
                <a:effectLst/>
                <a:uLnTx/>
                <a:uFillTx/>
                <a:latin typeface="Times New Roman" charset="0"/>
                <a:ea typeface="+mn-ea"/>
                <a:cs typeface="+mn-cs"/>
              </a:rPr>
              <a:t>Clinical Features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Color of teeth may range from a gray to brownish-violet or yellowish-brown.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Exhibits a characteristic translucent or opalescent hue.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Abnormal dentin enamel junction and the scalloping is absent.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Dentin undergoes rapid attrition and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occlusal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surfaces are severally flattened.</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400" b="1" i="1" u="none" strike="noStrike" kern="1200" cap="none" spc="0" normalizeH="0" baseline="0" noProof="0" dirty="0" smtClean="0">
                <a:ln>
                  <a:noFill/>
                </a:ln>
                <a:solidFill>
                  <a:schemeClr val="folHlink"/>
                </a:solidFill>
                <a:effectLst/>
                <a:uLnTx/>
                <a:uFillTx/>
                <a:latin typeface="Times New Roman" charset="0"/>
                <a:ea typeface="+mn-ea"/>
                <a:cs typeface="+mn-cs"/>
              </a:rPr>
              <a:t>Radiological Features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There is partial or total precocious obliteration of the pulp chambers and root canals by continued formation of dentin.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Enamel is normal while dentin is thin and pulp chambers are enormous. This is shell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Most of the teeth exhibit short roots.</a:t>
            </a: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676400"/>
            <a:ext cx="8229600" cy="4953000"/>
          </a:xfrm>
          <a:prstGeom prst="rect">
            <a:avLst/>
          </a:prstGeom>
        </p:spPr>
        <p:txBody>
          <a:bodyPr vert="horz">
            <a:normAutofit lnSpcReduction="10000"/>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700" b="1" i="1" u="none" strike="noStrike" kern="1200" cap="none" spc="0" normalizeH="0" baseline="0" noProof="0" dirty="0" err="1" smtClean="0">
                <a:ln>
                  <a:noFill/>
                </a:ln>
                <a:solidFill>
                  <a:schemeClr val="folHlink"/>
                </a:solidFill>
                <a:effectLst/>
                <a:uLnTx/>
                <a:uFillTx/>
                <a:latin typeface="Times New Roman" charset="0"/>
                <a:ea typeface="+mn-ea"/>
                <a:cs typeface="+mn-cs"/>
              </a:rPr>
              <a:t>Histologic</a:t>
            </a:r>
            <a:r>
              <a:rPr kumimoji="0" lang="en-US" sz="2700" b="1" i="1" u="none" strike="noStrike" kern="1200" cap="none" spc="0" normalizeH="0" baseline="0" noProof="0" dirty="0" smtClean="0">
                <a:ln>
                  <a:noFill/>
                </a:ln>
                <a:solidFill>
                  <a:schemeClr val="folHlink"/>
                </a:solidFill>
                <a:effectLst/>
                <a:uLnTx/>
                <a:uFillTx/>
                <a:latin typeface="Times New Roman" charset="0"/>
                <a:ea typeface="+mn-ea"/>
                <a:cs typeface="+mn-cs"/>
              </a:rPr>
              <a:t> Features</a:t>
            </a:r>
            <a:r>
              <a:rPr kumimoji="0" lang="en-US" sz="2800" b="1" i="1" u="none" strike="noStrike" kern="1200" cap="none" spc="0" normalizeH="0" baseline="0" noProof="0" dirty="0" smtClean="0">
                <a:ln>
                  <a:noFill/>
                </a:ln>
                <a:solidFill>
                  <a:schemeClr val="folHlink"/>
                </a:solidFill>
                <a:effectLst/>
                <a:uLnTx/>
                <a:uFillTx/>
                <a:latin typeface="Times New Roman" charset="0"/>
                <a:ea typeface="+mn-ea"/>
                <a:cs typeface="+mn-cs"/>
              </a:rPr>
              <a:t>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There is purely a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mesodermal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disturbance.</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Dentin is composed of irregular tubules often with large areas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uncalcified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matrix.</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Tubules tend to be larger in diameter.</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Pulp chamber is obliterated by the continued deposition of dentin.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Odontoblasts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degenerate readily becoming entrapped in the matrix.</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800" b="1" i="1" u="none" strike="noStrike" kern="1200" cap="none" spc="0" normalizeH="0" baseline="0" noProof="0" dirty="0" smtClean="0">
                <a:ln>
                  <a:noFill/>
                </a:ln>
                <a:solidFill>
                  <a:schemeClr val="folHlink"/>
                </a:solidFill>
                <a:effectLst/>
                <a:uLnTx/>
                <a:uFillTx/>
                <a:latin typeface="Times New Roman" charset="0"/>
                <a:ea typeface="+mn-ea"/>
                <a:cs typeface="+mn-cs"/>
              </a:rPr>
              <a:t>Chemical and Physical Features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Water content is greatly increased (60% above normal) Inorganic content is less than that of normal dentin.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r>
              <a:rPr kumimoji="0" lang="en-US" sz="2800" b="1" i="1" u="none" strike="noStrike" kern="1200" cap="none" spc="0" normalizeH="0" baseline="0" noProof="0" dirty="0" smtClean="0">
                <a:ln>
                  <a:noFill/>
                </a:ln>
                <a:solidFill>
                  <a:schemeClr val="folHlink"/>
                </a:solidFill>
                <a:effectLst/>
                <a:uLnTx/>
                <a:uFillTx/>
                <a:latin typeface="Times New Roman" charset="0"/>
                <a:ea typeface="+mn-ea"/>
                <a:cs typeface="+mn-cs"/>
              </a:rPr>
              <a:t> </a:t>
            </a:r>
            <a:endPar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D:\12. Lecture photos\more mam\DSC02050.JPG"/>
          <p:cNvPicPr>
            <a:picLocks noChangeAspect="1" noChangeArrowheads="1"/>
          </p:cNvPicPr>
          <p:nvPr/>
        </p:nvPicPr>
        <p:blipFill>
          <a:blip r:embed="rId2" cstate="print"/>
          <a:srcRect l="7613" t="12311" r="8601" b="13657"/>
          <a:stretch>
            <a:fillRect/>
          </a:stretch>
        </p:blipFill>
        <p:spPr bwMode="auto">
          <a:xfrm>
            <a:off x="1100051" y="1066800"/>
            <a:ext cx="7129549"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O2URL-Dentinogenesis imperfecta"/>
          <p:cNvPicPr>
            <a:picLocks noChangeAspect="1" noChangeArrowheads="1"/>
          </p:cNvPicPr>
          <p:nvPr/>
        </p:nvPicPr>
        <p:blipFill>
          <a:blip r:embed="rId2"/>
          <a:srcRect/>
          <a:stretch>
            <a:fillRect/>
          </a:stretch>
        </p:blipFill>
        <p:spPr bwMode="auto">
          <a:xfrm>
            <a:off x="63066" y="76199"/>
            <a:ext cx="4508934" cy="3233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BIO2URL-Dentinogenesis imperfecta-2"/>
          <p:cNvPicPr>
            <a:picLocks noChangeAspect="1" noChangeArrowheads="1"/>
          </p:cNvPicPr>
          <p:nvPr/>
        </p:nvPicPr>
        <p:blipFill>
          <a:blip r:embed="rId3"/>
          <a:srcRect/>
          <a:stretch>
            <a:fillRect/>
          </a:stretch>
        </p:blipFill>
        <p:spPr bwMode="auto">
          <a:xfrm>
            <a:off x="4248484" y="3352800"/>
            <a:ext cx="4819316" cy="343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D:\12. Lecture photos\more mam\DSC02051.JPG"/>
          <p:cNvPicPr>
            <a:picLocks noChangeAspect="1" noChangeArrowheads="1"/>
          </p:cNvPicPr>
          <p:nvPr/>
        </p:nvPicPr>
        <p:blipFill>
          <a:blip r:embed="rId2" cstate="print"/>
          <a:srcRect r="2545" b="6927"/>
          <a:stretch>
            <a:fillRect/>
          </a:stretch>
        </p:blipFill>
        <p:spPr bwMode="auto">
          <a:xfrm>
            <a:off x="873125" y="750888"/>
            <a:ext cx="7356475" cy="5268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6038"/>
            <a:ext cx="8229600" cy="944562"/>
          </a:xfrm>
        </p:spPr>
        <p:txBody>
          <a:bodyPr>
            <a:noAutofit/>
          </a:bodyPr>
          <a:lstStyle/>
          <a:p>
            <a:r>
              <a:rPr lang="en-US" sz="2400" b="1" dirty="0">
                <a:latin typeface="Times New Roman" charset="0"/>
              </a:rPr>
              <a:t>DENTIN DYSPLASIA</a:t>
            </a:r>
            <a:r>
              <a:rPr lang="en-US" sz="2400" dirty="0">
                <a:latin typeface="Times New Roman" charset="0"/>
              </a:rPr>
              <a:t> </a:t>
            </a:r>
            <a:br>
              <a:rPr lang="en-US" sz="2400" dirty="0">
                <a:latin typeface="Times New Roman" charset="0"/>
              </a:rPr>
            </a:br>
            <a:r>
              <a:rPr lang="en-US" sz="2400" i="1" dirty="0">
                <a:latin typeface="Times New Roman" charset="0"/>
              </a:rPr>
              <a:t>(Rootless teeth)</a:t>
            </a:r>
            <a:r>
              <a:rPr lang="en-US" sz="2400" dirty="0">
                <a:latin typeface="Times New Roman" charset="0"/>
              </a:rPr>
              <a:t> </a:t>
            </a:r>
          </a:p>
        </p:txBody>
      </p:sp>
      <p:sp>
        <p:nvSpPr>
          <p:cNvPr id="5" name="Rectangle 3"/>
          <p:cNvSpPr txBox="1">
            <a:spLocks noChangeArrowheads="1"/>
          </p:cNvSpPr>
          <p:nvPr/>
        </p:nvSpPr>
        <p:spPr>
          <a:xfrm>
            <a:off x="457200" y="1524000"/>
            <a:ext cx="8229600" cy="50292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Rare disturbance of dentin formation characterized by normal </a:t>
            </a:r>
            <a:r>
              <a:rPr kumimoji="0" lang="en-US" sz="2000" b="0" i="0" u="none" strike="noStrike" kern="1200" cap="none" spc="0" normalizeH="0" baseline="0" noProof="0" dirty="0" err="1" smtClean="0">
                <a:ln>
                  <a:noFill/>
                </a:ln>
                <a:solidFill>
                  <a:schemeClr val="tx1"/>
                </a:solidFill>
                <a:effectLst/>
                <a:uLnTx/>
                <a:uFillTx/>
                <a:latin typeface="Times New Roman" charset="0"/>
                <a:ea typeface="+mn-ea"/>
                <a:cs typeface="+mn-cs"/>
              </a:rPr>
              <a:t>pulpal</a:t>
            </a: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 morphology. </a:t>
            </a:r>
          </a:p>
          <a:p>
            <a:pPr marL="548640" marR="0" lvl="1" indent="-274320" algn="just" defTabSz="914400" rtl="0" eaLnBrk="1" fontAlgn="auto" latinLnBrk="0" hangingPunct="1">
              <a:lnSpc>
                <a:spcPct val="80000"/>
              </a:lnSpc>
              <a:spcBef>
                <a:spcPct val="20000"/>
              </a:spcBef>
              <a:spcAft>
                <a:spcPts val="0"/>
              </a:spcAft>
              <a:buClr>
                <a:schemeClr val="accent2"/>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Times New Roman" charset="0"/>
                <a:ea typeface="+mn-ea"/>
                <a:cs typeface="+mn-cs"/>
              </a:rPr>
              <a:t>Type I- </a:t>
            </a:r>
            <a:r>
              <a:rPr kumimoji="0" lang="en-US" sz="2000" b="0" i="0" u="none" strike="noStrike" kern="1200" cap="none" spc="0" normalizeH="0" baseline="0" noProof="0" dirty="0" err="1" smtClean="0">
                <a:ln>
                  <a:noFill/>
                </a:ln>
                <a:solidFill>
                  <a:schemeClr val="tx2"/>
                </a:solidFill>
                <a:effectLst/>
                <a:uLnTx/>
                <a:uFillTx/>
                <a:latin typeface="Times New Roman" charset="0"/>
                <a:ea typeface="+mn-ea"/>
                <a:cs typeface="+mn-cs"/>
              </a:rPr>
              <a:t>Redicular</a:t>
            </a:r>
            <a:r>
              <a:rPr kumimoji="0" lang="en-US" sz="2000" b="0" i="0" u="none" strike="noStrike" kern="1200" cap="none" spc="0" normalizeH="0" baseline="0" noProof="0" dirty="0" smtClean="0">
                <a:ln>
                  <a:noFill/>
                </a:ln>
                <a:solidFill>
                  <a:schemeClr val="tx2"/>
                </a:solidFill>
                <a:effectLst/>
                <a:uLnTx/>
                <a:uFillTx/>
                <a:latin typeface="Times New Roman" charset="0"/>
                <a:ea typeface="+mn-ea"/>
                <a:cs typeface="+mn-cs"/>
              </a:rPr>
              <a:t> dentin dysplasia </a:t>
            </a:r>
          </a:p>
          <a:p>
            <a:pPr marL="548640" marR="0" lvl="1" indent="-274320" algn="just" defTabSz="914400" rtl="0" eaLnBrk="1" fontAlgn="auto" latinLnBrk="0" hangingPunct="1">
              <a:lnSpc>
                <a:spcPct val="80000"/>
              </a:lnSpc>
              <a:spcBef>
                <a:spcPct val="20000"/>
              </a:spcBef>
              <a:spcAft>
                <a:spcPts val="0"/>
              </a:spcAft>
              <a:buClr>
                <a:schemeClr val="accent2"/>
              </a:buClr>
              <a:buSzPct val="70000"/>
              <a:buFont typeface="Wingdings"/>
              <a:buChar char=""/>
              <a:tabLst/>
              <a:defRPr/>
            </a:pPr>
            <a:r>
              <a:rPr kumimoji="0" lang="en-US" sz="2000" b="0" i="0" u="none" strike="noStrike" kern="1200" cap="none" spc="0" normalizeH="0" baseline="0" noProof="0" dirty="0" smtClean="0">
                <a:ln>
                  <a:noFill/>
                </a:ln>
                <a:solidFill>
                  <a:schemeClr val="tx2"/>
                </a:solidFill>
                <a:effectLst/>
                <a:uLnTx/>
                <a:uFillTx/>
                <a:latin typeface="Times New Roman" charset="0"/>
                <a:ea typeface="+mn-ea"/>
                <a:cs typeface="+mn-cs"/>
              </a:rPr>
              <a:t>Type II- Coronal dentin dysplasia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000" b="1" i="1" u="none" strike="noStrike" kern="1200" cap="none" spc="0" normalizeH="0" baseline="0" noProof="0" dirty="0" smtClean="0">
                <a:ln>
                  <a:noFill/>
                </a:ln>
                <a:solidFill>
                  <a:schemeClr val="folHlink"/>
                </a:solidFill>
                <a:effectLst/>
                <a:uLnTx/>
                <a:uFillTx/>
                <a:latin typeface="Times New Roman" charset="0"/>
                <a:ea typeface="+mn-ea"/>
                <a:cs typeface="+mn-cs"/>
              </a:rPr>
              <a:t>Etiology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Hereditary disease transmitted as an </a:t>
            </a:r>
            <a:r>
              <a:rPr kumimoji="0" lang="en-US" sz="2000" b="0" i="0" u="none" strike="noStrike" kern="1200" cap="none" spc="0" normalizeH="0" baseline="0" noProof="0" dirty="0" err="1" smtClean="0">
                <a:ln>
                  <a:noFill/>
                </a:ln>
                <a:solidFill>
                  <a:schemeClr val="tx1"/>
                </a:solidFill>
                <a:effectLst/>
                <a:uLnTx/>
                <a:uFillTx/>
                <a:latin typeface="Times New Roman" charset="0"/>
                <a:ea typeface="+mn-ea"/>
                <a:cs typeface="+mn-cs"/>
              </a:rPr>
              <a:t>autosomal</a:t>
            </a: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 dominant characteristic.</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000" b="1" i="1" u="none" strike="noStrike" kern="1200" cap="none" spc="0" normalizeH="0" baseline="0" noProof="0" dirty="0" smtClean="0">
                <a:ln>
                  <a:noFill/>
                </a:ln>
                <a:solidFill>
                  <a:schemeClr val="folHlink"/>
                </a:solidFill>
                <a:effectLst/>
                <a:uLnTx/>
                <a:uFillTx/>
                <a:latin typeface="Times New Roman" charset="0"/>
                <a:ea typeface="+mn-ea"/>
                <a:cs typeface="+mn-cs"/>
              </a:rPr>
              <a:t>Clinical Features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Type I (</a:t>
            </a:r>
            <a:r>
              <a:rPr kumimoji="0" lang="en-US" sz="2000" b="0" i="0" u="none" strike="noStrike" kern="1200" cap="none" spc="0" normalizeH="0" baseline="0" noProof="0" dirty="0" err="1" smtClean="0">
                <a:ln>
                  <a:noFill/>
                </a:ln>
                <a:solidFill>
                  <a:schemeClr val="tx1"/>
                </a:solidFill>
                <a:effectLst/>
                <a:uLnTx/>
                <a:uFillTx/>
                <a:latin typeface="Times New Roman" charset="0"/>
                <a:ea typeface="+mn-ea"/>
                <a:cs typeface="+mn-cs"/>
              </a:rPr>
              <a:t>Radicular</a:t>
            </a: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 Both dentitions are affected. Teeth exhibits extreme mobility and are commonly exfoliated prematurely or after minor trauma.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Type II (coronal) : Both dentitions are affected. Deciduous teeth have brown or bluish grey opalescent appearance.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000" b="1" i="1" u="none" strike="noStrike" kern="1200" cap="none" spc="0" normalizeH="0" baseline="0" noProof="0" dirty="0" smtClean="0">
                <a:ln>
                  <a:noFill/>
                </a:ln>
                <a:solidFill>
                  <a:schemeClr val="folHlink"/>
                </a:solidFill>
                <a:effectLst/>
                <a:uLnTx/>
                <a:uFillTx/>
                <a:latin typeface="Times New Roman" charset="0"/>
                <a:ea typeface="+mn-ea"/>
                <a:cs typeface="+mn-cs"/>
              </a:rPr>
              <a:t>Radiological Features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Type I(</a:t>
            </a:r>
            <a:r>
              <a:rPr kumimoji="0" lang="en-US" sz="2000" b="0" i="0" u="none" strike="noStrike" kern="1200" cap="none" spc="0" normalizeH="0" baseline="0" noProof="0" dirty="0" err="1" smtClean="0">
                <a:ln>
                  <a:noFill/>
                </a:ln>
                <a:solidFill>
                  <a:schemeClr val="tx1"/>
                </a:solidFill>
                <a:effectLst/>
                <a:uLnTx/>
                <a:uFillTx/>
                <a:latin typeface="Times New Roman" charset="0"/>
                <a:ea typeface="+mn-ea"/>
                <a:cs typeface="+mn-cs"/>
              </a:rPr>
              <a:t>Radicular</a:t>
            </a: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 In both dentitions roots are short, blunt, conical and malformed, root canals are obliterated. Crescent shaped </a:t>
            </a:r>
            <a:r>
              <a:rPr kumimoji="0" lang="en-US" sz="2000" b="0" i="0" u="none" strike="noStrike" kern="1200" cap="none" spc="0" normalizeH="0" baseline="0" noProof="0" dirty="0" err="1" smtClean="0">
                <a:ln>
                  <a:noFill/>
                </a:ln>
                <a:solidFill>
                  <a:schemeClr val="tx1"/>
                </a:solidFill>
                <a:effectLst/>
                <a:uLnTx/>
                <a:uFillTx/>
                <a:latin typeface="Times New Roman" charset="0"/>
                <a:ea typeface="+mn-ea"/>
                <a:cs typeface="+mn-cs"/>
              </a:rPr>
              <a:t>pulpal</a:t>
            </a: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 remnants may be seen in pulp chamber.</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000" b="0" i="0" u="none" strike="noStrike" kern="1200" cap="none" spc="0" normalizeH="0" baseline="0" noProof="0" dirty="0" smtClean="0">
                <a:ln>
                  <a:noFill/>
                </a:ln>
                <a:solidFill>
                  <a:schemeClr val="tx1"/>
                </a:solidFill>
                <a:effectLst/>
                <a:uLnTx/>
                <a:uFillTx/>
                <a:latin typeface="Times New Roman" charset="0"/>
                <a:ea typeface="+mn-ea"/>
                <a:cs typeface="+mn-cs"/>
              </a:rPr>
              <a:t>Type II (coronal): Exhibit an abnormally large pulp chamber in the coronal portion of the tooth offer described as thistle tube in shape.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endParaRPr kumimoji="0" lang="en-US" sz="20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600200"/>
            <a:ext cx="8229600" cy="45720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Tx/>
              <a:buNone/>
              <a:tabLst/>
              <a:defRPr/>
            </a:pPr>
            <a:r>
              <a:rPr kumimoji="0" lang="en-US" sz="2600" b="1" i="1" u="none" strike="noStrike" kern="1200" cap="none" spc="0" normalizeH="0" baseline="0" noProof="0" dirty="0" err="1" smtClean="0">
                <a:ln>
                  <a:noFill/>
                </a:ln>
                <a:solidFill>
                  <a:schemeClr val="folHlink"/>
                </a:solidFill>
                <a:effectLst/>
                <a:uLnTx/>
                <a:uFillTx/>
                <a:latin typeface="Times New Roman" charset="0"/>
                <a:ea typeface="+mn-ea"/>
                <a:cs typeface="+mn-cs"/>
              </a:rPr>
              <a:t>Histologic</a:t>
            </a:r>
            <a:r>
              <a:rPr kumimoji="0" lang="en-US" sz="2600" b="1" i="1" u="none" strike="noStrike" kern="1200" cap="none" spc="0" normalizeH="0" baseline="0" noProof="0" dirty="0" smtClean="0">
                <a:ln>
                  <a:noFill/>
                </a:ln>
                <a:solidFill>
                  <a:schemeClr val="folHlink"/>
                </a:solidFill>
                <a:effectLst/>
                <a:uLnTx/>
                <a:uFillTx/>
                <a:latin typeface="Times New Roman" charset="0"/>
                <a:ea typeface="+mn-ea"/>
                <a:cs typeface="+mn-cs"/>
              </a:rPr>
              <a:t> Features</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Type I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Radicular</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Apical to the coronal dentin is tubular dentin, most of which obliterates the pulp is calcified tubular dentin,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osteodentin</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and fused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denticles</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New dentin forms around obstacles and shows an characteristic appearance as lava flowing around boulders.</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endParaRP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Type II (Coronal): Deciduous teeth exhibit amorphous and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atubular</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dentin in the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radicular</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portion. Coronal dentin is normal. Pulp has multiple pulp stones or </a:t>
            </a:r>
            <a:r>
              <a:rPr kumimoji="0" lang="en-US" sz="2600" b="0" i="0" u="none" strike="noStrike" kern="1200" cap="none" spc="0" normalizeH="0" baseline="0" noProof="0" dirty="0" err="1" smtClean="0">
                <a:ln>
                  <a:noFill/>
                </a:ln>
                <a:solidFill>
                  <a:schemeClr val="tx1"/>
                </a:solidFill>
                <a:effectLst/>
                <a:uLnTx/>
                <a:uFillTx/>
                <a:latin typeface="Times New Roman" charset="0"/>
                <a:ea typeface="+mn-ea"/>
                <a:cs typeface="+mn-cs"/>
              </a:rPr>
              <a:t>denticles</a:t>
            </a:r>
            <a:r>
              <a:rPr kumimoji="0" lang="en-US" sz="2600" b="0" i="0" u="none" strike="noStrike" kern="1200" cap="none" spc="0" normalizeH="0" baseline="0" noProof="0" dirty="0" smtClean="0">
                <a:ln>
                  <a:noFill/>
                </a:ln>
                <a:solidFill>
                  <a:schemeClr val="tx1"/>
                </a:solidFill>
                <a:effectLst/>
                <a:uLnTx/>
                <a:uFillTx/>
                <a:latin typeface="Times New Roman" charset="0"/>
                <a:ea typeface="+mn-ea"/>
                <a:cs typeface="+mn-cs"/>
              </a:rPr>
              <a:t>. </a:t>
            </a:r>
            <a:endParaRPr kumimoji="0" lang="en-US" sz="26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D:\12. Lecture photos\more mam\DSC02052.JPG"/>
          <p:cNvPicPr>
            <a:picLocks noChangeAspect="1" noChangeArrowheads="1"/>
          </p:cNvPicPr>
          <p:nvPr/>
        </p:nvPicPr>
        <p:blipFill>
          <a:blip r:embed="rId2" cstate="print"/>
          <a:srcRect l="30831" t="8273" r="27781" b="9619"/>
          <a:stretch>
            <a:fillRect/>
          </a:stretch>
        </p:blipFill>
        <p:spPr bwMode="auto">
          <a:xfrm>
            <a:off x="3124200" y="1066800"/>
            <a:ext cx="31242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D:\12. Lecture photos\more mam\DSC02053.JPG"/>
          <p:cNvPicPr>
            <a:picLocks noChangeAspect="1" noChangeArrowheads="1"/>
          </p:cNvPicPr>
          <p:nvPr/>
        </p:nvPicPr>
        <p:blipFill>
          <a:blip r:embed="rId2" cstate="print"/>
          <a:srcRect l="8622" t="2888" r="8602" b="27117"/>
          <a:stretch>
            <a:fillRect/>
          </a:stretch>
        </p:blipFill>
        <p:spPr bwMode="auto">
          <a:xfrm>
            <a:off x="735623" y="762000"/>
            <a:ext cx="7570177"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eaLnBrk="1" hangingPunct="1"/>
            <a:r>
              <a:rPr lang="en-US" smtClean="0">
                <a:effectLst/>
              </a:rPr>
              <a:t>Developmental disturbances in shape of  teeth</a:t>
            </a:r>
          </a:p>
        </p:txBody>
      </p:sp>
      <p:sp>
        <p:nvSpPr>
          <p:cNvPr id="18435" name="Content Placeholder 2"/>
          <p:cNvSpPr>
            <a:spLocks noGrp="1"/>
          </p:cNvSpPr>
          <p:nvPr>
            <p:ph sz="quarter" idx="1"/>
          </p:nvPr>
        </p:nvSpPr>
        <p:spPr>
          <a:xfrm>
            <a:off x="457200" y="1600200"/>
            <a:ext cx="8229600" cy="4800600"/>
          </a:xfrm>
        </p:spPr>
        <p:txBody>
          <a:bodyPr/>
          <a:lstStyle/>
          <a:p>
            <a:pPr eaLnBrk="1" hangingPunct="1"/>
            <a:r>
              <a:rPr lang="en-US" b="1" smtClean="0">
                <a:effectLst/>
              </a:rPr>
              <a:t>Gemination </a:t>
            </a:r>
          </a:p>
          <a:p>
            <a:pPr eaLnBrk="1" hangingPunct="1"/>
            <a:r>
              <a:rPr lang="en-US" b="1" smtClean="0">
                <a:effectLst/>
              </a:rPr>
              <a:t>Fusion</a:t>
            </a:r>
          </a:p>
          <a:p>
            <a:pPr eaLnBrk="1" hangingPunct="1"/>
            <a:r>
              <a:rPr lang="en-US" b="1" smtClean="0">
                <a:effectLst/>
              </a:rPr>
              <a:t>Concresence</a:t>
            </a:r>
          </a:p>
          <a:p>
            <a:pPr eaLnBrk="1" hangingPunct="1"/>
            <a:r>
              <a:rPr lang="en-US" b="1" smtClean="0">
                <a:effectLst/>
              </a:rPr>
              <a:t>Dilaceration</a:t>
            </a:r>
          </a:p>
          <a:p>
            <a:pPr eaLnBrk="1" hangingPunct="1"/>
            <a:r>
              <a:rPr lang="en-US" b="1" smtClean="0">
                <a:effectLst/>
              </a:rPr>
              <a:t>Talons cusp </a:t>
            </a:r>
          </a:p>
          <a:p>
            <a:pPr eaLnBrk="1" hangingPunct="1"/>
            <a:r>
              <a:rPr lang="en-US" b="1" smtClean="0">
                <a:effectLst/>
              </a:rPr>
              <a:t>Dense in dente</a:t>
            </a:r>
          </a:p>
          <a:p>
            <a:pPr eaLnBrk="1" hangingPunct="1"/>
            <a:r>
              <a:rPr lang="en-US" b="1" smtClean="0">
                <a:effectLst/>
              </a:rPr>
              <a:t>Dense evaginatus</a:t>
            </a:r>
          </a:p>
          <a:p>
            <a:pPr eaLnBrk="1" hangingPunct="1"/>
            <a:r>
              <a:rPr lang="en-US" b="1" smtClean="0">
                <a:effectLst/>
              </a:rPr>
              <a:t>Supernumery roots</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152400"/>
            <a:ext cx="8458200" cy="1143000"/>
          </a:xfrm>
        </p:spPr>
        <p:txBody>
          <a:bodyPr>
            <a:noAutofit/>
          </a:bodyPr>
          <a:lstStyle/>
          <a:p>
            <a:r>
              <a:rPr lang="en-US" sz="2400" b="1" dirty="0">
                <a:latin typeface="Times New Roman" charset="0"/>
              </a:rPr>
              <a:t>REGIONAL ODONTODYSPLASIA</a:t>
            </a:r>
            <a:br>
              <a:rPr lang="en-US" sz="2400" b="1" dirty="0">
                <a:latin typeface="Times New Roman" charset="0"/>
              </a:rPr>
            </a:br>
            <a:r>
              <a:rPr lang="en-US" sz="2400" b="1" i="1" dirty="0">
                <a:latin typeface="Times New Roman" charset="0"/>
              </a:rPr>
              <a:t>(</a:t>
            </a:r>
            <a:r>
              <a:rPr lang="en-US" sz="2400" b="1" i="1" dirty="0" err="1">
                <a:latin typeface="Times New Roman" charset="0"/>
              </a:rPr>
              <a:t>Odontogenesis</a:t>
            </a:r>
            <a:r>
              <a:rPr lang="en-US" sz="2400" b="1" i="1" dirty="0">
                <a:latin typeface="Times New Roman" charset="0"/>
              </a:rPr>
              <a:t> </a:t>
            </a:r>
            <a:r>
              <a:rPr lang="en-US" sz="2400" b="1" i="1" dirty="0" err="1">
                <a:latin typeface="Times New Roman" charset="0"/>
              </a:rPr>
              <a:t>inperfecta</a:t>
            </a:r>
            <a:r>
              <a:rPr lang="en-US" sz="2400" b="1" i="1" dirty="0">
                <a:latin typeface="Times New Roman" charset="0"/>
              </a:rPr>
              <a:t>, ghost teeth, </a:t>
            </a:r>
            <a:r>
              <a:rPr lang="en-US" sz="2400" b="1" i="1" dirty="0" err="1">
                <a:latin typeface="Times New Roman" charset="0"/>
              </a:rPr>
              <a:t>odontodysplasia</a:t>
            </a:r>
            <a:r>
              <a:rPr lang="en-US" sz="2400" b="1" i="1" dirty="0">
                <a:latin typeface="Times New Roman" charset="0"/>
              </a:rPr>
              <a:t>, </a:t>
            </a:r>
            <a:r>
              <a:rPr lang="en-US" sz="2400" b="1" i="1" dirty="0" err="1">
                <a:latin typeface="Times New Roman" charset="0"/>
              </a:rPr>
              <a:t>odontogenic</a:t>
            </a:r>
            <a:r>
              <a:rPr lang="en-US" sz="2400" b="1" i="1" dirty="0">
                <a:latin typeface="Times New Roman" charset="0"/>
              </a:rPr>
              <a:t> dysplasia)</a:t>
            </a:r>
          </a:p>
        </p:txBody>
      </p:sp>
      <p:sp>
        <p:nvSpPr>
          <p:cNvPr id="5" name="Rectangle 3"/>
          <p:cNvSpPr txBox="1">
            <a:spLocks noChangeArrowheads="1"/>
          </p:cNvSpPr>
          <p:nvPr/>
        </p:nvSpPr>
        <p:spPr>
          <a:xfrm>
            <a:off x="457200" y="1600200"/>
            <a:ext cx="8229600" cy="4648200"/>
          </a:xfrm>
          <a:prstGeom prst="rect">
            <a:avLst/>
          </a:prstGeom>
        </p:spPr>
        <p:txBody>
          <a:bodyPr vert="horz">
            <a:no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Etiology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Local vascular defects are involved in the pathogenesis of the condition.</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Clinical Features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Delay or total failure in eruption.</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Shape is markedly altered, irregular in appearance with evidence of defective mineralization.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Radiological Features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Marked Reduction in </a:t>
            </a:r>
            <a:r>
              <a:rPr kumimoji="0" lang="en-US" sz="2200" b="0" i="0" u="none" strike="noStrike" kern="1200" cap="none" spc="0" normalizeH="0" baseline="0" noProof="0" dirty="0" err="1" smtClean="0">
                <a:ln>
                  <a:noFill/>
                </a:ln>
                <a:solidFill>
                  <a:schemeClr val="tx1"/>
                </a:solidFill>
                <a:effectLst/>
                <a:uLnTx/>
                <a:uFillTx/>
                <a:latin typeface="Times New Roman" charset="0"/>
                <a:ea typeface="+mn-ea"/>
                <a:cs typeface="+mn-cs"/>
              </a:rPr>
              <a:t>radiodensity</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so that the teeth assume” ghost appearance”.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Enamel and dentin are thin and pulp chamber is large.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200" b="1" i="1" u="none" strike="noStrike" kern="1200" cap="none" spc="0" normalizeH="0" baseline="0" noProof="0" dirty="0" err="1" smtClean="0">
                <a:ln>
                  <a:noFill/>
                </a:ln>
                <a:solidFill>
                  <a:schemeClr val="folHlink"/>
                </a:solidFill>
                <a:effectLst/>
                <a:uLnTx/>
                <a:uFillTx/>
                <a:latin typeface="Times New Roman" charset="0"/>
                <a:ea typeface="+mn-ea"/>
                <a:cs typeface="+mn-cs"/>
              </a:rPr>
              <a:t>Histologic</a:t>
            </a:r>
            <a:r>
              <a:rPr kumimoji="0" lang="en-US" sz="2200" b="1" i="1" u="none" strike="noStrike" kern="1200" cap="none" spc="0" normalizeH="0" baseline="0" noProof="0" dirty="0" smtClean="0">
                <a:ln>
                  <a:noFill/>
                </a:ln>
                <a:solidFill>
                  <a:schemeClr val="folHlink"/>
                </a:solidFill>
                <a:effectLst/>
                <a:uLnTx/>
                <a:uFillTx/>
                <a:latin typeface="Times New Roman" charset="0"/>
                <a:ea typeface="+mn-ea"/>
                <a:cs typeface="+mn-cs"/>
              </a:rPr>
              <a:t> Features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Marked reduction in amount of dentin, widening of </a:t>
            </a:r>
            <a:r>
              <a:rPr kumimoji="0" lang="en-US" sz="2200" b="0" i="0" u="none" strike="noStrike" kern="1200" cap="none" spc="0" normalizeH="0" baseline="0" noProof="0" dirty="0" err="1" smtClean="0">
                <a:ln>
                  <a:noFill/>
                </a:ln>
                <a:solidFill>
                  <a:schemeClr val="tx1"/>
                </a:solidFill>
                <a:effectLst/>
                <a:uLnTx/>
                <a:uFillTx/>
                <a:latin typeface="Times New Roman" charset="0"/>
                <a:ea typeface="+mn-ea"/>
                <a:cs typeface="+mn-cs"/>
              </a:rPr>
              <a:t>predentin</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layer, presence of large areas of interglobular dentin and an irregular tubular pattern of dentin. </a:t>
            </a:r>
            <a:endParaRPr kumimoji="0" lang="en-US" sz="22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D:\12. Lecture photos\more mam\DSC02056.JPG"/>
          <p:cNvPicPr>
            <a:picLocks noChangeAspect="1" noChangeArrowheads="1"/>
          </p:cNvPicPr>
          <p:nvPr/>
        </p:nvPicPr>
        <p:blipFill>
          <a:blip r:embed="rId2" cstate="print">
            <a:lum contrast="20000"/>
          </a:blip>
          <a:srcRect l="12660" t="10965" r="10620" b="21733"/>
          <a:stretch>
            <a:fillRect/>
          </a:stretch>
        </p:blipFill>
        <p:spPr bwMode="auto">
          <a:xfrm>
            <a:off x="990600" y="762000"/>
            <a:ext cx="7065264"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92162"/>
          </a:xfrm>
        </p:spPr>
        <p:txBody>
          <a:bodyPr>
            <a:normAutofit/>
          </a:bodyPr>
          <a:lstStyle/>
          <a:p>
            <a:r>
              <a:rPr lang="en-US" sz="2400" b="1" dirty="0"/>
              <a:t>DISTURBANCES OF GROWTH OF TEETH </a:t>
            </a:r>
          </a:p>
        </p:txBody>
      </p:sp>
      <p:sp>
        <p:nvSpPr>
          <p:cNvPr id="5" name="Rectangle 3"/>
          <p:cNvSpPr txBox="1">
            <a:spLocks noChangeArrowheads="1"/>
          </p:cNvSpPr>
          <p:nvPr/>
        </p:nvSpPr>
        <p:spPr>
          <a:xfrm>
            <a:off x="457200" y="2057400"/>
            <a:ext cx="8229600" cy="3581400"/>
          </a:xfrm>
          <a:prstGeom prst="rect">
            <a:avLst/>
          </a:prstGeom>
        </p:spPr>
        <p:txBody>
          <a:bodyPr vert="horz">
            <a:normAutofit/>
          </a:bodyPr>
          <a:lstStyle/>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Deciduous teeth erupted into oral cavity seen in infants at birth. These are called natal teeth.</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Neonatal teeth are those teeth erupting prematurely in the first 30 days of life. </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Only 1 or 2 teeth erupt early most often deciduous and mandibular central incisors. </a:t>
            </a:r>
          </a:p>
          <a:p>
            <a:pPr marL="274320" marR="0" lvl="0" indent="-274320" algn="just"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In cases of endocrine dysfunction (hyperthyroidism) cases it involves the entire dentition. </a:t>
            </a: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92162"/>
          </a:xfrm>
        </p:spPr>
        <p:txBody>
          <a:bodyPr>
            <a:noAutofit/>
          </a:bodyPr>
          <a:lstStyle/>
          <a:p>
            <a:r>
              <a:rPr lang="en-US" sz="2200" b="1" u="sng" dirty="0" smtClean="0"/>
              <a:t>DISTURBANCES OF GROWTH OF TEETH </a:t>
            </a:r>
            <a:r>
              <a:rPr lang="en-US" sz="2200" b="1" dirty="0" smtClean="0">
                <a:latin typeface="Times New Roman" charset="0"/>
              </a:rPr>
              <a:t/>
            </a:r>
            <a:br>
              <a:rPr lang="en-US" sz="2200" b="1" dirty="0" smtClean="0">
                <a:latin typeface="Times New Roman" charset="0"/>
              </a:rPr>
            </a:br>
            <a:r>
              <a:rPr lang="en-US" sz="2200" b="1" dirty="0" smtClean="0">
                <a:latin typeface="Times New Roman" charset="0"/>
              </a:rPr>
              <a:t>Premature Eruption </a:t>
            </a:r>
            <a:endParaRPr lang="en-US" sz="2200" b="1" dirty="0">
              <a:latin typeface="Times New Roman" charset="0"/>
            </a:endParaRPr>
          </a:p>
        </p:txBody>
      </p:sp>
      <p:sp>
        <p:nvSpPr>
          <p:cNvPr id="5" name="Rectangle 3"/>
          <p:cNvSpPr txBox="1">
            <a:spLocks noChangeArrowheads="1"/>
          </p:cNvSpPr>
          <p:nvPr/>
        </p:nvSpPr>
        <p:spPr>
          <a:xfrm>
            <a:off x="457200" y="1371600"/>
            <a:ext cx="8229600" cy="51054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Deciduous teeth that have erupted into the oral cavity are occasionally seen in the infants at birth.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These are called natal teeth in contrast with neonatal teeth which have been defined as those teeth reputing prematurely in the first 30 days of life.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Most of</a:t>
            </a:r>
            <a:r>
              <a:rPr kumimoji="0" lang="en-US" sz="2200" b="0" i="0" u="none" strike="noStrike" kern="1200" cap="none" spc="0" normalizeH="0" noProof="0" dirty="0" smtClean="0">
                <a:ln>
                  <a:noFill/>
                </a:ln>
                <a:solidFill>
                  <a:schemeClr val="tx1"/>
                </a:solidFill>
                <a:effectLst/>
                <a:uLnTx/>
                <a:uFillTx/>
                <a:latin typeface="Times New Roman" charset="0"/>
                <a:ea typeface="+mn-ea"/>
                <a:cs typeface="+mn-cs"/>
              </a:rPr>
              <a:t>  the</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deciduous and mandibular central incisors are involved.</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Etiology of this phenomenon is unknown, although in some instances it follows a familial pattern. In case of the </a:t>
            </a:r>
            <a:r>
              <a:rPr kumimoji="0" lang="en-US" sz="2200" b="0" i="0" u="none" strike="noStrike" kern="1200" cap="none" spc="0" normalizeH="0" baseline="0" noProof="0" dirty="0" err="1" smtClean="0">
                <a:ln>
                  <a:noFill/>
                </a:ln>
                <a:solidFill>
                  <a:schemeClr val="tx1"/>
                </a:solidFill>
                <a:effectLst/>
                <a:uLnTx/>
                <a:uFillTx/>
                <a:latin typeface="Times New Roman" charset="0"/>
                <a:ea typeface="+mn-ea"/>
                <a:cs typeface="+mn-cs"/>
              </a:rPr>
              <a:t>adrenogenital</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syndrome developing early in life, premature eruption of teeth is sometime seen.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It has been pointed that premature erupted teeth are often well formed and normal in all respect except that they may by somewhat mobile.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The premature eruption of permanent teeth is usually </a:t>
            </a:r>
            <a:r>
              <a:rPr kumimoji="0" lang="en-US" sz="2200" b="0" i="0" u="none" strike="noStrike" kern="1200" cap="none" spc="0" normalizeH="0" baseline="0" noProof="0" dirty="0" err="1" smtClean="0">
                <a:ln>
                  <a:noFill/>
                </a:ln>
                <a:solidFill>
                  <a:schemeClr val="tx1"/>
                </a:solidFill>
                <a:effectLst/>
                <a:uLnTx/>
                <a:uFillTx/>
                <a:latin typeface="Times New Roman" charset="0"/>
                <a:ea typeface="+mn-ea"/>
                <a:cs typeface="+mn-cs"/>
              </a:rPr>
              <a:t>sequelae</a:t>
            </a:r>
            <a:r>
              <a:rPr kumimoji="0" lang="en-US" sz="2200" b="0" i="0" u="none" strike="noStrike" kern="1200" cap="none" spc="0" normalizeH="0" baseline="0" noProof="0" dirty="0" smtClean="0">
                <a:ln>
                  <a:noFill/>
                </a:ln>
                <a:solidFill>
                  <a:schemeClr val="tx1"/>
                </a:solidFill>
                <a:effectLst/>
                <a:uLnTx/>
                <a:uFillTx/>
                <a:latin typeface="Times New Roman" charset="0"/>
                <a:ea typeface="+mn-ea"/>
                <a:cs typeface="+mn-cs"/>
              </a:rPr>
              <a:t> of the premature loss of deciduous teeth this is best demonstrated in the situation of single deciduous tooth has been loss, with subsequent of permanent tooth.  </a:t>
            </a:r>
            <a:endParaRPr kumimoji="0" lang="en-US" sz="22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2. Lecture photos\more mam\DSC02035.JPG"/>
          <p:cNvPicPr>
            <a:picLocks noChangeAspect="1" noChangeArrowheads="1"/>
          </p:cNvPicPr>
          <p:nvPr/>
        </p:nvPicPr>
        <p:blipFill>
          <a:blip r:embed="rId2" cstate="print"/>
          <a:srcRect l="12660" t="16349" r="19706" b="23079"/>
          <a:stretch>
            <a:fillRect/>
          </a:stretch>
        </p:blipFill>
        <p:spPr bwMode="auto">
          <a:xfrm>
            <a:off x="1295400" y="762000"/>
            <a:ext cx="6705600" cy="4503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2. Lecture photos\more mam\DSC02026.JPG"/>
          <p:cNvPicPr>
            <a:picLocks noChangeAspect="1" noChangeArrowheads="1"/>
          </p:cNvPicPr>
          <p:nvPr/>
        </p:nvPicPr>
        <p:blipFill>
          <a:blip r:embed="rId2" cstate="print">
            <a:lum contrast="20000"/>
          </a:blip>
          <a:srcRect l="8622" t="8273" r="10620" b="21733"/>
          <a:stretch>
            <a:fillRect/>
          </a:stretch>
        </p:blipFill>
        <p:spPr bwMode="auto">
          <a:xfrm>
            <a:off x="1295400" y="1828800"/>
            <a:ext cx="6629400" cy="4309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514600" y="457200"/>
            <a:ext cx="3905236" cy="492443"/>
          </a:xfrm>
          <a:prstGeom prst="rect">
            <a:avLst/>
          </a:prstGeom>
          <a:noFill/>
        </p:spPr>
        <p:txBody>
          <a:bodyPr wrap="none" rtlCol="0">
            <a:spAutoFit/>
          </a:bodyPr>
          <a:lstStyle/>
          <a:p>
            <a:r>
              <a:rPr lang="en-US" sz="2600" b="1" dirty="0" smtClean="0">
                <a:solidFill>
                  <a:schemeClr val="accent3"/>
                </a:solidFill>
              </a:rPr>
              <a:t>Eruption </a:t>
            </a:r>
            <a:r>
              <a:rPr lang="en-US" sz="2600" b="1" dirty="0" err="1" smtClean="0">
                <a:solidFill>
                  <a:schemeClr val="accent3"/>
                </a:solidFill>
              </a:rPr>
              <a:t>Sequestrum</a:t>
            </a:r>
            <a:endParaRPr lang="en-US" sz="2600" b="1" dirty="0">
              <a:solidFill>
                <a:schemeClr val="accent3"/>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D:\12. Lecture photos\more mam\DSC02025.JPG"/>
          <p:cNvPicPr>
            <a:picLocks noChangeAspect="1" noChangeArrowheads="1"/>
          </p:cNvPicPr>
          <p:nvPr/>
        </p:nvPicPr>
        <p:blipFill>
          <a:blip r:embed="rId2" cstate="print">
            <a:lum contrast="20000"/>
          </a:blip>
          <a:srcRect l="18717" t="10965" r="9611" b="21733"/>
          <a:stretch>
            <a:fillRect/>
          </a:stretch>
        </p:blipFill>
        <p:spPr bwMode="auto">
          <a:xfrm>
            <a:off x="1219200" y="1639910"/>
            <a:ext cx="6760464" cy="4760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048000" y="533400"/>
            <a:ext cx="3204723" cy="492443"/>
          </a:xfrm>
          <a:prstGeom prst="rect">
            <a:avLst/>
          </a:prstGeom>
        </p:spPr>
        <p:txBody>
          <a:bodyPr wrap="none">
            <a:spAutoFit/>
          </a:bodyPr>
          <a:lstStyle/>
          <a:p>
            <a:r>
              <a:rPr lang="en-US" sz="2600" b="1" dirty="0" smtClean="0">
                <a:solidFill>
                  <a:schemeClr val="accent3"/>
                </a:solidFill>
              </a:rPr>
              <a:t>Delayed Eruption</a:t>
            </a:r>
            <a:endParaRPr lang="en-US" sz="2600" b="1" dirty="0">
              <a:solidFill>
                <a:schemeClr val="accent3"/>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792162"/>
          </a:xfrm>
        </p:spPr>
        <p:txBody>
          <a:bodyPr/>
          <a:lstStyle/>
          <a:p>
            <a:r>
              <a:rPr lang="en-US" sz="3200" b="1" dirty="0">
                <a:latin typeface="Times New Roman" charset="0"/>
              </a:rPr>
              <a:t>EMBEDDED AND IMPACTED TEETH </a:t>
            </a:r>
          </a:p>
        </p:txBody>
      </p:sp>
      <p:sp>
        <p:nvSpPr>
          <p:cNvPr id="5" name="Rectangle 3"/>
          <p:cNvSpPr txBox="1">
            <a:spLocks noChangeArrowheads="1"/>
          </p:cNvSpPr>
          <p:nvPr/>
        </p:nvSpPr>
        <p:spPr>
          <a:xfrm>
            <a:off x="457200" y="2133600"/>
            <a:ext cx="8229600" cy="35052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Individual teeth which are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unerupted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usually because of lack of eruption force is called embedded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Impacted teeth are those prevented from erupting by some physical barrier in the eruption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Lack of space due to crowding of dental arches or the premature loss of deciduous teeth with subsequent partial closure of the area.</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Maxillary and mandibular third molars and maxillary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cuspides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are frequently impacted. </a:t>
            </a: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81000" y="1676400"/>
            <a:ext cx="8229600" cy="38862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r>
              <a:rPr kumimoji="0" lang="en-US" sz="2400" b="1" i="1" u="none" strike="noStrike" kern="1200" cap="none" spc="0" normalizeH="0" baseline="0" noProof="0" dirty="0" smtClean="0">
                <a:ln>
                  <a:noFill/>
                </a:ln>
                <a:solidFill>
                  <a:schemeClr val="folHlink"/>
                </a:solidFill>
                <a:effectLst/>
                <a:uLnTx/>
                <a:uFillTx/>
                <a:latin typeface="Times New Roman" charset="0"/>
                <a:ea typeface="+mn-ea"/>
                <a:cs typeface="+mn-cs"/>
              </a:rPr>
              <a:t>Winter’s classification of mandibular third molars </a:t>
            </a:r>
            <a:endParaRPr kumimoji="0" lang="en-US" sz="2400" b="0" i="0" u="none" strike="noStrike" kern="1200" cap="none" spc="0" normalizeH="0" baseline="0" noProof="0" dirty="0" smtClean="0">
              <a:ln>
                <a:noFill/>
              </a:ln>
              <a:solidFill>
                <a:schemeClr val="folHlink"/>
              </a:solidFill>
              <a:effectLst/>
              <a:uLnTx/>
              <a:uFillTx/>
              <a:latin typeface="Times New Roman" charset="0"/>
              <a:ea typeface="+mn-ea"/>
              <a:cs typeface="+mn-cs"/>
            </a:endParaRP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1" u="none" strike="noStrike" kern="1200" cap="none" spc="0" normalizeH="0" baseline="0" noProof="0" dirty="0" err="1" smtClean="0">
                <a:ln>
                  <a:noFill/>
                </a:ln>
                <a:solidFill>
                  <a:schemeClr val="tx1"/>
                </a:solidFill>
                <a:effectLst/>
                <a:uLnTx/>
                <a:uFillTx/>
                <a:latin typeface="Times New Roman" charset="0"/>
                <a:ea typeface="+mn-ea"/>
                <a:cs typeface="+mn-cs"/>
              </a:rPr>
              <a:t>Mesioangular</a:t>
            </a:r>
            <a:r>
              <a:rPr kumimoji="0" lang="en-US" sz="2400" b="1" i="1" u="none" strike="noStrike" kern="1200" cap="none" spc="0" normalizeH="0" baseline="0" noProof="0" dirty="0" smtClean="0">
                <a:ln>
                  <a:noFill/>
                </a:ln>
                <a:solidFill>
                  <a:schemeClr val="tx1"/>
                </a:solidFill>
                <a:effectLst/>
                <a:uLnTx/>
                <a:uFillTx/>
                <a:latin typeface="Times New Roman" charset="0"/>
                <a:ea typeface="+mn-ea"/>
                <a:cs typeface="+mn-cs"/>
              </a:rPr>
              <a:t> impaction:</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Third molar lies obliquely in bone, crown pointing in a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mesial</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direction, usually in contact with distal surface of the root or crown of the second molar.</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1" u="none" strike="noStrike" kern="1200" cap="none" spc="0" normalizeH="0" baseline="0" noProof="0" dirty="0" err="1" smtClean="0">
                <a:ln>
                  <a:noFill/>
                </a:ln>
                <a:solidFill>
                  <a:schemeClr val="tx1"/>
                </a:solidFill>
                <a:effectLst/>
                <a:uLnTx/>
                <a:uFillTx/>
                <a:latin typeface="Times New Roman" charset="0"/>
                <a:ea typeface="+mn-ea"/>
                <a:cs typeface="+mn-cs"/>
              </a:rPr>
              <a:t>Distoangular</a:t>
            </a:r>
            <a:r>
              <a:rPr kumimoji="0" lang="en-US" sz="2400" b="1" i="1" u="none" strike="noStrike" kern="1200" cap="none" spc="0" normalizeH="0" baseline="0" noProof="0" dirty="0" smtClean="0">
                <a:ln>
                  <a:noFill/>
                </a:ln>
                <a:solidFill>
                  <a:schemeClr val="tx1"/>
                </a:solidFill>
                <a:effectLst/>
                <a:uLnTx/>
                <a:uFillTx/>
                <a:latin typeface="Times New Roman" charset="0"/>
                <a:ea typeface="+mn-ea"/>
                <a:cs typeface="+mn-cs"/>
              </a:rPr>
              <a:t> impaction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Third molar lies obliquely in bone, crown of the tooth pointing distally towards the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ramus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1" u="none" strike="noStrike" kern="1200" cap="none" spc="0" normalizeH="0" baseline="0" noProof="0" dirty="0" smtClean="0">
                <a:ln>
                  <a:noFill/>
                </a:ln>
                <a:solidFill>
                  <a:schemeClr val="tx1"/>
                </a:solidFill>
                <a:effectLst/>
                <a:uLnTx/>
                <a:uFillTx/>
                <a:latin typeface="Times New Roman" charset="0"/>
                <a:ea typeface="+mn-ea"/>
                <a:cs typeface="+mn-cs"/>
              </a:rPr>
              <a:t>Vertical </a:t>
            </a:r>
            <a:r>
              <a:rPr kumimoji="0" lang="en-US" sz="2400" b="1" i="1" u="none" strike="noStrike" kern="1200" cap="none" spc="0" normalizeH="0" baseline="0" noProof="0" dirty="0" err="1" smtClean="0">
                <a:ln>
                  <a:noFill/>
                </a:ln>
                <a:solidFill>
                  <a:schemeClr val="tx1"/>
                </a:solidFill>
                <a:effectLst/>
                <a:uLnTx/>
                <a:uFillTx/>
                <a:latin typeface="Times New Roman" charset="0"/>
                <a:ea typeface="+mn-ea"/>
                <a:cs typeface="+mn-cs"/>
              </a:rPr>
              <a:t>impcatin</a:t>
            </a:r>
            <a:r>
              <a:rPr kumimoji="0" lang="en-US" sz="2400" b="1" i="1"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There is lack of space for eruption. It is prevented from erupting by impingement on the distal surface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IInd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molar or the anterior border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ramus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1" i="1" u="none" strike="noStrike" kern="1200" cap="none" spc="0" normalizeH="0" baseline="0" noProof="0" dirty="0" err="1" smtClean="0">
                <a:ln>
                  <a:noFill/>
                </a:ln>
                <a:solidFill>
                  <a:schemeClr val="tx1"/>
                </a:solidFill>
                <a:effectLst/>
                <a:uLnTx/>
                <a:uFillTx/>
                <a:latin typeface="Times New Roman" charset="0"/>
                <a:ea typeface="+mn-ea"/>
                <a:cs typeface="+mn-cs"/>
              </a:rPr>
              <a:t>Horzontal</a:t>
            </a:r>
            <a:r>
              <a:rPr kumimoji="0" lang="en-US" sz="2400" b="1" i="1" u="none" strike="noStrike" kern="1200" cap="none" spc="0" normalizeH="0" baseline="0" noProof="0" dirty="0" smtClean="0">
                <a:ln>
                  <a:noFill/>
                </a:ln>
                <a:solidFill>
                  <a:schemeClr val="tx1"/>
                </a:solidFill>
                <a:effectLst/>
                <a:uLnTx/>
                <a:uFillTx/>
                <a:latin typeface="Times New Roman" charset="0"/>
                <a:ea typeface="+mn-ea"/>
                <a:cs typeface="+mn-cs"/>
              </a:rPr>
              <a:t> impaction:</a:t>
            </a:r>
            <a:r>
              <a:rPr kumimoji="0" lang="en-US" sz="2400" b="0" i="1" u="none" strike="noStrike" kern="1200" cap="none" spc="0" normalizeH="0" baseline="0" noProof="0" dirty="0" smtClean="0">
                <a:ln>
                  <a:noFill/>
                </a:ln>
                <a:solidFill>
                  <a:schemeClr val="tx1"/>
                </a:solidFill>
                <a:effectLst/>
                <a:uLnTx/>
                <a:uFillTx/>
                <a:latin typeface="Times New Roman" charset="0"/>
                <a:ea typeface="+mn-ea"/>
                <a:cs typeface="+mn-cs"/>
              </a:rPr>
              <a:t> </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It is in horizontal position with respect to body of mandible.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04800" y="2438400"/>
            <a:ext cx="8503920" cy="3044952"/>
          </a:xfrm>
        </p:spPr>
        <p:txBody>
          <a:bodyPr>
            <a:normAutofit/>
          </a:bodyPr>
          <a:lstStyle/>
          <a:p>
            <a:pPr lvl="0" algn="just">
              <a:lnSpc>
                <a:spcPct val="80000"/>
              </a:lnSpc>
              <a:defRPr/>
            </a:pPr>
            <a:r>
              <a:rPr lang="en-US" sz="2600" dirty="0" smtClean="0">
                <a:latin typeface="Times New Roman" charset="0"/>
              </a:rPr>
              <a:t>Crown may or may not be in contact with the distal surface of second molar.</a:t>
            </a:r>
          </a:p>
          <a:p>
            <a:pPr lvl="0" algn="just">
              <a:lnSpc>
                <a:spcPct val="80000"/>
              </a:lnSpc>
              <a:defRPr/>
            </a:pPr>
            <a:r>
              <a:rPr lang="en-US" sz="2600" dirty="0" smtClean="0">
                <a:latin typeface="Times New Roman" charset="0"/>
              </a:rPr>
              <a:t>Completely impacted tooth is one which lies completely within the bone.</a:t>
            </a:r>
          </a:p>
          <a:p>
            <a:pPr lvl="0" algn="just">
              <a:lnSpc>
                <a:spcPct val="80000"/>
              </a:lnSpc>
              <a:defRPr/>
            </a:pPr>
            <a:r>
              <a:rPr lang="en-US" sz="2600" dirty="0" smtClean="0">
                <a:latin typeface="Times New Roman" charset="0"/>
              </a:rPr>
              <a:t>Partially impacted tooth is not completely encased in bone but lies partially in soft tissue.</a:t>
            </a:r>
          </a:p>
          <a:p>
            <a:pPr lvl="0" algn="just">
              <a:lnSpc>
                <a:spcPct val="80000"/>
              </a:lnSpc>
              <a:defRPr/>
            </a:pPr>
            <a:r>
              <a:rPr lang="en-US" sz="2600" dirty="0" smtClean="0">
                <a:latin typeface="Times New Roman" charset="0"/>
              </a:rPr>
              <a:t>This tooth creates an ideal situation for infection and even dental caries. </a:t>
            </a:r>
          </a:p>
          <a:p>
            <a:endParaRPr lang="en-US" sz="2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smtClean="0">
                <a:effectLst/>
              </a:rPr>
              <a:t>Developmental disturbances in number of teeth</a:t>
            </a:r>
          </a:p>
        </p:txBody>
      </p:sp>
      <p:sp>
        <p:nvSpPr>
          <p:cNvPr id="19459" name="Content Placeholder 2"/>
          <p:cNvSpPr>
            <a:spLocks noGrp="1"/>
          </p:cNvSpPr>
          <p:nvPr>
            <p:ph sz="quarter" idx="1"/>
          </p:nvPr>
        </p:nvSpPr>
        <p:spPr>
          <a:xfrm>
            <a:off x="457200" y="2057400"/>
            <a:ext cx="8229600" cy="3124200"/>
          </a:xfrm>
        </p:spPr>
        <p:txBody>
          <a:bodyPr/>
          <a:lstStyle/>
          <a:p>
            <a:pPr eaLnBrk="1" hangingPunct="1"/>
            <a:r>
              <a:rPr lang="en-US" b="1" smtClean="0">
                <a:effectLst/>
              </a:rPr>
              <a:t>Oligodontia</a:t>
            </a:r>
          </a:p>
          <a:p>
            <a:pPr eaLnBrk="1" hangingPunct="1"/>
            <a:r>
              <a:rPr lang="en-US" b="1" smtClean="0">
                <a:effectLst/>
              </a:rPr>
              <a:t>Anodontia</a:t>
            </a:r>
          </a:p>
          <a:p>
            <a:pPr eaLnBrk="1" hangingPunct="1"/>
            <a:r>
              <a:rPr lang="en-US" b="1" smtClean="0">
                <a:effectLst/>
              </a:rPr>
              <a:t>Supernumerary teeth</a:t>
            </a:r>
          </a:p>
          <a:p>
            <a:pPr eaLnBrk="1" hangingPunct="1"/>
            <a:r>
              <a:rPr lang="en-US" b="1" smtClean="0">
                <a:effectLst/>
              </a:rPr>
              <a:t>Predeciduous dentition</a:t>
            </a:r>
          </a:p>
          <a:p>
            <a:pPr eaLnBrk="1" hangingPunct="1"/>
            <a:r>
              <a:rPr lang="en-US" b="1" smtClean="0">
                <a:effectLst/>
              </a:rPr>
              <a:t>Post permanent dentition</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D:\12. Lecture photos\Bhavthankar mam\croped photos\DSC02150 - croped.jpg"/>
          <p:cNvPicPr>
            <a:picLocks noChangeAspect="1" noChangeArrowheads="1"/>
          </p:cNvPicPr>
          <p:nvPr/>
        </p:nvPicPr>
        <p:blipFill>
          <a:blip r:embed="rId2"/>
          <a:srcRect/>
          <a:stretch>
            <a:fillRect/>
          </a:stretch>
        </p:blipFill>
        <p:spPr bwMode="auto">
          <a:xfrm>
            <a:off x="630623" y="838200"/>
            <a:ext cx="7827577"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28600"/>
            <a:ext cx="8229600" cy="868362"/>
          </a:xfrm>
        </p:spPr>
        <p:txBody>
          <a:bodyPr>
            <a:normAutofit fontScale="90000"/>
          </a:bodyPr>
          <a:lstStyle/>
          <a:p>
            <a:r>
              <a:rPr lang="en-US" sz="2600" b="1" dirty="0">
                <a:latin typeface="Times New Roman" charset="0"/>
              </a:rPr>
              <a:t>ANKYLOSED DECIDUOUS TEETH</a:t>
            </a:r>
            <a:br>
              <a:rPr lang="en-US" sz="2600" b="1" dirty="0">
                <a:latin typeface="Times New Roman" charset="0"/>
              </a:rPr>
            </a:br>
            <a:r>
              <a:rPr lang="en-US" sz="2600" b="1" i="1" dirty="0">
                <a:latin typeface="Times New Roman" charset="0"/>
              </a:rPr>
              <a:t>(Submerged teeth)</a:t>
            </a:r>
          </a:p>
        </p:txBody>
      </p:sp>
      <p:sp>
        <p:nvSpPr>
          <p:cNvPr id="5" name="Rectangle 3"/>
          <p:cNvSpPr txBox="1">
            <a:spLocks noChangeArrowheads="1"/>
          </p:cNvSpPr>
          <p:nvPr/>
        </p:nvSpPr>
        <p:spPr>
          <a:xfrm>
            <a:off x="457200" y="1524000"/>
            <a:ext cx="8229600" cy="48768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Are deciduous teeth, most commonly mandibular second molars that have a variable degree of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rooth</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resorption and then have become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ankyloses</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to the bone.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This process presents exfoliation and subsequent replacement by permanent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After the adjacent permanent teeth have erupted, the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ankylosed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tooth appears to have submerged below level of occlusion.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Teeth affected lack mobility even though root resorption is far advanced.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Upon percussion </a:t>
            </a:r>
            <a:r>
              <a:rPr kumimoji="0" lang="en-US" sz="2400" b="0" i="0" u="none" strike="noStrike" kern="1200" cap="none" spc="0" normalizeH="0" baseline="0" noProof="0" dirty="0" err="1" smtClean="0">
                <a:ln>
                  <a:noFill/>
                </a:ln>
                <a:solidFill>
                  <a:schemeClr val="tx1"/>
                </a:solidFill>
                <a:effectLst/>
                <a:uLnTx/>
                <a:uFillTx/>
                <a:latin typeface="Times New Roman" charset="0"/>
                <a:ea typeface="+mn-ea"/>
                <a:cs typeface="+mn-cs"/>
              </a:rPr>
              <a:t>ankylosed</a:t>
            </a: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 tooth imparts characteristic solid sound in comparison to dull cushioned sound of normal tooth.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charset="0"/>
                <a:ea typeface="+mn-ea"/>
                <a:cs typeface="+mn-cs"/>
              </a:rPr>
              <a:t>Trauma, infection, disturbed local metabolism, or a genetic influence have been considered. </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a:ln>
                <a:noFill/>
              </a:ln>
              <a:solidFill>
                <a:schemeClr val="tx1"/>
              </a:solidFill>
              <a:effectLst/>
              <a:uLnTx/>
              <a:uFillTx/>
              <a:latin typeface="Times New Roman" charset="0"/>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D:\12. Lecture photos\more mam\DSC02028.JPG"/>
          <p:cNvPicPr>
            <a:picLocks noChangeAspect="1" noChangeArrowheads="1"/>
          </p:cNvPicPr>
          <p:nvPr/>
        </p:nvPicPr>
        <p:blipFill>
          <a:blip r:embed="rId2" cstate="print"/>
          <a:srcRect l="12660" t="8273" r="9611" b="24425"/>
          <a:stretch>
            <a:fillRect/>
          </a:stretch>
        </p:blipFill>
        <p:spPr bwMode="auto">
          <a:xfrm>
            <a:off x="838200" y="990600"/>
            <a:ext cx="762762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655637" y="1029831"/>
            <a:ext cx="7772400" cy="1143000"/>
          </a:xfrm>
        </p:spPr>
        <p:txBody>
          <a:bodyPr/>
          <a:lstStyle/>
          <a:p>
            <a:r>
              <a:rPr lang="en-US" altLang="zh-CN" sz="3600" b="1" dirty="0">
                <a:solidFill>
                  <a:schemeClr val="tx1"/>
                </a:solidFill>
                <a:latin typeface="Times" pitchFamily="18" charset="0"/>
              </a:rPr>
              <a:t>Anomalies of Color</a:t>
            </a:r>
            <a:r>
              <a:rPr lang="en-US" altLang="zh-CN" sz="3600" b="1" dirty="0">
                <a:solidFill>
                  <a:schemeClr val="tx1"/>
                </a:solidFill>
              </a:rPr>
              <a:t> </a:t>
            </a:r>
          </a:p>
        </p:txBody>
      </p:sp>
      <p:sp>
        <p:nvSpPr>
          <p:cNvPr id="5" name="Text Box 4"/>
          <p:cNvSpPr txBox="1">
            <a:spLocks noChangeArrowheads="1"/>
          </p:cNvSpPr>
          <p:nvPr/>
        </p:nvSpPr>
        <p:spPr bwMode="auto">
          <a:xfrm>
            <a:off x="1096962" y="2345869"/>
            <a:ext cx="184731" cy="369332"/>
          </a:xfrm>
          <a:prstGeom prst="rect">
            <a:avLst/>
          </a:prstGeom>
          <a:noFill/>
          <a:ln w="9525">
            <a:noFill/>
            <a:miter lim="800000"/>
            <a:headEnd/>
            <a:tailEnd/>
          </a:ln>
          <a:effectLst/>
        </p:spPr>
        <p:txBody>
          <a:bodyPr wrap="none">
            <a:spAutoFit/>
          </a:bodyPr>
          <a:lstStyle/>
          <a:p>
            <a:endParaRPr lang="en-US"/>
          </a:p>
        </p:txBody>
      </p:sp>
      <p:sp>
        <p:nvSpPr>
          <p:cNvPr id="6" name="Text Box 5"/>
          <p:cNvSpPr txBox="1">
            <a:spLocks noChangeArrowheads="1"/>
          </p:cNvSpPr>
          <p:nvPr/>
        </p:nvSpPr>
        <p:spPr bwMode="auto">
          <a:xfrm>
            <a:off x="1417637" y="2172831"/>
            <a:ext cx="6781800" cy="641350"/>
          </a:xfrm>
          <a:prstGeom prst="rect">
            <a:avLst/>
          </a:prstGeom>
          <a:noFill/>
          <a:ln w="9525">
            <a:noFill/>
            <a:miter lim="800000"/>
            <a:headEnd/>
            <a:tailEnd/>
          </a:ln>
          <a:effectLst/>
        </p:spPr>
        <p:txBody>
          <a:bodyPr>
            <a:spAutoFit/>
          </a:bodyPr>
          <a:lstStyle/>
          <a:p>
            <a:pPr marL="457200" indent="-457200"/>
            <a:r>
              <a:rPr lang="en-US" altLang="zh-CN" sz="3600" b="1" dirty="0">
                <a:latin typeface="Courier New"/>
                <a:ea typeface="黑体" pitchFamily="2" charset="-122"/>
              </a:rPr>
              <a:t>—</a:t>
            </a:r>
            <a:r>
              <a:rPr lang="en-US" altLang="zh-CN" sz="3600" b="1" dirty="0">
                <a:latin typeface="Times" pitchFamily="18" charset="0"/>
                <a:ea typeface="黑体" pitchFamily="2" charset="-122"/>
              </a:rPr>
              <a:t> Discoloration of teeth</a:t>
            </a:r>
          </a:p>
        </p:txBody>
      </p:sp>
      <p:sp>
        <p:nvSpPr>
          <p:cNvPr id="7" name="Text Box 6"/>
          <p:cNvSpPr txBox="1">
            <a:spLocks noChangeArrowheads="1"/>
          </p:cNvSpPr>
          <p:nvPr/>
        </p:nvSpPr>
        <p:spPr bwMode="auto">
          <a:xfrm>
            <a:off x="944562" y="2750681"/>
            <a:ext cx="2238113" cy="646331"/>
          </a:xfrm>
          <a:prstGeom prst="rect">
            <a:avLst/>
          </a:prstGeom>
          <a:noFill/>
          <a:ln w="9525">
            <a:noFill/>
            <a:miter lim="800000"/>
            <a:headEnd/>
            <a:tailEnd/>
          </a:ln>
          <a:effectLst/>
        </p:spPr>
        <p:txBody>
          <a:bodyPr wrap="none">
            <a:spAutoFit/>
          </a:bodyPr>
          <a:lstStyle/>
          <a:p>
            <a:r>
              <a:rPr lang="en-US" altLang="zh-CN" sz="3600" b="1" i="1" dirty="0"/>
              <a:t>Etiology</a:t>
            </a:r>
          </a:p>
        </p:txBody>
      </p:sp>
      <p:sp>
        <p:nvSpPr>
          <p:cNvPr id="8" name="Text Box 7"/>
          <p:cNvSpPr txBox="1">
            <a:spLocks noChangeArrowheads="1"/>
          </p:cNvSpPr>
          <p:nvPr/>
        </p:nvSpPr>
        <p:spPr bwMode="auto">
          <a:xfrm>
            <a:off x="381000" y="3620631"/>
            <a:ext cx="8483413" cy="2246769"/>
          </a:xfrm>
          <a:prstGeom prst="rect">
            <a:avLst/>
          </a:prstGeom>
          <a:noFill/>
          <a:ln w="9525">
            <a:noFill/>
            <a:miter lim="800000"/>
            <a:headEnd/>
            <a:tailEnd/>
          </a:ln>
          <a:effectLst/>
        </p:spPr>
        <p:txBody>
          <a:bodyPr wrap="none">
            <a:spAutoFit/>
          </a:bodyPr>
          <a:lstStyle/>
          <a:p>
            <a:pPr>
              <a:buClr>
                <a:srgbClr val="CC66FF"/>
              </a:buClr>
              <a:buFont typeface="Wingdings" pitchFamily="2" charset="2"/>
              <a:buChar char="ü"/>
            </a:pPr>
            <a:r>
              <a:rPr lang="en-US" altLang="zh-CN" sz="2800" dirty="0"/>
              <a:t> Surface deposits (Extrinsic stains)</a:t>
            </a:r>
          </a:p>
          <a:p>
            <a:pPr>
              <a:buClr>
                <a:srgbClr val="CC66FF"/>
              </a:buClr>
              <a:buFont typeface="Wingdings" pitchFamily="2" charset="2"/>
              <a:buChar char="ü"/>
            </a:pPr>
            <a:r>
              <a:rPr lang="en-US" altLang="zh-CN" sz="2800" dirty="0"/>
              <a:t> Changes in structure or thickness of dental tissues</a:t>
            </a:r>
          </a:p>
          <a:p>
            <a:pPr>
              <a:buClr>
                <a:srgbClr val="CC66FF"/>
              </a:buClr>
              <a:buFont typeface="Wingdings" pitchFamily="2" charset="2"/>
              <a:buChar char="ü"/>
            </a:pPr>
            <a:r>
              <a:rPr lang="en-US" altLang="zh-CN" sz="2800" dirty="0"/>
              <a:t> Diffusion of pigments into dental tissues </a:t>
            </a:r>
          </a:p>
          <a:p>
            <a:pPr>
              <a:buClr>
                <a:srgbClr val="CC66FF"/>
              </a:buClr>
              <a:buFont typeface="Wingdings" pitchFamily="2" charset="2"/>
              <a:buChar char="ü"/>
            </a:pPr>
            <a:r>
              <a:rPr lang="en-US" altLang="zh-CN" sz="2800" dirty="0"/>
              <a:t> Pigments incorporated during formation of </a:t>
            </a:r>
            <a:endParaRPr lang="en-US" altLang="zh-CN" sz="2800" dirty="0" smtClean="0"/>
          </a:p>
          <a:p>
            <a:pPr>
              <a:buClr>
                <a:srgbClr val="CC66FF"/>
              </a:buClr>
            </a:pPr>
            <a:r>
              <a:rPr lang="en-US" altLang="zh-CN" sz="2800" dirty="0" smtClean="0"/>
              <a:t>	</a:t>
            </a:r>
            <a:r>
              <a:rPr lang="en-US" altLang="zh-CN" sz="2800" dirty="0" smtClean="0"/>
              <a:t>dental </a:t>
            </a:r>
            <a:r>
              <a:rPr lang="en-US" altLang="zh-CN" sz="2800" dirty="0"/>
              <a:t>tissues.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685800" y="1084005"/>
            <a:ext cx="7772400" cy="1143000"/>
          </a:xfrm>
        </p:spPr>
        <p:txBody>
          <a:bodyPr/>
          <a:lstStyle/>
          <a:p>
            <a:r>
              <a:rPr lang="en-US" altLang="zh-CN" sz="3600" b="1" i="1">
                <a:solidFill>
                  <a:schemeClr val="tx1"/>
                </a:solidFill>
              </a:rPr>
              <a:t>Extrinsic stains</a:t>
            </a:r>
          </a:p>
        </p:txBody>
      </p:sp>
      <p:sp>
        <p:nvSpPr>
          <p:cNvPr id="5" name="Text Box 4"/>
          <p:cNvSpPr txBox="1">
            <a:spLocks noChangeArrowheads="1"/>
          </p:cNvSpPr>
          <p:nvPr/>
        </p:nvSpPr>
        <p:spPr bwMode="auto">
          <a:xfrm>
            <a:off x="1279525" y="2703255"/>
            <a:ext cx="7209025" cy="2554545"/>
          </a:xfrm>
          <a:prstGeom prst="rect">
            <a:avLst/>
          </a:prstGeom>
          <a:noFill/>
          <a:ln w="9525">
            <a:noFill/>
            <a:miter lim="800000"/>
            <a:headEnd/>
            <a:tailEnd/>
          </a:ln>
          <a:effectLst/>
        </p:spPr>
        <p:txBody>
          <a:bodyPr wrap="none">
            <a:spAutoFit/>
          </a:bodyPr>
          <a:lstStyle/>
          <a:p>
            <a:pPr>
              <a:buClr>
                <a:srgbClr val="CC66FF"/>
              </a:buClr>
              <a:buFont typeface="Wingdings" pitchFamily="2" charset="2"/>
              <a:buChar char="ü"/>
            </a:pPr>
            <a:r>
              <a:rPr lang="en-US" altLang="zh-CN" sz="3200" dirty="0"/>
              <a:t> Substances in the diet</a:t>
            </a:r>
          </a:p>
          <a:p>
            <a:pPr>
              <a:buClr>
                <a:srgbClr val="CC66FF"/>
              </a:buClr>
              <a:buFont typeface="Wingdings" pitchFamily="2" charset="2"/>
              <a:buChar char="ü"/>
            </a:pPr>
            <a:r>
              <a:rPr lang="en-US" altLang="zh-CN" sz="3200" dirty="0"/>
              <a:t> Habitual chewing, betel nut, tobacco</a:t>
            </a:r>
          </a:p>
          <a:p>
            <a:pPr>
              <a:buClr>
                <a:srgbClr val="CC66FF"/>
              </a:buClr>
              <a:buFont typeface="Wingdings" pitchFamily="2" charset="2"/>
              <a:buChar char="ü"/>
            </a:pPr>
            <a:r>
              <a:rPr lang="en-US" altLang="zh-CN" sz="3200" dirty="0"/>
              <a:t> Tobacco smoking</a:t>
            </a:r>
          </a:p>
          <a:p>
            <a:pPr>
              <a:buClr>
                <a:srgbClr val="CC66FF"/>
              </a:buClr>
              <a:buFont typeface="Wingdings" pitchFamily="2" charset="2"/>
              <a:buChar char="ü"/>
            </a:pPr>
            <a:r>
              <a:rPr lang="en-US" altLang="zh-CN" sz="3200" dirty="0"/>
              <a:t> Medicaments</a:t>
            </a:r>
          </a:p>
          <a:p>
            <a:pPr>
              <a:buClr>
                <a:srgbClr val="CC66FF"/>
              </a:buClr>
              <a:buFont typeface="Wingdings" pitchFamily="2" charset="2"/>
              <a:buChar char="ü"/>
            </a:pPr>
            <a:r>
              <a:rPr lang="en-US" altLang="zh-CN" sz="3200" dirty="0"/>
              <a:t> </a:t>
            </a:r>
            <a:r>
              <a:rPr lang="en-US" altLang="zh-CN" sz="3200" dirty="0" err="1"/>
              <a:t>Chromogenic</a:t>
            </a:r>
            <a:r>
              <a:rPr lang="en-US" altLang="zh-CN" sz="3200" dirty="0"/>
              <a:t> bacteria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685800" y="1089720"/>
            <a:ext cx="7772400" cy="1143000"/>
          </a:xfrm>
        </p:spPr>
        <p:txBody>
          <a:bodyPr/>
          <a:lstStyle/>
          <a:p>
            <a:r>
              <a:rPr lang="en-US" altLang="zh-CN" sz="3600" b="1" i="1">
                <a:solidFill>
                  <a:schemeClr val="tx1"/>
                </a:solidFill>
              </a:rPr>
              <a:t>Changes in structure</a:t>
            </a:r>
          </a:p>
        </p:txBody>
      </p:sp>
      <p:sp>
        <p:nvSpPr>
          <p:cNvPr id="5" name="Text Box 5"/>
          <p:cNvSpPr txBox="1">
            <a:spLocks noChangeArrowheads="1"/>
          </p:cNvSpPr>
          <p:nvPr/>
        </p:nvSpPr>
        <p:spPr bwMode="auto">
          <a:xfrm>
            <a:off x="898525" y="2404170"/>
            <a:ext cx="7973658" cy="3539430"/>
          </a:xfrm>
          <a:prstGeom prst="rect">
            <a:avLst/>
          </a:prstGeom>
          <a:noFill/>
          <a:ln w="9525">
            <a:noFill/>
            <a:miter lim="800000"/>
            <a:headEnd/>
            <a:tailEnd/>
          </a:ln>
          <a:effectLst/>
        </p:spPr>
        <p:txBody>
          <a:bodyPr wrap="none">
            <a:spAutoFit/>
          </a:bodyPr>
          <a:lstStyle/>
          <a:p>
            <a:pPr>
              <a:buClr>
                <a:srgbClr val="CC66FF"/>
              </a:buClr>
              <a:buFont typeface="Wingdings" pitchFamily="2" charset="2"/>
              <a:buChar char="ü"/>
            </a:pPr>
            <a:r>
              <a:rPr lang="en-US" altLang="zh-CN" sz="3200"/>
              <a:t> Enamel hypoplasias, fluorosis</a:t>
            </a:r>
          </a:p>
          <a:p>
            <a:pPr>
              <a:buClr>
                <a:srgbClr val="CC66FF"/>
              </a:buClr>
              <a:buFont typeface="Wingdings" pitchFamily="2" charset="2"/>
              <a:buChar char="ü"/>
            </a:pPr>
            <a:r>
              <a:rPr lang="en-US" altLang="zh-CN" sz="3200"/>
              <a:t> Amelogenesis imperfecta, hypocalcified, </a:t>
            </a:r>
          </a:p>
          <a:p>
            <a:pPr>
              <a:buClr>
                <a:srgbClr val="CC66FF"/>
              </a:buClr>
              <a:buFont typeface="Wingdings" pitchFamily="2" charset="2"/>
              <a:buNone/>
            </a:pPr>
            <a:r>
              <a:rPr lang="en-US" altLang="zh-CN" sz="3200"/>
              <a:t>       hypomaturation, and hypoplastic types</a:t>
            </a:r>
          </a:p>
          <a:p>
            <a:pPr>
              <a:buClr>
                <a:srgbClr val="CC66FF"/>
              </a:buClr>
              <a:buFont typeface="Wingdings" pitchFamily="2" charset="2"/>
              <a:buChar char="ü"/>
            </a:pPr>
            <a:r>
              <a:rPr lang="en-US" altLang="zh-CN" sz="3200"/>
              <a:t> Enamel opacities</a:t>
            </a:r>
          </a:p>
          <a:p>
            <a:pPr>
              <a:buClr>
                <a:srgbClr val="CC66FF"/>
              </a:buClr>
              <a:buFont typeface="Wingdings" pitchFamily="2" charset="2"/>
              <a:buChar char="ü"/>
            </a:pPr>
            <a:r>
              <a:rPr lang="en-US" altLang="zh-CN" sz="3200"/>
              <a:t> Enamel caries</a:t>
            </a:r>
          </a:p>
          <a:p>
            <a:pPr>
              <a:buClr>
                <a:srgbClr val="CC66FF"/>
              </a:buClr>
              <a:buFont typeface="Wingdings" pitchFamily="2" charset="2"/>
              <a:buChar char="ü"/>
            </a:pPr>
            <a:r>
              <a:rPr lang="en-US" altLang="zh-CN" sz="3200"/>
              <a:t> Dentinogenesis imperfecta</a:t>
            </a:r>
          </a:p>
          <a:p>
            <a:pPr>
              <a:buClr>
                <a:srgbClr val="CC66FF"/>
              </a:buClr>
              <a:buFont typeface="Wingdings" pitchFamily="2" charset="2"/>
              <a:buChar char="ü"/>
            </a:pPr>
            <a:r>
              <a:rPr lang="en-US" altLang="zh-CN" sz="3200"/>
              <a:t> age changes in dental tissues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685800" y="1249740"/>
            <a:ext cx="7772400" cy="1143000"/>
          </a:xfrm>
        </p:spPr>
        <p:txBody>
          <a:bodyPr/>
          <a:lstStyle/>
          <a:p>
            <a:r>
              <a:rPr lang="en-US" altLang="zh-CN" sz="3600" b="1" i="1">
                <a:solidFill>
                  <a:schemeClr val="tx1"/>
                </a:solidFill>
              </a:rPr>
              <a:t>Pigments incorporation</a:t>
            </a:r>
          </a:p>
        </p:txBody>
      </p:sp>
      <p:sp>
        <p:nvSpPr>
          <p:cNvPr id="5" name="Text Box 4"/>
          <p:cNvSpPr txBox="1">
            <a:spLocks noChangeArrowheads="1"/>
          </p:cNvSpPr>
          <p:nvPr/>
        </p:nvSpPr>
        <p:spPr bwMode="auto">
          <a:xfrm>
            <a:off x="2544683" y="2926140"/>
            <a:ext cx="3094117" cy="2062103"/>
          </a:xfrm>
          <a:prstGeom prst="rect">
            <a:avLst/>
          </a:prstGeom>
          <a:noFill/>
          <a:ln w="9525">
            <a:noFill/>
            <a:miter lim="800000"/>
            <a:headEnd/>
            <a:tailEnd/>
          </a:ln>
          <a:effectLst/>
        </p:spPr>
        <p:txBody>
          <a:bodyPr wrap="none">
            <a:spAutoFit/>
          </a:bodyPr>
          <a:lstStyle/>
          <a:p>
            <a:pPr>
              <a:buClr>
                <a:srgbClr val="FFFF00"/>
              </a:buClr>
              <a:buFont typeface="Wingdings" pitchFamily="2" charset="2"/>
              <a:buChar char="ü"/>
            </a:pPr>
            <a:r>
              <a:rPr lang="en-US" altLang="zh-CN" sz="3200" dirty="0"/>
              <a:t> Bile pigments</a:t>
            </a:r>
          </a:p>
          <a:p>
            <a:pPr>
              <a:buClr>
                <a:srgbClr val="FFFF00"/>
              </a:buClr>
              <a:buFont typeface="Wingdings" pitchFamily="2" charset="2"/>
              <a:buChar char="ü"/>
            </a:pPr>
            <a:r>
              <a:rPr lang="en-US" altLang="zh-CN" sz="3200" dirty="0"/>
              <a:t> </a:t>
            </a:r>
            <a:r>
              <a:rPr lang="en-US" altLang="zh-CN" sz="3200" dirty="0" err="1"/>
              <a:t>Porphyrins</a:t>
            </a:r>
            <a:endParaRPr lang="en-US" altLang="zh-CN" sz="3200" dirty="0"/>
          </a:p>
          <a:p>
            <a:pPr>
              <a:buClr>
                <a:srgbClr val="FFFF00"/>
              </a:buClr>
              <a:buFont typeface="Wingdings" pitchFamily="2" charset="2"/>
              <a:buChar char="ü"/>
            </a:pPr>
            <a:r>
              <a:rPr lang="en-US" altLang="zh-CN" sz="3200" dirty="0"/>
              <a:t> </a:t>
            </a:r>
            <a:r>
              <a:rPr lang="en-US" altLang="zh-CN" sz="3200" dirty="0" smtClean="0"/>
              <a:t>Tetracycline</a:t>
            </a:r>
          </a:p>
          <a:p>
            <a:pPr>
              <a:buClr>
                <a:srgbClr val="FFFF00"/>
              </a:buClr>
              <a:buFont typeface="Wingdings" pitchFamily="2" charset="2"/>
              <a:buChar char="ü"/>
            </a:pPr>
            <a:r>
              <a:rPr lang="en-US" altLang="zh-CN" sz="3200" dirty="0" err="1" smtClean="0"/>
              <a:t>Rh</a:t>
            </a:r>
            <a:r>
              <a:rPr lang="en-US" altLang="zh-CN" sz="3200" dirty="0" smtClean="0"/>
              <a:t>-</a:t>
            </a:r>
            <a:r>
              <a:rPr lang="en-US" altLang="zh-CN" sz="3200" dirty="0" smtClean="0"/>
              <a:t>hump</a:t>
            </a:r>
            <a:endParaRPr lang="en-US" altLang="zh-CN" sz="32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O2URL-Tetracycline staining-1"/>
          <p:cNvPicPr>
            <a:picLocks noChangeAspect="1" noChangeArrowheads="1"/>
          </p:cNvPicPr>
          <p:nvPr/>
        </p:nvPicPr>
        <p:blipFill>
          <a:blip r:embed="rId2"/>
          <a:srcRect/>
          <a:stretch>
            <a:fillRect/>
          </a:stretch>
        </p:blipFill>
        <p:spPr bwMode="auto">
          <a:xfrm>
            <a:off x="5777455" y="4310846"/>
            <a:ext cx="2756945" cy="2013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BIO2URL-Tetracycline staining-2"/>
          <p:cNvPicPr>
            <a:picLocks noChangeAspect="1" noChangeArrowheads="1"/>
          </p:cNvPicPr>
          <p:nvPr/>
        </p:nvPicPr>
        <p:blipFill>
          <a:blip r:embed="rId3"/>
          <a:srcRect/>
          <a:stretch>
            <a:fillRect/>
          </a:stretch>
        </p:blipFill>
        <p:spPr bwMode="auto">
          <a:xfrm>
            <a:off x="3103111" y="2401983"/>
            <a:ext cx="2840489" cy="2093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BIO2URL-Tetracycline staining-3"/>
          <p:cNvPicPr>
            <a:picLocks noChangeAspect="1" noChangeArrowheads="1"/>
          </p:cNvPicPr>
          <p:nvPr/>
        </p:nvPicPr>
        <p:blipFill>
          <a:blip r:embed="rId4"/>
          <a:srcRect/>
          <a:stretch>
            <a:fillRect/>
          </a:stretch>
        </p:blipFill>
        <p:spPr bwMode="auto">
          <a:xfrm>
            <a:off x="457200" y="457200"/>
            <a:ext cx="2673401" cy="196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6"/>
          <p:cNvSpPr txBox="1">
            <a:spLocks noChangeArrowheads="1"/>
          </p:cNvSpPr>
          <p:nvPr/>
        </p:nvSpPr>
        <p:spPr bwMode="auto">
          <a:xfrm>
            <a:off x="914400" y="5334000"/>
            <a:ext cx="2811988" cy="369332"/>
          </a:xfrm>
          <a:prstGeom prst="rect">
            <a:avLst/>
          </a:prstGeom>
          <a:noFill/>
          <a:ln w="9525">
            <a:noFill/>
            <a:miter lim="800000"/>
            <a:headEnd/>
            <a:tailEnd/>
          </a:ln>
          <a:effectLst/>
        </p:spPr>
        <p:txBody>
          <a:bodyPr wrap="none">
            <a:spAutoFit/>
          </a:bodyPr>
          <a:lstStyle/>
          <a:p>
            <a:r>
              <a:rPr lang="en-US" altLang="zh-CN" dirty="0"/>
              <a:t>Tetracycline stained teeth</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O2URL-Tetracycline staining-6"/>
          <p:cNvPicPr>
            <a:picLocks noChangeAspect="1" noChangeArrowheads="1"/>
          </p:cNvPicPr>
          <p:nvPr/>
        </p:nvPicPr>
        <p:blipFill>
          <a:blip r:embed="rId2"/>
          <a:srcRect/>
          <a:stretch>
            <a:fillRect/>
          </a:stretch>
        </p:blipFill>
        <p:spPr bwMode="auto">
          <a:xfrm>
            <a:off x="4951896" y="1371600"/>
            <a:ext cx="3125304" cy="4505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etracycline"/>
          <p:cNvPicPr>
            <a:picLocks noChangeAspect="1" noChangeArrowheads="1"/>
          </p:cNvPicPr>
          <p:nvPr/>
        </p:nvPicPr>
        <p:blipFill>
          <a:blip r:embed="rId3"/>
          <a:srcRect/>
          <a:stretch>
            <a:fillRect/>
          </a:stretch>
        </p:blipFill>
        <p:spPr bwMode="auto">
          <a:xfrm>
            <a:off x="609600" y="2209800"/>
            <a:ext cx="3975651"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eaLnBrk="1" hangingPunct="1"/>
            <a:r>
              <a:rPr lang="en-US" smtClean="0">
                <a:effectLst/>
              </a:rPr>
              <a:t>Developmental disturbances in structure of teeth</a:t>
            </a:r>
          </a:p>
        </p:txBody>
      </p:sp>
      <p:sp>
        <p:nvSpPr>
          <p:cNvPr id="20483" name="Content Placeholder 2"/>
          <p:cNvSpPr>
            <a:spLocks noGrp="1"/>
          </p:cNvSpPr>
          <p:nvPr>
            <p:ph sz="quarter" idx="1"/>
          </p:nvPr>
        </p:nvSpPr>
        <p:spPr>
          <a:xfrm>
            <a:off x="457200" y="1981200"/>
            <a:ext cx="8229600" cy="3657600"/>
          </a:xfrm>
        </p:spPr>
        <p:txBody>
          <a:bodyPr/>
          <a:lstStyle/>
          <a:p>
            <a:pPr eaLnBrk="1" hangingPunct="1"/>
            <a:r>
              <a:rPr lang="en-US" b="1" smtClean="0">
                <a:effectLst/>
              </a:rPr>
              <a:t>Amelogenesis imperfecta </a:t>
            </a:r>
          </a:p>
          <a:p>
            <a:pPr eaLnBrk="1" hangingPunct="1"/>
            <a:r>
              <a:rPr lang="en-US" b="1" smtClean="0">
                <a:effectLst/>
              </a:rPr>
              <a:t>Environmental defects of enamel</a:t>
            </a:r>
          </a:p>
          <a:p>
            <a:pPr eaLnBrk="1" hangingPunct="1"/>
            <a:r>
              <a:rPr lang="en-US" b="1" smtClean="0">
                <a:effectLst/>
              </a:rPr>
              <a:t>Dentinogenesis imperfecta</a:t>
            </a:r>
          </a:p>
          <a:p>
            <a:pPr eaLnBrk="1" hangingPunct="1"/>
            <a:r>
              <a:rPr lang="en-US" b="1" smtClean="0">
                <a:effectLst/>
              </a:rPr>
              <a:t>Dentin dysplasia</a:t>
            </a:r>
          </a:p>
          <a:p>
            <a:pPr eaLnBrk="1" hangingPunct="1"/>
            <a:r>
              <a:rPr lang="en-US" b="1" smtClean="0">
                <a:effectLst/>
              </a:rPr>
              <a:t>Regional odontodysplasia</a:t>
            </a:r>
          </a:p>
          <a:p>
            <a:pPr eaLnBrk="1" hangingPunct="1"/>
            <a:r>
              <a:rPr lang="en-US" b="1" smtClean="0">
                <a:effectLst/>
              </a:rPr>
              <a:t>Dentin hypocalcification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1752" y="384048"/>
            <a:ext cx="8534400" cy="758952"/>
          </a:xfrm>
        </p:spPr>
        <p:txBody>
          <a:bodyPr>
            <a:normAutofit fontScale="90000"/>
          </a:bodyPr>
          <a:lstStyle/>
          <a:p>
            <a:pPr eaLnBrk="1" hangingPunct="1"/>
            <a:r>
              <a:rPr lang="en-US" dirty="0" smtClean="0">
                <a:effectLst/>
              </a:rPr>
              <a:t>Developmental disturbances of growth(eruption) of teeth</a:t>
            </a:r>
          </a:p>
        </p:txBody>
      </p:sp>
      <p:sp>
        <p:nvSpPr>
          <p:cNvPr id="21507" name="Content Placeholder 2"/>
          <p:cNvSpPr>
            <a:spLocks noGrp="1"/>
          </p:cNvSpPr>
          <p:nvPr>
            <p:ph sz="quarter" idx="1"/>
          </p:nvPr>
        </p:nvSpPr>
        <p:spPr>
          <a:xfrm>
            <a:off x="457200" y="2057400"/>
            <a:ext cx="8229600" cy="3276600"/>
          </a:xfrm>
        </p:spPr>
        <p:txBody>
          <a:bodyPr/>
          <a:lstStyle/>
          <a:p>
            <a:pPr eaLnBrk="1" hangingPunct="1"/>
            <a:r>
              <a:rPr lang="en-US" b="1" smtClean="0">
                <a:effectLst/>
              </a:rPr>
              <a:t>Premature eruption</a:t>
            </a:r>
          </a:p>
          <a:p>
            <a:pPr eaLnBrk="1" hangingPunct="1"/>
            <a:r>
              <a:rPr lang="en-US" b="1" smtClean="0">
                <a:effectLst/>
              </a:rPr>
              <a:t>Delayed eruption</a:t>
            </a:r>
          </a:p>
          <a:p>
            <a:pPr eaLnBrk="1" hangingPunct="1"/>
            <a:r>
              <a:rPr lang="en-US" b="1" smtClean="0">
                <a:effectLst/>
              </a:rPr>
              <a:t>Multiple unerupted teeth</a:t>
            </a:r>
          </a:p>
          <a:p>
            <a:pPr eaLnBrk="1" hangingPunct="1"/>
            <a:r>
              <a:rPr lang="en-US" b="1" smtClean="0">
                <a:effectLst/>
              </a:rPr>
              <a:t>Embedded and impacted teeth</a:t>
            </a:r>
          </a:p>
          <a:p>
            <a:pPr eaLnBrk="1" hangingPunct="1"/>
            <a:r>
              <a:rPr lang="en-US" b="1" smtClean="0">
                <a:effectLst/>
              </a:rPr>
              <a:t>Ankyosed deciduous teeth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152400"/>
            <a:ext cx="7546848" cy="987552"/>
          </a:xfrm>
        </p:spPr>
        <p:txBody>
          <a:bodyPr>
            <a:normAutofit fontScale="90000"/>
          </a:bodyPr>
          <a:lstStyle/>
          <a:p>
            <a:pPr eaLnBrk="1" hangingPunct="1"/>
            <a:r>
              <a:rPr lang="en-US" b="1" dirty="0" smtClean="0">
                <a:effectLst/>
              </a:rPr>
              <a:t>Developmental disturbances in </a:t>
            </a:r>
            <a:r>
              <a:rPr lang="en-US" b="1" dirty="0" err="1" smtClean="0">
                <a:effectLst/>
              </a:rPr>
              <a:t>colour</a:t>
            </a:r>
            <a:r>
              <a:rPr lang="en-US" b="1" dirty="0" smtClean="0">
                <a:effectLst/>
              </a:rPr>
              <a:t> of teeth</a:t>
            </a:r>
          </a:p>
        </p:txBody>
      </p:sp>
      <p:sp>
        <p:nvSpPr>
          <p:cNvPr id="22531" name="Content Placeholder 2"/>
          <p:cNvSpPr>
            <a:spLocks noGrp="1"/>
          </p:cNvSpPr>
          <p:nvPr>
            <p:ph sz="quarter" idx="1"/>
          </p:nvPr>
        </p:nvSpPr>
        <p:spPr>
          <a:xfrm>
            <a:off x="457200" y="2514600"/>
            <a:ext cx="8229600" cy="1676400"/>
          </a:xfrm>
        </p:spPr>
        <p:txBody>
          <a:bodyPr/>
          <a:lstStyle/>
          <a:p>
            <a:pPr eaLnBrk="1" hangingPunct="1"/>
            <a:r>
              <a:rPr lang="en-US" b="1" smtClean="0">
                <a:effectLst/>
              </a:rPr>
              <a:t>Exogenous stains</a:t>
            </a:r>
          </a:p>
          <a:p>
            <a:pPr eaLnBrk="1" hangingPunct="1"/>
            <a:r>
              <a:rPr lang="en-US" b="1" smtClean="0">
                <a:effectLst/>
              </a:rPr>
              <a:t>Endogenous stains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effectLst/>
              </a:rPr>
              <a:t>CRANIOFACIAL ANOMALIES</a:t>
            </a:r>
          </a:p>
        </p:txBody>
      </p:sp>
      <p:sp>
        <p:nvSpPr>
          <p:cNvPr id="5123" name="Content Placeholder 2"/>
          <p:cNvSpPr>
            <a:spLocks noGrp="1"/>
          </p:cNvSpPr>
          <p:nvPr>
            <p:ph sz="quarter" idx="1"/>
          </p:nvPr>
        </p:nvSpPr>
        <p:spPr>
          <a:xfrm>
            <a:off x="457200" y="1600200"/>
            <a:ext cx="8229600" cy="4800600"/>
          </a:xfrm>
        </p:spPr>
        <p:txBody>
          <a:bodyPr/>
          <a:lstStyle/>
          <a:p>
            <a:pPr eaLnBrk="1" hangingPunct="1"/>
            <a:r>
              <a:rPr lang="en-US" b="1" smtClean="0">
                <a:effectLst/>
              </a:rPr>
              <a:t>CRANIOFACIAL ANOMALIES:</a:t>
            </a:r>
          </a:p>
          <a:p>
            <a:pPr eaLnBrk="1" hangingPunct="1"/>
            <a:r>
              <a:rPr lang="en-US" b="1" smtClean="0">
                <a:effectLst/>
              </a:rPr>
              <a:t>Anomalies - different from normal </a:t>
            </a:r>
          </a:p>
          <a:p>
            <a:pPr eaLnBrk="1" hangingPunct="1"/>
            <a:r>
              <a:rPr lang="en-US" b="1" smtClean="0">
                <a:effectLst/>
              </a:rPr>
              <a:t>Congenital</a:t>
            </a:r>
          </a:p>
          <a:p>
            <a:pPr eaLnBrk="1" hangingPunct="1"/>
            <a:r>
              <a:rPr lang="en-US" b="1" smtClean="0">
                <a:effectLst/>
              </a:rPr>
              <a:t>Hereditary </a:t>
            </a:r>
          </a:p>
          <a:p>
            <a:pPr eaLnBrk="1" hangingPunct="1"/>
            <a:r>
              <a:rPr lang="en-US" b="1" smtClean="0">
                <a:effectLst/>
              </a:rPr>
              <a:t>Factors - </a:t>
            </a:r>
          </a:p>
          <a:p>
            <a:pPr eaLnBrk="1" hangingPunct="1">
              <a:buFont typeface="Wingdings" pitchFamily="2" charset="2"/>
              <a:buNone/>
            </a:pPr>
            <a:r>
              <a:rPr lang="en-US" b="1" smtClean="0">
                <a:effectLst/>
              </a:rPr>
              <a:t>		combination of genes</a:t>
            </a:r>
          </a:p>
          <a:p>
            <a:pPr eaLnBrk="1" hangingPunct="1">
              <a:buFont typeface="Wingdings" pitchFamily="2" charset="2"/>
              <a:buNone/>
            </a:pPr>
            <a:r>
              <a:rPr lang="en-US" b="1" smtClean="0">
                <a:effectLst/>
              </a:rPr>
              <a:t>		environmental</a:t>
            </a:r>
          </a:p>
          <a:p>
            <a:pPr eaLnBrk="1" hangingPunct="1">
              <a:buFont typeface="Wingdings" pitchFamily="2" charset="2"/>
              <a:buNone/>
            </a:pPr>
            <a:r>
              <a:rPr lang="en-US" b="1" smtClean="0">
                <a:effectLst/>
              </a:rPr>
              <a:t>		folic acid deficiency</a:t>
            </a:r>
          </a:p>
          <a:p>
            <a:pPr eaLnBrk="1" hangingPunct="1">
              <a:buFont typeface="Wingdings" pitchFamily="2" charset="2"/>
              <a:buNone/>
            </a:pPr>
            <a:endParaRPr lang="en-US" b="1" smtClean="0">
              <a:effectLst/>
            </a:endParaRPr>
          </a:p>
          <a:p>
            <a:pPr eaLnBrk="1" hangingPunct="1"/>
            <a:endParaRPr lang="en-US" b="1" smtClean="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304800"/>
            <a:ext cx="8229600" cy="762000"/>
          </a:xfrm>
        </p:spPr>
        <p:txBody>
          <a:bodyPr>
            <a:normAutofit fontScale="90000"/>
          </a:bodyPr>
          <a:lstStyle/>
          <a:p>
            <a:pPr eaLnBrk="1" hangingPunct="1"/>
            <a:r>
              <a:rPr lang="en-US" sz="3600" b="1" dirty="0" smtClean="0">
                <a:effectLst/>
              </a:rPr>
              <a:t>Developmental Disturbances of Jaws</a:t>
            </a:r>
          </a:p>
        </p:txBody>
      </p:sp>
      <p:sp>
        <p:nvSpPr>
          <p:cNvPr id="23555" name="Content Placeholder 2"/>
          <p:cNvSpPr>
            <a:spLocks noGrp="1"/>
          </p:cNvSpPr>
          <p:nvPr>
            <p:ph sz="quarter" idx="1"/>
          </p:nvPr>
        </p:nvSpPr>
        <p:spPr>
          <a:xfrm>
            <a:off x="457200" y="1828800"/>
            <a:ext cx="8458200" cy="4038600"/>
          </a:xfrm>
        </p:spPr>
        <p:txBody>
          <a:bodyPr/>
          <a:lstStyle/>
          <a:p>
            <a:pPr eaLnBrk="1" hangingPunct="1"/>
            <a:r>
              <a:rPr lang="en-US" b="1" dirty="0" err="1" smtClean="0">
                <a:effectLst/>
              </a:rPr>
              <a:t>Agnathia</a:t>
            </a:r>
            <a:r>
              <a:rPr lang="en-US" b="1" dirty="0" smtClean="0">
                <a:effectLst/>
              </a:rPr>
              <a:t>  - absence of mandible</a:t>
            </a:r>
          </a:p>
          <a:p>
            <a:pPr eaLnBrk="1" hangingPunct="1"/>
            <a:r>
              <a:rPr lang="en-US" b="1" dirty="0" err="1" smtClean="0">
                <a:effectLst/>
              </a:rPr>
              <a:t>Micrognathia</a:t>
            </a:r>
            <a:r>
              <a:rPr lang="en-US" b="1" dirty="0" smtClean="0">
                <a:effectLst/>
              </a:rPr>
              <a:t> - small jaw:  true &amp; acquired</a:t>
            </a:r>
          </a:p>
          <a:p>
            <a:pPr eaLnBrk="1" hangingPunct="1"/>
            <a:r>
              <a:rPr lang="en-US" b="1" dirty="0" err="1" smtClean="0">
                <a:effectLst/>
              </a:rPr>
              <a:t>Macrognathia</a:t>
            </a:r>
            <a:r>
              <a:rPr lang="en-US" b="1" dirty="0" smtClean="0">
                <a:effectLst/>
              </a:rPr>
              <a:t>  - abnormally large jaws</a:t>
            </a:r>
          </a:p>
          <a:p>
            <a:pPr eaLnBrk="1" hangingPunct="1"/>
            <a:r>
              <a:rPr lang="en-US" b="1" dirty="0" smtClean="0">
                <a:effectLst/>
              </a:rPr>
              <a:t>Facial </a:t>
            </a:r>
            <a:r>
              <a:rPr lang="en-US" b="1" dirty="0" err="1" smtClean="0">
                <a:effectLst/>
              </a:rPr>
              <a:t>hemihypertrophy</a:t>
            </a:r>
            <a:r>
              <a:rPr lang="en-US" b="1" dirty="0" smtClean="0">
                <a:effectLst/>
              </a:rPr>
              <a:t>(hyperplasia)</a:t>
            </a:r>
          </a:p>
          <a:p>
            <a:pPr eaLnBrk="1" hangingPunct="1"/>
            <a:r>
              <a:rPr lang="en-US" b="1" dirty="0" smtClean="0">
                <a:effectLst/>
              </a:rPr>
              <a:t>Facial </a:t>
            </a:r>
            <a:r>
              <a:rPr lang="en-US" b="1" dirty="0" err="1" smtClean="0">
                <a:effectLst/>
              </a:rPr>
              <a:t>hemiatropy</a:t>
            </a:r>
            <a:r>
              <a:rPr lang="en-US" b="1" dirty="0" smtClean="0">
                <a:effectLst/>
              </a:rPr>
              <a:t> (Parry-Romberg   syndrome, progressive facial </a:t>
            </a:r>
            <a:r>
              <a:rPr lang="en-US" b="1" dirty="0" err="1" smtClean="0">
                <a:effectLst/>
              </a:rPr>
              <a:t>hemiatropy</a:t>
            </a:r>
            <a:r>
              <a:rPr lang="en-US" b="1" dirty="0" smtClean="0">
                <a:effectLst/>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457200" y="274638"/>
            <a:ext cx="8229600" cy="792162"/>
          </a:xfrm>
        </p:spPr>
        <p:txBody>
          <a:bodyPr/>
          <a:lstStyle/>
          <a:p>
            <a:pPr eaLnBrk="1" hangingPunct="1"/>
            <a:r>
              <a:rPr lang="en-US" b="1" dirty="0" err="1" smtClean="0">
                <a:effectLst/>
              </a:rPr>
              <a:t>Agnathia</a:t>
            </a:r>
            <a:r>
              <a:rPr lang="en-US" dirty="0" smtClean="0">
                <a:effectLst/>
              </a:rPr>
              <a:t> </a:t>
            </a:r>
          </a:p>
        </p:txBody>
      </p:sp>
      <p:sp>
        <p:nvSpPr>
          <p:cNvPr id="11" name="Rectangle 3"/>
          <p:cNvSpPr txBox="1">
            <a:spLocks noChangeArrowheads="1"/>
          </p:cNvSpPr>
          <p:nvPr/>
        </p:nvSpPr>
        <p:spPr bwMode="auto">
          <a:xfrm>
            <a:off x="381000" y="1981200"/>
            <a:ext cx="8229600" cy="4144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defRPr/>
            </a:pPr>
            <a:r>
              <a:rPr lang="en-US" sz="2800" b="1" kern="0" dirty="0" err="1">
                <a:latin typeface="+mn-lt"/>
                <a:cs typeface="+mn-cs"/>
              </a:rPr>
              <a:t>Hypoplasia</a:t>
            </a:r>
            <a:r>
              <a:rPr lang="en-US" sz="2800" b="1" kern="0" dirty="0">
                <a:latin typeface="+mn-lt"/>
                <a:cs typeface="+mn-cs"/>
              </a:rPr>
              <a:t> or absence of the mandible with abnormally positioned ears</a:t>
            </a:r>
          </a:p>
          <a:p>
            <a:pPr marL="342900" indent="-342900">
              <a:spcBef>
                <a:spcPct val="20000"/>
              </a:spcBef>
              <a:buClr>
                <a:schemeClr val="hlink"/>
              </a:buClr>
              <a:buSzPct val="70000"/>
              <a:buFont typeface="Wingdings" pitchFamily="2" charset="2"/>
              <a:buChar char="n"/>
              <a:defRPr/>
            </a:pPr>
            <a:r>
              <a:rPr lang="en-US" sz="2800" b="1" kern="0" dirty="0" err="1">
                <a:latin typeface="+mn-lt"/>
                <a:cs typeface="+mn-cs"/>
              </a:rPr>
              <a:t>Autosomal</a:t>
            </a:r>
            <a:r>
              <a:rPr lang="en-US" sz="2800" b="1" kern="0" dirty="0">
                <a:latin typeface="+mn-lt"/>
                <a:cs typeface="+mn-cs"/>
              </a:rPr>
              <a:t> recessive mode of inheritance</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Commonly, only a portion of one jaw is missing</a:t>
            </a:r>
          </a:p>
          <a:p>
            <a:pPr marL="342900" indent="-342900">
              <a:spcBef>
                <a:spcPct val="20000"/>
              </a:spcBef>
              <a:buClr>
                <a:schemeClr val="hlink"/>
              </a:buClr>
              <a:buSzPct val="70000"/>
              <a:buFont typeface="Wingdings" pitchFamily="2" charset="2"/>
              <a:buNone/>
              <a:defRPr/>
            </a:pPr>
            <a:r>
              <a:rPr lang="en-US" sz="2800" b="1" kern="0" dirty="0">
                <a:latin typeface="+mn-lt"/>
                <a:cs typeface="+mn-cs"/>
              </a:rPr>
              <a:t>	e.g. half mandible, </a:t>
            </a:r>
            <a:r>
              <a:rPr lang="en-US" sz="2800" b="1" kern="0" dirty="0" err="1">
                <a:latin typeface="+mn-lt"/>
                <a:cs typeface="+mn-cs"/>
              </a:rPr>
              <a:t>condyle</a:t>
            </a:r>
            <a:r>
              <a:rPr lang="en-US" sz="2800" b="1" kern="0" dirty="0">
                <a:latin typeface="+mn-lt"/>
                <a:cs typeface="+mn-cs"/>
              </a:rPr>
              <a:t>, </a:t>
            </a:r>
            <a:r>
              <a:rPr lang="en-US" sz="2800" b="1" kern="0" dirty="0" err="1">
                <a:latin typeface="+mn-lt"/>
                <a:cs typeface="+mn-cs"/>
              </a:rPr>
              <a:t>ramus</a:t>
            </a:r>
            <a:r>
              <a:rPr lang="en-US" sz="2800" b="1" kern="0" dirty="0">
                <a:latin typeface="+mn-lt"/>
                <a:cs typeface="+mn-cs"/>
              </a:rPr>
              <a:t>, one maxillary process, </a:t>
            </a:r>
            <a:r>
              <a:rPr lang="en-US" sz="2800" b="1" kern="0" dirty="0" err="1">
                <a:latin typeface="+mn-lt"/>
                <a:cs typeface="+mn-cs"/>
              </a:rPr>
              <a:t>premaxilla</a:t>
            </a:r>
            <a:endParaRPr lang="en-US" sz="2800" b="1" kern="0" dirty="0">
              <a:latin typeface="+mn-lt"/>
              <a:cs typeface="+mn-cs"/>
            </a:endParaRPr>
          </a:p>
          <a:p>
            <a:pPr marL="342900" indent="-342900">
              <a:spcBef>
                <a:spcPct val="20000"/>
              </a:spcBef>
              <a:buClr>
                <a:schemeClr val="hlink"/>
              </a:buClr>
              <a:buSzPct val="70000"/>
              <a:buFont typeface="Wingdings" pitchFamily="2" charset="2"/>
              <a:buChar char="n"/>
              <a:defRPr/>
            </a:pPr>
            <a:endParaRPr lang="en-US" sz="2800" b="1" kern="0" dirty="0">
              <a:latin typeface="+mn-lt"/>
              <a:cs typeface="+mn-cs"/>
            </a:endParaRPr>
          </a:p>
          <a:p>
            <a:pPr marL="342900" indent="-342900">
              <a:spcBef>
                <a:spcPct val="20000"/>
              </a:spcBef>
              <a:buClr>
                <a:schemeClr val="hlink"/>
              </a:buClr>
              <a:buSzPct val="70000"/>
              <a:buFont typeface="Wingdings" pitchFamily="2" charset="2"/>
              <a:buNone/>
              <a:defRPr/>
            </a:pPr>
            <a:endParaRPr lang="en-US" sz="2800" b="1" kern="0" dirty="0">
              <a:latin typeface="+mn-lt"/>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457200" y="228600"/>
            <a:ext cx="8229600" cy="944563"/>
          </a:xfrm>
        </p:spPr>
        <p:txBody>
          <a:bodyPr/>
          <a:lstStyle/>
          <a:p>
            <a:pPr eaLnBrk="1" hangingPunct="1"/>
            <a:r>
              <a:rPr lang="en-US" b="1" dirty="0" err="1" smtClean="0">
                <a:effectLst/>
              </a:rPr>
              <a:t>Micrognathia</a:t>
            </a:r>
            <a:r>
              <a:rPr lang="en-US" b="1" dirty="0" smtClean="0">
                <a:effectLst/>
              </a:rPr>
              <a:t> </a:t>
            </a:r>
          </a:p>
        </p:txBody>
      </p:sp>
      <p:sp>
        <p:nvSpPr>
          <p:cNvPr id="5" name="Rectangle 3"/>
          <p:cNvSpPr txBox="1">
            <a:spLocks noChangeArrowheads="1"/>
          </p:cNvSpPr>
          <p:nvPr/>
        </p:nvSpPr>
        <p:spPr bwMode="auto">
          <a:xfrm>
            <a:off x="457200" y="1524000"/>
            <a:ext cx="8229600" cy="4343400"/>
          </a:xfrm>
          <a:prstGeom prst="rect">
            <a:avLst/>
          </a:prstGeom>
          <a:noFill/>
          <a:ln w="9525">
            <a:noFill/>
            <a:miter lim="800000"/>
            <a:headEnd/>
            <a:tailEnd/>
          </a:ln>
          <a:effectLst/>
        </p:spPr>
        <p:txBody>
          <a:bodyPr/>
          <a:lstStyle/>
          <a:p>
            <a:pPr marL="609600" indent="-609600">
              <a:spcBef>
                <a:spcPct val="20000"/>
              </a:spcBef>
              <a:buClr>
                <a:schemeClr val="hlink"/>
              </a:buClr>
              <a:buSzPct val="70000"/>
              <a:buFont typeface="Wingdings" pitchFamily="2" charset="2"/>
              <a:buChar char="n"/>
              <a:defRPr/>
            </a:pPr>
            <a:r>
              <a:rPr lang="en-US" sz="2800" b="1" kern="0" dirty="0">
                <a:latin typeface="+mn-lt"/>
                <a:cs typeface="+mn-cs"/>
              </a:rPr>
              <a:t>Means a small jaw</a:t>
            </a:r>
          </a:p>
          <a:p>
            <a:pPr marL="609600" indent="-609600">
              <a:spcBef>
                <a:spcPct val="20000"/>
              </a:spcBef>
              <a:buClr>
                <a:schemeClr val="hlink"/>
              </a:buClr>
              <a:buSzPct val="70000"/>
              <a:buFont typeface="Wingdings" pitchFamily="2" charset="2"/>
              <a:buChar char="n"/>
              <a:defRPr/>
            </a:pPr>
            <a:r>
              <a:rPr lang="en-US" sz="2800" b="1" kern="0" dirty="0">
                <a:latin typeface="+mn-lt"/>
                <a:cs typeface="+mn-cs"/>
              </a:rPr>
              <a:t>Classification: </a:t>
            </a:r>
          </a:p>
          <a:p>
            <a:pPr marL="609600" indent="-609600">
              <a:spcBef>
                <a:spcPct val="20000"/>
              </a:spcBef>
              <a:buClr>
                <a:schemeClr val="hlink"/>
              </a:buClr>
              <a:buSzPct val="70000"/>
              <a:buFont typeface="Wingdings" pitchFamily="2" charset="2"/>
              <a:buNone/>
              <a:defRPr/>
            </a:pPr>
            <a:r>
              <a:rPr lang="en-US" sz="2800" b="1" kern="0" dirty="0">
                <a:latin typeface="+mn-lt"/>
                <a:cs typeface="+mn-cs"/>
              </a:rPr>
              <a:t>(1) True – due to abnormally small jaw</a:t>
            </a:r>
          </a:p>
          <a:p>
            <a:pPr marL="609600" indent="-609600">
              <a:spcBef>
                <a:spcPct val="20000"/>
              </a:spcBef>
              <a:buClr>
                <a:schemeClr val="hlink"/>
              </a:buClr>
              <a:buSzPct val="70000"/>
              <a:buFont typeface="Wingdings" pitchFamily="2" charset="2"/>
              <a:buChar char="v"/>
              <a:defRPr/>
            </a:pPr>
            <a:r>
              <a:rPr lang="en-US" sz="2800" b="1" kern="0" dirty="0">
                <a:latin typeface="+mn-lt"/>
                <a:cs typeface="+mn-cs"/>
              </a:rPr>
              <a:t>Congenital </a:t>
            </a:r>
          </a:p>
          <a:p>
            <a:pPr marL="609600" indent="-609600">
              <a:spcBef>
                <a:spcPct val="20000"/>
              </a:spcBef>
              <a:buClr>
                <a:schemeClr val="hlink"/>
              </a:buClr>
              <a:buSzPct val="70000"/>
              <a:buFont typeface="Wingdings" pitchFamily="2" charset="2"/>
              <a:buChar char="v"/>
              <a:defRPr/>
            </a:pPr>
            <a:r>
              <a:rPr lang="en-US" sz="2800" b="1" kern="0" dirty="0">
                <a:latin typeface="+mn-lt"/>
                <a:cs typeface="+mn-cs"/>
              </a:rPr>
              <a:t>Acquired  </a:t>
            </a:r>
          </a:p>
          <a:p>
            <a:pPr marL="609600" indent="-609600">
              <a:spcBef>
                <a:spcPct val="20000"/>
              </a:spcBef>
              <a:buClr>
                <a:schemeClr val="hlink"/>
              </a:buClr>
              <a:buSzPct val="70000"/>
              <a:buFont typeface="Wingdings" pitchFamily="2" charset="2"/>
              <a:buNone/>
              <a:defRPr/>
            </a:pPr>
            <a:r>
              <a:rPr lang="en-US" sz="2800" b="1" kern="0" dirty="0">
                <a:latin typeface="+mn-lt"/>
                <a:cs typeface="+mn-cs"/>
              </a:rPr>
              <a:t>(2) Apparent- due to an abnormal positioning or an abnormal relation of one jaw to the other or to the skull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143000"/>
            <a:ext cx="8229600" cy="51054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None/>
              <a:defRPr/>
            </a:pPr>
            <a:r>
              <a:rPr lang="en-US" sz="3200" b="1" kern="0" dirty="0">
                <a:latin typeface="+mn-lt"/>
                <a:cs typeface="+mn-cs"/>
              </a:rPr>
              <a:t>Congenital:</a:t>
            </a:r>
          </a:p>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Unknown etiology</a:t>
            </a:r>
          </a:p>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Associated with other congenital abnormalities:</a:t>
            </a:r>
          </a:p>
          <a:p>
            <a:pPr marL="342900" indent="-342900">
              <a:lnSpc>
                <a:spcPct val="90000"/>
              </a:lnSpc>
              <a:spcBef>
                <a:spcPct val="20000"/>
              </a:spcBef>
              <a:buClr>
                <a:schemeClr val="hlink"/>
              </a:buClr>
              <a:buSzPct val="70000"/>
              <a:buFontTx/>
              <a:buChar char="•"/>
              <a:defRPr/>
            </a:pPr>
            <a:r>
              <a:rPr lang="en-US" sz="2800" b="1" kern="0" dirty="0">
                <a:latin typeface="+mn-lt"/>
                <a:cs typeface="+mn-cs"/>
              </a:rPr>
              <a:t>Pierre </a:t>
            </a:r>
            <a:r>
              <a:rPr lang="en-US" sz="2800" b="1" kern="0" dirty="0" err="1">
                <a:latin typeface="+mn-lt"/>
                <a:cs typeface="+mn-cs"/>
              </a:rPr>
              <a:t>Robbin</a:t>
            </a:r>
            <a:r>
              <a:rPr lang="en-US" sz="2800" b="1" kern="0" dirty="0">
                <a:latin typeface="+mn-lt"/>
                <a:cs typeface="+mn-cs"/>
              </a:rPr>
              <a:t> syndrome</a:t>
            </a:r>
          </a:p>
          <a:p>
            <a:pPr marL="342900" indent="-342900">
              <a:lnSpc>
                <a:spcPct val="90000"/>
              </a:lnSpc>
              <a:spcBef>
                <a:spcPct val="20000"/>
              </a:spcBef>
              <a:buClr>
                <a:schemeClr val="hlink"/>
              </a:buClr>
              <a:buSzPct val="70000"/>
              <a:buFontTx/>
              <a:buChar char="•"/>
              <a:defRPr/>
            </a:pPr>
            <a:r>
              <a:rPr lang="en-US" sz="2800" b="1" kern="0" dirty="0">
                <a:latin typeface="+mn-lt"/>
                <a:cs typeface="+mn-cs"/>
              </a:rPr>
              <a:t>Congenital syphilis</a:t>
            </a:r>
          </a:p>
          <a:p>
            <a:pPr marL="342900" indent="-342900">
              <a:lnSpc>
                <a:spcPct val="90000"/>
              </a:lnSpc>
              <a:spcBef>
                <a:spcPct val="20000"/>
              </a:spcBef>
              <a:buClr>
                <a:schemeClr val="hlink"/>
              </a:buClr>
              <a:buSzPct val="70000"/>
              <a:buFontTx/>
              <a:buChar char="•"/>
              <a:defRPr/>
            </a:pPr>
            <a:r>
              <a:rPr lang="en-US" sz="2800" b="1" kern="0" dirty="0" err="1">
                <a:latin typeface="+mn-lt"/>
                <a:cs typeface="+mn-cs"/>
              </a:rPr>
              <a:t>Trisomy</a:t>
            </a:r>
            <a:r>
              <a:rPr lang="en-US" sz="2800" b="1" kern="0" dirty="0">
                <a:latin typeface="+mn-lt"/>
                <a:cs typeface="+mn-cs"/>
              </a:rPr>
              <a:t> 18 </a:t>
            </a:r>
          </a:p>
          <a:p>
            <a:pPr marL="342900" indent="-342900">
              <a:lnSpc>
                <a:spcPct val="90000"/>
              </a:lnSpc>
              <a:spcBef>
                <a:spcPct val="20000"/>
              </a:spcBef>
              <a:buClr>
                <a:schemeClr val="hlink"/>
              </a:buClr>
              <a:buSzPct val="70000"/>
              <a:buFontTx/>
              <a:buChar char="•"/>
              <a:defRPr/>
            </a:pPr>
            <a:r>
              <a:rPr lang="en-US" sz="2800" b="1" kern="0" dirty="0">
                <a:latin typeface="+mn-lt"/>
                <a:cs typeface="+mn-cs"/>
              </a:rPr>
              <a:t>Turner’s syndrome</a:t>
            </a:r>
          </a:p>
          <a:p>
            <a:pPr marL="342900" indent="-342900">
              <a:lnSpc>
                <a:spcPct val="90000"/>
              </a:lnSpc>
              <a:spcBef>
                <a:spcPct val="20000"/>
              </a:spcBef>
              <a:buClr>
                <a:schemeClr val="hlink"/>
              </a:buClr>
              <a:buSzPct val="70000"/>
              <a:buFontTx/>
              <a:buChar char="•"/>
              <a:defRPr/>
            </a:pPr>
            <a:r>
              <a:rPr lang="en-US" sz="2800" b="1" kern="0" dirty="0">
                <a:latin typeface="+mn-lt"/>
                <a:cs typeface="+mn-cs"/>
              </a:rPr>
              <a:t>Noonan’s syndrome</a:t>
            </a:r>
          </a:p>
          <a:p>
            <a:pPr marL="342900" indent="-342900">
              <a:lnSpc>
                <a:spcPct val="90000"/>
              </a:lnSpc>
              <a:spcBef>
                <a:spcPct val="20000"/>
              </a:spcBef>
              <a:buClr>
                <a:schemeClr val="hlink"/>
              </a:buClr>
              <a:buSzPct val="70000"/>
              <a:buFontTx/>
              <a:buChar char="•"/>
              <a:defRPr/>
            </a:pPr>
            <a:r>
              <a:rPr lang="en-US" sz="2800" b="1" kern="0" dirty="0" err="1">
                <a:latin typeface="+mn-lt"/>
                <a:cs typeface="+mn-cs"/>
              </a:rPr>
              <a:t>Treacher</a:t>
            </a:r>
            <a:r>
              <a:rPr lang="en-US" sz="2800" b="1" kern="0" dirty="0">
                <a:latin typeface="+mn-lt"/>
                <a:cs typeface="+mn-cs"/>
              </a:rPr>
              <a:t> Collins-</a:t>
            </a:r>
            <a:r>
              <a:rPr lang="en-US" sz="2800" b="1" kern="0" dirty="0" err="1">
                <a:latin typeface="+mn-lt"/>
                <a:cs typeface="+mn-cs"/>
              </a:rPr>
              <a:t>Franceschetti</a:t>
            </a:r>
            <a:r>
              <a:rPr lang="en-US" sz="2800" b="1" kern="0" dirty="0">
                <a:latin typeface="+mn-lt"/>
                <a:cs typeface="+mn-cs"/>
              </a:rPr>
              <a:t> syndrome  </a:t>
            </a:r>
          </a:p>
        </p:txBody>
      </p:sp>
      <p:sp>
        <p:nvSpPr>
          <p:cNvPr id="26627" name="Rectangle 6"/>
          <p:cNvSpPr>
            <a:spLocks noGrp="1" noRot="1" noChangeArrowheads="1"/>
          </p:cNvSpPr>
          <p:nvPr>
            <p:ph type="title"/>
          </p:nvPr>
        </p:nvSpPr>
        <p:spPr>
          <a:xfrm>
            <a:off x="6858000" y="152400"/>
            <a:ext cx="2133600" cy="533400"/>
          </a:xfrm>
        </p:spPr>
        <p:txBody>
          <a:bodyPr/>
          <a:lstStyle/>
          <a:p>
            <a:pPr eaLnBrk="1" hangingPunct="1"/>
            <a:r>
              <a:rPr lang="en-US" sz="2400" smtClean="0">
                <a:effectLst/>
              </a:rPr>
              <a:t>Micrognathia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990600"/>
            <a:ext cx="8229600" cy="4953000"/>
          </a:xfrm>
          <a:prstGeom prst="rect">
            <a:avLst/>
          </a:prstGeom>
          <a:noFill/>
          <a:ln w="9525">
            <a:noFill/>
            <a:miter lim="800000"/>
            <a:headEnd/>
            <a:tailEnd/>
          </a:ln>
          <a:effectLst/>
        </p:spPr>
        <p:txBody>
          <a:bodyPr/>
          <a:lstStyle/>
          <a:p>
            <a:pPr marL="609600" indent="-609600">
              <a:spcBef>
                <a:spcPct val="20000"/>
              </a:spcBef>
              <a:buClr>
                <a:schemeClr val="hlink"/>
              </a:buClr>
              <a:buSzPct val="70000"/>
              <a:buFont typeface="Wingdings" pitchFamily="2" charset="2"/>
              <a:buNone/>
              <a:defRPr/>
            </a:pPr>
            <a:r>
              <a:rPr lang="en-US" sz="3200" b="1" kern="0" dirty="0">
                <a:latin typeface="+mn-lt"/>
                <a:cs typeface="+mn-cs"/>
              </a:rPr>
              <a:t>True congenital mandibular </a:t>
            </a:r>
            <a:r>
              <a:rPr lang="en-US" sz="3200" b="1" kern="0" dirty="0" err="1">
                <a:latin typeface="+mn-lt"/>
                <a:cs typeface="+mn-cs"/>
              </a:rPr>
              <a:t>micrognathia</a:t>
            </a:r>
            <a:r>
              <a:rPr lang="en-US" sz="3200" b="1" kern="0" dirty="0">
                <a:latin typeface="+mn-lt"/>
                <a:cs typeface="+mn-cs"/>
              </a:rPr>
              <a:t>:</a:t>
            </a:r>
          </a:p>
          <a:p>
            <a:pPr marL="609600" indent="-609600">
              <a:spcBef>
                <a:spcPct val="20000"/>
              </a:spcBef>
              <a:buClr>
                <a:schemeClr val="hlink"/>
              </a:buClr>
              <a:buSzPct val="70000"/>
              <a:buFont typeface="Wingdings" pitchFamily="2" charset="2"/>
              <a:buChar char="n"/>
              <a:defRPr/>
            </a:pPr>
            <a:r>
              <a:rPr lang="en-US" sz="3200" b="1" kern="0" dirty="0">
                <a:latin typeface="+mn-lt"/>
                <a:cs typeface="+mn-cs"/>
              </a:rPr>
              <a:t>Due to posterior positioning of mandible with regard to skull, a steep mandibular angle, agenesis of </a:t>
            </a:r>
            <a:r>
              <a:rPr lang="en-US" sz="3200" b="1" kern="0" dirty="0" err="1">
                <a:latin typeface="+mn-lt"/>
                <a:cs typeface="+mn-cs"/>
              </a:rPr>
              <a:t>condyles</a:t>
            </a:r>
            <a:endParaRPr lang="en-US" sz="3200" b="1" kern="0" dirty="0">
              <a:latin typeface="+mn-lt"/>
              <a:cs typeface="+mn-cs"/>
            </a:endParaRPr>
          </a:p>
          <a:p>
            <a:pPr marL="609600" indent="-609600">
              <a:spcBef>
                <a:spcPct val="20000"/>
              </a:spcBef>
              <a:buClr>
                <a:schemeClr val="hlink"/>
              </a:buClr>
              <a:buSzPct val="70000"/>
              <a:buFont typeface="Wingdings" pitchFamily="2" charset="2"/>
              <a:buChar char="n"/>
              <a:defRPr/>
            </a:pPr>
            <a:r>
              <a:rPr lang="en-US" sz="3200" b="1" kern="0" dirty="0">
                <a:latin typeface="+mn-lt"/>
                <a:cs typeface="+mn-cs"/>
              </a:rPr>
              <a:t>Severe </a:t>
            </a:r>
            <a:r>
              <a:rPr lang="en-US" sz="3200" b="1" kern="0" dirty="0" err="1">
                <a:latin typeface="+mn-lt"/>
                <a:cs typeface="+mn-cs"/>
              </a:rPr>
              <a:t>retrusion</a:t>
            </a:r>
            <a:r>
              <a:rPr lang="en-US" sz="3200" b="1" kern="0" dirty="0">
                <a:latin typeface="+mn-lt"/>
                <a:cs typeface="+mn-cs"/>
              </a:rPr>
              <a:t> of chin </a:t>
            </a:r>
          </a:p>
          <a:p>
            <a:pPr marL="609600" indent="-609600">
              <a:spcBef>
                <a:spcPct val="20000"/>
              </a:spcBef>
              <a:buClr>
                <a:schemeClr val="hlink"/>
              </a:buClr>
              <a:buSzPct val="70000"/>
              <a:buFont typeface="Wingdings" pitchFamily="2" charset="2"/>
              <a:buNone/>
              <a:defRPr/>
            </a:pPr>
            <a:endParaRPr lang="en-US" sz="3200" b="1" kern="0" dirty="0">
              <a:latin typeface="+mn-lt"/>
              <a:cs typeface="+mn-cs"/>
            </a:endParaRPr>
          </a:p>
          <a:p>
            <a:pPr marL="609600" indent="-609600">
              <a:spcBef>
                <a:spcPct val="20000"/>
              </a:spcBef>
              <a:buClr>
                <a:schemeClr val="hlink"/>
              </a:buClr>
              <a:buSzPct val="70000"/>
              <a:buFont typeface="Wingdings" pitchFamily="2" charset="2"/>
              <a:buNone/>
              <a:defRPr/>
            </a:pPr>
            <a:r>
              <a:rPr lang="en-US" sz="3200" b="1" kern="0" dirty="0">
                <a:latin typeface="+mn-lt"/>
                <a:cs typeface="+mn-cs"/>
              </a:rPr>
              <a:t>Acquired:</a:t>
            </a:r>
          </a:p>
          <a:p>
            <a:pPr marL="609600" indent="-609600">
              <a:spcBef>
                <a:spcPct val="20000"/>
              </a:spcBef>
              <a:buClr>
                <a:schemeClr val="hlink"/>
              </a:buClr>
              <a:buSzPct val="70000"/>
              <a:buFont typeface="Wingdings" pitchFamily="2" charset="2"/>
              <a:buChar char="n"/>
              <a:defRPr/>
            </a:pPr>
            <a:r>
              <a:rPr lang="en-US" sz="3200" b="1" kern="0" dirty="0">
                <a:latin typeface="+mn-lt"/>
                <a:cs typeface="+mn-cs"/>
              </a:rPr>
              <a:t>Post-natal origin, e.g. </a:t>
            </a:r>
            <a:r>
              <a:rPr lang="en-US" sz="3200" b="1" kern="0" dirty="0" err="1">
                <a:latin typeface="+mn-lt"/>
                <a:cs typeface="+mn-cs"/>
              </a:rPr>
              <a:t>ankylosis</a:t>
            </a:r>
            <a:endParaRPr lang="en-US" sz="3200" b="1" kern="0" dirty="0">
              <a:latin typeface="+mn-lt"/>
              <a:cs typeface="+mn-cs"/>
            </a:endParaRPr>
          </a:p>
        </p:txBody>
      </p:sp>
      <p:sp>
        <p:nvSpPr>
          <p:cNvPr id="27651" name="Rectangle 6"/>
          <p:cNvSpPr>
            <a:spLocks noGrp="1" noRot="1" noChangeArrowheads="1"/>
          </p:cNvSpPr>
          <p:nvPr>
            <p:ph type="title"/>
          </p:nvPr>
        </p:nvSpPr>
        <p:spPr>
          <a:xfrm>
            <a:off x="6858000" y="152400"/>
            <a:ext cx="2133600" cy="533400"/>
          </a:xfrm>
        </p:spPr>
        <p:txBody>
          <a:bodyPr/>
          <a:lstStyle/>
          <a:p>
            <a:pPr eaLnBrk="1" hangingPunct="1"/>
            <a:r>
              <a:rPr lang="en-US" sz="2400" smtClean="0">
                <a:effectLst/>
              </a:rPr>
              <a:t>Micrognathia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effectLst/>
              </a:rPr>
              <a:t>Micrognathia</a:t>
            </a:r>
            <a:r>
              <a:rPr lang="en-US" dirty="0" smtClean="0">
                <a:effectLst/>
              </a:rPr>
              <a:t> of mandible</a:t>
            </a:r>
            <a:endParaRPr lang="en-US" dirty="0"/>
          </a:p>
        </p:txBody>
      </p:sp>
      <p:pic>
        <p:nvPicPr>
          <p:cNvPr id="1026" name="Picture 2" descr="D:\12. Lecture photos\more mam\DSC01970.JPG"/>
          <p:cNvPicPr>
            <a:picLocks noGrp="1" noChangeAspect="1" noChangeArrowheads="1"/>
          </p:cNvPicPr>
          <p:nvPr>
            <p:ph sz="quarter" idx="1"/>
          </p:nvPr>
        </p:nvPicPr>
        <p:blipFill>
          <a:blip r:embed="rId2" cstate="print">
            <a:lum/>
          </a:blip>
          <a:srcRect l="17551" t="6226" r="16788" b="14644"/>
          <a:stretch>
            <a:fillRect/>
          </a:stretch>
        </p:blipFill>
        <p:spPr>
          <a:xfrm rot="5400000">
            <a:off x="2057402" y="1752601"/>
            <a:ext cx="4876798" cy="47244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457200" y="152400"/>
            <a:ext cx="8229600" cy="838200"/>
          </a:xfrm>
        </p:spPr>
        <p:txBody>
          <a:bodyPr/>
          <a:lstStyle/>
          <a:p>
            <a:pPr eaLnBrk="1" hangingPunct="1"/>
            <a:r>
              <a:rPr lang="en-US" smtClean="0">
                <a:effectLst/>
              </a:rPr>
              <a:t>Macrognathia </a:t>
            </a:r>
          </a:p>
        </p:txBody>
      </p:sp>
      <p:sp>
        <p:nvSpPr>
          <p:cNvPr id="5" name="Rectangle 3"/>
          <p:cNvSpPr txBox="1">
            <a:spLocks noChangeArrowheads="1"/>
          </p:cNvSpPr>
          <p:nvPr/>
        </p:nvSpPr>
        <p:spPr bwMode="auto">
          <a:xfrm>
            <a:off x="457200" y="1143000"/>
            <a:ext cx="8229600" cy="54102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Refers to the condition of abnormally large jaws</a:t>
            </a: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Increase in size of both jaws is frequently proportional to a generalized increase in size of the entire skeleton, e.g. in pituitary gigantism</a:t>
            </a: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Commonly only the jaws affected</a:t>
            </a: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May be associated with other conditions:</a:t>
            </a:r>
          </a:p>
          <a:p>
            <a:pPr marL="342900" indent="-342900">
              <a:lnSpc>
                <a:spcPct val="90000"/>
              </a:lnSpc>
              <a:spcBef>
                <a:spcPct val="20000"/>
              </a:spcBef>
              <a:buClr>
                <a:schemeClr val="hlink"/>
              </a:buClr>
              <a:buSzPct val="70000"/>
              <a:buFont typeface="Wingdings" pitchFamily="2" charset="2"/>
              <a:buChar char="v"/>
              <a:defRPr/>
            </a:pPr>
            <a:r>
              <a:rPr lang="en-US" sz="2800" b="1" kern="0" dirty="0">
                <a:latin typeface="+mn-lt"/>
                <a:cs typeface="+mn-cs"/>
              </a:rPr>
              <a:t>Paget’s disease- overgrowth of the cranium &amp; maxilla or occasionally mandible occurs</a:t>
            </a:r>
          </a:p>
          <a:p>
            <a:pPr marL="342900" indent="-342900">
              <a:lnSpc>
                <a:spcPct val="90000"/>
              </a:lnSpc>
              <a:spcBef>
                <a:spcPct val="20000"/>
              </a:spcBef>
              <a:buClr>
                <a:schemeClr val="hlink"/>
              </a:buClr>
              <a:buSzPct val="70000"/>
              <a:buFont typeface="Wingdings" pitchFamily="2" charset="2"/>
              <a:buChar char="v"/>
              <a:defRPr/>
            </a:pPr>
            <a:r>
              <a:rPr lang="en-US" sz="2800" b="1" kern="0" dirty="0" err="1">
                <a:latin typeface="+mn-lt"/>
                <a:cs typeface="+mn-cs"/>
              </a:rPr>
              <a:t>Acromegaly</a:t>
            </a:r>
            <a:r>
              <a:rPr lang="en-US" sz="2800" b="1" kern="0" dirty="0">
                <a:latin typeface="+mn-lt"/>
                <a:cs typeface="+mn-cs"/>
              </a:rPr>
              <a:t>- progressive enlargement of the mandible owing to </a:t>
            </a:r>
            <a:r>
              <a:rPr lang="en-US" sz="2800" b="1" kern="0" dirty="0" err="1">
                <a:latin typeface="+mn-lt"/>
                <a:cs typeface="+mn-cs"/>
              </a:rPr>
              <a:t>hyperpituitarism</a:t>
            </a:r>
            <a:r>
              <a:rPr lang="en-US" sz="2800" b="1" kern="0" dirty="0">
                <a:latin typeface="+mn-lt"/>
                <a:cs typeface="+mn-cs"/>
              </a:rPr>
              <a:t> in adults</a:t>
            </a:r>
          </a:p>
          <a:p>
            <a:pPr marL="342900" indent="-342900">
              <a:lnSpc>
                <a:spcPct val="90000"/>
              </a:lnSpc>
              <a:spcBef>
                <a:spcPct val="20000"/>
              </a:spcBef>
              <a:buClr>
                <a:schemeClr val="hlink"/>
              </a:buClr>
              <a:buSzPct val="70000"/>
              <a:buFont typeface="Wingdings" pitchFamily="2" charset="2"/>
              <a:buChar char="v"/>
              <a:defRPr/>
            </a:pPr>
            <a:r>
              <a:rPr lang="en-US" sz="2800" b="1" kern="0" dirty="0" err="1">
                <a:latin typeface="+mn-lt"/>
                <a:cs typeface="+mn-cs"/>
              </a:rPr>
              <a:t>Leontiasis</a:t>
            </a:r>
            <a:r>
              <a:rPr lang="en-US" sz="2800" b="1" kern="0" dirty="0">
                <a:latin typeface="+mn-lt"/>
                <a:cs typeface="+mn-cs"/>
              </a:rPr>
              <a:t> </a:t>
            </a:r>
            <a:r>
              <a:rPr lang="en-US" sz="2800" b="1" kern="0" dirty="0" err="1">
                <a:latin typeface="+mn-lt"/>
                <a:cs typeface="+mn-cs"/>
              </a:rPr>
              <a:t>ossea</a:t>
            </a:r>
            <a:r>
              <a:rPr lang="en-US" sz="2800" b="1" kern="0" dirty="0">
                <a:latin typeface="+mn-lt"/>
                <a:cs typeface="+mn-cs"/>
              </a:rPr>
              <a:t>- a form of fibrous dysplasia with enlargement of maxilla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838200"/>
            <a:ext cx="8305800" cy="55626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defRPr/>
            </a:pPr>
            <a:r>
              <a:rPr lang="en-US" sz="2800" b="1" kern="0" dirty="0">
                <a:latin typeface="+mn-lt"/>
                <a:cs typeface="+mn-cs"/>
              </a:rPr>
              <a:t>General factors which influence &amp; tend to favor mandibular prognathism:</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Increased height of the </a:t>
            </a:r>
            <a:r>
              <a:rPr lang="en-US" sz="2800" b="1" kern="0" dirty="0" err="1">
                <a:latin typeface="+mn-lt"/>
                <a:cs typeface="+mn-cs"/>
              </a:rPr>
              <a:t>ramus</a:t>
            </a:r>
            <a:r>
              <a:rPr lang="en-US" sz="2800" b="1" kern="0" dirty="0">
                <a:latin typeface="+mn-lt"/>
                <a:cs typeface="+mn-cs"/>
              </a:rPr>
              <a:t> </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Increased mandibular body length</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Increased </a:t>
            </a:r>
            <a:r>
              <a:rPr lang="en-US" sz="2800" b="1" kern="0" dirty="0" err="1">
                <a:latin typeface="+mn-lt"/>
                <a:cs typeface="+mn-cs"/>
              </a:rPr>
              <a:t>gonial</a:t>
            </a:r>
            <a:r>
              <a:rPr lang="en-US" sz="2800" b="1" kern="0" dirty="0">
                <a:latin typeface="+mn-lt"/>
                <a:cs typeface="+mn-cs"/>
              </a:rPr>
              <a:t> angle</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Anterior positioning of the </a:t>
            </a:r>
            <a:r>
              <a:rPr lang="en-US" sz="2800" b="1" kern="0" dirty="0" err="1">
                <a:latin typeface="+mn-lt"/>
                <a:cs typeface="+mn-cs"/>
              </a:rPr>
              <a:t>glenoid</a:t>
            </a:r>
            <a:r>
              <a:rPr lang="en-US" sz="2800" b="1" kern="0" dirty="0">
                <a:latin typeface="+mn-lt"/>
                <a:cs typeface="+mn-cs"/>
              </a:rPr>
              <a:t> </a:t>
            </a:r>
            <a:r>
              <a:rPr lang="en-US" sz="2800" b="1" kern="0" dirty="0" err="1">
                <a:latin typeface="+mn-lt"/>
                <a:cs typeface="+mn-cs"/>
              </a:rPr>
              <a:t>fossa</a:t>
            </a:r>
            <a:endParaRPr lang="en-US" sz="2800" b="1" kern="0" dirty="0">
              <a:latin typeface="+mn-lt"/>
              <a:cs typeface="+mn-cs"/>
            </a:endParaRP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Decreased maxillary length</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Posterior positioning of maxilla in relation to cranium</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Prominent chin button</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Varying soft tissue contours</a:t>
            </a:r>
          </a:p>
        </p:txBody>
      </p:sp>
      <p:sp>
        <p:nvSpPr>
          <p:cNvPr id="30723" name="Rectangle 4"/>
          <p:cNvSpPr>
            <a:spLocks noGrp="1" noRot="1" noChangeArrowheads="1"/>
          </p:cNvSpPr>
          <p:nvPr>
            <p:ph type="title"/>
          </p:nvPr>
        </p:nvSpPr>
        <p:spPr>
          <a:xfrm>
            <a:off x="6705600" y="152400"/>
            <a:ext cx="2209800" cy="533400"/>
          </a:xfrm>
        </p:spPr>
        <p:txBody>
          <a:bodyPr/>
          <a:lstStyle/>
          <a:p>
            <a:pPr eaLnBrk="1" hangingPunct="1"/>
            <a:r>
              <a:rPr lang="en-US" sz="2400" smtClean="0">
                <a:effectLst/>
              </a:rPr>
              <a:t>Macrognathia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err="1" smtClean="0">
                <a:effectLst/>
              </a:rPr>
              <a:t>Macrognathia</a:t>
            </a:r>
            <a:r>
              <a:rPr lang="en-US" dirty="0" smtClean="0">
                <a:effectLst/>
              </a:rPr>
              <a:t> of mandible</a:t>
            </a:r>
            <a:endParaRPr lang="en-US" dirty="0"/>
          </a:p>
        </p:txBody>
      </p:sp>
      <p:pic>
        <p:nvPicPr>
          <p:cNvPr id="2050" name="Picture 2" descr="D:\12. Lecture photos\more mam\DSC01971.JPG"/>
          <p:cNvPicPr>
            <a:picLocks noGrp="1" noChangeAspect="1" noChangeArrowheads="1"/>
          </p:cNvPicPr>
          <p:nvPr>
            <p:ph sz="quarter" idx="1"/>
          </p:nvPr>
        </p:nvPicPr>
        <p:blipFill>
          <a:blip r:embed="rId2" cstate="print">
            <a:lum contrast="20000"/>
          </a:blip>
          <a:stretch>
            <a:fillRect/>
          </a:stretch>
        </p:blipFill>
        <p:spPr>
          <a:xfrm>
            <a:off x="1505744" y="1527175"/>
            <a:ext cx="6096000" cy="45720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a:xfrm>
            <a:off x="457200" y="274638"/>
            <a:ext cx="8229600" cy="944562"/>
          </a:xfrm>
        </p:spPr>
        <p:txBody>
          <a:bodyPr/>
          <a:lstStyle/>
          <a:p>
            <a:pPr eaLnBrk="1" hangingPunct="1"/>
            <a:r>
              <a:rPr lang="en-US" smtClean="0">
                <a:effectLst/>
              </a:rPr>
              <a:t>Facial Hemihypertrophy</a:t>
            </a:r>
          </a:p>
        </p:txBody>
      </p:sp>
      <p:sp>
        <p:nvSpPr>
          <p:cNvPr id="5" name="Rectangle 3"/>
          <p:cNvSpPr txBox="1">
            <a:spLocks noChangeArrowheads="1"/>
          </p:cNvSpPr>
          <p:nvPr/>
        </p:nvSpPr>
        <p:spPr bwMode="auto">
          <a:xfrm>
            <a:off x="457200" y="1417638"/>
            <a:ext cx="8229600" cy="4906962"/>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defRPr/>
            </a:pPr>
            <a:r>
              <a:rPr lang="en-US" sz="2800" b="1" kern="0" dirty="0">
                <a:latin typeface="+mj-lt"/>
                <a:cs typeface="+mn-cs"/>
              </a:rPr>
              <a:t>Hyperplasia of tissues rather than hypertrophy</a:t>
            </a:r>
          </a:p>
          <a:p>
            <a:pPr marL="342900" indent="-342900">
              <a:spcBef>
                <a:spcPct val="20000"/>
              </a:spcBef>
              <a:buClr>
                <a:schemeClr val="hlink"/>
              </a:buClr>
              <a:buSzPct val="70000"/>
              <a:buFont typeface="Wingdings" pitchFamily="2" charset="2"/>
              <a:buChar char="n"/>
              <a:defRPr/>
            </a:pPr>
            <a:r>
              <a:rPr lang="en-US" sz="2800" b="1" kern="0" dirty="0">
                <a:latin typeface="+mj-lt"/>
                <a:cs typeface="+mn-cs"/>
              </a:rPr>
              <a:t>Characterized by asymmetric overgrowth of one or more body parts</a:t>
            </a:r>
          </a:p>
          <a:p>
            <a:pPr marL="342900" indent="-342900">
              <a:spcBef>
                <a:spcPct val="20000"/>
              </a:spcBef>
              <a:buClr>
                <a:schemeClr val="hlink"/>
              </a:buClr>
              <a:buSzPct val="70000"/>
              <a:buFont typeface="Wingdings" pitchFamily="2" charset="2"/>
              <a:buChar char="n"/>
              <a:defRPr/>
            </a:pPr>
            <a:r>
              <a:rPr lang="en-US" sz="2800" b="1" kern="0" dirty="0">
                <a:latin typeface="+mj-lt"/>
                <a:cs typeface="+mn-cs"/>
              </a:rPr>
              <a:t>Can be an isolated finding or associated with  a variety of conditions:</a:t>
            </a:r>
          </a:p>
          <a:p>
            <a:pPr marL="342900" indent="-342900">
              <a:spcBef>
                <a:spcPct val="20000"/>
              </a:spcBef>
              <a:buClr>
                <a:schemeClr val="tx2"/>
              </a:buClr>
              <a:buSzPct val="80000"/>
              <a:buFont typeface="Wingdings" pitchFamily="2" charset="2"/>
              <a:buChar char="v"/>
              <a:defRPr/>
            </a:pPr>
            <a:r>
              <a:rPr lang="en-US" sz="2800" b="1" kern="0" dirty="0">
                <a:latin typeface="+mj-lt"/>
                <a:cs typeface="+mn-cs"/>
              </a:rPr>
              <a:t>Beckwith-</a:t>
            </a:r>
            <a:r>
              <a:rPr lang="en-US" sz="2800" b="1" kern="0" dirty="0" err="1">
                <a:latin typeface="+mj-lt"/>
                <a:cs typeface="+mn-cs"/>
              </a:rPr>
              <a:t>Wiedemann</a:t>
            </a:r>
            <a:r>
              <a:rPr lang="en-US" sz="2800" b="1" kern="0" dirty="0">
                <a:latin typeface="+mj-lt"/>
                <a:cs typeface="+mn-cs"/>
              </a:rPr>
              <a:t> syndrome</a:t>
            </a:r>
          </a:p>
          <a:p>
            <a:pPr marL="342900" indent="-342900">
              <a:spcBef>
                <a:spcPct val="20000"/>
              </a:spcBef>
              <a:buClr>
                <a:schemeClr val="tx2"/>
              </a:buClr>
              <a:buSzPct val="80000"/>
              <a:buFont typeface="Wingdings" pitchFamily="2" charset="2"/>
              <a:buChar char="v"/>
              <a:defRPr/>
            </a:pPr>
            <a:r>
              <a:rPr lang="en-US" sz="2800" b="1" kern="0" dirty="0" err="1">
                <a:latin typeface="+mj-lt"/>
                <a:cs typeface="+mn-cs"/>
              </a:rPr>
              <a:t>Neurofibromatiosis</a:t>
            </a:r>
            <a:endParaRPr lang="en-US" sz="2800" b="1" kern="0" dirty="0">
              <a:latin typeface="+mj-lt"/>
              <a:cs typeface="+mn-cs"/>
            </a:endParaRPr>
          </a:p>
          <a:p>
            <a:pPr marL="342900" indent="-342900">
              <a:spcBef>
                <a:spcPct val="20000"/>
              </a:spcBef>
              <a:buClr>
                <a:schemeClr val="tx2"/>
              </a:buClr>
              <a:buSzPct val="80000"/>
              <a:buFont typeface="Wingdings" pitchFamily="2" charset="2"/>
              <a:buChar char="v"/>
              <a:defRPr/>
            </a:pPr>
            <a:r>
              <a:rPr lang="en-US" sz="2800" b="1" kern="0" dirty="0">
                <a:latin typeface="+mj-lt"/>
                <a:cs typeface="+mn-cs"/>
              </a:rPr>
              <a:t>McCune-Albright syndrome </a:t>
            </a:r>
          </a:p>
          <a:p>
            <a:pPr eaLnBrk="0" hangingPunct="0">
              <a:buClr>
                <a:schemeClr val="tx2"/>
              </a:buClr>
              <a:buSzPct val="80000"/>
              <a:buFont typeface="Wingdings" pitchFamily="2" charset="2"/>
              <a:buChar char="v"/>
              <a:defRPr/>
            </a:pPr>
            <a:r>
              <a:rPr lang="en-US" sz="2800" b="1" dirty="0">
                <a:latin typeface="+mj-lt"/>
                <a:cs typeface="+mn-cs"/>
              </a:rPr>
              <a:t> Multiple </a:t>
            </a:r>
            <a:r>
              <a:rPr lang="en-US" sz="2800" b="1" dirty="0" err="1">
                <a:latin typeface="+mj-lt"/>
                <a:cs typeface="+mn-cs"/>
              </a:rPr>
              <a:t>exostoses</a:t>
            </a:r>
            <a:r>
              <a:rPr lang="en-US" sz="2800" b="1" dirty="0">
                <a:latin typeface="+mj-lt"/>
                <a:cs typeface="+mn-cs"/>
              </a:rPr>
              <a:t> syndrome</a:t>
            </a:r>
          </a:p>
          <a:p>
            <a:pPr eaLnBrk="0" hangingPunct="0">
              <a:buClr>
                <a:schemeClr val="tx2"/>
              </a:buClr>
              <a:buSzPct val="80000"/>
              <a:buFont typeface="Wingdings" pitchFamily="2" charset="2"/>
              <a:buChar char="v"/>
              <a:defRPr/>
            </a:pPr>
            <a:r>
              <a:rPr lang="en-US" sz="2800" b="1" dirty="0">
                <a:latin typeface="+mj-lt"/>
                <a:cs typeface="+mn-cs"/>
              </a:rPr>
              <a:t> </a:t>
            </a:r>
            <a:r>
              <a:rPr lang="en-US" sz="2800" b="1" dirty="0" err="1">
                <a:latin typeface="+mj-lt"/>
                <a:cs typeface="+mn-cs"/>
              </a:rPr>
              <a:t>Maffucci’s</a:t>
            </a:r>
            <a:r>
              <a:rPr lang="en-US" sz="2800" b="1" dirty="0">
                <a:latin typeface="+mj-lt"/>
                <a:cs typeface="+mn-cs"/>
              </a:rPr>
              <a:t> syndrome</a:t>
            </a:r>
          </a:p>
          <a:p>
            <a:pPr marL="342900" indent="-342900">
              <a:spcBef>
                <a:spcPct val="20000"/>
              </a:spcBef>
              <a:buClr>
                <a:schemeClr val="hlink"/>
              </a:buClr>
              <a:buSzPct val="70000"/>
              <a:buFont typeface="Wingdings" pitchFamily="2" charset="2"/>
              <a:buChar char="v"/>
              <a:defRPr/>
            </a:pPr>
            <a:endParaRPr lang="en-US" sz="2800" b="1" kern="0" dirty="0">
              <a:latin typeface="+mj-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eaLnBrk="1" hangingPunct="1"/>
            <a:r>
              <a:rPr lang="en-US" smtClean="0">
                <a:effectLst/>
              </a:rPr>
              <a:t>TYPES OF CRANIOFACIAL ANOMALIES</a:t>
            </a:r>
          </a:p>
        </p:txBody>
      </p:sp>
      <p:sp>
        <p:nvSpPr>
          <p:cNvPr id="6147" name="Content Placeholder 2"/>
          <p:cNvSpPr>
            <a:spLocks noGrp="1"/>
          </p:cNvSpPr>
          <p:nvPr>
            <p:ph sz="quarter" idx="1"/>
          </p:nvPr>
        </p:nvSpPr>
        <p:spPr>
          <a:xfrm>
            <a:off x="457200" y="1905000"/>
            <a:ext cx="8229600" cy="3886200"/>
          </a:xfrm>
        </p:spPr>
        <p:txBody>
          <a:bodyPr/>
          <a:lstStyle/>
          <a:p>
            <a:pPr eaLnBrk="1" hangingPunct="1"/>
            <a:r>
              <a:rPr lang="en-US" b="1" smtClean="0">
                <a:effectLst/>
              </a:rPr>
              <a:t>CLEFT LIP / PALATE</a:t>
            </a:r>
          </a:p>
          <a:p>
            <a:pPr eaLnBrk="1" hangingPunct="1"/>
            <a:r>
              <a:rPr lang="en-US" b="1" smtClean="0">
                <a:effectLst/>
              </a:rPr>
              <a:t>CRANIOSYNOSTOSIS</a:t>
            </a:r>
          </a:p>
          <a:p>
            <a:pPr eaLnBrk="1" hangingPunct="1"/>
            <a:r>
              <a:rPr lang="en-US" b="1" smtClean="0">
                <a:effectLst/>
              </a:rPr>
              <a:t>HEMIFACIAL MICROSOMIA</a:t>
            </a:r>
          </a:p>
          <a:p>
            <a:pPr eaLnBrk="1" hangingPunct="1"/>
            <a:r>
              <a:rPr lang="en-US" b="1" smtClean="0">
                <a:effectLst/>
              </a:rPr>
              <a:t> VASCULAR MALFORMATION</a:t>
            </a:r>
          </a:p>
          <a:p>
            <a:pPr eaLnBrk="1" hangingPunct="1"/>
            <a:r>
              <a:rPr lang="en-US" b="1" smtClean="0">
                <a:effectLst/>
              </a:rPr>
              <a:t>HEMANGIOMA</a:t>
            </a:r>
          </a:p>
          <a:p>
            <a:pPr eaLnBrk="1" hangingPunct="1"/>
            <a:r>
              <a:rPr lang="en-US" b="1" smtClean="0">
                <a:effectLst/>
              </a:rPr>
              <a:t>DEFORMATIONAL PLAGIOCEPHALY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295400"/>
            <a:ext cx="8229600" cy="45720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3200" b="1" kern="0" dirty="0" err="1">
                <a:latin typeface="+mn-lt"/>
                <a:cs typeface="+mn-cs"/>
              </a:rPr>
              <a:t>Hoyme</a:t>
            </a:r>
            <a:r>
              <a:rPr lang="en-US" sz="3200" b="1" kern="0" dirty="0">
                <a:latin typeface="+mn-lt"/>
                <a:cs typeface="+mn-cs"/>
              </a:rPr>
              <a:t> et al. (1998) anatomic classification:</a:t>
            </a:r>
          </a:p>
          <a:p>
            <a:pPr marL="342900" indent="-342900">
              <a:lnSpc>
                <a:spcPct val="90000"/>
              </a:lnSpc>
              <a:spcBef>
                <a:spcPct val="20000"/>
              </a:spcBef>
              <a:buClr>
                <a:schemeClr val="hlink"/>
              </a:buClr>
              <a:buSzPct val="70000"/>
              <a:buFontTx/>
              <a:buChar char="•"/>
              <a:defRPr/>
            </a:pPr>
            <a:r>
              <a:rPr lang="en-US" sz="3200" b="1" u="sng" kern="0" dirty="0">
                <a:latin typeface="+mn-lt"/>
                <a:cs typeface="+mn-cs"/>
              </a:rPr>
              <a:t>Complex </a:t>
            </a:r>
            <a:r>
              <a:rPr lang="en-US" sz="3200" b="1" u="sng" kern="0" dirty="0" err="1">
                <a:latin typeface="+mn-lt"/>
                <a:cs typeface="+mn-cs"/>
              </a:rPr>
              <a:t>hemihyperplasia</a:t>
            </a:r>
            <a:r>
              <a:rPr lang="en-US" sz="3200" b="1" u="sng" kern="0" dirty="0">
                <a:latin typeface="+mn-lt"/>
                <a:cs typeface="+mn-cs"/>
              </a:rPr>
              <a:t> </a:t>
            </a:r>
            <a:r>
              <a:rPr lang="en-US" sz="3200" b="1" kern="0" dirty="0">
                <a:latin typeface="+mn-lt"/>
                <a:cs typeface="+mn-cs"/>
              </a:rPr>
              <a:t>- involvement of half of the body (at least one arm &amp; one leg); affected parts may be </a:t>
            </a:r>
            <a:r>
              <a:rPr lang="en-US" sz="3200" b="1" kern="0" dirty="0" err="1">
                <a:latin typeface="+mn-lt"/>
                <a:cs typeface="+mn-cs"/>
              </a:rPr>
              <a:t>contralateral</a:t>
            </a:r>
            <a:r>
              <a:rPr lang="en-US" sz="3200" b="1" kern="0" dirty="0">
                <a:latin typeface="+mn-lt"/>
                <a:cs typeface="+mn-cs"/>
              </a:rPr>
              <a:t> or </a:t>
            </a:r>
            <a:r>
              <a:rPr lang="en-US" sz="3200" b="1" kern="0" dirty="0" err="1">
                <a:latin typeface="+mn-lt"/>
                <a:cs typeface="+mn-cs"/>
              </a:rPr>
              <a:t>ipsilateral</a:t>
            </a:r>
            <a:endParaRPr lang="en-US" sz="3200" b="1" kern="0" dirty="0">
              <a:latin typeface="+mn-lt"/>
              <a:cs typeface="+mn-cs"/>
            </a:endParaRPr>
          </a:p>
          <a:p>
            <a:pPr marL="342900" indent="-342900">
              <a:lnSpc>
                <a:spcPct val="90000"/>
              </a:lnSpc>
              <a:spcBef>
                <a:spcPct val="20000"/>
              </a:spcBef>
              <a:buClr>
                <a:schemeClr val="hlink"/>
              </a:buClr>
              <a:buSzPct val="70000"/>
              <a:buFontTx/>
              <a:buChar char="•"/>
              <a:defRPr/>
            </a:pPr>
            <a:r>
              <a:rPr lang="en-US" sz="3200" b="1" u="sng" kern="0" dirty="0">
                <a:latin typeface="+mn-lt"/>
                <a:cs typeface="+mn-cs"/>
              </a:rPr>
              <a:t>Simple </a:t>
            </a:r>
            <a:r>
              <a:rPr lang="en-US" sz="3200" b="1" u="sng" kern="0" dirty="0" err="1">
                <a:latin typeface="+mn-lt"/>
                <a:cs typeface="+mn-cs"/>
              </a:rPr>
              <a:t>hemihyperplasia</a:t>
            </a:r>
            <a:r>
              <a:rPr lang="en-US" sz="3200" b="1" u="sng" kern="0" dirty="0">
                <a:latin typeface="+mn-lt"/>
                <a:cs typeface="+mn-cs"/>
              </a:rPr>
              <a:t> </a:t>
            </a:r>
            <a:r>
              <a:rPr lang="en-US" sz="3200" b="1" kern="0" dirty="0">
                <a:latin typeface="+mn-lt"/>
                <a:cs typeface="+mn-cs"/>
              </a:rPr>
              <a:t>- involvement of a single limb</a:t>
            </a:r>
          </a:p>
          <a:p>
            <a:pPr marL="342900" indent="-342900">
              <a:lnSpc>
                <a:spcPct val="90000"/>
              </a:lnSpc>
              <a:spcBef>
                <a:spcPct val="20000"/>
              </a:spcBef>
              <a:buClr>
                <a:schemeClr val="hlink"/>
              </a:buClr>
              <a:buSzPct val="70000"/>
              <a:buFontTx/>
              <a:buChar char="•"/>
              <a:defRPr/>
            </a:pPr>
            <a:r>
              <a:rPr lang="en-US" sz="3200" b="1" u="sng" kern="0" dirty="0" err="1">
                <a:latin typeface="+mn-lt"/>
                <a:cs typeface="+mn-cs"/>
              </a:rPr>
              <a:t>Hemifacial</a:t>
            </a:r>
            <a:r>
              <a:rPr lang="en-US" sz="3200" b="1" u="sng" kern="0" dirty="0">
                <a:latin typeface="+mn-lt"/>
                <a:cs typeface="+mn-cs"/>
              </a:rPr>
              <a:t> hyperplasia </a:t>
            </a:r>
            <a:r>
              <a:rPr lang="en-US" sz="3200" b="1" kern="0" dirty="0">
                <a:latin typeface="+mn-lt"/>
                <a:cs typeface="+mn-cs"/>
              </a:rPr>
              <a:t>- involvement of one side of face</a:t>
            </a:r>
          </a:p>
        </p:txBody>
      </p:sp>
      <p:sp>
        <p:nvSpPr>
          <p:cNvPr id="33795" name="Rectangle 4"/>
          <p:cNvSpPr>
            <a:spLocks noGrp="1" noRot="1" noChangeArrowheads="1"/>
          </p:cNvSpPr>
          <p:nvPr>
            <p:ph type="title"/>
          </p:nvPr>
        </p:nvSpPr>
        <p:spPr>
          <a:xfrm>
            <a:off x="6019800" y="304800"/>
            <a:ext cx="2895600" cy="411163"/>
          </a:xfrm>
        </p:spPr>
        <p:txBody>
          <a:bodyPr>
            <a:normAutofit fontScale="90000"/>
          </a:bodyPr>
          <a:lstStyle/>
          <a:p>
            <a:pPr eaLnBrk="1" hangingPunct="1"/>
            <a:r>
              <a:rPr lang="en-US" sz="2000" smtClean="0">
                <a:effectLst/>
              </a:rPr>
              <a:t>Facial Hemihypertrophy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28600"/>
            <a:ext cx="3962400" cy="715963"/>
          </a:xfrm>
        </p:spPr>
        <p:txBody>
          <a:bodyPr/>
          <a:lstStyle/>
          <a:p>
            <a:pPr eaLnBrk="1" hangingPunct="1">
              <a:defRPr/>
            </a:pPr>
            <a:r>
              <a:rPr lang="en-US" sz="2400" dirty="0" smtClean="0">
                <a:effectLst/>
              </a:rPr>
              <a:t>Facial </a:t>
            </a:r>
            <a:r>
              <a:rPr lang="en-US" sz="2400" dirty="0" err="1" smtClean="0">
                <a:effectLst/>
              </a:rPr>
              <a:t>Hemihypertrophy</a:t>
            </a:r>
            <a:endParaRPr lang="en-US" sz="2400" dirty="0"/>
          </a:p>
        </p:txBody>
      </p:sp>
      <p:sp>
        <p:nvSpPr>
          <p:cNvPr id="34819" name="Content Placeholder 2"/>
          <p:cNvSpPr>
            <a:spLocks noGrp="1"/>
          </p:cNvSpPr>
          <p:nvPr>
            <p:ph sz="quarter" idx="1"/>
          </p:nvPr>
        </p:nvSpPr>
        <p:spPr>
          <a:xfrm>
            <a:off x="457200" y="1600200"/>
            <a:ext cx="8229600" cy="2819400"/>
          </a:xfrm>
        </p:spPr>
        <p:txBody>
          <a:bodyPr/>
          <a:lstStyle/>
          <a:p>
            <a:pPr eaLnBrk="1" hangingPunct="1"/>
            <a:r>
              <a:rPr lang="en-US" b="1" smtClean="0">
                <a:effectLst/>
              </a:rPr>
              <a:t>Etiology- unknown; </a:t>
            </a:r>
          </a:p>
          <a:p>
            <a:pPr eaLnBrk="1" hangingPunct="1"/>
            <a:r>
              <a:rPr lang="en-US" b="1" smtClean="0">
                <a:effectLst/>
              </a:rPr>
              <a:t>The condition is ascribed to vascular or lymphatic abnormalities, CNS disturbances, chromosomal abnormalities</a:t>
            </a:r>
          </a:p>
          <a:p>
            <a:pPr eaLnBrk="1" hangingPunct="1"/>
            <a:endParaRPr lang="en-US" b="1" smtClean="0">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914400"/>
            <a:ext cx="8229600" cy="53340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defRPr/>
            </a:pPr>
            <a:r>
              <a:rPr lang="en-US" sz="3200" b="1" kern="0" dirty="0">
                <a:latin typeface="+mn-lt"/>
                <a:cs typeface="+mn-cs"/>
              </a:rPr>
              <a:t>Clinical features-</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Enlargement confinement to one side of body</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Unilateral </a:t>
            </a:r>
            <a:r>
              <a:rPr lang="en-US" sz="3200" b="1" kern="0" dirty="0" err="1">
                <a:latin typeface="+mn-lt"/>
                <a:cs typeface="+mn-cs"/>
              </a:rPr>
              <a:t>macroglossia</a:t>
            </a:r>
            <a:r>
              <a:rPr lang="en-US" sz="3200" b="1" kern="0" dirty="0">
                <a:latin typeface="+mn-lt"/>
                <a:cs typeface="+mn-cs"/>
              </a:rPr>
              <a:t> </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Premature development &amp; eruption of teeth</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Increased size of dentition</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Familial occurrence reported</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Female predilection (63% </a:t>
            </a:r>
            <a:r>
              <a:rPr lang="en-US" sz="3200" b="1" kern="0" dirty="0" err="1">
                <a:latin typeface="+mn-lt"/>
                <a:cs typeface="+mn-cs"/>
              </a:rPr>
              <a:t>vs</a:t>
            </a:r>
            <a:r>
              <a:rPr lang="en-US" sz="3200" b="1" kern="0" dirty="0">
                <a:latin typeface="+mn-lt"/>
                <a:cs typeface="+mn-cs"/>
              </a:rPr>
              <a:t> 37%)</a:t>
            </a:r>
          </a:p>
          <a:p>
            <a:pPr marL="342900" indent="-342900">
              <a:spcBef>
                <a:spcPct val="20000"/>
              </a:spcBef>
              <a:buClr>
                <a:schemeClr val="hlink"/>
              </a:buClr>
              <a:buSzPct val="70000"/>
              <a:buFont typeface="Wingdings" pitchFamily="2" charset="2"/>
              <a:buChar char="n"/>
              <a:defRPr/>
            </a:pPr>
            <a:r>
              <a:rPr lang="en-US" sz="3200" b="1" kern="0" dirty="0">
                <a:latin typeface="+mn-lt"/>
                <a:cs typeface="+mn-cs"/>
              </a:rPr>
              <a:t>Equal involvement of both right &amp; left sides</a:t>
            </a:r>
          </a:p>
          <a:p>
            <a:pPr marL="342900" indent="-342900">
              <a:spcBef>
                <a:spcPct val="20000"/>
              </a:spcBef>
              <a:buClr>
                <a:schemeClr val="hlink"/>
              </a:buClr>
              <a:buSzPct val="70000"/>
              <a:buFont typeface="Wingdings" pitchFamily="2" charset="2"/>
              <a:buNone/>
              <a:defRPr/>
            </a:pPr>
            <a:endParaRPr lang="en-US" sz="3200" b="1" kern="0" dirty="0">
              <a:latin typeface="+mn-lt"/>
              <a:cs typeface="+mn-cs"/>
            </a:endParaRPr>
          </a:p>
        </p:txBody>
      </p:sp>
      <p:sp>
        <p:nvSpPr>
          <p:cNvPr id="35843" name="Rectangle 4"/>
          <p:cNvSpPr>
            <a:spLocks noGrp="1" noRot="1" noChangeArrowheads="1"/>
          </p:cNvSpPr>
          <p:nvPr>
            <p:ph type="title"/>
          </p:nvPr>
        </p:nvSpPr>
        <p:spPr>
          <a:xfrm>
            <a:off x="6096000" y="152400"/>
            <a:ext cx="2895600" cy="411163"/>
          </a:xfrm>
        </p:spPr>
        <p:txBody>
          <a:bodyPr>
            <a:normAutofit fontScale="90000"/>
          </a:bodyPr>
          <a:lstStyle/>
          <a:p>
            <a:pPr eaLnBrk="1" hangingPunct="1"/>
            <a:r>
              <a:rPr lang="en-US" sz="2000" smtClean="0">
                <a:effectLst/>
              </a:rPr>
              <a:t>Facial Hemihypertrophy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76200"/>
            <a:ext cx="8229600" cy="944563"/>
          </a:xfrm>
        </p:spPr>
        <p:txBody>
          <a:bodyPr/>
          <a:lstStyle/>
          <a:p>
            <a:pPr eaLnBrk="1" hangingPunct="1"/>
            <a:r>
              <a:rPr lang="en-US" smtClean="0">
                <a:effectLst/>
              </a:rPr>
              <a:t>Facial Hemiatrophy</a:t>
            </a:r>
          </a:p>
        </p:txBody>
      </p:sp>
      <p:sp>
        <p:nvSpPr>
          <p:cNvPr id="5" name="Rectangle 3"/>
          <p:cNvSpPr txBox="1">
            <a:spLocks noChangeArrowheads="1"/>
          </p:cNvSpPr>
          <p:nvPr/>
        </p:nvSpPr>
        <p:spPr bwMode="auto">
          <a:xfrm>
            <a:off x="457200" y="1295400"/>
            <a:ext cx="8229600" cy="51054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Originally described by Parry &amp; Romberg</a:t>
            </a:r>
          </a:p>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Slowly progressive atrophy of the soft tissues of essentially half the face</a:t>
            </a:r>
          </a:p>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Characterized by progressive wasting of subcutaneous fat, sometimes accompanied by atrophy of skin, cartilage, bone, muscle</a:t>
            </a:r>
          </a:p>
          <a:p>
            <a:pPr marL="342900" indent="-342900">
              <a:lnSpc>
                <a:spcPct val="90000"/>
              </a:lnSpc>
              <a:spcBef>
                <a:spcPct val="20000"/>
              </a:spcBef>
              <a:buClr>
                <a:schemeClr val="hlink"/>
              </a:buClr>
              <a:buSzPct val="70000"/>
              <a:buFont typeface="Wingdings" pitchFamily="2" charset="2"/>
              <a:buChar char="n"/>
              <a:defRPr/>
            </a:pPr>
            <a:r>
              <a:rPr lang="en-US" sz="3200" b="1" kern="0" dirty="0">
                <a:latin typeface="+mn-lt"/>
                <a:cs typeface="+mn-cs"/>
              </a:rPr>
              <a:t>May spread to the neck &amp; half side of the body, usually accompanied by </a:t>
            </a:r>
            <a:r>
              <a:rPr lang="en-US" sz="3200" b="1" kern="0" dirty="0" err="1">
                <a:latin typeface="+mn-lt"/>
                <a:cs typeface="+mn-cs"/>
              </a:rPr>
              <a:t>contralateral</a:t>
            </a:r>
            <a:r>
              <a:rPr lang="en-US" sz="3200" b="1" kern="0" dirty="0">
                <a:latin typeface="+mn-lt"/>
                <a:cs typeface="+mn-cs"/>
              </a:rPr>
              <a:t> </a:t>
            </a:r>
            <a:r>
              <a:rPr lang="en-US" sz="3200" b="1" kern="0" dirty="0" err="1">
                <a:latin typeface="+mn-lt"/>
                <a:cs typeface="+mn-cs"/>
              </a:rPr>
              <a:t>Jacksonian</a:t>
            </a:r>
            <a:r>
              <a:rPr lang="en-US" sz="3200" b="1" kern="0" dirty="0">
                <a:latin typeface="+mn-lt"/>
                <a:cs typeface="+mn-cs"/>
              </a:rPr>
              <a:t> epilepsy, trigeminal neuralgia &amp; changes in the eyes &amp; hair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914400"/>
            <a:ext cx="8229600" cy="55626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3000" b="1" kern="0" dirty="0">
                <a:latin typeface="+mn-lt"/>
                <a:cs typeface="+mn-cs"/>
              </a:rPr>
              <a:t>May be a form of localized scleroderma </a:t>
            </a:r>
          </a:p>
          <a:p>
            <a:pPr marL="342900" indent="-342900">
              <a:lnSpc>
                <a:spcPct val="90000"/>
              </a:lnSpc>
              <a:spcBef>
                <a:spcPct val="20000"/>
              </a:spcBef>
              <a:buClr>
                <a:schemeClr val="hlink"/>
              </a:buClr>
              <a:buSzPct val="70000"/>
              <a:buFont typeface="Wingdings" pitchFamily="2" charset="2"/>
              <a:buChar char="n"/>
              <a:defRPr/>
            </a:pPr>
            <a:r>
              <a:rPr lang="en-US" sz="3000" b="1" kern="0" dirty="0">
                <a:latin typeface="+mn-lt"/>
                <a:cs typeface="+mn-cs"/>
              </a:rPr>
              <a:t>Majority cases are sporadic, familial distribution has been found</a:t>
            </a:r>
          </a:p>
          <a:p>
            <a:pPr marL="342900" indent="-342900">
              <a:lnSpc>
                <a:spcPct val="90000"/>
              </a:lnSpc>
              <a:spcBef>
                <a:spcPct val="20000"/>
              </a:spcBef>
              <a:buClr>
                <a:schemeClr val="hlink"/>
              </a:buClr>
              <a:buSzPct val="70000"/>
              <a:buFont typeface="Wingdings" pitchFamily="2" charset="2"/>
              <a:buNone/>
              <a:defRPr/>
            </a:pPr>
            <a:r>
              <a:rPr lang="en-US" sz="3000" b="1" kern="0" dirty="0">
                <a:latin typeface="+mn-lt"/>
                <a:cs typeface="+mn-cs"/>
              </a:rPr>
              <a:t>Etiology-</a:t>
            </a:r>
          </a:p>
          <a:p>
            <a:pPr marL="342900" indent="-342900">
              <a:lnSpc>
                <a:spcPct val="90000"/>
              </a:lnSpc>
              <a:spcBef>
                <a:spcPct val="20000"/>
              </a:spcBef>
              <a:buClr>
                <a:schemeClr val="hlink"/>
              </a:buClr>
              <a:buSzPct val="70000"/>
              <a:buFont typeface="Wingdings" pitchFamily="2" charset="2"/>
              <a:buChar char="n"/>
              <a:defRPr/>
            </a:pPr>
            <a:r>
              <a:rPr lang="en-US" sz="3000" b="1" kern="0" dirty="0">
                <a:latin typeface="+mn-lt"/>
                <a:cs typeface="+mn-cs"/>
              </a:rPr>
              <a:t>Cerebral disturbance leading to increased &amp; unregulated activity of sympathetic nervous system produce the localized atrophy through its </a:t>
            </a:r>
            <a:r>
              <a:rPr lang="en-US" sz="3000" b="1" kern="0" dirty="0" err="1">
                <a:latin typeface="+mn-lt"/>
                <a:cs typeface="+mn-cs"/>
              </a:rPr>
              <a:t>trophic</a:t>
            </a:r>
            <a:r>
              <a:rPr lang="en-US" sz="3000" b="1" kern="0" dirty="0">
                <a:latin typeface="+mn-lt"/>
                <a:cs typeface="+mn-cs"/>
              </a:rPr>
              <a:t> functions</a:t>
            </a:r>
          </a:p>
          <a:p>
            <a:pPr marL="342900" indent="-342900">
              <a:lnSpc>
                <a:spcPct val="90000"/>
              </a:lnSpc>
              <a:spcBef>
                <a:spcPct val="20000"/>
              </a:spcBef>
              <a:buClr>
                <a:schemeClr val="hlink"/>
              </a:buClr>
              <a:buSzPct val="70000"/>
              <a:buFont typeface="Wingdings" pitchFamily="2" charset="2"/>
              <a:buChar char="n"/>
              <a:defRPr/>
            </a:pPr>
            <a:r>
              <a:rPr lang="en-US" sz="3000" b="1" kern="0" dirty="0">
                <a:latin typeface="+mn-lt"/>
                <a:cs typeface="+mn-cs"/>
              </a:rPr>
              <a:t>Extraction of teeth, local trauma, infection &amp; genetic factors could also be a cause</a:t>
            </a:r>
          </a:p>
          <a:p>
            <a:pPr marL="342900" indent="-342900">
              <a:lnSpc>
                <a:spcPct val="90000"/>
              </a:lnSpc>
              <a:spcBef>
                <a:spcPct val="20000"/>
              </a:spcBef>
              <a:buClr>
                <a:schemeClr val="hlink"/>
              </a:buClr>
              <a:buSzPct val="70000"/>
              <a:buFont typeface="Wingdings" pitchFamily="2" charset="2"/>
              <a:buChar char="n"/>
              <a:defRPr/>
            </a:pPr>
            <a:r>
              <a:rPr lang="en-US" sz="3000" b="1" kern="0" dirty="0">
                <a:latin typeface="+mn-lt"/>
                <a:cs typeface="+mn-cs"/>
              </a:rPr>
              <a:t>Carotid flow abnormalities &amp; vascular disruption</a:t>
            </a:r>
          </a:p>
        </p:txBody>
      </p:sp>
      <p:sp>
        <p:nvSpPr>
          <p:cNvPr id="37891" name="Rectangle 4"/>
          <p:cNvSpPr>
            <a:spLocks noGrp="1" noRot="1" noChangeArrowheads="1"/>
          </p:cNvSpPr>
          <p:nvPr>
            <p:ph type="title"/>
          </p:nvPr>
        </p:nvSpPr>
        <p:spPr>
          <a:xfrm>
            <a:off x="6096000" y="152400"/>
            <a:ext cx="2895600" cy="411163"/>
          </a:xfrm>
        </p:spPr>
        <p:txBody>
          <a:bodyPr/>
          <a:lstStyle/>
          <a:p>
            <a:pPr eaLnBrk="1" hangingPunct="1"/>
            <a:r>
              <a:rPr lang="en-US" sz="2000" smtClean="0">
                <a:effectLst/>
              </a:rPr>
              <a:t>Facial Hemiatrophy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04800" y="914400"/>
            <a:ext cx="8610600" cy="54864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None/>
              <a:defRPr/>
            </a:pPr>
            <a:r>
              <a:rPr lang="en-US" sz="2800" b="1" kern="0" dirty="0">
                <a:latin typeface="+mn-lt"/>
                <a:cs typeface="+mn-cs"/>
              </a:rPr>
              <a:t>Clinical features-</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Most common early sign is a painless cleft, the </a:t>
            </a:r>
            <a:r>
              <a:rPr lang="en-US" sz="2800" b="1" i="1" kern="0" dirty="0">
                <a:latin typeface="+mn-lt"/>
                <a:cs typeface="+mn-cs"/>
              </a:rPr>
              <a:t>‘coup de </a:t>
            </a:r>
            <a:r>
              <a:rPr lang="en-US" sz="2800" b="1" i="1" kern="0" dirty="0" err="1">
                <a:latin typeface="+mn-lt"/>
                <a:cs typeface="+mn-cs"/>
              </a:rPr>
              <a:t>sabre</a:t>
            </a:r>
            <a:r>
              <a:rPr lang="en-US" sz="2800" b="1" i="1" kern="0" dirty="0">
                <a:latin typeface="+mn-lt"/>
                <a:cs typeface="+mn-cs"/>
              </a:rPr>
              <a:t>’ </a:t>
            </a:r>
            <a:r>
              <a:rPr lang="en-US" sz="2800" b="1" kern="0" dirty="0">
                <a:latin typeface="+mn-lt"/>
                <a:cs typeface="+mn-cs"/>
              </a:rPr>
              <a:t>near midline of the face or forehead. It marks boundary between normal &amp; atrophic tissue</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A bluish hue in the skin overlying atrophic fat.</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Progressive atrophy of skin, subcutaneous tissue, muscles, bones, cartilages &amp; soft palate</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May include </a:t>
            </a:r>
            <a:r>
              <a:rPr lang="en-US" sz="2800" b="1" kern="0" dirty="0" err="1">
                <a:latin typeface="+mn-lt"/>
                <a:cs typeface="+mn-cs"/>
              </a:rPr>
              <a:t>ipsilateral</a:t>
            </a:r>
            <a:r>
              <a:rPr lang="en-US" sz="2800" b="1" kern="0" dirty="0">
                <a:latin typeface="+mn-lt"/>
                <a:cs typeface="+mn-cs"/>
              </a:rPr>
              <a:t> salivary glands, tongue, ear, larynx, esophagus, diaphragm, kidney and brain.</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Female: male ratio= 3: 2</a:t>
            </a:r>
          </a:p>
          <a:p>
            <a:pPr marL="342900" indent="-342900">
              <a:spcBef>
                <a:spcPct val="20000"/>
              </a:spcBef>
              <a:buClr>
                <a:schemeClr val="hlink"/>
              </a:buClr>
              <a:buSzPct val="70000"/>
              <a:buFont typeface="Wingdings" pitchFamily="2" charset="2"/>
              <a:buChar char="n"/>
              <a:defRPr/>
            </a:pPr>
            <a:r>
              <a:rPr lang="en-US" sz="2800" b="1" kern="0" dirty="0">
                <a:latin typeface="+mn-lt"/>
                <a:cs typeface="+mn-cs"/>
              </a:rPr>
              <a:t>Slight predilection for left side</a:t>
            </a:r>
            <a:endParaRPr lang="en-US" sz="2800" b="1" i="1" kern="0" dirty="0">
              <a:latin typeface="+mn-lt"/>
              <a:cs typeface="+mn-cs"/>
            </a:endParaRPr>
          </a:p>
        </p:txBody>
      </p:sp>
      <p:sp>
        <p:nvSpPr>
          <p:cNvPr id="38915" name="Rectangle 4"/>
          <p:cNvSpPr>
            <a:spLocks noGrp="1" noRot="1" noChangeArrowheads="1"/>
          </p:cNvSpPr>
          <p:nvPr>
            <p:ph type="title"/>
          </p:nvPr>
        </p:nvSpPr>
        <p:spPr>
          <a:xfrm>
            <a:off x="6096000" y="152400"/>
            <a:ext cx="2895600" cy="411163"/>
          </a:xfrm>
        </p:spPr>
        <p:txBody>
          <a:bodyPr/>
          <a:lstStyle/>
          <a:p>
            <a:pPr eaLnBrk="1" hangingPunct="1"/>
            <a:r>
              <a:rPr lang="en-US" sz="2000" smtClean="0">
                <a:effectLst/>
              </a:rPr>
              <a:t>Facial Hemiatrophy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990600"/>
            <a:ext cx="8229600" cy="52578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Appears in the 1</a:t>
            </a:r>
            <a:r>
              <a:rPr lang="en-US" sz="2800" b="1" kern="0" baseline="30000" dirty="0">
                <a:latin typeface="+mn-lt"/>
                <a:cs typeface="+mn-cs"/>
              </a:rPr>
              <a:t>st</a:t>
            </a:r>
            <a:r>
              <a:rPr lang="en-US" sz="2800" b="1" kern="0" dirty="0">
                <a:latin typeface="+mn-lt"/>
                <a:cs typeface="+mn-cs"/>
              </a:rPr>
              <a:t> or 2</a:t>
            </a:r>
            <a:r>
              <a:rPr lang="en-US" sz="2800" b="1" kern="0" baseline="30000" dirty="0">
                <a:latin typeface="+mn-lt"/>
                <a:cs typeface="+mn-cs"/>
              </a:rPr>
              <a:t>nd</a:t>
            </a:r>
            <a:r>
              <a:rPr lang="en-US" sz="2800" b="1" kern="0" dirty="0">
                <a:latin typeface="+mn-lt"/>
                <a:cs typeface="+mn-cs"/>
              </a:rPr>
              <a:t> decade &amp; progresses for about 2 to 10 years before it becomes quiescent. </a:t>
            </a: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Follow the distribution of one or more divisions of trigeminal nerve and mistaken for Bell’s palsy.</a:t>
            </a: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Neurological disorders found in 15% patients; ocular findings occur in 10-40%, the most common being </a:t>
            </a:r>
            <a:r>
              <a:rPr lang="en-US" sz="2800" b="1" kern="0" dirty="0" err="1">
                <a:latin typeface="+mn-lt"/>
                <a:cs typeface="+mn-cs"/>
              </a:rPr>
              <a:t>enophtholmos</a:t>
            </a:r>
            <a:endParaRPr lang="en-US" sz="2800" b="1" kern="0" dirty="0">
              <a:latin typeface="+mn-lt"/>
              <a:cs typeface="+mn-cs"/>
            </a:endParaRPr>
          </a:p>
          <a:p>
            <a:pPr marL="342900" indent="-342900">
              <a:lnSpc>
                <a:spcPct val="90000"/>
              </a:lnSpc>
              <a:spcBef>
                <a:spcPct val="20000"/>
              </a:spcBef>
              <a:buClr>
                <a:schemeClr val="hlink"/>
              </a:buClr>
              <a:buSzPct val="70000"/>
              <a:buFont typeface="Wingdings" pitchFamily="2" charset="2"/>
              <a:buChar char="n"/>
              <a:defRPr/>
            </a:pPr>
            <a:r>
              <a:rPr lang="en-US" sz="2800" b="1" kern="0" dirty="0">
                <a:latin typeface="+mn-lt"/>
                <a:cs typeface="+mn-cs"/>
              </a:rPr>
              <a:t>Rarely half of the body affected, accompanied by pigmentation disorders, </a:t>
            </a:r>
            <a:r>
              <a:rPr lang="en-US" sz="2800" b="1" kern="0" dirty="0" err="1">
                <a:latin typeface="+mn-lt"/>
                <a:cs typeface="+mn-cs"/>
              </a:rPr>
              <a:t>vitiligo</a:t>
            </a:r>
            <a:r>
              <a:rPr lang="en-US" sz="2800" b="1" kern="0" dirty="0">
                <a:latin typeface="+mn-lt"/>
                <a:cs typeface="+mn-cs"/>
              </a:rPr>
              <a:t>, pigmented facial nevi, </a:t>
            </a:r>
            <a:r>
              <a:rPr lang="en-US" sz="2800" b="1" kern="0" dirty="0" err="1">
                <a:latin typeface="+mn-lt"/>
                <a:cs typeface="+mn-cs"/>
              </a:rPr>
              <a:t>contralateral</a:t>
            </a:r>
            <a:r>
              <a:rPr lang="en-US" sz="2800" b="1" kern="0" dirty="0">
                <a:latin typeface="+mn-lt"/>
                <a:cs typeface="+mn-cs"/>
              </a:rPr>
              <a:t> </a:t>
            </a:r>
            <a:r>
              <a:rPr lang="en-US" sz="2800" b="1" kern="0" dirty="0" err="1">
                <a:latin typeface="+mn-lt"/>
                <a:cs typeface="+mn-cs"/>
              </a:rPr>
              <a:t>jacksonian</a:t>
            </a:r>
            <a:r>
              <a:rPr lang="en-US" sz="2800" b="1" kern="0" dirty="0">
                <a:latin typeface="+mn-lt"/>
                <a:cs typeface="+mn-cs"/>
              </a:rPr>
              <a:t> epilepsy, </a:t>
            </a:r>
            <a:r>
              <a:rPr lang="en-US" sz="2800" b="1" kern="0" dirty="0" err="1">
                <a:latin typeface="+mn-lt"/>
                <a:cs typeface="+mn-cs"/>
              </a:rPr>
              <a:t>contralateral</a:t>
            </a:r>
            <a:r>
              <a:rPr lang="en-US" sz="2800" b="1" kern="0" dirty="0">
                <a:latin typeface="+mn-lt"/>
                <a:cs typeface="+mn-cs"/>
              </a:rPr>
              <a:t> trigeminal neuralgia &amp; ocular complications </a:t>
            </a:r>
          </a:p>
        </p:txBody>
      </p:sp>
      <p:sp>
        <p:nvSpPr>
          <p:cNvPr id="39939" name="Rectangle 4"/>
          <p:cNvSpPr>
            <a:spLocks noGrp="1" noRot="1" noChangeArrowheads="1"/>
          </p:cNvSpPr>
          <p:nvPr>
            <p:ph type="title"/>
          </p:nvPr>
        </p:nvSpPr>
        <p:spPr>
          <a:xfrm>
            <a:off x="6096000" y="152400"/>
            <a:ext cx="2895600" cy="411163"/>
          </a:xfrm>
        </p:spPr>
        <p:txBody>
          <a:bodyPr/>
          <a:lstStyle/>
          <a:p>
            <a:pPr eaLnBrk="1" hangingPunct="1"/>
            <a:r>
              <a:rPr lang="en-US" sz="2000" smtClean="0">
                <a:effectLst/>
              </a:rPr>
              <a:t>Facial Hemiatrophy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808038"/>
            <a:ext cx="8229600" cy="5592762"/>
          </a:xfrm>
          <a:prstGeom prst="rect">
            <a:avLst/>
          </a:prstGeom>
          <a:noFill/>
          <a:ln w="9525">
            <a:noFill/>
            <a:miter lim="800000"/>
            <a:headEnd/>
            <a:tailEnd/>
          </a:ln>
          <a:effectLst/>
        </p:spPr>
        <p:txBody>
          <a:bodyPr/>
          <a:lstStyle/>
          <a:p>
            <a:pPr marL="338138" indent="-338138">
              <a:spcBef>
                <a:spcPct val="20000"/>
              </a:spcBef>
              <a:buClr>
                <a:schemeClr val="hlink"/>
              </a:buClr>
              <a:buSzPct val="70000"/>
              <a:buFont typeface="Wingdings" pitchFamily="2" charset="2"/>
              <a:buNone/>
              <a:defRPr/>
            </a:pPr>
            <a:r>
              <a:rPr lang="en-US" sz="3000" b="1" kern="0" dirty="0">
                <a:latin typeface="+mn-lt"/>
                <a:cs typeface="+mn-cs"/>
              </a:rPr>
              <a:t>Oral manifestations-</a:t>
            </a:r>
          </a:p>
          <a:p>
            <a:pPr marL="338138" indent="-338138">
              <a:spcBef>
                <a:spcPct val="20000"/>
              </a:spcBef>
              <a:buClr>
                <a:schemeClr val="hlink"/>
              </a:buClr>
              <a:buSzPct val="70000"/>
              <a:buFont typeface="Wingdings" pitchFamily="2" charset="2"/>
              <a:buChar char="n"/>
              <a:defRPr/>
            </a:pPr>
            <a:r>
              <a:rPr lang="en-US" sz="3000" b="1" kern="0" dirty="0">
                <a:latin typeface="+mn-lt"/>
                <a:cs typeface="+mn-cs"/>
              </a:rPr>
              <a:t>Incomplete root formation, delayed eruption &amp; severe facial asymmetry resulting in difficulty in mastication on affected side</a:t>
            </a:r>
          </a:p>
          <a:p>
            <a:pPr marL="338138" indent="-338138">
              <a:spcBef>
                <a:spcPct val="20000"/>
              </a:spcBef>
              <a:buClr>
                <a:schemeClr val="hlink"/>
              </a:buClr>
              <a:buSzPct val="70000"/>
              <a:buFont typeface="Wingdings" pitchFamily="2" charset="2"/>
              <a:buNone/>
              <a:defRPr/>
            </a:pPr>
            <a:r>
              <a:rPr lang="en-US" sz="3000" b="1" kern="0" dirty="0">
                <a:latin typeface="+mn-lt"/>
                <a:cs typeface="+mn-cs"/>
              </a:rPr>
              <a:t>Differential diagnosis-</a:t>
            </a:r>
          </a:p>
          <a:p>
            <a:pPr marL="338138" indent="-338138">
              <a:spcBef>
                <a:spcPct val="20000"/>
              </a:spcBef>
              <a:buClr>
                <a:schemeClr val="hlink"/>
              </a:buClr>
              <a:buSzPct val="70000"/>
              <a:buFont typeface="Wingdings" pitchFamily="2" charset="2"/>
              <a:buChar char="n"/>
              <a:defRPr/>
            </a:pPr>
            <a:r>
              <a:rPr lang="en-US" sz="3000" b="1" kern="0" dirty="0">
                <a:latin typeface="+mn-lt"/>
                <a:cs typeface="+mn-cs"/>
              </a:rPr>
              <a:t>Post-traumatic fat atrophy, </a:t>
            </a:r>
          </a:p>
          <a:p>
            <a:pPr marL="338138" indent="-338138">
              <a:spcBef>
                <a:spcPct val="20000"/>
              </a:spcBef>
              <a:buClr>
                <a:schemeClr val="hlink"/>
              </a:buClr>
              <a:buSzPct val="70000"/>
              <a:buFont typeface="Wingdings" pitchFamily="2" charset="2"/>
              <a:buChar char="n"/>
              <a:defRPr/>
            </a:pPr>
            <a:r>
              <a:rPr lang="en-US" sz="3000" b="1" kern="0" dirty="0" err="1">
                <a:latin typeface="+mn-lt"/>
                <a:cs typeface="+mn-cs"/>
              </a:rPr>
              <a:t>Hemifacial</a:t>
            </a:r>
            <a:r>
              <a:rPr lang="en-US" sz="3000" b="1" kern="0" dirty="0">
                <a:latin typeface="+mn-lt"/>
                <a:cs typeface="+mn-cs"/>
              </a:rPr>
              <a:t> </a:t>
            </a:r>
            <a:r>
              <a:rPr lang="en-US" sz="3000" b="1" kern="0" dirty="0" err="1">
                <a:latin typeface="+mn-lt"/>
                <a:cs typeface="+mn-cs"/>
              </a:rPr>
              <a:t>microsomia</a:t>
            </a:r>
            <a:r>
              <a:rPr lang="en-US" sz="3000" b="1" kern="0" dirty="0">
                <a:latin typeface="+mn-lt"/>
                <a:cs typeface="+mn-cs"/>
              </a:rPr>
              <a:t> (first &amp; second </a:t>
            </a:r>
            <a:r>
              <a:rPr lang="en-US" sz="3000" b="1" kern="0" dirty="0" err="1">
                <a:latin typeface="+mn-lt"/>
                <a:cs typeface="+mn-cs"/>
              </a:rPr>
              <a:t>branchial</a:t>
            </a:r>
            <a:r>
              <a:rPr lang="en-US" sz="3000" b="1" kern="0" dirty="0">
                <a:latin typeface="+mn-lt"/>
                <a:cs typeface="+mn-cs"/>
              </a:rPr>
              <a:t> arch syndrome), </a:t>
            </a:r>
          </a:p>
          <a:p>
            <a:pPr marL="338138" indent="-338138">
              <a:spcBef>
                <a:spcPct val="20000"/>
              </a:spcBef>
              <a:buClr>
                <a:schemeClr val="hlink"/>
              </a:buClr>
              <a:buSzPct val="70000"/>
              <a:buFont typeface="Wingdings" pitchFamily="2" charset="2"/>
              <a:buChar char="n"/>
              <a:defRPr/>
            </a:pPr>
            <a:r>
              <a:rPr lang="en-US" sz="3000" b="1" kern="0" dirty="0" err="1">
                <a:latin typeface="+mn-lt"/>
                <a:cs typeface="+mn-cs"/>
              </a:rPr>
              <a:t>Goldenhar’s</a:t>
            </a:r>
            <a:r>
              <a:rPr lang="en-US" sz="3000" b="1" kern="0" dirty="0">
                <a:latin typeface="+mn-lt"/>
                <a:cs typeface="+mn-cs"/>
              </a:rPr>
              <a:t> syndrome &amp; </a:t>
            </a:r>
          </a:p>
          <a:p>
            <a:pPr marL="338138" indent="-338138">
              <a:spcBef>
                <a:spcPct val="20000"/>
              </a:spcBef>
              <a:buClr>
                <a:schemeClr val="hlink"/>
              </a:buClr>
              <a:buSzPct val="70000"/>
              <a:buFont typeface="Wingdings" pitchFamily="2" charset="2"/>
              <a:buChar char="n"/>
              <a:defRPr/>
            </a:pPr>
            <a:r>
              <a:rPr lang="en-US" sz="3000" b="1" kern="0" dirty="0">
                <a:latin typeface="+mn-lt"/>
                <a:cs typeface="+mn-cs"/>
              </a:rPr>
              <a:t>Partial </a:t>
            </a:r>
            <a:r>
              <a:rPr lang="en-US" sz="3000" b="1" kern="0" dirty="0" err="1">
                <a:latin typeface="+mn-lt"/>
                <a:cs typeface="+mn-cs"/>
              </a:rPr>
              <a:t>lipodystrophy</a:t>
            </a:r>
            <a:r>
              <a:rPr lang="en-US" sz="3000" b="1" kern="0" dirty="0">
                <a:latin typeface="+mn-lt"/>
                <a:cs typeface="+mn-cs"/>
              </a:rPr>
              <a:t>, which is always bilateral</a:t>
            </a:r>
          </a:p>
        </p:txBody>
      </p:sp>
      <p:sp>
        <p:nvSpPr>
          <p:cNvPr id="40963" name="Rectangle 5"/>
          <p:cNvSpPr>
            <a:spLocks noGrp="1" noRot="1" noChangeArrowheads="1"/>
          </p:cNvSpPr>
          <p:nvPr>
            <p:ph type="title"/>
          </p:nvPr>
        </p:nvSpPr>
        <p:spPr>
          <a:xfrm>
            <a:off x="6096000" y="152400"/>
            <a:ext cx="2895600" cy="411163"/>
          </a:xfrm>
        </p:spPr>
        <p:txBody>
          <a:bodyPr/>
          <a:lstStyle/>
          <a:p>
            <a:pPr eaLnBrk="1" hangingPunct="1"/>
            <a:r>
              <a:rPr lang="en-US" sz="2000" smtClean="0">
                <a:effectLst/>
              </a:rPr>
              <a:t>Facial Hemiatrophy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3962400" cy="868363"/>
          </a:xfrm>
        </p:spPr>
        <p:txBody>
          <a:bodyPr/>
          <a:lstStyle/>
          <a:p>
            <a:pPr eaLnBrk="1" hangingPunct="1">
              <a:defRPr/>
            </a:pPr>
            <a:r>
              <a:rPr lang="en-US" sz="2800" dirty="0" smtClean="0">
                <a:solidFill>
                  <a:schemeClr val="tx1"/>
                </a:solidFill>
                <a:effectLst/>
              </a:rPr>
              <a:t>Facial </a:t>
            </a:r>
            <a:r>
              <a:rPr lang="en-US" sz="2800" dirty="0" err="1" smtClean="0">
                <a:solidFill>
                  <a:schemeClr val="tx1"/>
                </a:solidFill>
                <a:effectLst/>
              </a:rPr>
              <a:t>hemihypertrophy</a:t>
            </a:r>
            <a:endParaRPr lang="en-US" sz="2800" dirty="0">
              <a:solidFill>
                <a:schemeClr val="tx1"/>
              </a:solidFill>
            </a:endParaRPr>
          </a:p>
        </p:txBody>
      </p:sp>
      <p:pic>
        <p:nvPicPr>
          <p:cNvPr id="3076" name="Picture 4" descr="D:\12. Lecture photos\more mam\DSC01968.JPG"/>
          <p:cNvPicPr>
            <a:picLocks noChangeAspect="1" noChangeArrowheads="1"/>
          </p:cNvPicPr>
          <p:nvPr/>
        </p:nvPicPr>
        <p:blipFill>
          <a:blip r:embed="rId2" cstate="print"/>
          <a:srcRect l="5594" t="19041" r="56046" b="15003"/>
          <a:stretch>
            <a:fillRect/>
          </a:stretch>
        </p:blipFill>
        <p:spPr bwMode="auto">
          <a:xfrm>
            <a:off x="838200" y="1981200"/>
            <a:ext cx="3268824" cy="392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7" name="Picture 5" descr="D:\12. Lecture photos\more mam\DSC01969.JPG"/>
          <p:cNvPicPr>
            <a:picLocks noChangeAspect="1" noChangeArrowheads="1"/>
          </p:cNvPicPr>
          <p:nvPr/>
        </p:nvPicPr>
        <p:blipFill>
          <a:blip r:embed="rId3" cstate="print"/>
          <a:srcRect l="15142" t="16335" r="31357" b="22883"/>
          <a:stretch>
            <a:fillRect/>
          </a:stretch>
        </p:blipFill>
        <p:spPr bwMode="auto">
          <a:xfrm rot="5400000">
            <a:off x="4719076" y="2268771"/>
            <a:ext cx="3886200" cy="3311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989" name="TextBox 9"/>
          <p:cNvSpPr txBox="1">
            <a:spLocks noChangeArrowheads="1"/>
          </p:cNvSpPr>
          <p:nvPr/>
        </p:nvSpPr>
        <p:spPr bwMode="auto">
          <a:xfrm>
            <a:off x="5105400" y="1143000"/>
            <a:ext cx="3124200" cy="523875"/>
          </a:xfrm>
          <a:prstGeom prst="rect">
            <a:avLst/>
          </a:prstGeom>
          <a:noFill/>
          <a:ln w="9525">
            <a:noFill/>
            <a:miter lim="800000"/>
            <a:headEnd/>
            <a:tailEnd/>
          </a:ln>
        </p:spPr>
        <p:txBody>
          <a:bodyPr>
            <a:spAutoFit/>
          </a:bodyPr>
          <a:lstStyle/>
          <a:p>
            <a:pPr algn="ctr" eaLnBrk="0" hangingPunct="0"/>
            <a:r>
              <a:rPr lang="en-US" sz="2800" b="1"/>
              <a:t>Facial hemiatropy</a:t>
            </a:r>
            <a:endParaRPr lang="en-US" sz="28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solidFill>
                  <a:schemeClr val="tx1"/>
                </a:solidFill>
                <a:effectLst/>
              </a:rPr>
              <a:t>Facial </a:t>
            </a:r>
            <a:r>
              <a:rPr lang="en-US" dirty="0" err="1" smtClean="0">
                <a:solidFill>
                  <a:schemeClr val="tx1"/>
                </a:solidFill>
                <a:effectLst/>
              </a:rPr>
              <a:t>hemihypertrophy</a:t>
            </a:r>
            <a:endParaRPr lang="en-US" dirty="0"/>
          </a:p>
        </p:txBody>
      </p:sp>
      <p:pic>
        <p:nvPicPr>
          <p:cNvPr id="4" name="Picture 2" descr="D:\12. Lecture photos\more mam\DSC01968.JPG"/>
          <p:cNvPicPr>
            <a:picLocks noChangeAspect="1" noChangeArrowheads="1"/>
          </p:cNvPicPr>
          <p:nvPr/>
        </p:nvPicPr>
        <p:blipFill>
          <a:blip r:embed="rId2" cstate="print"/>
          <a:srcRect l="44818" t="8418" r="3280" b="47808"/>
          <a:stretch>
            <a:fillRect/>
          </a:stretch>
        </p:blipFill>
        <p:spPr bwMode="auto">
          <a:xfrm>
            <a:off x="4953000" y="1981200"/>
            <a:ext cx="3493476" cy="2209800"/>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pic>
        <p:nvPicPr>
          <p:cNvPr id="5" name="Picture 3" descr="D:\12. Lecture photos\more mam\DSC01968.JPG"/>
          <p:cNvPicPr>
            <a:picLocks noChangeAspect="1" noChangeArrowheads="1"/>
          </p:cNvPicPr>
          <p:nvPr/>
        </p:nvPicPr>
        <p:blipFill>
          <a:blip r:embed="rId3" cstate="print"/>
          <a:srcRect l="43954" t="52692" r="2545" b="10965"/>
          <a:stretch>
            <a:fillRect/>
          </a:stretch>
        </p:blipFill>
        <p:spPr bwMode="auto">
          <a:xfrm>
            <a:off x="4724400" y="4419600"/>
            <a:ext cx="40386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D:\12. Lecture photos\more mam\DSC01968.JPG"/>
          <p:cNvPicPr>
            <a:picLocks noChangeAspect="1" noChangeArrowheads="1"/>
          </p:cNvPicPr>
          <p:nvPr/>
        </p:nvPicPr>
        <p:blipFill>
          <a:blip r:embed="rId4" cstate="print"/>
          <a:srcRect l="5594" t="19041" r="56046" b="15003"/>
          <a:stretch>
            <a:fillRect/>
          </a:stretch>
        </p:blipFill>
        <p:spPr bwMode="auto">
          <a:xfrm>
            <a:off x="769776" y="2133600"/>
            <a:ext cx="3345024" cy="3920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effectLst/>
              </a:rPr>
              <a:t>GENETICS</a:t>
            </a:r>
          </a:p>
        </p:txBody>
      </p:sp>
      <p:sp>
        <p:nvSpPr>
          <p:cNvPr id="7171" name="Content Placeholder 2"/>
          <p:cNvSpPr>
            <a:spLocks noGrp="1"/>
          </p:cNvSpPr>
          <p:nvPr>
            <p:ph sz="quarter" idx="1"/>
          </p:nvPr>
        </p:nvSpPr>
        <p:spPr/>
        <p:txBody>
          <a:bodyPr/>
          <a:lstStyle/>
          <a:p>
            <a:pPr eaLnBrk="1" hangingPunct="1"/>
            <a:r>
              <a:rPr lang="en-US" b="1" smtClean="0">
                <a:effectLst/>
              </a:rPr>
              <a:t>Genotype</a:t>
            </a:r>
          </a:p>
          <a:p>
            <a:pPr eaLnBrk="1" hangingPunct="1"/>
            <a:r>
              <a:rPr lang="en-US" b="1" smtClean="0">
                <a:effectLst/>
              </a:rPr>
              <a:t>Phenotype</a:t>
            </a:r>
          </a:p>
          <a:p>
            <a:pPr eaLnBrk="1" hangingPunct="1"/>
            <a:r>
              <a:rPr lang="en-US" b="1" smtClean="0">
                <a:effectLst/>
              </a:rPr>
              <a:t>Mode of inheritance</a:t>
            </a:r>
          </a:p>
          <a:p>
            <a:pPr eaLnBrk="1" hangingPunct="1">
              <a:buFont typeface="Wingdings" pitchFamily="2" charset="2"/>
              <a:buNone/>
            </a:pPr>
            <a:r>
              <a:rPr lang="en-US" b="1" smtClean="0">
                <a:effectLst/>
              </a:rPr>
              <a:t>                      -multifactorial inheritance</a:t>
            </a:r>
          </a:p>
          <a:p>
            <a:pPr eaLnBrk="1" hangingPunct="1">
              <a:buFont typeface="Wingdings" pitchFamily="2" charset="2"/>
              <a:buNone/>
            </a:pPr>
            <a:r>
              <a:rPr lang="en-US" b="1" smtClean="0">
                <a:effectLst/>
              </a:rPr>
              <a:t>                      -molecular genetics in tooth     			        development </a:t>
            </a:r>
          </a:p>
          <a:p>
            <a:pPr eaLnBrk="1" hangingPunct="1">
              <a:buFont typeface="Wingdings" pitchFamily="2" charset="2"/>
              <a:buNone/>
            </a:pPr>
            <a:r>
              <a:rPr lang="en-US" b="1" smtClean="0">
                <a:effectLst/>
              </a:rPr>
              <a:t>                      -control of tooth development</a:t>
            </a:r>
          </a:p>
          <a:p>
            <a:pPr eaLnBrk="1" hangingPunct="1">
              <a:buFont typeface="Wingdings" pitchFamily="2" charset="2"/>
              <a:buNone/>
            </a:pPr>
            <a:endParaRPr lang="en-US" b="1" smtClean="0">
              <a:effectLst/>
            </a:endParaRPr>
          </a:p>
          <a:p>
            <a:pPr eaLnBrk="1" hangingPunct="1">
              <a:buFont typeface="Wingdings" pitchFamily="2" charset="2"/>
              <a:buNone/>
            </a:pPr>
            <a:endParaRPr lang="en-US" b="1" smtClean="0">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mtClean="0">
                <a:effectLst/>
              </a:rPr>
              <a:t>Abnormalities of dental arch relations</a:t>
            </a:r>
          </a:p>
        </p:txBody>
      </p:sp>
      <p:sp>
        <p:nvSpPr>
          <p:cNvPr id="44035" name="Content Placeholder 2"/>
          <p:cNvSpPr>
            <a:spLocks noGrp="1"/>
          </p:cNvSpPr>
          <p:nvPr>
            <p:ph sz="quarter" idx="1"/>
          </p:nvPr>
        </p:nvSpPr>
        <p:spPr>
          <a:xfrm>
            <a:off x="457200" y="1981200"/>
            <a:ext cx="8229600" cy="3352800"/>
          </a:xfrm>
        </p:spPr>
        <p:txBody>
          <a:bodyPr/>
          <a:lstStyle/>
          <a:p>
            <a:pPr eaLnBrk="1" hangingPunct="1"/>
            <a:r>
              <a:rPr lang="en-US" b="1" smtClean="0">
                <a:effectLst/>
              </a:rPr>
              <a:t>Class-1 – Normal relation</a:t>
            </a:r>
          </a:p>
          <a:p>
            <a:pPr eaLnBrk="1" hangingPunct="1"/>
            <a:r>
              <a:rPr lang="en-US" b="1" smtClean="0">
                <a:effectLst/>
              </a:rPr>
              <a:t>Class-2 – Maxillary prognathism</a:t>
            </a:r>
          </a:p>
          <a:p>
            <a:pPr eaLnBrk="1" hangingPunct="1">
              <a:buFont typeface="Wingdings" pitchFamily="2" charset="2"/>
              <a:buNone/>
            </a:pPr>
            <a:r>
              <a:rPr lang="en-US" b="1" smtClean="0">
                <a:effectLst/>
              </a:rPr>
              <a:t>		Class 2 Div.1 – Protruding lateral incisor</a:t>
            </a:r>
          </a:p>
          <a:p>
            <a:pPr eaLnBrk="1" hangingPunct="1">
              <a:buFont typeface="Wingdings" pitchFamily="2" charset="2"/>
              <a:buNone/>
            </a:pPr>
            <a:r>
              <a:rPr lang="en-US" b="1" smtClean="0">
                <a:effectLst/>
              </a:rPr>
              <a:t>		Class 2 Div.2 – Retruding lateral incisors </a:t>
            </a:r>
          </a:p>
          <a:p>
            <a:pPr eaLnBrk="1" hangingPunct="1"/>
            <a:r>
              <a:rPr lang="en-US" b="1" smtClean="0">
                <a:effectLst/>
              </a:rPr>
              <a:t>Class-3 – Mandibular prognathism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3" name="Content Placeholder 2"/>
          <p:cNvSpPr>
            <a:spLocks noGrp="1"/>
          </p:cNvSpPr>
          <p:nvPr>
            <p:ph sz="quarter" idx="1"/>
          </p:nvPr>
        </p:nvSpPr>
        <p:spPr/>
        <p:txBody>
          <a:bodyPr/>
          <a:lstStyle/>
          <a:p>
            <a:pPr eaLnBrk="1" hangingPunct="1">
              <a:defRPr/>
            </a:pP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301752" y="304800"/>
            <a:ext cx="8534400" cy="758952"/>
          </a:xfrm>
        </p:spPr>
        <p:txBody>
          <a:bodyPr>
            <a:normAutofit fontScale="90000"/>
          </a:bodyPr>
          <a:lstStyle/>
          <a:p>
            <a:pPr eaLnBrk="1" hangingPunct="1"/>
            <a:r>
              <a:rPr lang="en-US" sz="3200" dirty="0" smtClean="0">
                <a:effectLst/>
                <a:latin typeface="Times New Roman" pitchFamily="18" charset="0"/>
              </a:rPr>
              <a:t>VAN DER WOUDE’S SYNDROME</a:t>
            </a:r>
            <a:br>
              <a:rPr lang="en-US" sz="3200" dirty="0" smtClean="0">
                <a:effectLst/>
                <a:latin typeface="Times New Roman" pitchFamily="18" charset="0"/>
              </a:rPr>
            </a:br>
            <a:r>
              <a:rPr lang="en-US" sz="2000" i="1" dirty="0" smtClean="0">
                <a:effectLst/>
                <a:latin typeface="Times New Roman" pitchFamily="18" charset="0"/>
              </a:rPr>
              <a:t>(cleft lip syndrome, lip pit syndrome, dimpled papillae of the lip)</a:t>
            </a:r>
          </a:p>
        </p:txBody>
      </p:sp>
      <p:sp>
        <p:nvSpPr>
          <p:cNvPr id="5" name="Rectangle 5"/>
          <p:cNvSpPr txBox="1">
            <a:spLocks noChangeArrowheads="1"/>
          </p:cNvSpPr>
          <p:nvPr/>
        </p:nvSpPr>
        <p:spPr bwMode="auto">
          <a:xfrm>
            <a:off x="457200" y="2057400"/>
            <a:ext cx="8229600" cy="4038600"/>
          </a:xfrm>
          <a:prstGeom prst="rect">
            <a:avLst/>
          </a:prstGeom>
          <a:noFill/>
          <a:ln w="9525">
            <a:noFill/>
            <a:miter lim="800000"/>
            <a:headEnd/>
            <a:tailEnd/>
          </a:ln>
          <a:effectLst/>
        </p:spPr>
        <p:txBody>
          <a:bodyPr/>
          <a:lstStyle/>
          <a:p>
            <a:pPr marL="342900" indent="-342900" algn="just">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It is an </a:t>
            </a:r>
            <a:r>
              <a:rPr lang="en-US" sz="2800" kern="0" dirty="0" err="1">
                <a:latin typeface="Times New Roman" pitchFamily="18" charset="0"/>
                <a:cs typeface="+mn-cs"/>
              </a:rPr>
              <a:t>autosomal</a:t>
            </a:r>
            <a:r>
              <a:rPr lang="en-US" sz="2800" kern="0" dirty="0">
                <a:latin typeface="Times New Roman" pitchFamily="18" charset="0"/>
                <a:cs typeface="+mn-cs"/>
              </a:rPr>
              <a:t> dominant syndrome consisting of a cleft lip or cleft palate and distinctive pits of the lower lips.</a:t>
            </a:r>
          </a:p>
          <a:p>
            <a:pPr marL="342900" indent="-342900" algn="just">
              <a:lnSpc>
                <a:spcPct val="90000"/>
              </a:lnSpc>
              <a:spcBef>
                <a:spcPct val="20000"/>
              </a:spcBef>
              <a:buClr>
                <a:schemeClr val="hlink"/>
              </a:buClr>
              <a:buSzPct val="70000"/>
              <a:defRPr/>
            </a:pPr>
            <a:r>
              <a:rPr lang="en-US" sz="3600" b="1" i="1" kern="0" dirty="0">
                <a:solidFill>
                  <a:schemeClr val="folHlink"/>
                </a:solidFill>
                <a:latin typeface="Times New Roman" pitchFamily="18" charset="0"/>
                <a:cs typeface="+mn-cs"/>
              </a:rPr>
              <a:t>Etiology :-</a:t>
            </a:r>
          </a:p>
          <a:p>
            <a:pPr marL="342900" indent="-342900" algn="just">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Prominent feature of this syndrome is </a:t>
            </a:r>
            <a:r>
              <a:rPr lang="en-US" sz="2800" kern="0" dirty="0" err="1">
                <a:latin typeface="Times New Roman" pitchFamily="18" charset="0"/>
                <a:cs typeface="+mn-cs"/>
              </a:rPr>
              <a:t>orofacial</a:t>
            </a:r>
            <a:r>
              <a:rPr lang="en-US" sz="2800" kern="0" dirty="0">
                <a:latin typeface="Times New Roman" pitchFamily="18" charset="0"/>
                <a:cs typeface="+mn-cs"/>
              </a:rPr>
              <a:t> anomalies. </a:t>
            </a:r>
          </a:p>
          <a:p>
            <a:pPr marL="342900" indent="-342900" algn="just">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This is due to abnormal fusion of palate and lips at days 30-50 post conception.</a:t>
            </a:r>
            <a:r>
              <a:rPr lang="en-US" sz="3200" kern="0" dirty="0">
                <a:latin typeface="Times New Roman" pitchFamily="18" charset="0"/>
                <a:cs typeface="+mn-cs"/>
              </a:rPr>
              <a:t> </a:t>
            </a:r>
          </a:p>
          <a:p>
            <a:pPr marL="342900" indent="-342900">
              <a:lnSpc>
                <a:spcPct val="90000"/>
              </a:lnSpc>
              <a:spcBef>
                <a:spcPct val="20000"/>
              </a:spcBef>
              <a:buClr>
                <a:schemeClr val="hlink"/>
              </a:buClr>
              <a:buSzPct val="70000"/>
              <a:defRPr/>
            </a:pPr>
            <a:r>
              <a:rPr lang="en-US" sz="3200" kern="0" dirty="0">
                <a:latin typeface="Times New Roman" pitchFamily="18" charset="0"/>
                <a:cs typeface="+mn-cs"/>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731837"/>
            <a:ext cx="8229600" cy="5668963"/>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n-US" sz="3600" b="1" i="1" kern="0" dirty="0">
                <a:solidFill>
                  <a:schemeClr val="folHlink"/>
                </a:solidFill>
                <a:latin typeface="Times New Roman" pitchFamily="18" charset="0"/>
                <a:cs typeface="+mn-cs"/>
              </a:rPr>
              <a:t>Clinical Features</a:t>
            </a:r>
            <a:r>
              <a:rPr lang="en-US" sz="3600" b="1" i="1" kern="0" dirty="0">
                <a:latin typeface="+mn-lt"/>
                <a:cs typeface="+mn-cs"/>
              </a:rPr>
              <a:t> </a:t>
            </a:r>
          </a:p>
          <a:p>
            <a:pPr marL="342900" indent="-342900">
              <a:spcBef>
                <a:spcPct val="20000"/>
              </a:spcBef>
              <a:buClr>
                <a:schemeClr val="hlink"/>
              </a:buClr>
              <a:buSzPct val="70000"/>
              <a:buFont typeface="Wingdings" pitchFamily="2" charset="2"/>
              <a:buChar char="n"/>
              <a:defRPr/>
            </a:pPr>
            <a:r>
              <a:rPr lang="en-US" sz="2800" kern="0" dirty="0">
                <a:latin typeface="Times New Roman" pitchFamily="18" charset="0"/>
                <a:cs typeface="+mn-cs"/>
              </a:rPr>
              <a:t>Incidence is 1 in 100,000 people. </a:t>
            </a:r>
          </a:p>
          <a:p>
            <a:pPr marL="742950" lvl="1" indent="-285750">
              <a:spcBef>
                <a:spcPct val="20000"/>
              </a:spcBef>
              <a:buClr>
                <a:schemeClr val="accent2"/>
              </a:buClr>
              <a:buSzPct val="70000"/>
              <a:buFont typeface="Wingdings" pitchFamily="2" charset="2"/>
              <a:buChar char="n"/>
              <a:defRPr/>
            </a:pPr>
            <a:r>
              <a:rPr lang="en-US" sz="2400" kern="0" dirty="0">
                <a:latin typeface="Times New Roman" pitchFamily="18" charset="0"/>
                <a:cs typeface="+mn-cs"/>
              </a:rPr>
              <a:t>Affects both generation equally. </a:t>
            </a:r>
          </a:p>
          <a:p>
            <a:pPr marL="742950" lvl="1" indent="-285750">
              <a:spcBef>
                <a:spcPct val="20000"/>
              </a:spcBef>
              <a:buClr>
                <a:schemeClr val="accent2"/>
              </a:buClr>
              <a:buSzPct val="70000"/>
              <a:buFont typeface="Wingdings" pitchFamily="2" charset="2"/>
              <a:buChar char="n"/>
              <a:defRPr/>
            </a:pPr>
            <a:r>
              <a:rPr lang="en-US" sz="2400" kern="0" dirty="0">
                <a:latin typeface="Times New Roman" pitchFamily="18" charset="0"/>
                <a:cs typeface="+mn-cs"/>
              </a:rPr>
              <a:t>Cleft lip and cleft palate is commonly seen. Unilateral or bilateral involvement is seen. </a:t>
            </a:r>
          </a:p>
          <a:p>
            <a:pPr marL="742950" lvl="1" indent="-285750">
              <a:spcBef>
                <a:spcPct val="20000"/>
              </a:spcBef>
              <a:buClr>
                <a:schemeClr val="accent2"/>
              </a:buClr>
              <a:buSzPct val="70000"/>
              <a:buFont typeface="Wingdings" pitchFamily="2" charset="2"/>
              <a:buChar char="n"/>
              <a:defRPr/>
            </a:pPr>
            <a:r>
              <a:rPr lang="en-US" sz="2400" kern="0" dirty="0" err="1">
                <a:latin typeface="Times New Roman" pitchFamily="18" charset="0"/>
                <a:cs typeface="+mn-cs"/>
              </a:rPr>
              <a:t>Hypernasal</a:t>
            </a:r>
            <a:r>
              <a:rPr lang="en-US" sz="2400" kern="0" dirty="0">
                <a:latin typeface="Times New Roman" pitchFamily="18" charset="0"/>
                <a:cs typeface="+mn-cs"/>
              </a:rPr>
              <a:t> voice and cleft or bifid uvula is the clue for diagnosis. </a:t>
            </a:r>
          </a:p>
          <a:p>
            <a:pPr marL="742950" lvl="1" indent="-285750">
              <a:spcBef>
                <a:spcPct val="20000"/>
              </a:spcBef>
              <a:buClr>
                <a:schemeClr val="accent2"/>
              </a:buClr>
              <a:buSzPct val="70000"/>
              <a:buFont typeface="Wingdings" pitchFamily="2" charset="2"/>
              <a:buChar char="n"/>
              <a:defRPr/>
            </a:pPr>
            <a:r>
              <a:rPr lang="en-US" sz="2400" kern="0" dirty="0">
                <a:latin typeface="Times New Roman" pitchFamily="18" charset="0"/>
                <a:cs typeface="+mn-cs"/>
              </a:rPr>
              <a:t>Lower lip pits are quite distinctive and medial on the vermilion portion of the lower lip. </a:t>
            </a:r>
          </a:p>
          <a:p>
            <a:pPr marL="742950" lvl="1" indent="-285750">
              <a:spcBef>
                <a:spcPct val="20000"/>
              </a:spcBef>
              <a:buClr>
                <a:schemeClr val="accent2"/>
              </a:buClr>
              <a:buSzPct val="70000"/>
              <a:buFont typeface="Wingdings" pitchFamily="2" charset="2"/>
              <a:buChar char="n"/>
              <a:defRPr/>
            </a:pPr>
            <a:r>
              <a:rPr lang="en-US" sz="2400" kern="0" dirty="0" err="1">
                <a:latin typeface="Times New Roman" pitchFamily="18" charset="0"/>
                <a:cs typeface="+mn-cs"/>
              </a:rPr>
              <a:t>Extraoral</a:t>
            </a:r>
            <a:r>
              <a:rPr lang="en-US" sz="2400" kern="0" dirty="0">
                <a:latin typeface="Times New Roman" pitchFamily="18" charset="0"/>
                <a:cs typeface="+mn-cs"/>
              </a:rPr>
              <a:t> manifestations</a:t>
            </a:r>
          </a:p>
          <a:p>
            <a:pPr marL="742950" lvl="1" indent="-285750">
              <a:spcBef>
                <a:spcPct val="20000"/>
              </a:spcBef>
              <a:buClr>
                <a:schemeClr val="accent2"/>
              </a:buClr>
              <a:buSzPct val="70000"/>
              <a:buFont typeface="Wingdings" pitchFamily="2" charset="2"/>
              <a:buChar char="n"/>
              <a:defRPr/>
            </a:pPr>
            <a:r>
              <a:rPr lang="en-US" sz="2400" kern="0" dirty="0">
                <a:latin typeface="Times New Roman" pitchFamily="18" charset="0"/>
                <a:cs typeface="+mn-cs"/>
              </a:rPr>
              <a:t>Rare but include limb anomalies, </a:t>
            </a:r>
            <a:r>
              <a:rPr lang="en-US" sz="2400" kern="0" dirty="0" err="1">
                <a:latin typeface="Times New Roman" pitchFamily="18" charset="0"/>
                <a:cs typeface="+mn-cs"/>
              </a:rPr>
              <a:t>popliteal</a:t>
            </a:r>
            <a:r>
              <a:rPr lang="en-US" sz="2400" kern="0" dirty="0">
                <a:latin typeface="Times New Roman" pitchFamily="18" charset="0"/>
                <a:cs typeface="+mn-cs"/>
              </a:rPr>
              <a:t> webs, brain anomalies, accessory nipples, congenital heart diseases can be seen. </a:t>
            </a:r>
          </a:p>
          <a:p>
            <a:pPr marL="342900" indent="-342900">
              <a:spcBef>
                <a:spcPct val="20000"/>
              </a:spcBef>
              <a:buClr>
                <a:schemeClr val="hlink"/>
              </a:buClr>
              <a:buSzPct val="70000"/>
              <a:buFont typeface="Wingdings" pitchFamily="2" charset="2"/>
              <a:buChar char="n"/>
              <a:defRPr/>
            </a:pPr>
            <a:endParaRPr lang="en-US" sz="28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2051" name="Picture 3" descr="D:\12. Lecture photos\more mam\DSC01977.JPG"/>
          <p:cNvPicPr>
            <a:picLocks noGrp="1" noChangeAspect="1" noChangeArrowheads="1"/>
          </p:cNvPicPr>
          <p:nvPr>
            <p:ph sz="quarter" idx="1"/>
          </p:nvPr>
        </p:nvPicPr>
        <p:blipFill>
          <a:blip r:embed="rId2" cstate="print"/>
          <a:srcRect l="7982" t="4770" r="4891" b="19242"/>
          <a:stretch>
            <a:fillRect/>
          </a:stretch>
        </p:blipFill>
        <p:spPr>
          <a:xfrm>
            <a:off x="773977" y="1447800"/>
            <a:ext cx="7455624" cy="48768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sz="3200" smtClean="0">
                <a:effectLst/>
                <a:latin typeface="Times New Roman" pitchFamily="18" charset="0"/>
              </a:rPr>
              <a:t>CONGENITAL LIP PITS AND COMMISSURAL PITS</a:t>
            </a:r>
            <a:r>
              <a:rPr lang="en-US" sz="2800" smtClean="0">
                <a:effectLst/>
                <a:latin typeface="Times New Roman" pitchFamily="18" charset="0"/>
              </a:rPr>
              <a:t> </a:t>
            </a:r>
          </a:p>
        </p:txBody>
      </p:sp>
      <p:sp>
        <p:nvSpPr>
          <p:cNvPr id="5" name="Rectangle 3"/>
          <p:cNvSpPr txBox="1">
            <a:spLocks noChangeArrowheads="1"/>
          </p:cNvSpPr>
          <p:nvPr/>
        </p:nvSpPr>
        <p:spPr bwMode="auto">
          <a:xfrm>
            <a:off x="457200" y="1722438"/>
            <a:ext cx="8229600" cy="4525962"/>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defRPr/>
            </a:pPr>
            <a:r>
              <a:rPr lang="en-US" sz="3600" b="1" i="1" kern="0" dirty="0">
                <a:solidFill>
                  <a:schemeClr val="folHlink"/>
                </a:solidFill>
                <a:latin typeface="Times New Roman" pitchFamily="18" charset="0"/>
                <a:cs typeface="+mn-cs"/>
              </a:rPr>
              <a:t>Etiology </a:t>
            </a:r>
          </a:p>
          <a:p>
            <a:pPr marL="342900" indent="-342900">
              <a:lnSpc>
                <a:spcPct val="90000"/>
              </a:lnSpc>
              <a:spcBef>
                <a:spcPct val="20000"/>
              </a:spcBef>
              <a:buClr>
                <a:schemeClr val="hlink"/>
              </a:buClr>
              <a:buSzPct val="70000"/>
              <a:buFont typeface="Wingdings" pitchFamily="2" charset="2"/>
              <a:buChar char="n"/>
              <a:defRPr/>
            </a:pPr>
            <a:r>
              <a:rPr lang="en-US" sz="3200" kern="0" dirty="0">
                <a:latin typeface="Times New Roman" pitchFamily="18" charset="0"/>
                <a:cs typeface="+mn-cs"/>
              </a:rPr>
              <a:t>May result from notching of the lip at an early stage of development.</a:t>
            </a:r>
          </a:p>
          <a:p>
            <a:pPr marL="342900" indent="-342900">
              <a:lnSpc>
                <a:spcPct val="90000"/>
              </a:lnSpc>
              <a:spcBef>
                <a:spcPct val="20000"/>
              </a:spcBef>
              <a:buClr>
                <a:schemeClr val="hlink"/>
              </a:buClr>
              <a:buSzPct val="70000"/>
              <a:buFont typeface="Wingdings" pitchFamily="2" charset="2"/>
              <a:buChar char="n"/>
              <a:defRPr/>
            </a:pPr>
            <a:r>
              <a:rPr lang="en-US" sz="3200" kern="0" dirty="0">
                <a:latin typeface="Times New Roman" pitchFamily="18" charset="0"/>
                <a:cs typeface="+mn-cs"/>
              </a:rPr>
              <a:t>Fixation of the tissue at the base of the notch.</a:t>
            </a:r>
          </a:p>
          <a:p>
            <a:pPr marL="342900" indent="-342900">
              <a:lnSpc>
                <a:spcPct val="90000"/>
              </a:lnSpc>
              <a:spcBef>
                <a:spcPct val="20000"/>
              </a:spcBef>
              <a:buClr>
                <a:schemeClr val="hlink"/>
              </a:buClr>
              <a:buSzPct val="70000"/>
              <a:buFont typeface="Wingdings" pitchFamily="2" charset="2"/>
              <a:buChar char="n"/>
              <a:defRPr/>
            </a:pPr>
            <a:r>
              <a:rPr lang="en-US" sz="3200" kern="0" dirty="0">
                <a:latin typeface="Times New Roman" pitchFamily="18" charset="0"/>
                <a:cs typeface="+mn-cs"/>
              </a:rPr>
              <a:t>Failure of complete union of the embryonic lateral </a:t>
            </a:r>
            <a:r>
              <a:rPr lang="en-US" sz="3200" kern="0" dirty="0" err="1">
                <a:latin typeface="Times New Roman" pitchFamily="18" charset="0"/>
                <a:cs typeface="+mn-cs"/>
              </a:rPr>
              <a:t>sulci</a:t>
            </a:r>
            <a:r>
              <a:rPr lang="en-US" sz="3200" kern="0" dirty="0">
                <a:latin typeface="Times New Roman" pitchFamily="18" charset="0"/>
                <a:cs typeface="+mn-cs"/>
              </a:rPr>
              <a:t> of the lip.</a:t>
            </a:r>
          </a:p>
          <a:p>
            <a:pPr marL="342900" indent="-342900">
              <a:lnSpc>
                <a:spcPct val="90000"/>
              </a:lnSpc>
              <a:spcBef>
                <a:spcPct val="20000"/>
              </a:spcBef>
              <a:buClr>
                <a:schemeClr val="hlink"/>
              </a:buClr>
              <a:buSzPct val="70000"/>
              <a:buFont typeface="Wingdings" pitchFamily="2" charset="2"/>
              <a:buChar char="n"/>
              <a:defRPr/>
            </a:pPr>
            <a:r>
              <a:rPr lang="en-US" sz="3200" kern="0" dirty="0">
                <a:latin typeface="Times New Roman" pitchFamily="18" charset="0"/>
                <a:cs typeface="+mn-cs"/>
              </a:rPr>
              <a:t>Occur at the site of horizontal facial cleft and may represent defective development of the embryonic fissure. </a:t>
            </a:r>
          </a:p>
          <a:p>
            <a:pPr marL="342900" indent="-342900">
              <a:lnSpc>
                <a:spcPct val="90000"/>
              </a:lnSpc>
              <a:spcBef>
                <a:spcPct val="20000"/>
              </a:spcBef>
              <a:buClr>
                <a:schemeClr val="hlink"/>
              </a:buClr>
              <a:buSzPct val="70000"/>
              <a:defRPr/>
            </a:pPr>
            <a:endParaRPr lang="en-US" sz="32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295400"/>
            <a:ext cx="8229600" cy="4267200"/>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n-US" sz="3600" b="1" i="1" kern="0" dirty="0">
                <a:solidFill>
                  <a:schemeClr val="folHlink"/>
                </a:solidFill>
                <a:latin typeface="Times New Roman" pitchFamily="18" charset="0"/>
                <a:cs typeface="+mn-cs"/>
              </a:rPr>
              <a:t>Clinical Features</a:t>
            </a:r>
            <a:r>
              <a:rPr lang="en-US" sz="3200" kern="0" dirty="0">
                <a:latin typeface="Times New Roman" pitchFamily="18" charset="0"/>
                <a:cs typeface="+mn-cs"/>
              </a:rPr>
              <a:t> </a:t>
            </a:r>
          </a:p>
          <a:p>
            <a:pPr marL="342900" indent="-342900">
              <a:spcBef>
                <a:spcPct val="20000"/>
              </a:spcBef>
              <a:buClr>
                <a:schemeClr val="hlink"/>
              </a:buClr>
              <a:buSzPct val="70000"/>
              <a:buFont typeface="Wingdings" pitchFamily="2" charset="2"/>
              <a:buChar char="n"/>
              <a:defRPr/>
            </a:pPr>
            <a:r>
              <a:rPr lang="en-US" sz="3200" kern="0" dirty="0">
                <a:latin typeface="Times New Roman" pitchFamily="18" charset="0"/>
                <a:cs typeface="+mn-cs"/>
              </a:rPr>
              <a:t>Unilateral or bilateral depression or pit that occurs on the </a:t>
            </a:r>
            <a:r>
              <a:rPr lang="en-US" sz="3200" kern="0" dirty="0" err="1">
                <a:latin typeface="Times New Roman" pitchFamily="18" charset="0"/>
                <a:cs typeface="+mn-cs"/>
              </a:rPr>
              <a:t>vermilon</a:t>
            </a:r>
            <a:r>
              <a:rPr lang="en-US" sz="3200" kern="0" dirty="0">
                <a:latin typeface="Times New Roman" pitchFamily="18" charset="0"/>
                <a:cs typeface="+mn-cs"/>
              </a:rPr>
              <a:t> surface of lip.</a:t>
            </a:r>
          </a:p>
          <a:p>
            <a:pPr marL="342900" indent="-342900">
              <a:spcBef>
                <a:spcPct val="20000"/>
              </a:spcBef>
              <a:buClr>
                <a:schemeClr val="hlink"/>
              </a:buClr>
              <a:buSzPct val="70000"/>
              <a:buFont typeface="Wingdings" pitchFamily="2" charset="2"/>
              <a:buChar char="n"/>
              <a:defRPr/>
            </a:pPr>
            <a:r>
              <a:rPr lang="en-US" sz="3200" kern="0" dirty="0">
                <a:latin typeface="Times New Roman" pitchFamily="18" charset="0"/>
                <a:cs typeface="+mn-cs"/>
              </a:rPr>
              <a:t>Sparse mucus </a:t>
            </a:r>
            <a:r>
              <a:rPr lang="en-US" sz="3200" kern="0" dirty="0" err="1">
                <a:latin typeface="Times New Roman" pitchFamily="18" charset="0"/>
                <a:cs typeface="+mn-cs"/>
              </a:rPr>
              <a:t>seccretion</a:t>
            </a:r>
            <a:r>
              <a:rPr lang="en-US" sz="3200" kern="0" dirty="0">
                <a:latin typeface="Times New Roman" pitchFamily="18" charset="0"/>
                <a:cs typeface="+mn-cs"/>
              </a:rPr>
              <a:t> may exude from the base of the pit.</a:t>
            </a:r>
          </a:p>
          <a:p>
            <a:pPr marL="342900" indent="-342900">
              <a:spcBef>
                <a:spcPct val="20000"/>
              </a:spcBef>
              <a:buClr>
                <a:schemeClr val="hlink"/>
              </a:buClr>
              <a:buSzPct val="70000"/>
              <a:buFont typeface="Wingdings" pitchFamily="2" charset="2"/>
              <a:buChar char="n"/>
              <a:defRPr/>
            </a:pPr>
            <a:r>
              <a:rPr lang="en-US" sz="3200" kern="0" dirty="0">
                <a:latin typeface="Times New Roman" pitchFamily="18" charset="0"/>
                <a:cs typeface="+mn-cs"/>
              </a:rPr>
              <a:t>Lip appears swollen, accentuating the appearance of the pits. </a:t>
            </a:r>
          </a:p>
          <a:p>
            <a:pPr marL="342900" indent="-342900">
              <a:spcBef>
                <a:spcPct val="20000"/>
              </a:spcBef>
              <a:buClr>
                <a:schemeClr val="hlink"/>
              </a:buClr>
              <a:buSzPct val="70000"/>
              <a:defRPr/>
            </a:pPr>
            <a:r>
              <a:rPr lang="en-US" sz="3600" b="1" i="1" kern="0" dirty="0">
                <a:solidFill>
                  <a:schemeClr val="folHlink"/>
                </a:solidFill>
                <a:latin typeface="Times New Roman" pitchFamily="18" charset="0"/>
                <a:cs typeface="+mn-cs"/>
              </a:rPr>
              <a:t> </a:t>
            </a:r>
            <a:endParaRPr lang="en-US" sz="3200" kern="0" dirty="0">
              <a:latin typeface="Times New Roman" pitchFamily="18" charset="0"/>
              <a:cs typeface="+mn-cs"/>
            </a:endParaRPr>
          </a:p>
          <a:p>
            <a:pPr marL="342900" indent="-342900">
              <a:spcBef>
                <a:spcPct val="20000"/>
              </a:spcBef>
              <a:buClr>
                <a:schemeClr val="hlink"/>
              </a:buClr>
              <a:buSzPct val="70000"/>
              <a:defRPr/>
            </a:pPr>
            <a:endParaRPr lang="en-US" sz="32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4" name="Picture 2" descr="D:\12. Lecture photos\more mam\DSC01975.JPG"/>
          <p:cNvPicPr>
            <a:picLocks noGrp="1" noChangeAspect="1" noChangeArrowheads="1"/>
          </p:cNvPicPr>
          <p:nvPr>
            <p:ph sz="quarter" idx="1"/>
          </p:nvPr>
        </p:nvPicPr>
        <p:blipFill>
          <a:blip r:embed="rId2" cstate="print"/>
          <a:srcRect l="5805" t="8418" r="4542" b="10768"/>
          <a:stretch>
            <a:fillRect/>
          </a:stretch>
        </p:blipFill>
        <p:spPr>
          <a:xfrm>
            <a:off x="152400" y="76200"/>
            <a:ext cx="4733926" cy="32004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3074" name="Picture 2" descr="D:\12. Lecture photos\more mam\DSC01976.JPG"/>
          <p:cNvPicPr>
            <a:picLocks noChangeAspect="1" noChangeArrowheads="1"/>
          </p:cNvPicPr>
          <p:nvPr/>
        </p:nvPicPr>
        <p:blipFill>
          <a:blip r:embed="rId3" cstate="print"/>
          <a:srcRect l="547" t="12311" r="2545" b="6927"/>
          <a:stretch>
            <a:fillRect/>
          </a:stretch>
        </p:blipFill>
        <p:spPr bwMode="auto">
          <a:xfrm>
            <a:off x="3733800" y="3467100"/>
            <a:ext cx="5181600" cy="323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p:txBody>
          <a:bodyPr/>
          <a:lstStyle/>
          <a:p>
            <a:pPr eaLnBrk="1" hangingPunct="1"/>
            <a:r>
              <a:rPr lang="en-US" smtClean="0">
                <a:effectLst/>
                <a:latin typeface="Times New Roman" pitchFamily="18" charset="0"/>
              </a:rPr>
              <a:t>Double Lip</a:t>
            </a:r>
            <a:r>
              <a:rPr lang="en-US" smtClean="0">
                <a:effectLst/>
              </a:rPr>
              <a:t> </a:t>
            </a:r>
          </a:p>
        </p:txBody>
      </p:sp>
      <p:graphicFrame>
        <p:nvGraphicFramePr>
          <p:cNvPr id="1026" name="Organization Chart 2"/>
          <p:cNvGraphicFramePr>
            <a:graphicFrameLocks/>
          </p:cNvGraphicFramePr>
          <p:nvPr>
            <p:ph sz="quarter" idx="1"/>
          </p:nvPr>
        </p:nvGraphicFramePr>
        <p:xfrm>
          <a:off x="1752600" y="3352800"/>
          <a:ext cx="5943600" cy="2544763"/>
        </p:xfrm>
        <a:graphic>
          <a:graphicData uri="http://schemas.openxmlformats.org/drawingml/2006/compatibility">
            <com:legacyDrawing xmlns:com="http://schemas.openxmlformats.org/drawingml/2006/compatibility" spid="_x0000_s1026"/>
          </a:graphicData>
        </a:graphic>
      </p:graphicFrame>
      <p:sp>
        <p:nvSpPr>
          <p:cNvPr id="5" name="Rectangle 3"/>
          <p:cNvSpPr txBox="1">
            <a:spLocks noChangeArrowheads="1"/>
          </p:cNvSpPr>
          <p:nvPr/>
        </p:nvSpPr>
        <p:spPr bwMode="auto">
          <a:xfrm>
            <a:off x="457200" y="1600200"/>
            <a:ext cx="7696200" cy="4525963"/>
          </a:xfrm>
          <a:prstGeom prst="rect">
            <a:avLst/>
          </a:prstGeom>
          <a:noFill/>
          <a:ln w="9525">
            <a:noFill/>
            <a:miter lim="800000"/>
            <a:headEnd/>
            <a:tailEnd/>
          </a:ln>
          <a:effectLst/>
        </p:spPr>
        <p:txBody>
          <a:bodyPr/>
          <a:lstStyle/>
          <a:p>
            <a:pPr marL="342900" indent="-342900" algn="just">
              <a:spcBef>
                <a:spcPct val="20000"/>
              </a:spcBef>
              <a:buClr>
                <a:schemeClr val="hlink"/>
              </a:buClr>
              <a:buSzPct val="70000"/>
              <a:buFont typeface="Wingdings" pitchFamily="2" charset="2"/>
              <a:buChar char="n"/>
              <a:defRPr/>
            </a:pPr>
            <a:r>
              <a:rPr lang="en-US" sz="2800" kern="0">
                <a:latin typeface="Times New Roman" pitchFamily="18" charset="0"/>
                <a:cs typeface="+mn-cs"/>
              </a:rPr>
              <a:t>It is anomaly characterized by a fold of excess tissue on the inner mucosal aspect of the lip.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524000"/>
            <a:ext cx="8229600" cy="47244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defRPr/>
            </a:pPr>
            <a:r>
              <a:rPr lang="en-US" sz="3200" b="1" i="1" kern="0" dirty="0">
                <a:solidFill>
                  <a:schemeClr val="folHlink"/>
                </a:solidFill>
                <a:latin typeface="Times New Roman" pitchFamily="18" charset="0"/>
                <a:cs typeface="+mn-cs"/>
              </a:rPr>
              <a:t>Clinical Features </a:t>
            </a:r>
          </a:p>
          <a:p>
            <a:pPr marL="342900" indent="-342900">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Both upper and lower lips are involved. </a:t>
            </a:r>
          </a:p>
          <a:p>
            <a:pPr marL="342900" indent="-342900">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When the upper lip is sensed, the double lip resembles a cupids bow. </a:t>
            </a:r>
          </a:p>
          <a:p>
            <a:pPr marL="342900" indent="-342900">
              <a:lnSpc>
                <a:spcPct val="90000"/>
              </a:lnSpc>
              <a:spcBef>
                <a:spcPct val="20000"/>
              </a:spcBef>
              <a:buClr>
                <a:schemeClr val="hlink"/>
              </a:buClr>
              <a:buSzPct val="70000"/>
              <a:buFont typeface="Wingdings" pitchFamily="2" charset="2"/>
              <a:buChar char="n"/>
              <a:defRPr/>
            </a:pPr>
            <a:r>
              <a:rPr lang="en-US" sz="2800" kern="0" dirty="0">
                <a:latin typeface="Times New Roman" pitchFamily="18" charset="0"/>
                <a:cs typeface="+mn-cs"/>
              </a:rPr>
              <a:t>Occurrence of acquired double lip </a:t>
            </a:r>
            <a:r>
              <a:rPr lang="en-US" sz="2800" kern="0" dirty="0" err="1">
                <a:latin typeface="Times New Roman" pitchFamily="18" charset="0"/>
                <a:cs typeface="+mn-cs"/>
              </a:rPr>
              <a:t>inm</a:t>
            </a:r>
            <a:r>
              <a:rPr lang="en-US" sz="2800" kern="0" dirty="0">
                <a:latin typeface="Times New Roman" pitchFamily="18" charset="0"/>
                <a:cs typeface="+mn-cs"/>
              </a:rPr>
              <a:t> association with </a:t>
            </a:r>
            <a:r>
              <a:rPr lang="en-US" sz="2800" kern="0" dirty="0" err="1">
                <a:latin typeface="Times New Roman" pitchFamily="18" charset="0"/>
                <a:cs typeface="+mn-cs"/>
              </a:rPr>
              <a:t>blepharochalasis</a:t>
            </a:r>
            <a:r>
              <a:rPr lang="en-US" sz="2800" kern="0" dirty="0">
                <a:latin typeface="Times New Roman" pitchFamily="18" charset="0"/>
                <a:cs typeface="+mn-cs"/>
              </a:rPr>
              <a:t> and nontoxic thyroid enlargement is known as </a:t>
            </a:r>
            <a:r>
              <a:rPr lang="en-US" sz="2800" b="1" kern="0" dirty="0">
                <a:latin typeface="Times New Roman" pitchFamily="18" charset="0"/>
                <a:cs typeface="+mn-cs"/>
              </a:rPr>
              <a:t>“</a:t>
            </a:r>
            <a:r>
              <a:rPr lang="en-US" sz="2800" b="1" kern="0" dirty="0" err="1">
                <a:latin typeface="Times New Roman" pitchFamily="18" charset="0"/>
                <a:cs typeface="+mn-cs"/>
              </a:rPr>
              <a:t>Ascher’s</a:t>
            </a:r>
            <a:r>
              <a:rPr lang="en-US" sz="2800" b="1" kern="0" dirty="0">
                <a:latin typeface="Times New Roman" pitchFamily="18" charset="0"/>
                <a:cs typeface="+mn-cs"/>
              </a:rPr>
              <a:t> syndrome”.</a:t>
            </a:r>
            <a:endParaRPr lang="en-US" sz="2800" kern="0" dirty="0">
              <a:latin typeface="Times New Roman" pitchFamily="18" charset="0"/>
              <a:cs typeface="+mn-cs"/>
            </a:endParaRPr>
          </a:p>
          <a:p>
            <a:pPr marL="342900" indent="-342900">
              <a:lnSpc>
                <a:spcPct val="90000"/>
              </a:lnSpc>
              <a:spcBef>
                <a:spcPct val="20000"/>
              </a:spcBef>
              <a:buClr>
                <a:schemeClr val="hlink"/>
              </a:buClr>
              <a:buSzPct val="70000"/>
              <a:buFont typeface="Wingdings" pitchFamily="2" charset="2"/>
              <a:buChar char="n"/>
              <a:defRPr/>
            </a:pPr>
            <a:r>
              <a:rPr lang="en-US" sz="2800" kern="0" dirty="0" err="1">
                <a:latin typeface="Times New Roman" pitchFamily="18" charset="0"/>
                <a:cs typeface="+mn-cs"/>
              </a:rPr>
              <a:t>Blepharochalasis</a:t>
            </a:r>
            <a:r>
              <a:rPr lang="en-US" sz="2800" kern="0" dirty="0">
                <a:latin typeface="Times New Roman" pitchFamily="18" charset="0"/>
                <a:cs typeface="+mn-cs"/>
              </a:rPr>
              <a:t> is drooping of tissue between the eyebrow and the edge of upper eyelid so that it hangs loosely over margin of the lid. </a:t>
            </a:r>
          </a:p>
          <a:p>
            <a:pPr marL="342900" indent="-342900">
              <a:lnSpc>
                <a:spcPct val="90000"/>
              </a:lnSpc>
              <a:spcBef>
                <a:spcPct val="20000"/>
              </a:spcBef>
              <a:buClr>
                <a:schemeClr val="hlink"/>
              </a:buClr>
              <a:buSzPct val="70000"/>
              <a:defRPr/>
            </a:pPr>
            <a:r>
              <a:rPr lang="en-US" sz="3200" b="1" i="1" kern="0" dirty="0">
                <a:solidFill>
                  <a:schemeClr val="folHlink"/>
                </a:solidFill>
                <a:latin typeface="Times New Roman" pitchFamily="18" charset="0"/>
                <a:cs typeface="+mn-cs"/>
              </a:rPr>
              <a:t> </a:t>
            </a:r>
            <a:endParaRPr lang="en-US" sz="2800" b="1"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effectLst/>
              </a:rPr>
              <a:t>Causes Of Deformations</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8196" name="Picture 4" descr="D:\12. Lecture photos\more mam\DSC02063.JPG"/>
          <p:cNvPicPr>
            <a:picLocks noGrp="1" noChangeAspect="1" noChangeArrowheads="1"/>
          </p:cNvPicPr>
          <p:nvPr>
            <p:ph sz="quarter" idx="1"/>
          </p:nvPr>
        </p:nvPicPr>
        <p:blipFill>
          <a:blip r:embed="rId2" cstate="print"/>
          <a:srcRect l="8330" t="17581" r="9593" b="12452"/>
          <a:stretch>
            <a:fillRect/>
          </a:stretch>
        </p:blipFill>
        <p:spPr>
          <a:xfrm>
            <a:off x="76200" y="76200"/>
            <a:ext cx="5124938" cy="327660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8195" name="Picture 3" descr="D:\12. Lecture photos\more mam\DSC02064.JPG"/>
          <p:cNvPicPr>
            <a:picLocks noChangeAspect="1" noChangeArrowheads="1"/>
          </p:cNvPicPr>
          <p:nvPr/>
        </p:nvPicPr>
        <p:blipFill>
          <a:blip r:embed="rId3" cstate="print"/>
          <a:srcRect l="10095" t="13460" r="7129" b="15199"/>
          <a:stretch>
            <a:fillRect/>
          </a:stretch>
        </p:blipFill>
        <p:spPr bwMode="auto">
          <a:xfrm>
            <a:off x="3880451" y="3429000"/>
            <a:ext cx="5187350" cy="33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1066800"/>
          </a:xfrm>
        </p:spPr>
        <p:txBody>
          <a:bodyPr/>
          <a:lstStyle/>
          <a:p>
            <a:pPr eaLnBrk="1" hangingPunct="1"/>
            <a:r>
              <a:rPr lang="en-US" sz="3600" smtClean="0">
                <a:effectLst/>
                <a:latin typeface="Times New Roman" pitchFamily="18" charset="0"/>
              </a:rPr>
              <a:t>CLEFT LIP AND CLEFT PALATE</a:t>
            </a:r>
          </a:p>
        </p:txBody>
      </p:sp>
      <p:sp>
        <p:nvSpPr>
          <p:cNvPr id="5" name="Rectangle 3"/>
          <p:cNvSpPr txBox="1">
            <a:spLocks noChangeArrowheads="1"/>
          </p:cNvSpPr>
          <p:nvPr/>
        </p:nvSpPr>
        <p:spPr bwMode="auto">
          <a:xfrm>
            <a:off x="457200" y="1371600"/>
            <a:ext cx="8229600" cy="50292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Classification of cleft lip</a:t>
            </a:r>
          </a:p>
          <a:p>
            <a:pPr marL="742950" lvl="1" indent="-285750">
              <a:lnSpc>
                <a:spcPct val="90000"/>
              </a:lnSpc>
              <a:spcBef>
                <a:spcPct val="20000"/>
              </a:spcBef>
              <a:buClr>
                <a:schemeClr val="accent2"/>
              </a:buClr>
              <a:buSzPct val="70000"/>
              <a:buFont typeface="Wingdings" pitchFamily="2" charset="2"/>
              <a:buChar char="n"/>
              <a:defRPr/>
            </a:pPr>
            <a:r>
              <a:rPr lang="en-US" sz="2400" kern="0" dirty="0">
                <a:latin typeface="Times New Roman" pitchFamily="18" charset="0"/>
                <a:cs typeface="+mn-cs"/>
              </a:rPr>
              <a:t>Unilateral incomplete.</a:t>
            </a:r>
          </a:p>
          <a:p>
            <a:pPr marL="742950" lvl="1" indent="-285750">
              <a:lnSpc>
                <a:spcPct val="90000"/>
              </a:lnSpc>
              <a:spcBef>
                <a:spcPct val="20000"/>
              </a:spcBef>
              <a:buClr>
                <a:schemeClr val="accent2"/>
              </a:buClr>
              <a:buSzPct val="70000"/>
              <a:buFont typeface="Wingdings" pitchFamily="2" charset="2"/>
              <a:buChar char="n"/>
              <a:defRPr/>
            </a:pPr>
            <a:r>
              <a:rPr lang="en-US" sz="2400" kern="0" dirty="0">
                <a:latin typeface="Times New Roman" pitchFamily="18" charset="0"/>
                <a:cs typeface="+mn-cs"/>
              </a:rPr>
              <a:t>Unilateral complete.</a:t>
            </a:r>
          </a:p>
          <a:p>
            <a:pPr marL="742950" lvl="1" indent="-285750">
              <a:lnSpc>
                <a:spcPct val="90000"/>
              </a:lnSpc>
              <a:spcBef>
                <a:spcPct val="20000"/>
              </a:spcBef>
              <a:buClr>
                <a:schemeClr val="accent2"/>
              </a:buClr>
              <a:buSzPct val="70000"/>
              <a:buFont typeface="Wingdings" pitchFamily="2" charset="2"/>
              <a:buChar char="n"/>
              <a:defRPr/>
            </a:pPr>
            <a:r>
              <a:rPr lang="en-US" sz="2400" kern="0" dirty="0">
                <a:latin typeface="Times New Roman" pitchFamily="18" charset="0"/>
                <a:cs typeface="+mn-cs"/>
              </a:rPr>
              <a:t>Bilateral incomplete.</a:t>
            </a:r>
          </a:p>
          <a:p>
            <a:pPr marL="742950" lvl="1" indent="-285750">
              <a:lnSpc>
                <a:spcPct val="90000"/>
              </a:lnSpc>
              <a:spcBef>
                <a:spcPct val="20000"/>
              </a:spcBef>
              <a:buClr>
                <a:schemeClr val="accent2"/>
              </a:buClr>
              <a:buSzPct val="70000"/>
              <a:buFont typeface="Wingdings" pitchFamily="2" charset="2"/>
              <a:buChar char="n"/>
              <a:defRPr/>
            </a:pPr>
            <a:r>
              <a:rPr lang="en-US" sz="2400" kern="0" dirty="0">
                <a:latin typeface="Times New Roman" pitchFamily="18" charset="0"/>
                <a:cs typeface="+mn-cs"/>
              </a:rPr>
              <a:t>Bilateral complete.</a:t>
            </a:r>
          </a:p>
          <a:p>
            <a:pPr marL="342900" indent="-342900">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Mandibular cleft lip is an extremely rare condition that occurs in the midline of the </a:t>
            </a:r>
            <a:r>
              <a:rPr lang="en-US" sz="2400" kern="0" dirty="0" err="1">
                <a:latin typeface="Times New Roman" pitchFamily="18" charset="0"/>
                <a:cs typeface="+mn-cs"/>
              </a:rPr>
              <a:t>lowerlip</a:t>
            </a:r>
            <a:r>
              <a:rPr lang="en-US" sz="2400" kern="0" dirty="0">
                <a:latin typeface="Times New Roman" pitchFamily="18" charset="0"/>
                <a:cs typeface="+mn-cs"/>
              </a:rPr>
              <a:t>.</a:t>
            </a:r>
          </a:p>
          <a:p>
            <a:pPr marL="342900" indent="-342900">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It is due either failure of the copula to give rise to mandibular arch or to persistence of the central groove of the mandibular process.</a:t>
            </a:r>
          </a:p>
          <a:p>
            <a:pPr marL="342900" indent="-342900">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Maxillary cleft lip is thought to be due to failure of the globular portion of the median nasal process to unite properly with the lateral nasal and maxillary process.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457200"/>
            <a:ext cx="8229600" cy="5668963"/>
          </a:xfrm>
          <a:prstGeom prst="rect">
            <a:avLst/>
          </a:prstGeom>
          <a:noFill/>
          <a:ln w="9525">
            <a:noFill/>
            <a:miter lim="800000"/>
            <a:headEnd/>
            <a:tailEnd/>
          </a:ln>
          <a:effectLst/>
        </p:spPr>
        <p:txBody>
          <a:bodyPr/>
          <a:lstStyle/>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Cleft may also be due not to an actual lack of union of the processes but rather to a failure of </a:t>
            </a:r>
            <a:r>
              <a:rPr lang="en-US" sz="2400" kern="0" dirty="0" err="1">
                <a:latin typeface="Times New Roman" pitchFamily="18" charset="0"/>
                <a:cs typeface="+mn-cs"/>
              </a:rPr>
              <a:t>mesodermal</a:t>
            </a:r>
            <a:r>
              <a:rPr lang="en-US" sz="2400" kern="0" dirty="0">
                <a:latin typeface="Times New Roman" pitchFamily="18" charset="0"/>
                <a:cs typeface="+mn-cs"/>
              </a:rPr>
              <a:t> penetration and the obliteration of the </a:t>
            </a:r>
            <a:r>
              <a:rPr lang="en-US" sz="2400" kern="0" dirty="0" err="1">
                <a:latin typeface="Times New Roman" pitchFamily="18" charset="0"/>
                <a:cs typeface="+mn-cs"/>
              </a:rPr>
              <a:t>ectodermal</a:t>
            </a:r>
            <a:r>
              <a:rPr lang="en-US" sz="2400" kern="0" dirty="0">
                <a:latin typeface="Times New Roman" pitchFamily="18" charset="0"/>
                <a:cs typeface="+mn-cs"/>
              </a:rPr>
              <a:t> grooves separating these </a:t>
            </a:r>
            <a:r>
              <a:rPr lang="en-US" sz="2400" kern="0" dirty="0" err="1">
                <a:latin typeface="Times New Roman" pitchFamily="18" charset="0"/>
                <a:cs typeface="+mn-cs"/>
              </a:rPr>
              <a:t>mesodermal</a:t>
            </a:r>
            <a:r>
              <a:rPr lang="en-US" sz="2400" kern="0" dirty="0">
                <a:latin typeface="Times New Roman" pitchFamily="18" charset="0"/>
                <a:cs typeface="+mn-cs"/>
              </a:rPr>
              <a:t> masses that actually constitute the facial processes. </a:t>
            </a:r>
          </a:p>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Cleft palate appears to represent a disturbance in the normal fusion of the </a:t>
            </a:r>
            <a:r>
              <a:rPr lang="en-US" sz="2400" kern="0" dirty="0" err="1">
                <a:latin typeface="Times New Roman" pitchFamily="18" charset="0"/>
                <a:cs typeface="+mn-cs"/>
              </a:rPr>
              <a:t>palatla</a:t>
            </a:r>
            <a:r>
              <a:rPr lang="en-US" sz="2400" kern="0" dirty="0">
                <a:latin typeface="Times New Roman" pitchFamily="18" charset="0"/>
                <a:cs typeface="+mn-cs"/>
              </a:rPr>
              <a:t> shelves.</a:t>
            </a:r>
          </a:p>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Failure to unite due to lack of forceful interference by the tongue, disparity in the size of the parts involved. </a:t>
            </a:r>
          </a:p>
          <a:p>
            <a:pPr marL="342900" indent="-342900" algn="just">
              <a:lnSpc>
                <a:spcPct val="80000"/>
              </a:lnSpc>
              <a:spcBef>
                <a:spcPct val="20000"/>
              </a:spcBef>
              <a:buClr>
                <a:schemeClr val="hlink"/>
              </a:buClr>
              <a:buSzPct val="70000"/>
              <a:defRPr/>
            </a:pPr>
            <a:r>
              <a:rPr lang="en-US" sz="2800" b="1" i="1" kern="0" dirty="0">
                <a:solidFill>
                  <a:schemeClr val="folHlink"/>
                </a:solidFill>
                <a:latin typeface="Times New Roman" pitchFamily="18" charset="0"/>
                <a:cs typeface="+mn-cs"/>
              </a:rPr>
              <a:t>Etiology</a:t>
            </a:r>
          </a:p>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Heredity is undoubtedly one of the most important factors to be considered. </a:t>
            </a:r>
          </a:p>
          <a:p>
            <a:pPr marL="342900" indent="-342900" algn="just">
              <a:lnSpc>
                <a:spcPct val="80000"/>
              </a:lnSpc>
              <a:spcBef>
                <a:spcPct val="20000"/>
              </a:spcBef>
              <a:buClr>
                <a:schemeClr val="hlink"/>
              </a:buClr>
              <a:buSzPct val="70000"/>
              <a:defRPr/>
            </a:pPr>
            <a:r>
              <a:rPr lang="en-US" sz="2800" b="1" kern="0" dirty="0">
                <a:solidFill>
                  <a:schemeClr val="folHlink"/>
                </a:solidFill>
                <a:latin typeface="Times New Roman" pitchFamily="18" charset="0"/>
                <a:cs typeface="+mn-cs"/>
              </a:rPr>
              <a:t>Environmental factors </a:t>
            </a:r>
          </a:p>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Genetic in origin. </a:t>
            </a:r>
          </a:p>
          <a:p>
            <a:pPr marL="342900" indent="-342900" algn="just">
              <a:lnSpc>
                <a:spcPct val="8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Physiologic, emotional or traumatic stress may play a significant role.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304800"/>
            <a:ext cx="8229600" cy="6248400"/>
          </a:xfrm>
          <a:prstGeom prst="rect">
            <a:avLst/>
          </a:prstGeom>
          <a:noFill/>
          <a:ln w="9525">
            <a:noFill/>
            <a:miter lim="800000"/>
            <a:headEnd/>
            <a:tailEnd/>
          </a:ln>
          <a:effectLst/>
        </p:spPr>
        <p:txBody>
          <a:bodyPr/>
          <a:lstStyle/>
          <a:p>
            <a:pPr marL="342900" indent="-342900">
              <a:lnSpc>
                <a:spcPct val="90000"/>
              </a:lnSpc>
              <a:spcBef>
                <a:spcPct val="20000"/>
              </a:spcBef>
              <a:buClr>
                <a:schemeClr val="hlink"/>
              </a:buClr>
              <a:buSzPct val="70000"/>
              <a:defRPr/>
            </a:pPr>
            <a:r>
              <a:rPr lang="en-US" sz="2800" b="1" i="1" kern="0">
                <a:solidFill>
                  <a:schemeClr val="folHlink"/>
                </a:solidFill>
                <a:latin typeface="Times New Roman" pitchFamily="18" charset="0"/>
                <a:cs typeface="+mn-cs"/>
              </a:rPr>
              <a:t>Other Factors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 defective vascular supply to the area involved.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 mechanical disturbance in which the size of the tongue may present the union of parts.</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Circulating substances such as alcohol and certain drugs.</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Infections.</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Lack of inherent developmental force.</a:t>
            </a:r>
          </a:p>
          <a:p>
            <a:pPr marL="342900" indent="-342900" algn="just">
              <a:lnSpc>
                <a:spcPct val="90000"/>
              </a:lnSpc>
              <a:spcBef>
                <a:spcPct val="20000"/>
              </a:spcBef>
              <a:buClr>
                <a:schemeClr val="hlink"/>
              </a:buClr>
              <a:buSzPct val="70000"/>
              <a:defRPr/>
            </a:pPr>
            <a:r>
              <a:rPr lang="en-US" sz="2800" b="1" i="1" kern="0">
                <a:solidFill>
                  <a:schemeClr val="folHlink"/>
                </a:solidFill>
                <a:latin typeface="Times New Roman" pitchFamily="18" charset="0"/>
                <a:cs typeface="+mn-cs"/>
              </a:rPr>
              <a:t>Clinical Features</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Unilateral cleft lip involves only one side of the lip or both sides of the lip.</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The latter type has given rise to term harelip.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Cleft lip and cleft palate are somewhat more common in boys than in girls.</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Cleft occurs about three times more frequently on the left side than on the right. </a:t>
            </a:r>
          </a:p>
          <a:p>
            <a:pPr marL="342900" indent="-342900">
              <a:lnSpc>
                <a:spcPct val="90000"/>
              </a:lnSpc>
              <a:spcBef>
                <a:spcPct val="20000"/>
              </a:spcBef>
              <a:buClr>
                <a:schemeClr val="hlink"/>
              </a:buClr>
              <a:buSzPct val="70000"/>
              <a:buFont typeface="Wingdings" pitchFamily="2" charset="2"/>
              <a:buChar char="n"/>
              <a:defRPr/>
            </a:pPr>
            <a:endParaRPr lang="en-US" sz="24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381000"/>
            <a:ext cx="8229600" cy="6019800"/>
          </a:xfrm>
          <a:prstGeom prst="rect">
            <a:avLst/>
          </a:prstGeom>
          <a:noFill/>
          <a:ln w="9525">
            <a:noFill/>
            <a:miter lim="800000"/>
            <a:headEnd/>
            <a:tailEnd/>
          </a:ln>
          <a:effectLst/>
        </p:spPr>
        <p:txBody>
          <a:bodyPr/>
          <a:lstStyle/>
          <a:p>
            <a:pPr marL="342900" indent="-342900" algn="just">
              <a:spcBef>
                <a:spcPct val="20000"/>
              </a:spcBef>
              <a:buClr>
                <a:schemeClr val="hlink"/>
              </a:buClr>
              <a:buSzPct val="70000"/>
              <a:buFont typeface="Wingdings" pitchFamily="2" charset="2"/>
              <a:buChar char="n"/>
              <a:defRPr/>
            </a:pPr>
            <a:r>
              <a:rPr lang="en-US" sz="2800" kern="0">
                <a:latin typeface="Times New Roman" pitchFamily="18" charset="0"/>
                <a:cs typeface="+mn-cs"/>
              </a:rPr>
              <a:t>Cleft of the hard palate extends anteriorly through the alveolar ridge and lip, producing a complete cleft in the lip, ridge and palate.</a:t>
            </a:r>
          </a:p>
          <a:p>
            <a:pPr marL="342900" indent="-342900" algn="just">
              <a:spcBef>
                <a:spcPct val="20000"/>
              </a:spcBef>
              <a:buClr>
                <a:schemeClr val="hlink"/>
              </a:buClr>
              <a:buSzPct val="70000"/>
              <a:buFont typeface="Wingdings" pitchFamily="2" charset="2"/>
              <a:buChar char="n"/>
              <a:defRPr/>
            </a:pPr>
            <a:r>
              <a:rPr lang="en-US" sz="2800" kern="0">
                <a:latin typeface="Times New Roman" pitchFamily="18" charset="0"/>
                <a:cs typeface="+mn-cs"/>
              </a:rPr>
              <a:t>Isolated cleft palate is associated with congenital heart diseases, polydactylism and syndactylism ear, hypospadias, spina bifida, hypertelorism and mental deficiency.</a:t>
            </a:r>
          </a:p>
          <a:p>
            <a:pPr marL="342900" indent="-342900" algn="just">
              <a:spcBef>
                <a:spcPct val="20000"/>
              </a:spcBef>
              <a:buClr>
                <a:schemeClr val="hlink"/>
              </a:buClr>
              <a:buSzPct val="70000"/>
              <a:buFont typeface="Wingdings" pitchFamily="2" charset="2"/>
              <a:buChar char="n"/>
              <a:defRPr/>
            </a:pPr>
            <a:r>
              <a:rPr lang="en-US" sz="2800" kern="0">
                <a:latin typeface="Times New Roman" pitchFamily="18" charset="0"/>
                <a:cs typeface="+mn-cs"/>
              </a:rPr>
              <a:t>A median maxillary anterior alveolar cleft might be due to precocious limitation of the growth of the primary ossification centers on either side of the midline at the primary palate or to their subsequent failure to fuse.</a:t>
            </a:r>
          </a:p>
          <a:p>
            <a:pPr marL="342900" indent="-342900" algn="just">
              <a:spcBef>
                <a:spcPct val="20000"/>
              </a:spcBef>
              <a:buClr>
                <a:schemeClr val="hlink"/>
              </a:buClr>
              <a:buSzPct val="70000"/>
              <a:defRPr/>
            </a:pPr>
            <a:r>
              <a:rPr lang="en-US" sz="2800" kern="0">
                <a:latin typeface="Times New Roman" pitchFamily="18" charset="0"/>
                <a:cs typeface="+mn-cs"/>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2057400"/>
            <a:ext cx="8229600" cy="2667000"/>
          </a:xfrm>
          <a:prstGeom prst="rect">
            <a:avLst/>
          </a:prstGeom>
          <a:noFill/>
          <a:ln w="9525">
            <a:noFill/>
            <a:miter lim="800000"/>
            <a:headEnd/>
            <a:tailEnd/>
          </a:ln>
          <a:effectLst/>
        </p:spPr>
        <p:txBody>
          <a:bodyPr/>
          <a:lstStyle/>
          <a:p>
            <a:pPr marL="342900" indent="-342900">
              <a:spcBef>
                <a:spcPct val="20000"/>
              </a:spcBef>
              <a:buClr>
                <a:schemeClr val="hlink"/>
              </a:buClr>
              <a:buSzPct val="70000"/>
              <a:defRPr/>
            </a:pPr>
            <a:r>
              <a:rPr lang="en-US" sz="3600" b="1" i="1" kern="0" dirty="0">
                <a:solidFill>
                  <a:schemeClr val="folHlink"/>
                </a:solidFill>
                <a:latin typeface="Times New Roman" pitchFamily="18" charset="0"/>
                <a:cs typeface="+mn-cs"/>
              </a:rPr>
              <a:t>Clinical significance </a:t>
            </a:r>
          </a:p>
          <a:p>
            <a:pPr marL="342900" indent="-342900">
              <a:spcBef>
                <a:spcPct val="20000"/>
              </a:spcBef>
              <a:buClr>
                <a:schemeClr val="hlink"/>
              </a:buClr>
              <a:buSzPct val="70000"/>
              <a:buFont typeface="Wingdings" pitchFamily="2" charset="2"/>
              <a:buChar char="n"/>
              <a:defRPr/>
            </a:pPr>
            <a:r>
              <a:rPr lang="en-US" sz="2800" kern="0" dirty="0">
                <a:latin typeface="Times New Roman" pitchFamily="18" charset="0"/>
                <a:cs typeface="+mn-cs"/>
              </a:rPr>
              <a:t>Eating and drinking are difficult because of regurgitation of food and liquid through nose. </a:t>
            </a:r>
          </a:p>
          <a:p>
            <a:pPr marL="342900" indent="-342900">
              <a:spcBef>
                <a:spcPct val="20000"/>
              </a:spcBef>
              <a:buClr>
                <a:schemeClr val="hlink"/>
              </a:buClr>
              <a:buSzPct val="70000"/>
              <a:defRPr/>
            </a:pPr>
            <a:r>
              <a:rPr lang="en-US" sz="3600" b="1" i="1" kern="0" dirty="0">
                <a:solidFill>
                  <a:schemeClr val="folHlink"/>
                </a:solidFill>
                <a:latin typeface="Times New Roman" pitchFamily="18" charset="0"/>
                <a:cs typeface="+mn-cs"/>
              </a:rPr>
              <a:t> </a:t>
            </a:r>
            <a:endParaRPr lang="en-US" sz="2800" kern="0" dirty="0">
              <a:latin typeface="Times New Roman" pitchFamily="18" charset="0"/>
              <a:cs typeface="+mn-cs"/>
            </a:endParaRPr>
          </a:p>
          <a:p>
            <a:pPr marL="342900" indent="-342900">
              <a:spcBef>
                <a:spcPct val="20000"/>
              </a:spcBef>
              <a:buClr>
                <a:schemeClr val="hlink"/>
              </a:buClr>
              <a:buSzPct val="70000"/>
              <a:buFont typeface="Wingdings" pitchFamily="2" charset="2"/>
              <a:buChar char="n"/>
              <a:defRPr/>
            </a:pPr>
            <a:endParaRPr lang="en-US" sz="28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4098" name="Picture 2" descr="D:\12. Lecture photos\more mam\DSC01979.JPG"/>
          <p:cNvPicPr>
            <a:picLocks noGrp="1" noChangeAspect="1" noChangeArrowheads="1"/>
          </p:cNvPicPr>
          <p:nvPr>
            <p:ph sz="quarter" idx="1"/>
          </p:nvPr>
        </p:nvPicPr>
        <p:blipFill>
          <a:blip r:embed="rId2" cstate="print"/>
          <a:stretch>
            <a:fillRect/>
          </a:stretch>
        </p:blipFill>
        <p:spPr>
          <a:xfrm>
            <a:off x="4477543" y="3396258"/>
            <a:ext cx="4514057" cy="3385542"/>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4099" name="Picture 3" descr="D:\12. Lecture photos\more mam\DSC01978.JPG"/>
          <p:cNvPicPr>
            <a:picLocks noChangeAspect="1" noChangeArrowheads="1"/>
          </p:cNvPicPr>
          <p:nvPr/>
        </p:nvPicPr>
        <p:blipFill>
          <a:blip r:embed="rId3" cstate="print"/>
          <a:srcRect l="17612" t="14244" r="4564" b="6401"/>
          <a:stretch>
            <a:fillRect/>
          </a:stretch>
        </p:blipFill>
        <p:spPr bwMode="auto">
          <a:xfrm>
            <a:off x="76200" y="76200"/>
            <a:ext cx="4454769" cy="340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2. Lecture photos\more mam\DSC01980.JPG"/>
          <p:cNvPicPr>
            <a:picLocks noChangeAspect="1" noChangeArrowheads="1"/>
          </p:cNvPicPr>
          <p:nvPr/>
        </p:nvPicPr>
        <p:blipFill>
          <a:blip r:embed="rId2" cstate="print"/>
          <a:srcRect l="29274" t="25575" r="4101" b="11161"/>
          <a:stretch>
            <a:fillRect/>
          </a:stretch>
        </p:blipFill>
        <p:spPr bwMode="auto">
          <a:xfrm>
            <a:off x="76200" y="3505200"/>
            <a:ext cx="4601183"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D:\12. Lecture photos\more mam\DSC01981.JPG"/>
          <p:cNvPicPr>
            <a:picLocks noChangeAspect="1" noChangeArrowheads="1"/>
          </p:cNvPicPr>
          <p:nvPr/>
        </p:nvPicPr>
        <p:blipFill>
          <a:blip r:embed="rId3" cstate="print"/>
          <a:srcRect l="11364" t="8418" r="4034" b="5717"/>
          <a:stretch>
            <a:fillRect/>
          </a:stretch>
        </p:blipFill>
        <p:spPr bwMode="auto">
          <a:xfrm>
            <a:off x="4643717" y="76200"/>
            <a:ext cx="4424083" cy="3367585"/>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4000" smtClean="0">
                <a:effectLst/>
                <a:latin typeface="Times New Roman" pitchFamily="18" charset="0"/>
              </a:rPr>
              <a:t>CHEILITIS GLANDULARIS</a:t>
            </a:r>
            <a:r>
              <a:rPr lang="en-US" sz="4000" smtClean="0">
                <a:effectLst/>
              </a:rPr>
              <a:t> </a:t>
            </a:r>
          </a:p>
        </p:txBody>
      </p:sp>
      <p:sp>
        <p:nvSpPr>
          <p:cNvPr id="5" name="Rectangle 3"/>
          <p:cNvSpPr txBox="1">
            <a:spLocks noChangeArrowheads="1"/>
          </p:cNvSpPr>
          <p:nvPr/>
        </p:nvSpPr>
        <p:spPr bwMode="auto">
          <a:xfrm>
            <a:off x="457200" y="1371600"/>
            <a:ext cx="8229600" cy="5486400"/>
          </a:xfrm>
          <a:prstGeom prst="rect">
            <a:avLst/>
          </a:prstGeom>
          <a:noFill/>
          <a:ln w="9525">
            <a:noFill/>
            <a:miter lim="800000"/>
            <a:headEnd/>
            <a:tailEnd/>
          </a:ln>
          <a:effectLst/>
        </p:spPr>
        <p:txBody>
          <a:bodyPr/>
          <a:lstStyle/>
          <a:p>
            <a:pPr marL="342900" indent="-342900" algn="just">
              <a:lnSpc>
                <a:spcPct val="8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Occurs mostly in adult, the lower lip becomes enlarged, firm and finally everted. </a:t>
            </a:r>
          </a:p>
          <a:p>
            <a:pPr marL="342900" indent="-342900" algn="just">
              <a:lnSpc>
                <a:spcPct val="80000"/>
              </a:lnSpc>
              <a:spcBef>
                <a:spcPct val="20000"/>
              </a:spcBef>
              <a:buClr>
                <a:schemeClr val="hlink"/>
              </a:buClr>
              <a:buSzPct val="70000"/>
              <a:defRPr/>
            </a:pPr>
            <a:r>
              <a:rPr lang="en-US" sz="3200" b="1" i="1" kern="0">
                <a:solidFill>
                  <a:schemeClr val="folHlink"/>
                </a:solidFill>
                <a:latin typeface="Times New Roman" pitchFamily="18" charset="0"/>
                <a:cs typeface="+mn-cs"/>
              </a:rPr>
              <a:t>Etiology </a:t>
            </a:r>
          </a:p>
          <a:p>
            <a:pPr marL="342900" indent="-342900">
              <a:lnSpc>
                <a:spcPct val="8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Unknown etiology, but it can be due to :</a:t>
            </a:r>
          </a:p>
          <a:p>
            <a:pPr marL="742950" lvl="1" indent="-285750">
              <a:lnSpc>
                <a:spcPct val="80000"/>
              </a:lnSpc>
              <a:spcBef>
                <a:spcPct val="20000"/>
              </a:spcBef>
              <a:buClr>
                <a:schemeClr val="accent2"/>
              </a:buClr>
              <a:buSzPct val="70000"/>
              <a:buFont typeface="Wingdings" pitchFamily="2" charset="2"/>
              <a:buChar char="n"/>
              <a:defRPr/>
            </a:pPr>
            <a:r>
              <a:rPr lang="en-US" sz="2400" kern="0">
                <a:latin typeface="Times New Roman" pitchFamily="18" charset="0"/>
                <a:cs typeface="+mn-cs"/>
              </a:rPr>
              <a:t>Chronic exposure to sun, wind and dust. </a:t>
            </a:r>
          </a:p>
          <a:p>
            <a:pPr marL="742950" lvl="1" indent="-285750">
              <a:lnSpc>
                <a:spcPct val="80000"/>
              </a:lnSpc>
              <a:spcBef>
                <a:spcPct val="20000"/>
              </a:spcBef>
              <a:buClr>
                <a:schemeClr val="accent2"/>
              </a:buClr>
              <a:buSzPct val="70000"/>
              <a:buFont typeface="Wingdings" pitchFamily="2" charset="2"/>
              <a:buChar char="n"/>
              <a:defRPr/>
            </a:pPr>
            <a:r>
              <a:rPr lang="en-US" sz="2400" kern="0">
                <a:latin typeface="Times New Roman" pitchFamily="18" charset="0"/>
                <a:cs typeface="+mn-cs"/>
              </a:rPr>
              <a:t>Use of tobacco. </a:t>
            </a:r>
          </a:p>
          <a:p>
            <a:pPr marL="342900" indent="-342900">
              <a:lnSpc>
                <a:spcPct val="80000"/>
              </a:lnSpc>
              <a:spcBef>
                <a:spcPct val="20000"/>
              </a:spcBef>
              <a:buClr>
                <a:schemeClr val="hlink"/>
              </a:buClr>
              <a:buSzPct val="70000"/>
              <a:defRPr/>
            </a:pPr>
            <a:r>
              <a:rPr lang="en-US" sz="3200" b="1" i="1" kern="0">
                <a:solidFill>
                  <a:schemeClr val="folHlink"/>
                </a:solidFill>
                <a:latin typeface="Times New Roman" pitchFamily="18" charset="0"/>
                <a:cs typeface="+mn-cs"/>
              </a:rPr>
              <a:t>Clinical Features</a:t>
            </a:r>
          </a:p>
          <a:p>
            <a:pPr marL="342900" indent="-342900" algn="just">
              <a:lnSpc>
                <a:spcPct val="8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 Labial salivary glands become enlarged and sometimes nodular. </a:t>
            </a:r>
          </a:p>
          <a:p>
            <a:pPr marL="342900" indent="-342900" algn="just">
              <a:lnSpc>
                <a:spcPct val="8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Orifices of the secretory ducts are inflamed and dilated appearing as small red macules on the mucosa three basic types of cheilitis glandularis are seen: 	</a:t>
            </a:r>
          </a:p>
          <a:p>
            <a:pPr marL="342900" indent="-342900">
              <a:lnSpc>
                <a:spcPct val="80000"/>
              </a:lnSpc>
              <a:spcBef>
                <a:spcPct val="20000"/>
              </a:spcBef>
              <a:buClr>
                <a:schemeClr val="hlink"/>
              </a:buClr>
              <a:buSzPct val="70000"/>
              <a:defRPr/>
            </a:pPr>
            <a:endParaRPr lang="en-US" sz="2800" kern="0">
              <a:latin typeface="Times New Roman" pitchFamily="18" charset="0"/>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457200"/>
            <a:ext cx="8229600" cy="6172200"/>
          </a:xfrm>
          <a:prstGeom prst="rect">
            <a:avLst/>
          </a:prstGeom>
          <a:noFill/>
          <a:ln w="9525">
            <a:noFill/>
            <a:miter lim="800000"/>
            <a:headEnd/>
            <a:tailEnd/>
          </a:ln>
          <a:effectLst/>
        </p:spPr>
        <p:txBody>
          <a:bodyPr/>
          <a:lstStyle/>
          <a:p>
            <a:pPr marL="742950" lvl="1" indent="-285750" algn="just">
              <a:lnSpc>
                <a:spcPct val="90000"/>
              </a:lnSpc>
              <a:spcBef>
                <a:spcPct val="20000"/>
              </a:spcBef>
              <a:buClr>
                <a:schemeClr val="accent2"/>
              </a:buClr>
              <a:buSzPct val="70000"/>
              <a:buFont typeface="Wingdings" pitchFamily="2" charset="2"/>
              <a:buChar char="n"/>
              <a:defRPr/>
            </a:pPr>
            <a:r>
              <a:rPr lang="en-US" sz="2800" kern="0">
                <a:latin typeface="Times New Roman" pitchFamily="18" charset="0"/>
                <a:cs typeface="+mn-cs"/>
              </a:rPr>
              <a:t>Simple type </a:t>
            </a:r>
          </a:p>
          <a:p>
            <a:pPr marL="742950" lvl="1" indent="-285750" algn="just">
              <a:lnSpc>
                <a:spcPct val="90000"/>
              </a:lnSpc>
              <a:spcBef>
                <a:spcPct val="20000"/>
              </a:spcBef>
              <a:buClr>
                <a:schemeClr val="accent2"/>
              </a:buClr>
              <a:buSzPct val="70000"/>
              <a:buFont typeface="Wingdings" pitchFamily="2" charset="2"/>
              <a:buChar char="n"/>
              <a:defRPr/>
            </a:pPr>
            <a:r>
              <a:rPr lang="en-US" sz="2800" kern="0">
                <a:latin typeface="Times New Roman" pitchFamily="18" charset="0"/>
                <a:cs typeface="+mn-cs"/>
              </a:rPr>
              <a:t>Superfical suppurative type </a:t>
            </a:r>
          </a:p>
          <a:p>
            <a:pPr marL="742950" lvl="1" indent="-285750" algn="just">
              <a:lnSpc>
                <a:spcPct val="90000"/>
              </a:lnSpc>
              <a:spcBef>
                <a:spcPct val="20000"/>
              </a:spcBef>
              <a:buClr>
                <a:schemeClr val="accent2"/>
              </a:buClr>
              <a:buSzPct val="70000"/>
              <a:buFont typeface="Wingdings" pitchFamily="2" charset="2"/>
              <a:buChar char="n"/>
              <a:defRPr/>
            </a:pPr>
            <a:r>
              <a:rPr lang="en-US" sz="2800" kern="0">
                <a:latin typeface="Times New Roman" pitchFamily="18" charset="0"/>
                <a:cs typeface="+mn-cs"/>
              </a:rPr>
              <a:t>Deep suppurative type</a:t>
            </a:r>
            <a:r>
              <a:rPr lang="en-US" sz="2400" kern="0">
                <a:latin typeface="Times New Roman" pitchFamily="18" charset="0"/>
                <a:cs typeface="+mn-cs"/>
              </a:rPr>
              <a:t>. </a:t>
            </a:r>
          </a:p>
          <a:p>
            <a:pPr marL="342900" indent="-342900" algn="just">
              <a:lnSpc>
                <a:spcPct val="9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Simple type is characterized by multiple painless pinhead sized lesions with central depressions and dilated canals. </a:t>
            </a:r>
          </a:p>
          <a:p>
            <a:pPr marL="342900" indent="-342900" algn="just">
              <a:lnSpc>
                <a:spcPct val="9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This type may be transformed into superficial suppurative type characterized by painless swelling, induration, crusting, superficial and deep ulcerations of the lip. (Baelz’s disease.) </a:t>
            </a:r>
          </a:p>
          <a:p>
            <a:pPr marL="342900" indent="-342900" algn="just">
              <a:lnSpc>
                <a:spcPct val="90000"/>
              </a:lnSpc>
              <a:spcBef>
                <a:spcPct val="20000"/>
              </a:spcBef>
              <a:buClr>
                <a:schemeClr val="hlink"/>
              </a:buClr>
              <a:buSzPct val="70000"/>
              <a:buFont typeface="Wingdings" pitchFamily="2" charset="2"/>
              <a:buChar char="n"/>
              <a:defRPr/>
            </a:pPr>
            <a:r>
              <a:rPr lang="en-US" sz="2800" kern="0">
                <a:latin typeface="Times New Roman" pitchFamily="18" charset="0"/>
                <a:cs typeface="+mn-cs"/>
              </a:rPr>
              <a:t>Deep suppurative type (Cheilitis glandularis apostematosa, myxadenitis labialis) is a deep seated infection with abscesses and fistulous tracts that eventually form scars.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457200" y="274638"/>
            <a:ext cx="8229600" cy="868362"/>
          </a:xfrm>
        </p:spPr>
        <p:txBody>
          <a:bodyPr/>
          <a:lstStyle/>
          <a:p>
            <a:pPr eaLnBrk="1" hangingPunct="1"/>
            <a:r>
              <a:rPr lang="en-US" smtClean="0">
                <a:effectLst/>
              </a:rPr>
              <a:t>Classification</a:t>
            </a:r>
          </a:p>
        </p:txBody>
      </p:sp>
      <p:sp>
        <p:nvSpPr>
          <p:cNvPr id="9219" name="Rectangle 3"/>
          <p:cNvSpPr>
            <a:spLocks noGrp="1" noChangeArrowheads="1"/>
          </p:cNvSpPr>
          <p:nvPr>
            <p:ph sz="quarter" idx="1"/>
          </p:nvPr>
        </p:nvSpPr>
        <p:spPr>
          <a:xfrm>
            <a:off x="457200" y="1493838"/>
            <a:ext cx="8229600" cy="4678362"/>
          </a:xfrm>
        </p:spPr>
        <p:txBody>
          <a:bodyPr/>
          <a:lstStyle/>
          <a:p>
            <a:pPr marL="1144588" indent="-812800" eaLnBrk="1" hangingPunct="1">
              <a:lnSpc>
                <a:spcPct val="90000"/>
              </a:lnSpc>
              <a:buFont typeface="Wingdings" pitchFamily="2" charset="2"/>
              <a:buAutoNum type="romanUcPeriod"/>
            </a:pPr>
            <a:r>
              <a:rPr lang="en-US" sz="2800" b="1" smtClean="0">
                <a:effectLst/>
              </a:rPr>
              <a:t>Jaws</a:t>
            </a:r>
          </a:p>
          <a:p>
            <a:pPr marL="1144588" indent="-812800" eaLnBrk="1" hangingPunct="1">
              <a:lnSpc>
                <a:spcPct val="90000"/>
              </a:lnSpc>
              <a:buFont typeface="Wingdings" pitchFamily="2" charset="2"/>
              <a:buAutoNum type="romanUcPeriod"/>
            </a:pPr>
            <a:r>
              <a:rPr lang="en-US" sz="2800" b="1" smtClean="0">
                <a:effectLst/>
              </a:rPr>
              <a:t>Dental arch relations</a:t>
            </a:r>
          </a:p>
          <a:p>
            <a:pPr marL="1144588" indent="-812800" eaLnBrk="1" hangingPunct="1">
              <a:lnSpc>
                <a:spcPct val="90000"/>
              </a:lnSpc>
              <a:buFont typeface="Wingdings" pitchFamily="2" charset="2"/>
              <a:buAutoNum type="romanUcPeriod"/>
            </a:pPr>
            <a:r>
              <a:rPr lang="en-US" sz="2800" b="1" smtClean="0">
                <a:effectLst/>
              </a:rPr>
              <a:t>Teeth </a:t>
            </a:r>
          </a:p>
          <a:p>
            <a:pPr marL="1970088" lvl="1" indent="-711200" eaLnBrk="1" hangingPunct="1">
              <a:lnSpc>
                <a:spcPct val="90000"/>
              </a:lnSpc>
              <a:buClr>
                <a:schemeClr val="hlink"/>
              </a:buClr>
              <a:buFont typeface="Wingdings" pitchFamily="2" charset="2"/>
              <a:buChar char="v"/>
            </a:pPr>
            <a:r>
              <a:rPr lang="en-US" b="1" smtClean="0">
                <a:effectLst/>
              </a:rPr>
              <a:t>Size of teeth</a:t>
            </a:r>
          </a:p>
          <a:p>
            <a:pPr marL="1970088" lvl="1" indent="-711200" eaLnBrk="1" hangingPunct="1">
              <a:lnSpc>
                <a:spcPct val="90000"/>
              </a:lnSpc>
              <a:buClr>
                <a:schemeClr val="hlink"/>
              </a:buClr>
              <a:buFont typeface="Wingdings" pitchFamily="2" charset="2"/>
              <a:buChar char="v"/>
            </a:pPr>
            <a:r>
              <a:rPr lang="en-US" b="1" smtClean="0">
                <a:effectLst/>
              </a:rPr>
              <a:t>Shape of teeth</a:t>
            </a:r>
          </a:p>
          <a:p>
            <a:pPr marL="1970088" lvl="1" indent="-711200" eaLnBrk="1" hangingPunct="1">
              <a:lnSpc>
                <a:spcPct val="90000"/>
              </a:lnSpc>
              <a:buClr>
                <a:schemeClr val="hlink"/>
              </a:buClr>
              <a:buFont typeface="Wingdings" pitchFamily="2" charset="2"/>
              <a:buChar char="v"/>
            </a:pPr>
            <a:r>
              <a:rPr lang="en-US" b="1" smtClean="0">
                <a:effectLst/>
              </a:rPr>
              <a:t>Number of teeth</a:t>
            </a:r>
          </a:p>
          <a:p>
            <a:pPr marL="1970088" lvl="1" indent="-711200" eaLnBrk="1" hangingPunct="1">
              <a:lnSpc>
                <a:spcPct val="90000"/>
              </a:lnSpc>
              <a:buClr>
                <a:schemeClr val="hlink"/>
              </a:buClr>
              <a:buFont typeface="Wingdings" pitchFamily="2" charset="2"/>
              <a:buChar char="v"/>
            </a:pPr>
            <a:r>
              <a:rPr lang="en-US" b="1" smtClean="0">
                <a:effectLst/>
              </a:rPr>
              <a:t>Structure of teeth</a:t>
            </a:r>
          </a:p>
          <a:p>
            <a:pPr marL="1970088" lvl="1" indent="-711200" eaLnBrk="1" hangingPunct="1">
              <a:lnSpc>
                <a:spcPct val="90000"/>
              </a:lnSpc>
              <a:buClr>
                <a:schemeClr val="hlink"/>
              </a:buClr>
              <a:buFont typeface="Wingdings" pitchFamily="2" charset="2"/>
              <a:buChar char="v"/>
            </a:pPr>
            <a:r>
              <a:rPr lang="en-US" b="1" smtClean="0">
                <a:effectLst/>
              </a:rPr>
              <a:t>Growth (eruption) of teeth</a:t>
            </a:r>
          </a:p>
          <a:p>
            <a:pPr marL="1144588" indent="-812800" eaLnBrk="1" hangingPunct="1">
              <a:lnSpc>
                <a:spcPct val="90000"/>
              </a:lnSpc>
              <a:buFont typeface="Wingdings" pitchFamily="2" charset="2"/>
              <a:buNone/>
            </a:pPr>
            <a:r>
              <a:rPr lang="en-US" sz="2800" b="1" smtClean="0">
                <a:solidFill>
                  <a:schemeClr val="hlink"/>
                </a:solidFill>
                <a:effectLst/>
              </a:rPr>
              <a:t>IV.</a:t>
            </a:r>
            <a:r>
              <a:rPr lang="en-US" sz="2800" b="1" smtClean="0">
                <a:effectLst/>
              </a:rPr>
              <a:t> Fissural (inclusion, developmental) cysts of oral regions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0"/>
            <a:ext cx="8229600" cy="1143000"/>
          </a:xfrm>
        </p:spPr>
        <p:txBody>
          <a:bodyPr/>
          <a:lstStyle/>
          <a:p>
            <a:pPr eaLnBrk="1" hangingPunct="1"/>
            <a:r>
              <a:rPr lang="en-US" sz="3600" smtClean="0">
                <a:effectLst/>
                <a:latin typeface="Times New Roman" pitchFamily="18" charset="0"/>
              </a:rPr>
              <a:t>CHEILITIS GRANULOMATOSA</a:t>
            </a:r>
            <a:br>
              <a:rPr lang="en-US" sz="3600" smtClean="0">
                <a:effectLst/>
                <a:latin typeface="Times New Roman" pitchFamily="18" charset="0"/>
              </a:rPr>
            </a:br>
            <a:r>
              <a:rPr lang="en-US" sz="2400" i="1" smtClean="0">
                <a:effectLst/>
                <a:latin typeface="Times New Roman" pitchFamily="18" charset="0"/>
              </a:rPr>
              <a:t>(Mieschers-Melkersson-Rosenthal syndrome)</a:t>
            </a:r>
          </a:p>
        </p:txBody>
      </p:sp>
      <p:sp>
        <p:nvSpPr>
          <p:cNvPr id="5" name="Rectangle 3"/>
          <p:cNvSpPr txBox="1">
            <a:spLocks noChangeArrowheads="1"/>
          </p:cNvSpPr>
          <p:nvPr/>
        </p:nvSpPr>
        <p:spPr bwMode="auto">
          <a:xfrm>
            <a:off x="457200" y="1219200"/>
            <a:ext cx="8229600" cy="5257800"/>
          </a:xfrm>
          <a:prstGeom prst="rect">
            <a:avLst/>
          </a:prstGeom>
          <a:noFill/>
          <a:ln w="9525">
            <a:noFill/>
            <a:miter lim="800000"/>
            <a:headEnd/>
            <a:tailEnd/>
          </a:ln>
          <a:effectLst/>
        </p:spPr>
        <p:txBody>
          <a:bodyPr/>
          <a:lstStyle/>
          <a:p>
            <a:pPr marL="342900" indent="-342900" algn="just">
              <a:lnSpc>
                <a:spcPct val="90000"/>
              </a:lnSpc>
              <a:spcBef>
                <a:spcPct val="20000"/>
              </a:spcBef>
              <a:buClr>
                <a:schemeClr val="hlink"/>
              </a:buClr>
              <a:buSzPct val="70000"/>
              <a:defRPr/>
            </a:pPr>
            <a:r>
              <a:rPr lang="en-US" sz="2800" b="1" i="1" kern="0">
                <a:solidFill>
                  <a:schemeClr val="folHlink"/>
                </a:solidFill>
                <a:latin typeface="Times New Roman" pitchFamily="18" charset="0"/>
                <a:cs typeface="+mn-cs"/>
              </a:rPr>
              <a:t>Clinical Features</a:t>
            </a:r>
            <a:r>
              <a:rPr lang="en-US" sz="2800" b="1" i="1" kern="0">
                <a:latin typeface="Times New Roman" pitchFamily="18" charset="0"/>
                <a:cs typeface="+mn-cs"/>
              </a:rPr>
              <a:t>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There is diffuse swelling of the lips, especially lower lip. Swelling is usually soft and exhibits no pitting upon pressure.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Scaling, fissuring, erythematous vesicles or pustules present.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Appears in association with facial paralysis and scrotal tongue called </a:t>
            </a:r>
            <a:r>
              <a:rPr lang="en-US" sz="2400" i="1" kern="0">
                <a:latin typeface="Times New Roman" pitchFamily="18" charset="0"/>
                <a:cs typeface="+mn-cs"/>
              </a:rPr>
              <a:t>melkersson-Reosenthal syndrome</a:t>
            </a:r>
          </a:p>
          <a:p>
            <a:pPr marL="342900" indent="-342900" algn="just">
              <a:lnSpc>
                <a:spcPct val="90000"/>
              </a:lnSpc>
              <a:spcBef>
                <a:spcPct val="20000"/>
              </a:spcBef>
              <a:buClr>
                <a:schemeClr val="hlink"/>
              </a:buClr>
              <a:buSzPct val="70000"/>
              <a:defRPr/>
            </a:pPr>
            <a:r>
              <a:rPr lang="en-US" sz="2800" b="1" i="1" kern="0">
                <a:solidFill>
                  <a:schemeClr val="folHlink"/>
                </a:solidFill>
                <a:latin typeface="Times New Roman" pitchFamily="18" charset="0"/>
                <a:cs typeface="+mn-cs"/>
              </a:rPr>
              <a:t>Histologic features </a:t>
            </a:r>
          </a:p>
          <a:p>
            <a:pPr marL="342900" indent="-342900" algn="just">
              <a:lnSpc>
                <a:spcPct val="9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Chronic inflammatory cell infiltrate particularly peri and paravascular aggregations of lymphocytes, plasma cells and histiocytes and focal noncaseating granuloma formation with epitheloid cells and langhans type of giant cells. </a:t>
            </a:r>
          </a:p>
          <a:p>
            <a:pPr marL="342900" indent="-342900" algn="just">
              <a:lnSpc>
                <a:spcPct val="90000"/>
              </a:lnSpc>
              <a:spcBef>
                <a:spcPct val="20000"/>
              </a:spcBef>
              <a:buClr>
                <a:schemeClr val="hlink"/>
              </a:buClr>
              <a:buSzPct val="70000"/>
              <a:defRPr/>
            </a:pPr>
            <a:endParaRPr lang="en-US" sz="2400" i="1" kern="0">
              <a:latin typeface="Times New Roman" pitchFamily="18" charset="0"/>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2. Lecture photos\more mam\DSC01982.JPG"/>
          <p:cNvPicPr>
            <a:picLocks noGrp="1" noChangeAspect="1" noChangeArrowheads="1"/>
          </p:cNvPicPr>
          <p:nvPr>
            <p:ph sz="quarter" idx="1"/>
          </p:nvPr>
        </p:nvPicPr>
        <p:blipFill>
          <a:blip r:embed="rId2" cstate="print"/>
          <a:srcRect l="20958" t="11785" r="10856" b="17503"/>
          <a:stretch>
            <a:fillRect/>
          </a:stretch>
        </p:blipFill>
        <p:spPr>
          <a:xfrm>
            <a:off x="1382486" y="914400"/>
            <a:ext cx="6466114" cy="50292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eaLnBrk="1" hangingPunct="1"/>
            <a:r>
              <a:rPr lang="en-US" sz="3600" smtClean="0">
                <a:effectLst/>
                <a:latin typeface="Times New Roman" pitchFamily="18" charset="0"/>
              </a:rPr>
              <a:t>Hereditary intestinal polyposis syndrome</a:t>
            </a:r>
            <a:r>
              <a:rPr lang="en-US" smtClean="0">
                <a:effectLst/>
                <a:latin typeface="Times New Roman" pitchFamily="18" charset="0"/>
              </a:rPr>
              <a:t> </a:t>
            </a:r>
            <a:br>
              <a:rPr lang="en-US" smtClean="0">
                <a:effectLst/>
                <a:latin typeface="Times New Roman" pitchFamily="18" charset="0"/>
              </a:rPr>
            </a:br>
            <a:r>
              <a:rPr lang="en-US" sz="2400" i="1" smtClean="0">
                <a:effectLst/>
                <a:latin typeface="Times New Roman" pitchFamily="18" charset="0"/>
              </a:rPr>
              <a:t>(Peutz-jeghers syndrome)</a:t>
            </a:r>
          </a:p>
        </p:txBody>
      </p:sp>
      <p:sp>
        <p:nvSpPr>
          <p:cNvPr id="5" name="Rectangle 3"/>
          <p:cNvSpPr txBox="1">
            <a:spLocks noChangeArrowheads="1"/>
          </p:cNvSpPr>
          <p:nvPr/>
        </p:nvSpPr>
        <p:spPr bwMode="auto">
          <a:xfrm>
            <a:off x="457200" y="1752600"/>
            <a:ext cx="8229600" cy="47244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Pigmented spots on the face, oral cavity and sometimes the hands and sometimes the hands and feet.</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Clinical Features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Melanin pigmentation of the lips and oral mucosa is present from birth and appears as small brown macules measuring 1-5 mm in diameter.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Buccal mucosa is frequently involved.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On the face the spots tend to be grouped arround the eyes, nostrils and lips,</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Lower lip is almost involved.</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Facial pigmentation tends to fade later in life.</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Oromucosal pigmentation includes melanin pigmentation such as:</a:t>
            </a:r>
          </a:p>
          <a:p>
            <a:pPr marL="342900" indent="-342900">
              <a:lnSpc>
                <a:spcPct val="80000"/>
              </a:lnSpc>
              <a:spcBef>
                <a:spcPct val="20000"/>
              </a:spcBef>
              <a:buClr>
                <a:schemeClr val="hlink"/>
              </a:buClr>
              <a:buSzPct val="70000"/>
              <a:defRPr/>
            </a:pPr>
            <a:endParaRPr lang="en-US" sz="2400" kern="0">
              <a:latin typeface="Times New Roman" pitchFamily="18" charset="0"/>
              <a:cs typeface="+mn-cs"/>
            </a:endParaRPr>
          </a:p>
          <a:p>
            <a:pPr marL="342900" indent="-342900">
              <a:lnSpc>
                <a:spcPct val="80000"/>
              </a:lnSpc>
              <a:spcBef>
                <a:spcPct val="20000"/>
              </a:spcBef>
              <a:buClr>
                <a:schemeClr val="hlink"/>
              </a:buClr>
              <a:buSzPct val="70000"/>
              <a:defRPr/>
            </a:pPr>
            <a:endParaRPr lang="en-US" sz="2400" kern="0">
              <a:latin typeface="Times New Roman" pitchFamily="18" charset="0"/>
              <a:cs typeface="+mn-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304800"/>
            <a:ext cx="8229600" cy="6096000"/>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Local and ethnic pigmentation.</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Oral pigmentary manifestations of systemic diseases.</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Pigmentary disturbances associated with pharmaceuticals and other chemicals.</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Benign and malignant pigmented neoplasms. </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Interstinal polyps are distributed through the entire intestine. </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Patients have frequent episodes of abdominal pain and signs of minor obstruction.</a:t>
            </a:r>
          </a:p>
          <a:p>
            <a:pPr marL="342900" indent="-342900">
              <a:spcBef>
                <a:spcPct val="20000"/>
              </a:spcBef>
              <a:buClr>
                <a:schemeClr val="hlink"/>
              </a:buClr>
              <a:buSzPct val="70000"/>
              <a:buFont typeface="Wingdings" pitchFamily="2" charset="2"/>
              <a:buChar char="n"/>
              <a:defRPr/>
            </a:pPr>
            <a:r>
              <a:rPr lang="en-US" sz="2800" kern="0">
                <a:latin typeface="Times New Roman" pitchFamily="18" charset="0"/>
                <a:cs typeface="+mn-cs"/>
              </a:rPr>
              <a:t>Role of dentist in detecting this syndrome is important through a tentative diagnosis based on the oral and paraoral manifestations. </a:t>
            </a:r>
          </a:p>
          <a:p>
            <a:pPr marL="342900" indent="-342900">
              <a:spcBef>
                <a:spcPct val="20000"/>
              </a:spcBef>
              <a:buClr>
                <a:schemeClr val="hlink"/>
              </a:buClr>
              <a:buSzPct val="70000"/>
              <a:buFont typeface="Wingdings" pitchFamily="2" charset="2"/>
              <a:buChar char="n"/>
              <a:defRPr/>
            </a:pPr>
            <a:endParaRPr lang="en-US" sz="2800" kern="0">
              <a:latin typeface="Times New Roman" pitchFamily="18" charset="0"/>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sz="2800" dirty="0" smtClean="0">
                <a:latin typeface="Times New Roman" pitchFamily="18" charset="0"/>
              </a:rPr>
              <a:t>Developmental disturbances of oral mucosa </a:t>
            </a:r>
            <a:br>
              <a:rPr lang="en-US" sz="2800" dirty="0" smtClean="0">
                <a:latin typeface="Times New Roman" pitchFamily="18" charset="0"/>
              </a:rPr>
            </a:br>
            <a:r>
              <a:rPr lang="en-US" sz="2400" dirty="0" smtClean="0">
                <a:latin typeface="Times New Roman" pitchFamily="18" charset="0"/>
              </a:rPr>
              <a:t>Focal epithelial hyperplasia </a:t>
            </a:r>
            <a:r>
              <a:rPr lang="en-US" sz="2000" i="1" dirty="0" smtClean="0">
                <a:latin typeface="Times New Roman" pitchFamily="18" charset="0"/>
              </a:rPr>
              <a:t>(Heck’s Disease) </a:t>
            </a:r>
            <a:endParaRPr lang="en-US" sz="2800" i="1" dirty="0" smtClean="0">
              <a:effectLst/>
              <a:latin typeface="Times New Roman" pitchFamily="18" charset="0"/>
            </a:endParaRPr>
          </a:p>
        </p:txBody>
      </p:sp>
      <p:sp>
        <p:nvSpPr>
          <p:cNvPr id="5" name="Rectangle 3"/>
          <p:cNvSpPr txBox="1">
            <a:spLocks noChangeArrowheads="1"/>
          </p:cNvSpPr>
          <p:nvPr/>
        </p:nvSpPr>
        <p:spPr bwMode="auto">
          <a:xfrm>
            <a:off x="457200" y="1447800"/>
            <a:ext cx="8229600" cy="5029200"/>
          </a:xfrm>
          <a:prstGeom prst="rect">
            <a:avLst/>
          </a:prstGeom>
          <a:noFill/>
          <a:ln w="9525">
            <a:noFill/>
            <a:miter lim="800000"/>
            <a:headEnd/>
            <a:tailEnd/>
          </a:ln>
          <a:effectLst/>
        </p:spPr>
        <p:txBody>
          <a:bodyPr/>
          <a:lstStyle/>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It is the one of the most contagious oral papillary lesions caused by HPV (Human papilloma virus)  </a:t>
            </a:r>
          </a:p>
          <a:p>
            <a:pPr marL="342900" indent="-342900">
              <a:lnSpc>
                <a:spcPct val="80000"/>
              </a:lnSpc>
              <a:spcBef>
                <a:spcPct val="20000"/>
              </a:spcBef>
              <a:buClr>
                <a:schemeClr val="hlink"/>
              </a:buClr>
              <a:buSzPct val="70000"/>
              <a:defRPr/>
            </a:pPr>
            <a:r>
              <a:rPr lang="en-US" sz="2800" b="1" i="1" kern="0">
                <a:solidFill>
                  <a:schemeClr val="folHlink"/>
                </a:solidFill>
                <a:latin typeface="Times New Roman" pitchFamily="18" charset="0"/>
                <a:cs typeface="+mn-cs"/>
              </a:rPr>
              <a:t>Clinical Features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Primarily occurs in children but may appear in young and middle aged adult.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No gender predilection.</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Involves the labial, buccal and lingual mucosa mainly but gingiva and soft palate can be affected.</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Characterized by broad based or slightly elevated, well demarcated palques. Frequently papillary in nature, relatively smooth surfaced, flat toped lesions.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Appears as cobblestone or fissured appearance. </a:t>
            </a:r>
          </a:p>
          <a:p>
            <a:pPr marL="342900" indent="-342900">
              <a:lnSpc>
                <a:spcPct val="80000"/>
              </a:lnSpc>
              <a:spcBef>
                <a:spcPct val="20000"/>
              </a:spcBef>
              <a:buClr>
                <a:schemeClr val="hlink"/>
              </a:buClr>
              <a:buSzPct val="70000"/>
              <a:defRPr/>
            </a:pPr>
            <a:r>
              <a:rPr lang="en-US" sz="2800" b="1" i="1" kern="0">
                <a:solidFill>
                  <a:schemeClr val="folHlink"/>
                </a:solidFill>
                <a:latin typeface="Times New Roman" pitchFamily="18" charset="0"/>
                <a:cs typeface="+mn-cs"/>
              </a:rPr>
              <a:t>Histologic</a:t>
            </a:r>
            <a:r>
              <a:rPr lang="en-US" sz="2800" b="1" i="1" kern="0">
                <a:latin typeface="Times New Roman" pitchFamily="18" charset="0"/>
                <a:cs typeface="+mn-cs"/>
              </a:rPr>
              <a:t> </a:t>
            </a:r>
            <a:r>
              <a:rPr lang="en-US" sz="2800" b="1" i="1" kern="0">
                <a:solidFill>
                  <a:schemeClr val="folHlink"/>
                </a:solidFill>
                <a:latin typeface="Times New Roman" pitchFamily="18" charset="0"/>
                <a:cs typeface="+mn-cs"/>
              </a:rPr>
              <a:t>Features</a:t>
            </a:r>
            <a:r>
              <a:rPr lang="en-US" sz="2800" b="1" i="1" kern="0">
                <a:latin typeface="Times New Roman" pitchFamily="18" charset="0"/>
                <a:cs typeface="+mn-cs"/>
              </a:rPr>
              <a:t> </a:t>
            </a:r>
          </a:p>
          <a:p>
            <a:pPr marL="342900" indent="-342900">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Considerable focal acanthosis of the oral epithelium.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01752" y="155448"/>
            <a:ext cx="8534400" cy="987552"/>
          </a:xfrm>
        </p:spPr>
        <p:txBody>
          <a:bodyPr>
            <a:normAutofit fontScale="90000"/>
          </a:bodyPr>
          <a:lstStyle/>
          <a:p>
            <a:pPr eaLnBrk="1" hangingPunct="1"/>
            <a:r>
              <a:rPr lang="en-US" sz="4000" dirty="0" smtClean="0">
                <a:effectLst/>
                <a:latin typeface="Times New Roman" pitchFamily="18" charset="0"/>
              </a:rPr>
              <a:t>Fordyce’s Granules</a:t>
            </a:r>
            <a:br>
              <a:rPr lang="en-US" sz="4000" dirty="0" smtClean="0">
                <a:effectLst/>
                <a:latin typeface="Times New Roman" pitchFamily="18" charset="0"/>
              </a:rPr>
            </a:br>
            <a:r>
              <a:rPr lang="en-US" sz="3200" dirty="0" smtClean="0">
                <a:effectLst/>
                <a:latin typeface="Times New Roman" pitchFamily="18" charset="0"/>
              </a:rPr>
              <a:t>(Fordyce’s Disease)</a:t>
            </a:r>
            <a:r>
              <a:rPr lang="en-US" sz="4000" dirty="0" smtClean="0">
                <a:effectLst/>
                <a:latin typeface="Times New Roman" pitchFamily="18" charset="0"/>
              </a:rPr>
              <a:t>  </a:t>
            </a:r>
          </a:p>
        </p:txBody>
      </p:sp>
      <p:sp>
        <p:nvSpPr>
          <p:cNvPr id="5" name="Rectangle 3"/>
          <p:cNvSpPr txBox="1">
            <a:spLocks noChangeArrowheads="1"/>
          </p:cNvSpPr>
          <p:nvPr/>
        </p:nvSpPr>
        <p:spPr bwMode="auto">
          <a:xfrm>
            <a:off x="457200" y="1600200"/>
            <a:ext cx="8229600" cy="4525963"/>
          </a:xfrm>
          <a:prstGeom prst="rect">
            <a:avLst/>
          </a:prstGeom>
          <a:noFill/>
          <a:ln w="9525">
            <a:noFill/>
            <a:miter lim="800000"/>
            <a:headEnd/>
            <a:tailEnd/>
          </a:ln>
          <a:effectLst/>
        </p:spPr>
        <p:txBody>
          <a:bodyPr/>
          <a:lstStyle/>
          <a:p>
            <a:pPr marL="342900" indent="-342900" algn="just">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Also called Fordyce’s disease and sebaceous nevi. </a:t>
            </a:r>
          </a:p>
          <a:p>
            <a:pPr marL="342900" indent="-342900" algn="just">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Not a disease of oral mucosa. It is a developmental anomaly characterized by heterotopic collections of sebaceous glands at various sites in the oral cavity. </a:t>
            </a:r>
          </a:p>
          <a:p>
            <a:pPr marL="342900" indent="-342900" algn="just">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This occurs due to inclusion of sebaceous glands in the oral cavity of ectoderm during development of the maxillary and mandibular processes of embryonic life. </a:t>
            </a:r>
          </a:p>
          <a:p>
            <a:pPr marL="342900" indent="-342900" algn="just">
              <a:lnSpc>
                <a:spcPct val="80000"/>
              </a:lnSpc>
              <a:spcBef>
                <a:spcPct val="20000"/>
              </a:spcBef>
              <a:buClr>
                <a:schemeClr val="hlink"/>
              </a:buClr>
              <a:buSzPct val="70000"/>
              <a:defRPr/>
            </a:pPr>
            <a:r>
              <a:rPr lang="en-US" sz="2400" b="1" i="1" kern="0">
                <a:solidFill>
                  <a:schemeClr val="folHlink"/>
                </a:solidFill>
                <a:latin typeface="Times New Roman" pitchFamily="18" charset="0"/>
                <a:cs typeface="+mn-cs"/>
              </a:rPr>
              <a:t>Clinical Features </a:t>
            </a:r>
          </a:p>
          <a:p>
            <a:pPr marL="342900" indent="-342900" algn="just">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Appears as small yellow spots, either seen individually or forming a large plaques, often projecting slightly above the surface of the tissue. </a:t>
            </a:r>
          </a:p>
          <a:p>
            <a:pPr marL="342900" indent="-342900" algn="just">
              <a:lnSpc>
                <a:spcPct val="80000"/>
              </a:lnSpc>
              <a:spcBef>
                <a:spcPct val="20000"/>
              </a:spcBef>
              <a:buClr>
                <a:schemeClr val="hlink"/>
              </a:buClr>
              <a:buSzPct val="70000"/>
              <a:buFont typeface="Wingdings" pitchFamily="2" charset="2"/>
              <a:buChar char="n"/>
              <a:defRPr/>
            </a:pPr>
            <a:r>
              <a:rPr lang="en-US" sz="2400" kern="0">
                <a:latin typeface="Times New Roman" pitchFamily="18" charset="0"/>
                <a:cs typeface="+mn-cs"/>
              </a:rPr>
              <a:t>Most frequently seen as a bilaterally symmetrical pattern. On the cheek mucosa, opposite the molar teeth.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524000"/>
            <a:ext cx="8229600" cy="4038600"/>
          </a:xfrm>
          <a:prstGeom prst="rect">
            <a:avLst/>
          </a:prstGeom>
          <a:noFill/>
          <a:ln w="9525">
            <a:noFill/>
            <a:miter lim="800000"/>
            <a:headEnd/>
            <a:tailEnd/>
          </a:ln>
          <a:effectLst/>
        </p:spPr>
        <p:txBody>
          <a:bodyPr/>
          <a:lstStyle/>
          <a:p>
            <a:pPr marL="342900" indent="-342900" algn="just">
              <a:lnSpc>
                <a:spcPct val="90000"/>
              </a:lnSpc>
              <a:spcBef>
                <a:spcPct val="20000"/>
              </a:spcBef>
              <a:buClr>
                <a:schemeClr val="hlink"/>
              </a:buClr>
              <a:buSzPct val="70000"/>
              <a:defRPr/>
            </a:pPr>
            <a:r>
              <a:rPr lang="en-US" sz="3200" b="1" i="1" kern="0" dirty="0">
                <a:solidFill>
                  <a:schemeClr val="folHlink"/>
                </a:solidFill>
                <a:latin typeface="Times New Roman" pitchFamily="18" charset="0"/>
                <a:cs typeface="+mn-cs"/>
              </a:rPr>
              <a:t>Other sites</a:t>
            </a:r>
            <a:r>
              <a:rPr lang="en-US" sz="3200" b="1" kern="0" dirty="0">
                <a:solidFill>
                  <a:schemeClr val="folHlink"/>
                </a:solidFill>
                <a:latin typeface="Times New Roman" pitchFamily="18" charset="0"/>
                <a:cs typeface="+mn-cs"/>
              </a:rPr>
              <a:t> </a:t>
            </a:r>
          </a:p>
          <a:p>
            <a:pPr marL="342900" indent="-342900" algn="just">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Inner surface of the lips. </a:t>
            </a:r>
          </a:p>
          <a:p>
            <a:pPr marL="342900" indent="-342900" algn="just">
              <a:lnSpc>
                <a:spcPct val="90000"/>
              </a:lnSpc>
              <a:spcBef>
                <a:spcPct val="20000"/>
              </a:spcBef>
              <a:buClr>
                <a:schemeClr val="hlink"/>
              </a:buClr>
              <a:buSzPct val="70000"/>
              <a:buFont typeface="Wingdings" pitchFamily="2" charset="2"/>
              <a:buChar char="n"/>
              <a:defRPr/>
            </a:pPr>
            <a:r>
              <a:rPr lang="en-US" sz="2400" kern="0" dirty="0" err="1">
                <a:latin typeface="Times New Roman" pitchFamily="18" charset="0"/>
                <a:cs typeface="+mn-cs"/>
              </a:rPr>
              <a:t>Retromolar</a:t>
            </a:r>
            <a:r>
              <a:rPr lang="en-US" sz="2400" kern="0" dirty="0">
                <a:latin typeface="Times New Roman" pitchFamily="18" charset="0"/>
                <a:cs typeface="+mn-cs"/>
              </a:rPr>
              <a:t> region lateral to the anterior </a:t>
            </a:r>
            <a:r>
              <a:rPr lang="en-US" sz="2400" kern="0" dirty="0" err="1">
                <a:latin typeface="Times New Roman" pitchFamily="18" charset="0"/>
                <a:cs typeface="+mn-cs"/>
              </a:rPr>
              <a:t>faucial</a:t>
            </a:r>
            <a:r>
              <a:rPr lang="en-US" sz="2400" kern="0" dirty="0">
                <a:latin typeface="Times New Roman" pitchFamily="18" charset="0"/>
                <a:cs typeface="+mn-cs"/>
              </a:rPr>
              <a:t> pillar. </a:t>
            </a:r>
          </a:p>
          <a:p>
            <a:pPr marL="342900" indent="-342900" algn="just">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Occasionally on the tongue, </a:t>
            </a:r>
            <a:r>
              <a:rPr lang="en-US" sz="2400" kern="0" dirty="0" err="1">
                <a:latin typeface="Times New Roman" pitchFamily="18" charset="0"/>
                <a:cs typeface="+mn-cs"/>
              </a:rPr>
              <a:t>gingiva</a:t>
            </a:r>
            <a:r>
              <a:rPr lang="en-US" sz="2400" kern="0" dirty="0">
                <a:latin typeface="Times New Roman" pitchFamily="18" charset="0"/>
                <a:cs typeface="+mn-cs"/>
              </a:rPr>
              <a:t>, </a:t>
            </a:r>
            <a:r>
              <a:rPr lang="en-US" sz="2400" kern="0" dirty="0" err="1">
                <a:latin typeface="Times New Roman" pitchFamily="18" charset="0"/>
                <a:cs typeface="+mn-cs"/>
              </a:rPr>
              <a:t>frenum</a:t>
            </a:r>
            <a:r>
              <a:rPr lang="en-US" sz="2400" kern="0" dirty="0">
                <a:latin typeface="Times New Roman" pitchFamily="18" charset="0"/>
                <a:cs typeface="+mn-cs"/>
              </a:rPr>
              <a:t> and palate. </a:t>
            </a:r>
          </a:p>
          <a:p>
            <a:pPr marL="342900" indent="-342900" algn="just">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Current research states that it can be seen in esophagus, the female genitalia including the uterine cervix, the nipples, the palms and soles, the parotid glands, the larynx and the orbit. </a:t>
            </a:r>
          </a:p>
          <a:p>
            <a:pPr marL="342900" indent="-342900" algn="just">
              <a:lnSpc>
                <a:spcPct val="90000"/>
              </a:lnSpc>
              <a:spcBef>
                <a:spcPct val="20000"/>
              </a:spcBef>
              <a:buClr>
                <a:schemeClr val="hlink"/>
              </a:buClr>
              <a:buSzPct val="70000"/>
              <a:buFont typeface="Wingdings" pitchFamily="2" charset="2"/>
              <a:buChar char="n"/>
              <a:defRPr/>
            </a:pPr>
            <a:r>
              <a:rPr lang="en-US" sz="2400" kern="0" dirty="0">
                <a:latin typeface="Times New Roman" pitchFamily="18" charset="0"/>
                <a:cs typeface="+mn-cs"/>
              </a:rPr>
              <a:t>No significant difference in occurrence between the genders or races. </a:t>
            </a:r>
          </a:p>
          <a:p>
            <a:pPr marL="342900" indent="-342900">
              <a:lnSpc>
                <a:spcPct val="90000"/>
              </a:lnSpc>
              <a:spcBef>
                <a:spcPct val="20000"/>
              </a:spcBef>
              <a:buClr>
                <a:schemeClr val="hlink"/>
              </a:buClr>
              <a:buSzPct val="70000"/>
              <a:defRPr/>
            </a:pPr>
            <a:endParaRPr lang="en-US" sz="2400" kern="0" dirty="0">
              <a:latin typeface="Times New Roman" pitchFamily="18" charset="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2. Lecture photos\more mam\DSC01983.JPG"/>
          <p:cNvPicPr>
            <a:picLocks noGrp="1" noChangeAspect="1" noChangeArrowheads="1"/>
          </p:cNvPicPr>
          <p:nvPr>
            <p:ph sz="quarter" idx="1"/>
          </p:nvPr>
        </p:nvPicPr>
        <p:blipFill>
          <a:blip r:embed="rId2" cstate="print"/>
          <a:srcRect l="10856" t="6734" r="12119" b="4034"/>
          <a:stretch>
            <a:fillRect/>
          </a:stretch>
        </p:blipFill>
        <p:spPr>
          <a:xfrm>
            <a:off x="1295400" y="533400"/>
            <a:ext cx="6553200" cy="5693764"/>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3" name="Content Placeholder 2"/>
          <p:cNvSpPr>
            <a:spLocks noGrp="1"/>
          </p:cNvSpPr>
          <p:nvPr>
            <p:ph sz="quarter" idx="1"/>
          </p:nvPr>
        </p:nvSpPr>
        <p:spPr/>
        <p:txBody>
          <a:bodyPr/>
          <a:lstStyle/>
          <a:p>
            <a:pPr eaLnBrk="1" hangingPunct="1">
              <a:defRPr/>
            </a:pP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Fibromatosis</a:t>
            </a:r>
            <a:r>
              <a:rPr lang="en-US" b="1" dirty="0" smtClean="0"/>
              <a:t> </a:t>
            </a:r>
            <a:r>
              <a:rPr lang="en-US" b="1" dirty="0" err="1" smtClean="0"/>
              <a:t>Gingivae</a:t>
            </a:r>
            <a:endParaRPr lang="en-US" b="1" dirty="0"/>
          </a:p>
        </p:txBody>
      </p:sp>
      <p:pic>
        <p:nvPicPr>
          <p:cNvPr id="63490" name="Picture 2" descr="D:\12. Lecture photos\more mam\DSC01984.JPG"/>
          <p:cNvPicPr>
            <a:picLocks noGrp="1" noChangeAspect="1" noChangeArrowheads="1"/>
          </p:cNvPicPr>
          <p:nvPr>
            <p:ph sz="quarter" idx="1"/>
          </p:nvPr>
        </p:nvPicPr>
        <p:blipFill>
          <a:blip r:embed="rId2" cstate="print"/>
          <a:srcRect l="14049" t="13264" r="3451" b="1736"/>
          <a:stretch>
            <a:fillRect/>
          </a:stretch>
        </p:blipFill>
        <p:spPr bwMode="auto">
          <a:xfrm>
            <a:off x="1219200" y="1489364"/>
            <a:ext cx="6553200" cy="5063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533400" y="228600"/>
            <a:ext cx="8229600" cy="868363"/>
          </a:xfrm>
        </p:spPr>
        <p:txBody>
          <a:bodyPr>
            <a:normAutofit fontScale="90000"/>
          </a:bodyPr>
          <a:lstStyle/>
          <a:p>
            <a:pPr eaLnBrk="1" hangingPunct="1"/>
            <a:r>
              <a:rPr lang="en-US" sz="4000" smtClean="0">
                <a:effectLst/>
              </a:rPr>
              <a:t>Developmental Disturbances of Jaws</a:t>
            </a:r>
          </a:p>
        </p:txBody>
      </p:sp>
      <p:sp>
        <p:nvSpPr>
          <p:cNvPr id="10243" name="Rectangle 3"/>
          <p:cNvSpPr>
            <a:spLocks noGrp="1" noChangeArrowheads="1"/>
          </p:cNvSpPr>
          <p:nvPr>
            <p:ph sz="quarter" idx="1"/>
          </p:nvPr>
        </p:nvSpPr>
        <p:spPr>
          <a:xfrm>
            <a:off x="381000" y="1371600"/>
            <a:ext cx="8382000" cy="5105400"/>
          </a:xfrm>
        </p:spPr>
        <p:txBody>
          <a:bodyPr>
            <a:normAutofit lnSpcReduction="10000"/>
          </a:bodyPr>
          <a:lstStyle/>
          <a:p>
            <a:pPr eaLnBrk="1" hangingPunct="1">
              <a:lnSpc>
                <a:spcPct val="80000"/>
              </a:lnSpc>
            </a:pPr>
            <a:r>
              <a:rPr lang="en-US" sz="2800" b="1" smtClean="0">
                <a:effectLst/>
              </a:rPr>
              <a:t>Agnathia (otocephaly, holoprosencephaly agnathia)</a:t>
            </a:r>
          </a:p>
          <a:p>
            <a:pPr eaLnBrk="1" hangingPunct="1">
              <a:lnSpc>
                <a:spcPct val="80000"/>
              </a:lnSpc>
            </a:pPr>
            <a:r>
              <a:rPr lang="en-US" sz="2800" b="1" smtClean="0">
                <a:effectLst/>
              </a:rPr>
              <a:t>Micrognathia</a:t>
            </a:r>
          </a:p>
          <a:p>
            <a:pPr eaLnBrk="1" hangingPunct="1">
              <a:lnSpc>
                <a:spcPct val="80000"/>
              </a:lnSpc>
            </a:pPr>
            <a:r>
              <a:rPr lang="en-US" sz="2800" b="1" smtClean="0">
                <a:effectLst/>
              </a:rPr>
              <a:t>Macrognathia </a:t>
            </a:r>
          </a:p>
          <a:p>
            <a:pPr eaLnBrk="1" hangingPunct="1">
              <a:lnSpc>
                <a:spcPct val="80000"/>
              </a:lnSpc>
            </a:pPr>
            <a:r>
              <a:rPr lang="en-US" sz="2800" b="1" smtClean="0">
                <a:effectLst/>
              </a:rPr>
              <a:t>Facial hemihypertrophy (hyperplasia)</a:t>
            </a:r>
          </a:p>
          <a:p>
            <a:pPr eaLnBrk="1" hangingPunct="1">
              <a:lnSpc>
                <a:spcPct val="80000"/>
              </a:lnSpc>
            </a:pPr>
            <a:r>
              <a:rPr lang="en-US" sz="2800" b="1" smtClean="0">
                <a:effectLst/>
              </a:rPr>
              <a:t>Facial hemiatrophy (Parry-Romberg syndrome, progressive facial hemiatrophy, progressive hemifacial atrophy)</a:t>
            </a:r>
          </a:p>
          <a:p>
            <a:pPr eaLnBrk="1" hangingPunct="1">
              <a:lnSpc>
                <a:spcPct val="80000"/>
              </a:lnSpc>
            </a:pPr>
            <a:r>
              <a:rPr lang="en-US" sz="2800" b="1" smtClean="0">
                <a:effectLst/>
              </a:rPr>
              <a:t>Coronoid hyperplasia</a:t>
            </a:r>
          </a:p>
          <a:p>
            <a:pPr eaLnBrk="1" hangingPunct="1">
              <a:lnSpc>
                <a:spcPct val="80000"/>
              </a:lnSpc>
            </a:pPr>
            <a:r>
              <a:rPr lang="en-US" sz="2800" b="1" smtClean="0">
                <a:effectLst/>
              </a:rPr>
              <a:t>Condylar hyperplasia</a:t>
            </a:r>
          </a:p>
          <a:p>
            <a:pPr eaLnBrk="1" hangingPunct="1">
              <a:lnSpc>
                <a:spcPct val="80000"/>
              </a:lnSpc>
            </a:pPr>
            <a:r>
              <a:rPr lang="en-US" sz="2800" b="1" smtClean="0">
                <a:effectLst/>
              </a:rPr>
              <a:t>Condylar hypoplasia</a:t>
            </a:r>
          </a:p>
          <a:p>
            <a:pPr eaLnBrk="1" hangingPunct="1">
              <a:lnSpc>
                <a:spcPct val="80000"/>
              </a:lnSpc>
            </a:pPr>
            <a:r>
              <a:rPr lang="en-US" sz="2800" b="1" smtClean="0">
                <a:effectLst/>
              </a:rPr>
              <a:t>Bifid condyle</a:t>
            </a:r>
          </a:p>
          <a:p>
            <a:pPr eaLnBrk="1" hangingPunct="1">
              <a:lnSpc>
                <a:spcPct val="80000"/>
              </a:lnSpc>
            </a:pPr>
            <a:r>
              <a:rPr lang="en-US" sz="2800" b="1" smtClean="0">
                <a:effectLst/>
              </a:rPr>
              <a:t>Exostoses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Fibromatosis</a:t>
            </a:r>
            <a:r>
              <a:rPr lang="en-US" b="1" dirty="0" smtClean="0"/>
              <a:t> </a:t>
            </a:r>
            <a:r>
              <a:rPr lang="en-US" b="1" dirty="0" err="1" smtClean="0"/>
              <a:t>Gingivae</a:t>
            </a:r>
            <a:endParaRPr lang="en-US" dirty="0"/>
          </a:p>
        </p:txBody>
      </p:sp>
      <p:pic>
        <p:nvPicPr>
          <p:cNvPr id="64514" name="Picture 2" descr="D:\12. Lecture photos\more mam\DSC01986.JPG"/>
          <p:cNvPicPr>
            <a:picLocks noGrp="1" noChangeAspect="1" noChangeArrowheads="1"/>
          </p:cNvPicPr>
          <p:nvPr>
            <p:ph sz="quarter" idx="1"/>
          </p:nvPr>
        </p:nvPicPr>
        <p:blipFill>
          <a:blip r:embed="rId2" cstate="print"/>
          <a:srcRect l="7799" t="6597" r="4701" b="21736"/>
          <a:stretch>
            <a:fillRect/>
          </a:stretch>
        </p:blipFill>
        <p:spPr bwMode="auto">
          <a:xfrm>
            <a:off x="914400" y="1600200"/>
            <a:ext cx="7442791"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457200" y="304800"/>
            <a:ext cx="8229600" cy="731838"/>
          </a:xfrm>
        </p:spPr>
        <p:txBody>
          <a:bodyPr/>
          <a:lstStyle/>
          <a:p>
            <a:pPr eaLnBrk="1" hangingPunct="1">
              <a:defRPr/>
            </a:pPr>
            <a:r>
              <a:rPr lang="en-US" dirty="0">
                <a:solidFill>
                  <a:srgbClr val="003300"/>
                </a:solidFill>
              </a:rPr>
              <a:t>MICROSTOMIA</a:t>
            </a:r>
          </a:p>
        </p:txBody>
      </p:sp>
      <p:sp>
        <p:nvSpPr>
          <p:cNvPr id="72708" name="Rectangle 5"/>
          <p:cNvSpPr>
            <a:spLocks noGrp="1" noChangeArrowheads="1"/>
          </p:cNvSpPr>
          <p:nvPr>
            <p:ph type="body" sz="half" idx="2"/>
          </p:nvPr>
        </p:nvSpPr>
        <p:spPr>
          <a:xfrm>
            <a:off x="1371600" y="1752601"/>
            <a:ext cx="7162800" cy="4191000"/>
          </a:xfrm>
        </p:spPr>
        <p:txBody>
          <a:bodyPr/>
          <a:lstStyle/>
          <a:p>
            <a:pPr eaLnBrk="1" hangingPunct="1">
              <a:buClr>
                <a:srgbClr val="000066"/>
              </a:buClr>
            </a:pPr>
            <a:r>
              <a:rPr lang="en-US" sz="2400" dirty="0" smtClean="0">
                <a:solidFill>
                  <a:srgbClr val="000066"/>
                </a:solidFill>
                <a:effectLst/>
                <a:latin typeface="Arial" charset="0"/>
              </a:rPr>
              <a:t>Congenital </a:t>
            </a:r>
          </a:p>
          <a:p>
            <a:pPr eaLnBrk="1" hangingPunct="1">
              <a:buClr>
                <a:srgbClr val="000066"/>
              </a:buClr>
              <a:buFont typeface="Wingdings" pitchFamily="2" charset="2"/>
              <a:buNone/>
            </a:pPr>
            <a:r>
              <a:rPr lang="en-US" sz="2400" dirty="0" smtClean="0">
                <a:solidFill>
                  <a:srgbClr val="003300"/>
                </a:solidFill>
                <a:effectLst/>
                <a:latin typeface="Arial" charset="0"/>
              </a:rPr>
              <a:t>	</a:t>
            </a:r>
            <a:r>
              <a:rPr lang="en-US" sz="2400" dirty="0" err="1" smtClean="0">
                <a:solidFill>
                  <a:srgbClr val="003300"/>
                </a:solidFill>
                <a:effectLst/>
                <a:latin typeface="Arial" charset="0"/>
              </a:rPr>
              <a:t>Agnathia</a:t>
            </a:r>
            <a:r>
              <a:rPr lang="en-US" sz="2400" dirty="0" smtClean="0">
                <a:solidFill>
                  <a:srgbClr val="003300"/>
                </a:solidFill>
                <a:effectLst/>
                <a:latin typeface="Arial" charset="0"/>
              </a:rPr>
              <a:t>  			</a:t>
            </a:r>
          </a:p>
          <a:p>
            <a:pPr eaLnBrk="1" hangingPunct="1">
              <a:buClr>
                <a:srgbClr val="000066"/>
              </a:buClr>
              <a:buFont typeface="Wingdings" pitchFamily="2" charset="2"/>
              <a:buNone/>
            </a:pPr>
            <a:r>
              <a:rPr lang="en-US" sz="2400" dirty="0" smtClean="0">
                <a:solidFill>
                  <a:srgbClr val="003300"/>
                </a:solidFill>
                <a:effectLst/>
                <a:latin typeface="Arial" charset="0"/>
              </a:rPr>
              <a:t>	</a:t>
            </a:r>
            <a:r>
              <a:rPr lang="en-US" sz="2400" dirty="0" err="1" smtClean="0">
                <a:solidFill>
                  <a:srgbClr val="003300"/>
                </a:solidFill>
                <a:effectLst/>
                <a:latin typeface="Arial" charset="0"/>
              </a:rPr>
              <a:t>Cyclopia</a:t>
            </a:r>
            <a:r>
              <a:rPr lang="en-US" sz="2400" dirty="0" smtClean="0">
                <a:solidFill>
                  <a:srgbClr val="003300"/>
                </a:solidFill>
                <a:effectLst/>
                <a:latin typeface="Arial" charset="0"/>
              </a:rPr>
              <a:t> </a:t>
            </a:r>
            <a:r>
              <a:rPr lang="en-US" sz="2400" dirty="0" err="1" smtClean="0">
                <a:solidFill>
                  <a:srgbClr val="003300"/>
                </a:solidFill>
                <a:effectLst/>
                <a:latin typeface="Arial" charset="0"/>
              </a:rPr>
              <a:t>hypognathus</a:t>
            </a:r>
            <a:endParaRPr lang="en-US" sz="2400" dirty="0" smtClean="0">
              <a:solidFill>
                <a:srgbClr val="003300"/>
              </a:solidFill>
              <a:effectLst/>
              <a:latin typeface="Arial" charset="0"/>
            </a:endParaRPr>
          </a:p>
          <a:p>
            <a:pPr eaLnBrk="1" hangingPunct="1">
              <a:buClr>
                <a:srgbClr val="000066"/>
              </a:buClr>
            </a:pPr>
            <a:r>
              <a:rPr lang="en-US" sz="2400" dirty="0" smtClean="0">
                <a:solidFill>
                  <a:srgbClr val="000066"/>
                </a:solidFill>
                <a:effectLst/>
                <a:latin typeface="Arial" charset="0"/>
              </a:rPr>
              <a:t>Acquired </a:t>
            </a:r>
          </a:p>
          <a:p>
            <a:pPr eaLnBrk="1" hangingPunct="1">
              <a:buClr>
                <a:srgbClr val="000066"/>
              </a:buClr>
              <a:buFont typeface="Wingdings" pitchFamily="2" charset="2"/>
              <a:buNone/>
            </a:pPr>
            <a:r>
              <a:rPr lang="en-US" sz="2400" dirty="0" smtClean="0">
                <a:solidFill>
                  <a:srgbClr val="003300"/>
                </a:solidFill>
                <a:effectLst/>
                <a:latin typeface="Arial" charset="0"/>
              </a:rPr>
              <a:t>	Electrical burn</a:t>
            </a:r>
          </a:p>
          <a:p>
            <a:pPr eaLnBrk="1" hangingPunct="1">
              <a:buClr>
                <a:srgbClr val="000066"/>
              </a:buClr>
              <a:buFont typeface="Wingdings" pitchFamily="2" charset="2"/>
              <a:buNone/>
            </a:pPr>
            <a:r>
              <a:rPr lang="en-US" sz="2400" dirty="0" smtClean="0">
                <a:solidFill>
                  <a:srgbClr val="003300"/>
                </a:solidFill>
                <a:effectLst/>
                <a:latin typeface="Arial" charset="0"/>
              </a:rPr>
              <a:t>	Chemical burn</a:t>
            </a:r>
          </a:p>
          <a:p>
            <a:pPr eaLnBrk="1" hangingPunct="1">
              <a:buClr>
                <a:srgbClr val="000066"/>
              </a:buClr>
            </a:pPr>
            <a:r>
              <a:rPr lang="en-US" sz="2400" dirty="0" smtClean="0">
                <a:solidFill>
                  <a:srgbClr val="003300"/>
                </a:solidFill>
                <a:effectLst/>
                <a:latin typeface="Arial" charset="0"/>
              </a:rPr>
              <a:t>Associated syndromes</a:t>
            </a:r>
          </a:p>
          <a:p>
            <a:pPr eaLnBrk="1" hangingPunct="1">
              <a:buClr>
                <a:srgbClr val="000066"/>
              </a:buClr>
              <a:buFont typeface="Wingdings" pitchFamily="2" charset="2"/>
              <a:buNone/>
            </a:pPr>
            <a:r>
              <a:rPr lang="en-US" sz="2400" dirty="0" err="1" smtClean="0">
                <a:solidFill>
                  <a:srgbClr val="CC3300"/>
                </a:solidFill>
                <a:effectLst/>
                <a:latin typeface="Arial" charset="0"/>
              </a:rPr>
              <a:t>Craniocarpotarsal</a:t>
            </a:r>
            <a:r>
              <a:rPr lang="en-US" sz="2400" dirty="0" smtClean="0">
                <a:solidFill>
                  <a:srgbClr val="CC3300"/>
                </a:solidFill>
                <a:effectLst/>
                <a:latin typeface="Arial" charset="0"/>
              </a:rPr>
              <a:t> dysplasia</a:t>
            </a:r>
          </a:p>
          <a:p>
            <a:pPr eaLnBrk="1" hangingPunct="1">
              <a:buClr>
                <a:srgbClr val="000066"/>
              </a:buClr>
              <a:buFont typeface="Wingdings" pitchFamily="2" charset="2"/>
              <a:buNone/>
            </a:pPr>
            <a:r>
              <a:rPr lang="en-US" sz="2400" dirty="0" smtClean="0">
                <a:solidFill>
                  <a:srgbClr val="CC3300"/>
                </a:solidFill>
                <a:effectLst/>
                <a:latin typeface="Arial" charset="0"/>
              </a:rPr>
              <a:t>Whistling face syndrome </a:t>
            </a:r>
          </a:p>
          <a:p>
            <a:pPr eaLnBrk="1" hangingPunct="1">
              <a:buClr>
                <a:srgbClr val="000066"/>
              </a:buClr>
              <a:buFont typeface="Wingdings" pitchFamily="2" charset="2"/>
              <a:buNone/>
            </a:pPr>
            <a:endParaRPr lang="en-US" sz="2400" dirty="0" smtClean="0">
              <a:solidFill>
                <a:srgbClr val="CC3300"/>
              </a:solidFill>
              <a:effectLst/>
              <a:latin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457200" y="152400"/>
            <a:ext cx="8229600" cy="808038"/>
          </a:xfrm>
        </p:spPr>
        <p:txBody>
          <a:bodyPr/>
          <a:lstStyle/>
          <a:p>
            <a:pPr eaLnBrk="1" hangingPunct="1">
              <a:defRPr/>
            </a:pPr>
            <a:r>
              <a:rPr lang="en-US" sz="4000" dirty="0" err="1">
                <a:solidFill>
                  <a:srgbClr val="800000"/>
                </a:solidFill>
              </a:rPr>
              <a:t>Microglossia</a:t>
            </a:r>
            <a:r>
              <a:rPr lang="en-US" sz="4000" dirty="0">
                <a:solidFill>
                  <a:srgbClr val="800000"/>
                </a:solidFill>
              </a:rPr>
              <a:t>/</a:t>
            </a:r>
            <a:r>
              <a:rPr lang="en-US" sz="4000" dirty="0" err="1">
                <a:solidFill>
                  <a:srgbClr val="800000"/>
                </a:solidFill>
              </a:rPr>
              <a:t>Hypoglossia</a:t>
            </a:r>
            <a:r>
              <a:rPr lang="en-US" sz="4000" dirty="0">
                <a:solidFill>
                  <a:srgbClr val="800000"/>
                </a:solidFill>
              </a:rPr>
              <a:t>/</a:t>
            </a:r>
            <a:r>
              <a:rPr lang="en-US" sz="4000" dirty="0" err="1">
                <a:solidFill>
                  <a:srgbClr val="800000"/>
                </a:solidFill>
              </a:rPr>
              <a:t>Aglossia</a:t>
            </a:r>
            <a:endParaRPr lang="en-US" sz="4000" dirty="0">
              <a:solidFill>
                <a:srgbClr val="800000"/>
              </a:solidFill>
            </a:endParaRPr>
          </a:p>
        </p:txBody>
      </p:sp>
      <p:sp>
        <p:nvSpPr>
          <p:cNvPr id="77828" name="Rectangle 5"/>
          <p:cNvSpPr>
            <a:spLocks noGrp="1" noChangeArrowheads="1"/>
          </p:cNvSpPr>
          <p:nvPr>
            <p:ph type="body" sz="half" idx="2"/>
          </p:nvPr>
        </p:nvSpPr>
        <p:spPr>
          <a:xfrm>
            <a:off x="990600" y="2743200"/>
            <a:ext cx="7620000" cy="2286000"/>
          </a:xfrm>
        </p:spPr>
        <p:txBody>
          <a:bodyPr/>
          <a:lstStyle/>
          <a:p>
            <a:pPr eaLnBrk="1" hangingPunct="1"/>
            <a:r>
              <a:rPr lang="en-US" sz="2400" dirty="0" err="1" smtClean="0">
                <a:solidFill>
                  <a:srgbClr val="003300"/>
                </a:solidFill>
                <a:effectLst/>
                <a:latin typeface="Arial" charset="0"/>
              </a:rPr>
              <a:t>Abnoramlly</a:t>
            </a:r>
            <a:r>
              <a:rPr lang="en-US" sz="2400" dirty="0" smtClean="0">
                <a:solidFill>
                  <a:srgbClr val="003300"/>
                </a:solidFill>
                <a:effectLst/>
                <a:latin typeface="Arial" charset="0"/>
              </a:rPr>
              <a:t> small tongue or entirely missing tongue</a:t>
            </a:r>
          </a:p>
          <a:p>
            <a:pPr eaLnBrk="1" hangingPunct="1"/>
            <a:r>
              <a:rPr lang="en-US" sz="2400" dirty="0" err="1" smtClean="0">
                <a:solidFill>
                  <a:srgbClr val="003300"/>
                </a:solidFill>
                <a:effectLst/>
                <a:latin typeface="Arial" charset="0"/>
              </a:rPr>
              <a:t>Asssociated</a:t>
            </a:r>
            <a:r>
              <a:rPr lang="en-US" sz="2400" dirty="0" smtClean="0">
                <a:solidFill>
                  <a:srgbClr val="003300"/>
                </a:solidFill>
                <a:effectLst/>
                <a:latin typeface="Arial" charset="0"/>
              </a:rPr>
              <a:t> with </a:t>
            </a:r>
          </a:p>
          <a:p>
            <a:pPr eaLnBrk="1" hangingPunct="1">
              <a:buFont typeface="Wingdings" pitchFamily="2" charset="2"/>
              <a:buNone/>
            </a:pPr>
            <a:r>
              <a:rPr lang="en-US" sz="2400" dirty="0" smtClean="0">
                <a:solidFill>
                  <a:srgbClr val="CC3300"/>
                </a:solidFill>
                <a:effectLst/>
                <a:latin typeface="Arial" charset="0"/>
              </a:rPr>
              <a:t>Oro-mandibular limb </a:t>
            </a:r>
            <a:r>
              <a:rPr lang="en-US" sz="2400" dirty="0" err="1" smtClean="0">
                <a:solidFill>
                  <a:srgbClr val="CC3300"/>
                </a:solidFill>
                <a:effectLst/>
                <a:latin typeface="Arial" charset="0"/>
              </a:rPr>
              <a:t>hypogenesis</a:t>
            </a:r>
            <a:r>
              <a:rPr lang="en-US" sz="2400" dirty="0" smtClean="0">
                <a:solidFill>
                  <a:srgbClr val="CC3300"/>
                </a:solidFill>
                <a:effectLst/>
                <a:latin typeface="Arial" charset="0"/>
              </a:rPr>
              <a:t> syndrome</a:t>
            </a:r>
          </a:p>
          <a:p>
            <a:pPr eaLnBrk="1" hangingPunct="1">
              <a:buFont typeface="Wingdings" pitchFamily="2" charset="2"/>
              <a:buNone/>
            </a:pPr>
            <a:endParaRPr lang="en-US" sz="2400" dirty="0" smtClean="0">
              <a:solidFill>
                <a:srgbClr val="CC3300"/>
              </a:solidFill>
              <a:effectLst/>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en-US">
                <a:solidFill>
                  <a:srgbClr val="800000"/>
                </a:solidFill>
              </a:rPr>
              <a:t>MACROGLOSSIA</a:t>
            </a:r>
          </a:p>
        </p:txBody>
      </p:sp>
      <p:sp>
        <p:nvSpPr>
          <p:cNvPr id="17414" name="Rectangle 6"/>
          <p:cNvSpPr>
            <a:spLocks noGrp="1" noChangeArrowheads="1"/>
          </p:cNvSpPr>
          <p:nvPr>
            <p:ph sz="half" idx="1"/>
          </p:nvPr>
        </p:nvSpPr>
        <p:spPr>
          <a:xfrm>
            <a:off x="5562600" y="1874838"/>
            <a:ext cx="3200400" cy="4525962"/>
          </a:xfrm>
        </p:spPr>
        <p:txBody>
          <a:bodyPr>
            <a:normAutofit lnSpcReduction="10000"/>
          </a:bodyPr>
          <a:lstStyle/>
          <a:p>
            <a:pPr eaLnBrk="1" hangingPunct="1">
              <a:buClr>
                <a:srgbClr val="000066"/>
              </a:buClr>
              <a:defRPr/>
            </a:pPr>
            <a:r>
              <a:rPr lang="en-US" sz="2400" dirty="0">
                <a:solidFill>
                  <a:srgbClr val="660066"/>
                </a:solidFill>
                <a:effectLst/>
                <a:latin typeface="Arial" charset="0"/>
              </a:rPr>
              <a:t>Acquired</a:t>
            </a:r>
          </a:p>
          <a:p>
            <a:pPr eaLnBrk="1" hangingPunct="1">
              <a:buFont typeface="Wingdings" pitchFamily="2" charset="2"/>
              <a:buNone/>
              <a:defRPr/>
            </a:pPr>
            <a:r>
              <a:rPr lang="en-US" sz="2400" dirty="0">
                <a:solidFill>
                  <a:srgbClr val="003300"/>
                </a:solidFill>
                <a:effectLst/>
                <a:latin typeface="Arial" charset="0"/>
              </a:rPr>
              <a:t>Edentulous patient</a:t>
            </a:r>
          </a:p>
          <a:p>
            <a:pPr eaLnBrk="1" hangingPunct="1">
              <a:buFont typeface="Wingdings" pitchFamily="2" charset="2"/>
              <a:buNone/>
              <a:defRPr/>
            </a:pPr>
            <a:r>
              <a:rPr lang="en-US" sz="2400" dirty="0" err="1">
                <a:solidFill>
                  <a:srgbClr val="003300"/>
                </a:solidFill>
                <a:effectLst/>
                <a:latin typeface="Arial" charset="0"/>
              </a:rPr>
              <a:t>Amyloidosis</a:t>
            </a:r>
            <a:endParaRPr lang="en-US" sz="2400" dirty="0">
              <a:solidFill>
                <a:srgbClr val="003300"/>
              </a:solidFill>
              <a:effectLst/>
              <a:latin typeface="Arial" charset="0"/>
            </a:endParaRPr>
          </a:p>
          <a:p>
            <a:pPr eaLnBrk="1" hangingPunct="1">
              <a:buFont typeface="Wingdings" pitchFamily="2" charset="2"/>
              <a:buNone/>
              <a:defRPr/>
            </a:pPr>
            <a:r>
              <a:rPr lang="en-US" sz="2400" dirty="0" err="1">
                <a:solidFill>
                  <a:srgbClr val="003300"/>
                </a:solidFill>
                <a:effectLst/>
                <a:latin typeface="Arial" charset="0"/>
              </a:rPr>
              <a:t>Myxedema</a:t>
            </a:r>
            <a:endParaRPr lang="en-US" sz="2400" dirty="0">
              <a:solidFill>
                <a:srgbClr val="003300"/>
              </a:solidFill>
              <a:effectLst/>
              <a:latin typeface="Arial" charset="0"/>
            </a:endParaRPr>
          </a:p>
          <a:p>
            <a:pPr eaLnBrk="1" hangingPunct="1">
              <a:buFont typeface="Wingdings" pitchFamily="2" charset="2"/>
              <a:buNone/>
              <a:defRPr/>
            </a:pPr>
            <a:r>
              <a:rPr lang="en-US" sz="2400" dirty="0" err="1">
                <a:solidFill>
                  <a:srgbClr val="003300"/>
                </a:solidFill>
                <a:effectLst/>
                <a:latin typeface="Arial" charset="0"/>
              </a:rPr>
              <a:t>Acromegaly</a:t>
            </a:r>
            <a:endParaRPr lang="en-US" sz="2400" dirty="0">
              <a:solidFill>
                <a:srgbClr val="003300"/>
              </a:solidFill>
              <a:effectLst/>
              <a:latin typeface="Arial" charset="0"/>
            </a:endParaRPr>
          </a:p>
          <a:p>
            <a:pPr eaLnBrk="1" hangingPunct="1">
              <a:buFont typeface="Wingdings" pitchFamily="2" charset="2"/>
              <a:buNone/>
              <a:defRPr/>
            </a:pPr>
            <a:r>
              <a:rPr lang="en-US" sz="2400" dirty="0" err="1">
                <a:solidFill>
                  <a:srgbClr val="003300"/>
                </a:solidFill>
                <a:effectLst/>
                <a:latin typeface="Arial" charset="0"/>
              </a:rPr>
              <a:t>Angioedema</a:t>
            </a:r>
            <a:endParaRPr lang="en-US" sz="2400" dirty="0">
              <a:solidFill>
                <a:srgbClr val="003300"/>
              </a:solidFill>
              <a:effectLst/>
              <a:latin typeface="Arial" charset="0"/>
            </a:endParaRPr>
          </a:p>
          <a:p>
            <a:pPr eaLnBrk="1" hangingPunct="1">
              <a:buFont typeface="Wingdings" pitchFamily="2" charset="2"/>
              <a:buNone/>
              <a:defRPr/>
            </a:pPr>
            <a:r>
              <a:rPr lang="en-US" sz="2400" dirty="0">
                <a:solidFill>
                  <a:srgbClr val="003300"/>
                </a:solidFill>
                <a:effectLst/>
                <a:latin typeface="Arial" charset="0"/>
              </a:rPr>
              <a:t>Carcinoma</a:t>
            </a:r>
          </a:p>
          <a:p>
            <a:pPr eaLnBrk="1" hangingPunct="1">
              <a:buFont typeface="Wingdings" pitchFamily="2" charset="2"/>
              <a:buNone/>
              <a:defRPr/>
            </a:pPr>
            <a:r>
              <a:rPr lang="en-US" sz="2400" dirty="0">
                <a:solidFill>
                  <a:srgbClr val="003300"/>
                </a:solidFill>
                <a:effectLst/>
                <a:latin typeface="Arial" charset="0"/>
              </a:rPr>
              <a:t>Other tumors</a:t>
            </a:r>
          </a:p>
          <a:p>
            <a:pPr eaLnBrk="1" hangingPunct="1">
              <a:buFont typeface="Wingdings" pitchFamily="2" charset="2"/>
              <a:buNone/>
              <a:defRPr/>
            </a:pPr>
            <a:endParaRPr lang="en-US" sz="2400" dirty="0">
              <a:latin typeface="Arial" charset="0"/>
            </a:endParaRPr>
          </a:p>
        </p:txBody>
      </p:sp>
      <p:sp>
        <p:nvSpPr>
          <p:cNvPr id="78852" name="Rectangle 5"/>
          <p:cNvSpPr>
            <a:spLocks noGrp="1" noChangeArrowheads="1"/>
          </p:cNvSpPr>
          <p:nvPr>
            <p:ph sz="half" idx="2"/>
          </p:nvPr>
        </p:nvSpPr>
        <p:spPr>
          <a:xfrm>
            <a:off x="609600" y="1874838"/>
            <a:ext cx="4648200" cy="4525962"/>
          </a:xfrm>
        </p:spPr>
        <p:txBody>
          <a:bodyPr>
            <a:normAutofit lnSpcReduction="10000"/>
          </a:bodyPr>
          <a:lstStyle/>
          <a:p>
            <a:pPr eaLnBrk="1" hangingPunct="1">
              <a:buClr>
                <a:srgbClr val="000066"/>
              </a:buClr>
            </a:pPr>
            <a:r>
              <a:rPr lang="en-US" sz="2400" dirty="0" smtClean="0">
                <a:solidFill>
                  <a:srgbClr val="660066"/>
                </a:solidFill>
                <a:effectLst/>
                <a:latin typeface="Arial" charset="0"/>
              </a:rPr>
              <a:t>Congenital</a:t>
            </a:r>
          </a:p>
          <a:p>
            <a:pPr eaLnBrk="1" hangingPunct="1">
              <a:buFont typeface="Wingdings" pitchFamily="2" charset="2"/>
              <a:buNone/>
            </a:pPr>
            <a:r>
              <a:rPr lang="en-US" sz="2400" dirty="0" smtClean="0">
                <a:solidFill>
                  <a:srgbClr val="003300"/>
                </a:solidFill>
                <a:effectLst/>
                <a:latin typeface="Arial" charset="0"/>
              </a:rPr>
              <a:t>Lymphangioma </a:t>
            </a:r>
          </a:p>
          <a:p>
            <a:pPr eaLnBrk="1" hangingPunct="1">
              <a:buFont typeface="Wingdings" pitchFamily="2" charset="2"/>
              <a:buNone/>
            </a:pPr>
            <a:r>
              <a:rPr lang="en-US" sz="2400" dirty="0" err="1" smtClean="0">
                <a:solidFill>
                  <a:srgbClr val="003300"/>
                </a:solidFill>
                <a:effectLst/>
                <a:latin typeface="Arial" charset="0"/>
              </a:rPr>
              <a:t>Hemangioma</a:t>
            </a:r>
            <a:endParaRPr lang="en-US" sz="2400" dirty="0" smtClean="0">
              <a:solidFill>
                <a:srgbClr val="003300"/>
              </a:solidFill>
              <a:effectLst/>
              <a:latin typeface="Arial" charset="0"/>
            </a:endParaRPr>
          </a:p>
          <a:p>
            <a:pPr eaLnBrk="1" hangingPunct="1">
              <a:buFont typeface="Wingdings" pitchFamily="2" charset="2"/>
              <a:buNone/>
            </a:pPr>
            <a:r>
              <a:rPr lang="en-US" sz="2400" dirty="0" smtClean="0">
                <a:solidFill>
                  <a:srgbClr val="003300"/>
                </a:solidFill>
                <a:effectLst/>
                <a:latin typeface="Arial" charset="0"/>
              </a:rPr>
              <a:t>Hemi-hyperplasia</a:t>
            </a:r>
          </a:p>
          <a:p>
            <a:pPr eaLnBrk="1" hangingPunct="1">
              <a:buFont typeface="Wingdings" pitchFamily="2" charset="2"/>
              <a:buNone/>
            </a:pPr>
            <a:r>
              <a:rPr lang="en-US" sz="2400" dirty="0" smtClean="0">
                <a:solidFill>
                  <a:srgbClr val="003300"/>
                </a:solidFill>
                <a:effectLst/>
                <a:latin typeface="Arial" charset="0"/>
              </a:rPr>
              <a:t>Cretinism</a:t>
            </a:r>
          </a:p>
          <a:p>
            <a:pPr eaLnBrk="1" hangingPunct="1">
              <a:buFont typeface="Wingdings" pitchFamily="2" charset="2"/>
              <a:buNone/>
            </a:pPr>
            <a:r>
              <a:rPr lang="en-US" sz="2400" dirty="0" smtClean="0">
                <a:solidFill>
                  <a:srgbClr val="003300"/>
                </a:solidFill>
                <a:effectLst/>
                <a:latin typeface="Arial" charset="0"/>
              </a:rPr>
              <a:t>Beckwith </a:t>
            </a:r>
            <a:r>
              <a:rPr lang="en-US" sz="2400" dirty="0" err="1" smtClean="0">
                <a:solidFill>
                  <a:srgbClr val="003300"/>
                </a:solidFill>
                <a:effectLst/>
                <a:latin typeface="Arial" charset="0"/>
              </a:rPr>
              <a:t>Wiedemann</a:t>
            </a:r>
            <a:r>
              <a:rPr lang="en-US" sz="2400" dirty="0" smtClean="0">
                <a:solidFill>
                  <a:srgbClr val="003300"/>
                </a:solidFill>
                <a:effectLst/>
                <a:latin typeface="Arial" charset="0"/>
              </a:rPr>
              <a:t> </a:t>
            </a:r>
          </a:p>
          <a:p>
            <a:pPr eaLnBrk="1" hangingPunct="1">
              <a:buFont typeface="Wingdings" pitchFamily="2" charset="2"/>
              <a:buNone/>
            </a:pPr>
            <a:r>
              <a:rPr lang="en-US" sz="2400" dirty="0" smtClean="0">
                <a:solidFill>
                  <a:srgbClr val="003300"/>
                </a:solidFill>
                <a:latin typeface="Arial" charset="0"/>
              </a:rPr>
              <a:t>	</a:t>
            </a:r>
            <a:r>
              <a:rPr lang="en-US" sz="2400" dirty="0" smtClean="0">
                <a:solidFill>
                  <a:srgbClr val="003300"/>
                </a:solidFill>
                <a:effectLst/>
                <a:latin typeface="Arial" charset="0"/>
              </a:rPr>
              <a:t>syndrome</a:t>
            </a:r>
          </a:p>
          <a:p>
            <a:pPr eaLnBrk="1" hangingPunct="1">
              <a:buFont typeface="Wingdings" pitchFamily="2" charset="2"/>
              <a:buNone/>
            </a:pPr>
            <a:r>
              <a:rPr lang="en-US" sz="2400" dirty="0" smtClean="0">
                <a:solidFill>
                  <a:srgbClr val="003300"/>
                </a:solidFill>
                <a:effectLst/>
                <a:latin typeface="Arial" charset="0"/>
              </a:rPr>
              <a:t>Down syndrome</a:t>
            </a:r>
          </a:p>
          <a:p>
            <a:pPr eaLnBrk="1" hangingPunct="1">
              <a:buFont typeface="Wingdings" pitchFamily="2" charset="2"/>
              <a:buNone/>
            </a:pPr>
            <a:r>
              <a:rPr lang="en-US" sz="2400" dirty="0" err="1" smtClean="0">
                <a:solidFill>
                  <a:srgbClr val="003300"/>
                </a:solidFill>
                <a:effectLst/>
                <a:latin typeface="Arial" charset="0"/>
              </a:rPr>
              <a:t>Mucopolysaccharidosis</a:t>
            </a:r>
            <a:endParaRPr lang="en-US" sz="2400" dirty="0" smtClean="0">
              <a:solidFill>
                <a:srgbClr val="003300"/>
              </a:solidFill>
              <a:effectLst/>
              <a:latin typeface="Arial" charset="0"/>
            </a:endParaRPr>
          </a:p>
          <a:p>
            <a:pPr eaLnBrk="1" hangingPunct="1">
              <a:buFont typeface="Wingdings" pitchFamily="2" charset="2"/>
              <a:buNone/>
            </a:pPr>
            <a:r>
              <a:rPr lang="en-US" sz="2400" dirty="0" smtClean="0">
                <a:solidFill>
                  <a:srgbClr val="003300"/>
                </a:solidFill>
                <a:effectLst/>
                <a:latin typeface="Arial" charset="0"/>
              </a:rPr>
              <a:t>Neurofibromatosis</a:t>
            </a:r>
          </a:p>
          <a:p>
            <a:pPr eaLnBrk="1" hangingPunct="1">
              <a:buFont typeface="Wingdings" pitchFamily="2" charset="2"/>
              <a:buNone/>
            </a:pPr>
            <a:r>
              <a:rPr lang="en-US" sz="2400" dirty="0" smtClean="0">
                <a:solidFill>
                  <a:srgbClr val="003300"/>
                </a:solidFill>
                <a:effectLst/>
                <a:latin typeface="Arial" charset="0"/>
              </a:rPr>
              <a:t>MEN type II</a:t>
            </a:r>
          </a:p>
        </p:txBody>
      </p:sp>
      <p:sp>
        <p:nvSpPr>
          <p:cNvPr id="78853" name="Text Box 7"/>
          <p:cNvSpPr txBox="1">
            <a:spLocks noChangeArrowheads="1"/>
          </p:cNvSpPr>
          <p:nvPr/>
        </p:nvSpPr>
        <p:spPr bwMode="auto">
          <a:xfrm>
            <a:off x="2133600" y="1371600"/>
            <a:ext cx="5257800" cy="457200"/>
          </a:xfrm>
          <a:prstGeom prst="rect">
            <a:avLst/>
          </a:prstGeom>
          <a:noFill/>
          <a:ln w="9525">
            <a:noFill/>
            <a:miter lim="800000"/>
            <a:headEnd/>
            <a:tailEnd/>
          </a:ln>
        </p:spPr>
        <p:txBody>
          <a:bodyPr>
            <a:spAutoFit/>
          </a:bodyPr>
          <a:lstStyle/>
          <a:p>
            <a:pPr eaLnBrk="0" hangingPunct="0"/>
            <a:r>
              <a:rPr lang="en-US" sz="2400" b="1">
                <a:solidFill>
                  <a:srgbClr val="000066"/>
                </a:solidFill>
                <a:latin typeface="Arial" charset="0"/>
              </a:rPr>
              <a:t>Abnormal enlargement of tongue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609600" y="228600"/>
            <a:ext cx="8229600" cy="1143000"/>
          </a:xfrm>
        </p:spPr>
        <p:txBody>
          <a:bodyPr/>
          <a:lstStyle/>
          <a:p>
            <a:pPr eaLnBrk="1" hangingPunct="1">
              <a:defRPr/>
            </a:pPr>
            <a:r>
              <a:rPr lang="en-US" dirty="0">
                <a:solidFill>
                  <a:srgbClr val="800000"/>
                </a:solidFill>
              </a:rPr>
              <a:t>MACROGLOSSIA</a:t>
            </a:r>
          </a:p>
        </p:txBody>
      </p:sp>
      <p:sp>
        <p:nvSpPr>
          <p:cNvPr id="79876" name="Rectangle 5"/>
          <p:cNvSpPr>
            <a:spLocks noGrp="1" noChangeArrowheads="1"/>
          </p:cNvSpPr>
          <p:nvPr>
            <p:ph type="body" sz="half" idx="2"/>
          </p:nvPr>
        </p:nvSpPr>
        <p:spPr>
          <a:xfrm>
            <a:off x="4648200" y="1905000"/>
            <a:ext cx="4038600" cy="3810000"/>
          </a:xfrm>
        </p:spPr>
        <p:txBody>
          <a:bodyPr/>
          <a:lstStyle/>
          <a:p>
            <a:pPr eaLnBrk="1" hangingPunct="1">
              <a:buClr>
                <a:srgbClr val="000066"/>
              </a:buClr>
            </a:pPr>
            <a:r>
              <a:rPr lang="en-US" sz="2400" smtClean="0">
                <a:solidFill>
                  <a:srgbClr val="003300"/>
                </a:solidFill>
                <a:effectLst/>
                <a:latin typeface="Arial" charset="0"/>
              </a:rPr>
              <a:t>Noisy breathing </a:t>
            </a:r>
          </a:p>
          <a:p>
            <a:pPr eaLnBrk="1" hangingPunct="1">
              <a:buClr>
                <a:srgbClr val="000066"/>
              </a:buClr>
            </a:pPr>
            <a:r>
              <a:rPr lang="en-US" sz="2400" smtClean="0">
                <a:solidFill>
                  <a:srgbClr val="003300"/>
                </a:solidFill>
                <a:effectLst/>
                <a:latin typeface="Arial" charset="0"/>
              </a:rPr>
              <a:t>Drooling </a:t>
            </a:r>
          </a:p>
          <a:p>
            <a:pPr eaLnBrk="1" hangingPunct="1">
              <a:buClr>
                <a:srgbClr val="000066"/>
              </a:buClr>
            </a:pPr>
            <a:r>
              <a:rPr lang="en-US" sz="2400" smtClean="0">
                <a:solidFill>
                  <a:srgbClr val="003300"/>
                </a:solidFill>
                <a:effectLst/>
                <a:latin typeface="Arial" charset="0"/>
              </a:rPr>
              <a:t>Difficulty in eating</a:t>
            </a:r>
          </a:p>
          <a:p>
            <a:pPr eaLnBrk="1" hangingPunct="1">
              <a:buClr>
                <a:srgbClr val="000066"/>
              </a:buClr>
            </a:pPr>
            <a:r>
              <a:rPr lang="en-US" sz="2400" smtClean="0">
                <a:solidFill>
                  <a:srgbClr val="003300"/>
                </a:solidFill>
                <a:effectLst/>
                <a:latin typeface="Arial" charset="0"/>
              </a:rPr>
              <a:t>Lisping speech</a:t>
            </a:r>
          </a:p>
          <a:p>
            <a:pPr eaLnBrk="1" hangingPunct="1">
              <a:buClr>
                <a:srgbClr val="000066"/>
              </a:buClr>
            </a:pPr>
            <a:r>
              <a:rPr lang="en-US" sz="2400" smtClean="0">
                <a:solidFill>
                  <a:srgbClr val="003300"/>
                </a:solidFill>
                <a:effectLst/>
                <a:latin typeface="Arial" charset="0"/>
              </a:rPr>
              <a:t>Crenated lateral border of tongue</a:t>
            </a:r>
          </a:p>
          <a:p>
            <a:pPr eaLnBrk="1" hangingPunct="1">
              <a:buClr>
                <a:srgbClr val="000066"/>
              </a:buClr>
            </a:pPr>
            <a:r>
              <a:rPr lang="en-US" sz="2400" smtClean="0">
                <a:solidFill>
                  <a:srgbClr val="003300"/>
                </a:solidFill>
                <a:effectLst/>
                <a:latin typeface="Arial" charset="0"/>
              </a:rPr>
              <a:t>Open bite</a:t>
            </a:r>
          </a:p>
          <a:p>
            <a:pPr eaLnBrk="1" hangingPunct="1">
              <a:buClr>
                <a:srgbClr val="000066"/>
              </a:buClr>
            </a:pPr>
            <a:r>
              <a:rPr lang="en-US" sz="2400" smtClean="0">
                <a:solidFill>
                  <a:srgbClr val="003300"/>
                </a:solidFill>
                <a:effectLst/>
                <a:latin typeface="Arial" charset="0"/>
              </a:rPr>
              <a:t>Mandibular prognathism</a:t>
            </a:r>
          </a:p>
        </p:txBody>
      </p:sp>
      <p:pic>
        <p:nvPicPr>
          <p:cNvPr id="65538" name="Picture 2" descr="D:\12. Lecture photos\more mam\DSC01988.JPG"/>
          <p:cNvPicPr>
            <a:picLocks noGrp="1" noChangeAspect="1" noChangeArrowheads="1"/>
          </p:cNvPicPr>
          <p:nvPr>
            <p:ph sz="half" idx="1"/>
          </p:nvPr>
        </p:nvPicPr>
        <p:blipFill>
          <a:blip r:embed="rId2" cstate="print"/>
          <a:srcRect l="11321" t="20572" r="11321" b="11504"/>
          <a:stretch>
            <a:fillRect/>
          </a:stretch>
        </p:blipFill>
        <p:spPr bwMode="auto">
          <a:xfrm>
            <a:off x="402021" y="2133600"/>
            <a:ext cx="4093779"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57200" y="304800"/>
            <a:ext cx="8229600" cy="731838"/>
          </a:xfrm>
        </p:spPr>
        <p:txBody>
          <a:bodyPr/>
          <a:lstStyle/>
          <a:p>
            <a:pPr eaLnBrk="1" hangingPunct="1">
              <a:defRPr/>
            </a:pPr>
            <a:r>
              <a:rPr lang="en-US" sz="4000" dirty="0">
                <a:solidFill>
                  <a:srgbClr val="800000"/>
                </a:solidFill>
              </a:rPr>
              <a:t>ANKYLOGLOSSIA/TONGUE TIE</a:t>
            </a:r>
          </a:p>
        </p:txBody>
      </p:sp>
      <p:sp>
        <p:nvSpPr>
          <p:cNvPr id="80900" name="Rectangle 5"/>
          <p:cNvSpPr>
            <a:spLocks noGrp="1" noChangeArrowheads="1"/>
          </p:cNvSpPr>
          <p:nvPr>
            <p:ph type="body" sz="half" idx="2"/>
          </p:nvPr>
        </p:nvSpPr>
        <p:spPr>
          <a:xfrm>
            <a:off x="4648200" y="1600200"/>
            <a:ext cx="4267200" cy="4525963"/>
          </a:xfrm>
        </p:spPr>
        <p:txBody>
          <a:bodyPr/>
          <a:lstStyle/>
          <a:p>
            <a:pPr eaLnBrk="1" hangingPunct="1">
              <a:buClr>
                <a:srgbClr val="000066"/>
              </a:buClr>
            </a:pPr>
            <a:r>
              <a:rPr lang="en-US" sz="2400" dirty="0" smtClean="0">
                <a:solidFill>
                  <a:srgbClr val="003300"/>
                </a:solidFill>
                <a:effectLst/>
                <a:latin typeface="Arial" charset="0"/>
              </a:rPr>
              <a:t>Short, thick lingual </a:t>
            </a:r>
            <a:r>
              <a:rPr lang="en-US" sz="2400" dirty="0" err="1" smtClean="0">
                <a:solidFill>
                  <a:srgbClr val="003300"/>
                </a:solidFill>
                <a:effectLst/>
                <a:latin typeface="Arial" charset="0"/>
              </a:rPr>
              <a:t>frenum</a:t>
            </a:r>
            <a:r>
              <a:rPr lang="en-US" sz="2400" dirty="0" smtClean="0">
                <a:solidFill>
                  <a:srgbClr val="003300"/>
                </a:solidFill>
                <a:effectLst/>
                <a:latin typeface="Arial" charset="0"/>
              </a:rPr>
              <a:t> 	resulting in restricted 	tongue movement</a:t>
            </a:r>
          </a:p>
          <a:p>
            <a:pPr eaLnBrk="1" hangingPunct="1">
              <a:buClr>
                <a:srgbClr val="000066"/>
              </a:buClr>
            </a:pPr>
            <a:r>
              <a:rPr lang="en-US" sz="2400" dirty="0" smtClean="0">
                <a:solidFill>
                  <a:srgbClr val="003300"/>
                </a:solidFill>
                <a:effectLst/>
                <a:latin typeface="Arial" charset="0"/>
              </a:rPr>
              <a:t>High </a:t>
            </a:r>
            <a:r>
              <a:rPr lang="en-US" sz="2400" dirty="0" err="1" smtClean="0">
                <a:solidFill>
                  <a:srgbClr val="003300"/>
                </a:solidFill>
                <a:effectLst/>
                <a:latin typeface="Arial" charset="0"/>
              </a:rPr>
              <a:t>mucogingival</a:t>
            </a:r>
            <a:r>
              <a:rPr lang="en-US" sz="2400" dirty="0" smtClean="0">
                <a:solidFill>
                  <a:srgbClr val="003300"/>
                </a:solidFill>
                <a:effectLst/>
                <a:latin typeface="Arial" charset="0"/>
              </a:rPr>
              <a:t> 	attachment lead to 	periodontal problem</a:t>
            </a:r>
          </a:p>
          <a:p>
            <a:pPr eaLnBrk="1" hangingPunct="1">
              <a:buClr>
                <a:srgbClr val="000066"/>
              </a:buClr>
            </a:pPr>
            <a:r>
              <a:rPr lang="en-US" sz="2400" dirty="0" smtClean="0">
                <a:solidFill>
                  <a:srgbClr val="003300"/>
                </a:solidFill>
                <a:effectLst/>
                <a:latin typeface="Arial" charset="0"/>
              </a:rPr>
              <a:t>Speech defect</a:t>
            </a:r>
          </a:p>
          <a:p>
            <a:pPr eaLnBrk="1" hangingPunct="1">
              <a:buClr>
                <a:srgbClr val="000066"/>
              </a:buClr>
            </a:pPr>
            <a:r>
              <a:rPr lang="en-US" sz="2400" dirty="0" smtClean="0">
                <a:solidFill>
                  <a:srgbClr val="003300"/>
                </a:solidFill>
                <a:effectLst/>
                <a:latin typeface="Arial" charset="0"/>
              </a:rPr>
              <a:t>Associated syndromes</a:t>
            </a:r>
          </a:p>
          <a:p>
            <a:pPr eaLnBrk="1" hangingPunct="1">
              <a:buClr>
                <a:srgbClr val="000066"/>
              </a:buClr>
              <a:buFont typeface="Wingdings" pitchFamily="2" charset="2"/>
              <a:buNone/>
            </a:pPr>
            <a:r>
              <a:rPr lang="en-US" sz="2400" dirty="0" smtClean="0">
                <a:solidFill>
                  <a:srgbClr val="CC3300"/>
                </a:solidFill>
                <a:effectLst/>
                <a:latin typeface="Arial" charset="0"/>
              </a:rPr>
              <a:t>Neumann syndrome</a:t>
            </a:r>
          </a:p>
          <a:p>
            <a:pPr eaLnBrk="1" hangingPunct="1">
              <a:buClr>
                <a:srgbClr val="000066"/>
              </a:buClr>
              <a:buFont typeface="Wingdings" pitchFamily="2" charset="2"/>
              <a:buNone/>
            </a:pPr>
            <a:r>
              <a:rPr lang="en-US" sz="2400" dirty="0" err="1" smtClean="0">
                <a:solidFill>
                  <a:srgbClr val="CC3300"/>
                </a:solidFill>
                <a:effectLst/>
                <a:latin typeface="Arial" charset="0"/>
              </a:rPr>
              <a:t>Orofacial</a:t>
            </a:r>
            <a:r>
              <a:rPr lang="en-US" sz="2400" dirty="0" smtClean="0">
                <a:solidFill>
                  <a:srgbClr val="CC3300"/>
                </a:solidFill>
                <a:effectLst/>
                <a:latin typeface="Arial" charset="0"/>
              </a:rPr>
              <a:t> digital syndrome</a:t>
            </a:r>
          </a:p>
          <a:p>
            <a:pPr eaLnBrk="1" hangingPunct="1">
              <a:buClr>
                <a:srgbClr val="000066"/>
              </a:buClr>
              <a:buFont typeface="Wingdings" pitchFamily="2" charset="2"/>
              <a:buNone/>
            </a:pPr>
            <a:endParaRPr lang="en-US" sz="2400" dirty="0" smtClean="0">
              <a:solidFill>
                <a:srgbClr val="CC3300"/>
              </a:solidFill>
              <a:effectLst/>
              <a:latin typeface="Arial" charset="0"/>
            </a:endParaRPr>
          </a:p>
        </p:txBody>
      </p:sp>
      <p:pic>
        <p:nvPicPr>
          <p:cNvPr id="66562" name="Picture 2" descr="D:\12. Lecture photos\more mam\DSC01987.JPG"/>
          <p:cNvPicPr>
            <a:picLocks noGrp="1" noChangeAspect="1" noChangeArrowheads="1"/>
          </p:cNvPicPr>
          <p:nvPr>
            <p:ph sz="half" idx="1"/>
          </p:nvPr>
        </p:nvPicPr>
        <p:blipFill>
          <a:blip r:embed="rId2" cstate="print"/>
          <a:srcRect l="11321" t="10508" r="3774" b="14020"/>
          <a:stretch>
            <a:fillRect/>
          </a:stretch>
        </p:blipFill>
        <p:spPr bwMode="auto">
          <a:xfrm>
            <a:off x="316706" y="2133600"/>
            <a:ext cx="4255294" cy="27932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457200" y="304800"/>
            <a:ext cx="8229600" cy="808038"/>
          </a:xfrm>
        </p:spPr>
        <p:txBody>
          <a:bodyPr/>
          <a:lstStyle/>
          <a:p>
            <a:pPr eaLnBrk="1" hangingPunct="1">
              <a:defRPr/>
            </a:pPr>
            <a:r>
              <a:rPr lang="en-US" sz="4000" dirty="0">
                <a:solidFill>
                  <a:srgbClr val="800000"/>
                </a:solidFill>
              </a:rPr>
              <a:t>LINGUAL THYROID NODULE</a:t>
            </a:r>
          </a:p>
        </p:txBody>
      </p:sp>
      <p:sp>
        <p:nvSpPr>
          <p:cNvPr id="81924" name="Rectangle 3"/>
          <p:cNvSpPr>
            <a:spLocks noGrp="1" noChangeArrowheads="1"/>
          </p:cNvSpPr>
          <p:nvPr>
            <p:ph type="body" sz="half" idx="2"/>
          </p:nvPr>
        </p:nvSpPr>
        <p:spPr>
          <a:xfrm>
            <a:off x="4572000" y="1798638"/>
            <a:ext cx="4343400" cy="4525962"/>
          </a:xfrm>
        </p:spPr>
        <p:txBody>
          <a:bodyPr/>
          <a:lstStyle/>
          <a:p>
            <a:pPr eaLnBrk="1" hangingPunct="1">
              <a:lnSpc>
                <a:spcPct val="90000"/>
              </a:lnSpc>
              <a:buClr>
                <a:srgbClr val="000066"/>
              </a:buClr>
              <a:buFont typeface="Wingdings" pitchFamily="2" charset="2"/>
              <a:buChar char="Ø"/>
            </a:pPr>
            <a:r>
              <a:rPr lang="en-US" sz="2400" smtClean="0">
                <a:solidFill>
                  <a:srgbClr val="003300"/>
                </a:solidFill>
                <a:effectLst/>
                <a:latin typeface="Arial" charset="0"/>
              </a:rPr>
              <a:t>Only thyroid tissue as primitive gland does not descend normally, or </a:t>
            </a:r>
          </a:p>
          <a:p>
            <a:pPr eaLnBrk="1" hangingPunct="1">
              <a:lnSpc>
                <a:spcPct val="90000"/>
              </a:lnSpc>
              <a:buClr>
                <a:srgbClr val="000066"/>
              </a:buClr>
              <a:buFont typeface="Wingdings" pitchFamily="2" charset="2"/>
              <a:buChar char="Ø"/>
            </a:pPr>
            <a:r>
              <a:rPr lang="en-US" sz="2400" smtClean="0">
                <a:solidFill>
                  <a:srgbClr val="003300"/>
                </a:solidFill>
                <a:effectLst/>
                <a:latin typeface="Arial" charset="0"/>
              </a:rPr>
              <a:t>Secondary to thyroid hypofunction</a:t>
            </a:r>
          </a:p>
          <a:p>
            <a:pPr eaLnBrk="1" hangingPunct="1">
              <a:lnSpc>
                <a:spcPct val="90000"/>
              </a:lnSpc>
              <a:buClr>
                <a:srgbClr val="000066"/>
              </a:buClr>
            </a:pPr>
            <a:r>
              <a:rPr lang="en-US" sz="2400" smtClean="0">
                <a:solidFill>
                  <a:srgbClr val="003300"/>
                </a:solidFill>
                <a:effectLst/>
                <a:latin typeface="Arial" charset="0"/>
              </a:rPr>
              <a:t>Most common on base of tongue at foramen ceacum</a:t>
            </a:r>
          </a:p>
          <a:p>
            <a:pPr eaLnBrk="1" hangingPunct="1">
              <a:lnSpc>
                <a:spcPct val="90000"/>
              </a:lnSpc>
              <a:buClr>
                <a:srgbClr val="000066"/>
              </a:buClr>
            </a:pPr>
            <a:r>
              <a:rPr lang="en-US" sz="2400" smtClean="0">
                <a:solidFill>
                  <a:srgbClr val="003300"/>
                </a:solidFill>
                <a:effectLst/>
                <a:latin typeface="Arial" charset="0"/>
              </a:rPr>
              <a:t>Dysphagia</a:t>
            </a:r>
          </a:p>
          <a:p>
            <a:pPr eaLnBrk="1" hangingPunct="1">
              <a:lnSpc>
                <a:spcPct val="90000"/>
              </a:lnSpc>
              <a:buClr>
                <a:srgbClr val="000066"/>
              </a:buClr>
            </a:pPr>
            <a:r>
              <a:rPr lang="en-US" sz="2400" smtClean="0">
                <a:solidFill>
                  <a:srgbClr val="003300"/>
                </a:solidFill>
                <a:effectLst/>
                <a:latin typeface="Arial" charset="0"/>
              </a:rPr>
              <a:t>Dysphonia</a:t>
            </a:r>
          </a:p>
          <a:p>
            <a:pPr eaLnBrk="1" hangingPunct="1">
              <a:lnSpc>
                <a:spcPct val="90000"/>
              </a:lnSpc>
              <a:buClr>
                <a:srgbClr val="000066"/>
              </a:buClr>
            </a:pPr>
            <a:r>
              <a:rPr lang="en-US" sz="2400" smtClean="0">
                <a:solidFill>
                  <a:srgbClr val="003300"/>
                </a:solidFill>
                <a:effectLst/>
                <a:latin typeface="Arial" charset="0"/>
              </a:rPr>
              <a:t>Dyspnea</a:t>
            </a:r>
          </a:p>
          <a:p>
            <a:pPr eaLnBrk="1" hangingPunct="1">
              <a:lnSpc>
                <a:spcPct val="90000"/>
              </a:lnSpc>
              <a:buClr>
                <a:srgbClr val="000066"/>
              </a:buClr>
              <a:buFont typeface="Wingdings" pitchFamily="2" charset="2"/>
              <a:buNone/>
            </a:pPr>
            <a:endParaRPr lang="en-US" sz="2400" smtClean="0">
              <a:solidFill>
                <a:srgbClr val="003300"/>
              </a:solidFill>
              <a:effectLst/>
              <a:latin typeface="Arial" charset="0"/>
            </a:endParaRPr>
          </a:p>
          <a:p>
            <a:pPr eaLnBrk="1" hangingPunct="1">
              <a:lnSpc>
                <a:spcPct val="90000"/>
              </a:lnSpc>
              <a:buClr>
                <a:srgbClr val="000066"/>
              </a:buClr>
            </a:pPr>
            <a:endParaRPr lang="en-US" sz="2400" smtClean="0">
              <a:solidFill>
                <a:srgbClr val="003300"/>
              </a:solidFill>
              <a:effectLst/>
              <a:latin typeface="Arial" charset="0"/>
            </a:endParaRPr>
          </a:p>
          <a:p>
            <a:pPr eaLnBrk="1" hangingPunct="1">
              <a:lnSpc>
                <a:spcPct val="90000"/>
              </a:lnSpc>
              <a:buClr>
                <a:srgbClr val="000066"/>
              </a:buClr>
            </a:pPr>
            <a:endParaRPr lang="en-US" sz="2400" smtClean="0">
              <a:solidFill>
                <a:srgbClr val="003300"/>
              </a:solidFill>
              <a:effectLst/>
              <a:latin typeface="Arial" charset="0"/>
            </a:endParaRPr>
          </a:p>
          <a:p>
            <a:pPr eaLnBrk="1" hangingPunct="1">
              <a:lnSpc>
                <a:spcPct val="90000"/>
              </a:lnSpc>
              <a:buClr>
                <a:srgbClr val="000066"/>
              </a:buClr>
              <a:buFont typeface="Wingdings" pitchFamily="2" charset="2"/>
              <a:buNone/>
            </a:pPr>
            <a:endParaRPr lang="en-US" sz="2400" smtClean="0">
              <a:solidFill>
                <a:srgbClr val="003300"/>
              </a:solidFill>
              <a:effectLst/>
              <a:latin typeface="Arial" charset="0"/>
            </a:endParaRPr>
          </a:p>
        </p:txBody>
      </p:sp>
      <p:pic>
        <p:nvPicPr>
          <p:cNvPr id="67586" name="Picture 2" descr="D:\12. Lecture photos\more mam\DSC01995.JPG"/>
          <p:cNvPicPr>
            <a:picLocks noGrp="1" noChangeAspect="1" noChangeArrowheads="1"/>
          </p:cNvPicPr>
          <p:nvPr>
            <p:ph sz="half" idx="1"/>
          </p:nvPr>
        </p:nvPicPr>
        <p:blipFill>
          <a:blip r:embed="rId2" cstate="print"/>
          <a:srcRect l="13208" t="15540" r="18868" b="21567"/>
          <a:stretch>
            <a:fillRect/>
          </a:stretch>
        </p:blipFill>
        <p:spPr bwMode="auto">
          <a:xfrm>
            <a:off x="381000" y="2209800"/>
            <a:ext cx="4169664"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381000" y="228600"/>
            <a:ext cx="8229600" cy="685800"/>
          </a:xfrm>
        </p:spPr>
        <p:txBody>
          <a:bodyPr/>
          <a:lstStyle/>
          <a:p>
            <a:pPr eaLnBrk="1" hangingPunct="1">
              <a:defRPr/>
            </a:pPr>
            <a:r>
              <a:rPr lang="en-US" sz="3000" dirty="0">
                <a:solidFill>
                  <a:srgbClr val="800000"/>
                </a:solidFill>
              </a:rPr>
              <a:t>FISSURED TONGUE/ SCROTAL TONGUE</a:t>
            </a:r>
          </a:p>
        </p:txBody>
      </p:sp>
      <p:sp>
        <p:nvSpPr>
          <p:cNvPr id="82948" name="Rectangle 5"/>
          <p:cNvSpPr>
            <a:spLocks noGrp="1" noChangeArrowheads="1"/>
          </p:cNvSpPr>
          <p:nvPr>
            <p:ph type="body" sz="half" idx="2"/>
          </p:nvPr>
        </p:nvSpPr>
        <p:spPr>
          <a:xfrm>
            <a:off x="4114800" y="1905000"/>
            <a:ext cx="4876800" cy="4038600"/>
          </a:xfrm>
        </p:spPr>
        <p:txBody>
          <a:bodyPr>
            <a:normAutofit/>
          </a:bodyPr>
          <a:lstStyle/>
          <a:p>
            <a:pPr eaLnBrk="1" hangingPunct="1">
              <a:lnSpc>
                <a:spcPct val="80000"/>
              </a:lnSpc>
              <a:buClr>
                <a:srgbClr val="000066"/>
              </a:buClr>
            </a:pPr>
            <a:r>
              <a:rPr lang="en-US" sz="2400" dirty="0" smtClean="0">
                <a:solidFill>
                  <a:srgbClr val="003300"/>
                </a:solidFill>
                <a:effectLst/>
                <a:latin typeface="Arial" charset="0"/>
              </a:rPr>
              <a:t>Grooves or fissures on dorsum of tongue</a:t>
            </a:r>
            <a:endParaRPr lang="en-US" sz="2400" dirty="0" smtClean="0">
              <a:solidFill>
                <a:srgbClr val="CC3300"/>
              </a:solidFill>
              <a:effectLst/>
              <a:latin typeface="Arial" charset="0"/>
            </a:endParaRPr>
          </a:p>
          <a:p>
            <a:pPr eaLnBrk="1" hangingPunct="1">
              <a:lnSpc>
                <a:spcPct val="80000"/>
              </a:lnSpc>
              <a:buClr>
                <a:srgbClr val="000066"/>
              </a:buClr>
            </a:pPr>
            <a:r>
              <a:rPr lang="en-US" sz="2400" dirty="0" smtClean="0">
                <a:solidFill>
                  <a:srgbClr val="003300"/>
                </a:solidFill>
                <a:effectLst/>
                <a:latin typeface="Arial" charset="0"/>
              </a:rPr>
              <a:t>Asymptomatic or Mild burning sensation</a:t>
            </a:r>
          </a:p>
          <a:p>
            <a:pPr eaLnBrk="1" hangingPunct="1">
              <a:lnSpc>
                <a:spcPct val="80000"/>
              </a:lnSpc>
              <a:buClr>
                <a:srgbClr val="000066"/>
              </a:buClr>
            </a:pPr>
            <a:r>
              <a:rPr lang="en-US" sz="2400" dirty="0" smtClean="0">
                <a:solidFill>
                  <a:srgbClr val="003300"/>
                </a:solidFill>
                <a:effectLst/>
                <a:latin typeface="Arial" charset="0"/>
              </a:rPr>
              <a:t>Associated with </a:t>
            </a:r>
          </a:p>
          <a:p>
            <a:pPr eaLnBrk="1" hangingPunct="1">
              <a:lnSpc>
                <a:spcPct val="80000"/>
              </a:lnSpc>
              <a:buClr>
                <a:srgbClr val="000066"/>
              </a:buClr>
              <a:buFont typeface="Wingdings" pitchFamily="2" charset="2"/>
              <a:buNone/>
            </a:pPr>
            <a:r>
              <a:rPr lang="en-US" sz="2400" dirty="0" smtClean="0">
                <a:solidFill>
                  <a:srgbClr val="660066"/>
                </a:solidFill>
                <a:effectLst/>
                <a:latin typeface="Arial" charset="0"/>
              </a:rPr>
              <a:t>	</a:t>
            </a:r>
            <a:r>
              <a:rPr lang="en-US" sz="2400" dirty="0" smtClean="0">
                <a:solidFill>
                  <a:srgbClr val="CC3300"/>
                </a:solidFill>
                <a:effectLst/>
                <a:latin typeface="Arial" charset="0"/>
              </a:rPr>
              <a:t>Geographic tongue</a:t>
            </a:r>
          </a:p>
          <a:p>
            <a:pPr eaLnBrk="1" hangingPunct="1">
              <a:lnSpc>
                <a:spcPct val="80000"/>
              </a:lnSpc>
              <a:buClr>
                <a:srgbClr val="000066"/>
              </a:buClr>
              <a:buFont typeface="Wingdings" pitchFamily="2" charset="2"/>
              <a:buNone/>
            </a:pPr>
            <a:r>
              <a:rPr lang="en-US" sz="2400" dirty="0" smtClean="0">
                <a:solidFill>
                  <a:srgbClr val="CC3300"/>
                </a:solidFill>
                <a:effectLst/>
                <a:latin typeface="Arial" charset="0"/>
              </a:rPr>
              <a:t>	</a:t>
            </a:r>
            <a:r>
              <a:rPr lang="en-US" sz="2400" dirty="0" err="1" smtClean="0">
                <a:solidFill>
                  <a:srgbClr val="CC3300"/>
                </a:solidFill>
                <a:effectLst/>
                <a:latin typeface="Arial" charset="0"/>
              </a:rPr>
              <a:t>Melkerson</a:t>
            </a:r>
            <a:r>
              <a:rPr lang="en-US" sz="2400" dirty="0" smtClean="0">
                <a:solidFill>
                  <a:srgbClr val="CC3300"/>
                </a:solidFill>
                <a:effectLst/>
                <a:latin typeface="Arial" charset="0"/>
              </a:rPr>
              <a:t> </a:t>
            </a:r>
            <a:r>
              <a:rPr lang="en-US" sz="2400" dirty="0" err="1" smtClean="0">
                <a:solidFill>
                  <a:srgbClr val="CC3300"/>
                </a:solidFill>
                <a:latin typeface="Arial" charset="0"/>
              </a:rPr>
              <a:t>R</a:t>
            </a:r>
            <a:r>
              <a:rPr lang="en-US" sz="2400" dirty="0" err="1" smtClean="0">
                <a:solidFill>
                  <a:srgbClr val="CC3300"/>
                </a:solidFill>
                <a:effectLst/>
                <a:latin typeface="Arial" charset="0"/>
              </a:rPr>
              <a:t>osanthal</a:t>
            </a:r>
            <a:r>
              <a:rPr lang="en-US" sz="2400" dirty="0" smtClean="0">
                <a:solidFill>
                  <a:srgbClr val="CC3300"/>
                </a:solidFill>
                <a:effectLst/>
                <a:latin typeface="Arial" charset="0"/>
              </a:rPr>
              <a:t> syndrome</a:t>
            </a:r>
          </a:p>
          <a:p>
            <a:pPr eaLnBrk="1" hangingPunct="1">
              <a:lnSpc>
                <a:spcPct val="80000"/>
              </a:lnSpc>
              <a:buClr>
                <a:srgbClr val="000066"/>
              </a:buClr>
              <a:buFont typeface="Wingdings" pitchFamily="2" charset="2"/>
              <a:buNone/>
            </a:pPr>
            <a:r>
              <a:rPr lang="en-US" sz="2400" dirty="0" smtClean="0">
                <a:solidFill>
                  <a:srgbClr val="003300"/>
                </a:solidFill>
                <a:effectLst/>
                <a:latin typeface="Arial" charset="0"/>
              </a:rPr>
              <a:t>		Fissured tongue </a:t>
            </a:r>
          </a:p>
          <a:p>
            <a:pPr eaLnBrk="1" hangingPunct="1">
              <a:lnSpc>
                <a:spcPct val="80000"/>
              </a:lnSpc>
              <a:buClr>
                <a:srgbClr val="000066"/>
              </a:buClr>
              <a:buFont typeface="Wingdings" pitchFamily="2" charset="2"/>
              <a:buNone/>
            </a:pPr>
            <a:r>
              <a:rPr lang="en-US" sz="2400" dirty="0" smtClean="0">
                <a:solidFill>
                  <a:srgbClr val="003300"/>
                </a:solidFill>
                <a:effectLst/>
                <a:latin typeface="Arial" charset="0"/>
              </a:rPr>
              <a:t>		</a:t>
            </a:r>
            <a:r>
              <a:rPr lang="en-US" sz="2400" dirty="0" err="1" smtClean="0">
                <a:solidFill>
                  <a:srgbClr val="003300"/>
                </a:solidFill>
                <a:effectLst/>
                <a:latin typeface="Arial" charset="0"/>
              </a:rPr>
              <a:t>Chielitis</a:t>
            </a:r>
            <a:r>
              <a:rPr lang="en-US" sz="2400" dirty="0" smtClean="0">
                <a:solidFill>
                  <a:srgbClr val="003300"/>
                </a:solidFill>
                <a:effectLst/>
                <a:latin typeface="Arial" charset="0"/>
              </a:rPr>
              <a:t> </a:t>
            </a:r>
            <a:r>
              <a:rPr lang="en-US" sz="2400" dirty="0" err="1" smtClean="0">
                <a:solidFill>
                  <a:srgbClr val="003300"/>
                </a:solidFill>
                <a:effectLst/>
                <a:latin typeface="Arial" charset="0"/>
              </a:rPr>
              <a:t>granulosomata</a:t>
            </a:r>
            <a:endParaRPr lang="en-US" sz="2400" dirty="0" smtClean="0">
              <a:solidFill>
                <a:srgbClr val="003300"/>
              </a:solidFill>
              <a:effectLst/>
              <a:latin typeface="Arial" charset="0"/>
            </a:endParaRPr>
          </a:p>
          <a:p>
            <a:pPr eaLnBrk="1" hangingPunct="1">
              <a:lnSpc>
                <a:spcPct val="80000"/>
              </a:lnSpc>
              <a:buClr>
                <a:srgbClr val="000066"/>
              </a:buClr>
              <a:buFont typeface="Wingdings" pitchFamily="2" charset="2"/>
              <a:buNone/>
            </a:pPr>
            <a:r>
              <a:rPr lang="en-US" sz="2400" dirty="0" smtClean="0">
                <a:solidFill>
                  <a:srgbClr val="003300"/>
                </a:solidFill>
                <a:effectLst/>
                <a:latin typeface="Arial" charset="0"/>
              </a:rPr>
              <a:t>		Bells palsy</a:t>
            </a:r>
          </a:p>
          <a:p>
            <a:pPr eaLnBrk="1" hangingPunct="1">
              <a:lnSpc>
                <a:spcPct val="80000"/>
              </a:lnSpc>
              <a:buClr>
                <a:srgbClr val="000066"/>
              </a:buClr>
              <a:buFont typeface="Wingdings" pitchFamily="2" charset="2"/>
              <a:buNone/>
            </a:pPr>
            <a:r>
              <a:rPr lang="en-US" sz="2400" dirty="0" smtClean="0">
                <a:solidFill>
                  <a:srgbClr val="660066"/>
                </a:solidFill>
                <a:effectLst/>
                <a:latin typeface="Arial" charset="0"/>
              </a:rPr>
              <a:t>	</a:t>
            </a:r>
            <a:r>
              <a:rPr lang="en-US" sz="2400" dirty="0" err="1" smtClean="0">
                <a:solidFill>
                  <a:srgbClr val="CC3300"/>
                </a:solidFill>
                <a:effectLst/>
                <a:latin typeface="Arial" charset="0"/>
              </a:rPr>
              <a:t>Trisomy</a:t>
            </a:r>
            <a:r>
              <a:rPr lang="en-US" sz="2400" dirty="0" smtClean="0">
                <a:solidFill>
                  <a:srgbClr val="CC3300"/>
                </a:solidFill>
                <a:effectLst/>
                <a:latin typeface="Arial" charset="0"/>
              </a:rPr>
              <a:t> 21  </a:t>
            </a:r>
          </a:p>
        </p:txBody>
      </p:sp>
      <p:pic>
        <p:nvPicPr>
          <p:cNvPr id="68610" name="Picture 2" descr="D:\12. Lecture photos\more mam\DSC01991.JPG"/>
          <p:cNvPicPr>
            <a:picLocks noGrp="1" noChangeAspect="1" noChangeArrowheads="1"/>
          </p:cNvPicPr>
          <p:nvPr>
            <p:ph sz="half" idx="1"/>
          </p:nvPr>
        </p:nvPicPr>
        <p:blipFill>
          <a:blip r:embed="rId2" cstate="print"/>
          <a:srcRect l="28302" t="7993" r="15094" b="14020"/>
          <a:stretch>
            <a:fillRect/>
          </a:stretch>
        </p:blipFill>
        <p:spPr bwMode="auto">
          <a:xfrm>
            <a:off x="228600" y="1828800"/>
            <a:ext cx="3886200" cy="4015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228600"/>
            <a:ext cx="8229600" cy="731838"/>
          </a:xfrm>
        </p:spPr>
        <p:txBody>
          <a:bodyPr/>
          <a:lstStyle/>
          <a:p>
            <a:r>
              <a:rPr lang="en-US" sz="3200" b="1" dirty="0"/>
              <a:t>CLEFT TONGUE OR BIFID TONGUE </a:t>
            </a:r>
          </a:p>
        </p:txBody>
      </p:sp>
      <p:sp>
        <p:nvSpPr>
          <p:cNvPr id="6" name="Rectangle 3"/>
          <p:cNvSpPr>
            <a:spLocks noGrp="1" noChangeArrowheads="1"/>
          </p:cNvSpPr>
          <p:nvPr>
            <p:ph type="body" idx="1"/>
          </p:nvPr>
        </p:nvSpPr>
        <p:spPr>
          <a:xfrm>
            <a:off x="457200" y="1600200"/>
            <a:ext cx="8229600" cy="4525963"/>
          </a:xfrm>
        </p:spPr>
        <p:txBody>
          <a:bodyPr/>
          <a:lstStyle/>
          <a:p>
            <a:pPr algn="just"/>
            <a:r>
              <a:rPr lang="en-US" sz="2800" dirty="0">
                <a:latin typeface="Times New Roman" pitchFamily="18" charset="0"/>
              </a:rPr>
              <a:t>Is a rare condition that is apparently due to lack of merging of the lateral lingual swellings of this organ. </a:t>
            </a:r>
          </a:p>
          <a:p>
            <a:pPr algn="just"/>
            <a:r>
              <a:rPr lang="en-US" sz="2800" dirty="0">
                <a:latin typeface="Times New Roman" pitchFamily="18" charset="0"/>
              </a:rPr>
              <a:t>Manifested as a lay groove in the midline of the dorsal surface. </a:t>
            </a:r>
          </a:p>
          <a:p>
            <a:pPr algn="just"/>
            <a:r>
              <a:rPr lang="en-US" sz="2800" dirty="0">
                <a:latin typeface="Times New Roman" pitchFamily="18" charset="0"/>
              </a:rPr>
              <a:t>Results because of incomplete merging and failure of groove obliteration by underlying </a:t>
            </a:r>
            <a:r>
              <a:rPr lang="en-US" sz="2800" dirty="0" err="1">
                <a:latin typeface="Times New Roman" pitchFamily="18" charset="0"/>
              </a:rPr>
              <a:t>mesenchymal</a:t>
            </a:r>
            <a:r>
              <a:rPr lang="en-US" sz="2800" dirty="0">
                <a:latin typeface="Times New Roman" pitchFamily="18" charset="0"/>
              </a:rPr>
              <a:t> proliferation. </a:t>
            </a:r>
          </a:p>
          <a:p>
            <a:pPr algn="just"/>
            <a:r>
              <a:rPr lang="en-US" sz="2800" dirty="0">
                <a:latin typeface="Times New Roman" pitchFamily="18" charset="0"/>
              </a:rPr>
              <a:t>It is found in association with </a:t>
            </a:r>
            <a:r>
              <a:rPr lang="en-US" sz="2800" dirty="0" err="1">
                <a:latin typeface="Times New Roman" pitchFamily="18" charset="0"/>
              </a:rPr>
              <a:t>orofacial</a:t>
            </a:r>
            <a:r>
              <a:rPr lang="en-US" sz="2800" dirty="0">
                <a:latin typeface="Times New Roman" pitchFamily="18" charset="0"/>
              </a:rPr>
              <a:t> digital syndrome.</a:t>
            </a:r>
            <a:r>
              <a:rPr lang="en-US" sz="2800" dirty="0"/>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12. Lecture photos\more mam\DSC01989.JPG"/>
          <p:cNvPicPr>
            <a:picLocks noChangeAspect="1" noChangeArrowheads="1"/>
          </p:cNvPicPr>
          <p:nvPr/>
        </p:nvPicPr>
        <p:blipFill>
          <a:blip r:embed="rId2" cstate="print"/>
          <a:srcRect l="12660" t="5580" r="7592" b="13657"/>
          <a:stretch>
            <a:fillRect/>
          </a:stretch>
        </p:blipFill>
        <p:spPr bwMode="auto">
          <a:xfrm>
            <a:off x="228600" y="1828800"/>
            <a:ext cx="4648200" cy="3530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D:\12. Lecture photos\more mam\DSC01990.JPG"/>
          <p:cNvPicPr>
            <a:picLocks noChangeAspect="1" noChangeArrowheads="1"/>
          </p:cNvPicPr>
          <p:nvPr/>
        </p:nvPicPr>
        <p:blipFill>
          <a:blip r:embed="rId3" cstate="print"/>
          <a:srcRect l="26793" t="17695" r="22734" b="12311"/>
          <a:stretch>
            <a:fillRect/>
          </a:stretch>
        </p:blipFill>
        <p:spPr bwMode="auto">
          <a:xfrm>
            <a:off x="5105400" y="1676400"/>
            <a:ext cx="3810000"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hangingPunct="1"/>
            <a:r>
              <a:rPr lang="en-US" smtClean="0">
                <a:effectLst/>
              </a:rPr>
              <a:t>Developmental Disturbances of  lips &amp; palate</a:t>
            </a:r>
          </a:p>
        </p:txBody>
      </p:sp>
      <p:sp>
        <p:nvSpPr>
          <p:cNvPr id="11267" name="Content Placeholder 2"/>
          <p:cNvSpPr>
            <a:spLocks noGrp="1"/>
          </p:cNvSpPr>
          <p:nvPr>
            <p:ph sz="quarter" idx="1"/>
          </p:nvPr>
        </p:nvSpPr>
        <p:spPr>
          <a:xfrm>
            <a:off x="533400" y="1874838"/>
            <a:ext cx="7620000" cy="4525962"/>
          </a:xfrm>
        </p:spPr>
        <p:txBody>
          <a:bodyPr>
            <a:normAutofit lnSpcReduction="10000"/>
          </a:bodyPr>
          <a:lstStyle/>
          <a:p>
            <a:pPr eaLnBrk="1" hangingPunct="1"/>
            <a:r>
              <a:rPr lang="en-US" sz="2800" b="1" smtClean="0">
                <a:effectLst/>
              </a:rPr>
              <a:t>Commissural lip pits</a:t>
            </a:r>
          </a:p>
          <a:p>
            <a:pPr eaLnBrk="1" hangingPunct="1"/>
            <a:r>
              <a:rPr lang="en-US" sz="2800" b="1" smtClean="0">
                <a:effectLst/>
              </a:rPr>
              <a:t>Paramedian lip pits</a:t>
            </a:r>
          </a:p>
          <a:p>
            <a:pPr eaLnBrk="1" hangingPunct="1"/>
            <a:r>
              <a:rPr lang="en-US" sz="2800" b="1" smtClean="0">
                <a:effectLst/>
              </a:rPr>
              <a:t>Double lip</a:t>
            </a:r>
          </a:p>
          <a:p>
            <a:pPr eaLnBrk="1" hangingPunct="1"/>
            <a:r>
              <a:rPr lang="en-US" sz="2800" b="1" smtClean="0">
                <a:effectLst/>
              </a:rPr>
              <a:t>Cleft lip and or cleft palate</a:t>
            </a:r>
          </a:p>
          <a:p>
            <a:pPr eaLnBrk="1" hangingPunct="1"/>
            <a:r>
              <a:rPr lang="en-US" sz="2800" b="1" smtClean="0">
                <a:effectLst/>
              </a:rPr>
              <a:t>Chelitis glandularis</a:t>
            </a:r>
          </a:p>
          <a:p>
            <a:pPr eaLnBrk="1" hangingPunct="1"/>
            <a:r>
              <a:rPr lang="en-US" sz="2800" b="1" smtClean="0">
                <a:effectLst/>
              </a:rPr>
              <a:t>Chelitis granulomatosa</a:t>
            </a:r>
          </a:p>
          <a:p>
            <a:pPr eaLnBrk="1" hangingPunct="1"/>
            <a:r>
              <a:rPr lang="en-US" sz="2800" b="1" smtClean="0">
                <a:effectLst/>
              </a:rPr>
              <a:t>Hereditary intestinal polyposis syndrome</a:t>
            </a:r>
          </a:p>
          <a:p>
            <a:pPr eaLnBrk="1" hangingPunct="1"/>
            <a:r>
              <a:rPr lang="en-US" sz="2800" b="1" smtClean="0">
                <a:effectLst/>
              </a:rPr>
              <a:t>Labial &amp; Oral melanotic macules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304800"/>
            <a:ext cx="8229600" cy="655638"/>
          </a:xfrm>
        </p:spPr>
        <p:txBody>
          <a:bodyPr>
            <a:normAutofit fontScale="90000"/>
          </a:bodyPr>
          <a:lstStyle/>
          <a:p>
            <a:r>
              <a:rPr lang="en-US" sz="4000" dirty="0">
                <a:latin typeface="Times New Roman" pitchFamily="18" charset="0"/>
              </a:rPr>
              <a:t>BENIGN MIGRATORY GLOSSITIS </a:t>
            </a:r>
          </a:p>
        </p:txBody>
      </p:sp>
      <p:sp>
        <p:nvSpPr>
          <p:cNvPr id="6" name="Rectangle 3"/>
          <p:cNvSpPr>
            <a:spLocks noGrp="1" noChangeArrowheads="1"/>
          </p:cNvSpPr>
          <p:nvPr>
            <p:ph type="body" idx="1"/>
          </p:nvPr>
        </p:nvSpPr>
        <p:spPr>
          <a:xfrm>
            <a:off x="457200" y="1828800"/>
            <a:ext cx="8229600" cy="4495800"/>
          </a:xfrm>
        </p:spPr>
        <p:txBody>
          <a:bodyPr>
            <a:normAutofit/>
          </a:bodyPr>
          <a:lstStyle/>
          <a:p>
            <a:pPr>
              <a:lnSpc>
                <a:spcPct val="90000"/>
              </a:lnSpc>
            </a:pPr>
            <a:r>
              <a:rPr lang="en-US" sz="2400" dirty="0">
                <a:latin typeface="Times New Roman" pitchFamily="18" charset="0"/>
              </a:rPr>
              <a:t>May be related to emotional </a:t>
            </a:r>
            <a:r>
              <a:rPr lang="en-US" sz="2400" dirty="0" smtClean="0">
                <a:latin typeface="Times New Roman" pitchFamily="18" charset="0"/>
              </a:rPr>
              <a:t>stress</a:t>
            </a:r>
            <a:r>
              <a:rPr lang="en-US" sz="2400" dirty="0">
                <a:latin typeface="Times New Roman" pitchFamily="18" charset="0"/>
              </a:rPr>
              <a:t>.</a:t>
            </a:r>
          </a:p>
          <a:p>
            <a:pPr>
              <a:lnSpc>
                <a:spcPct val="90000"/>
              </a:lnSpc>
            </a:pPr>
            <a:r>
              <a:rPr lang="en-US" sz="2400" dirty="0">
                <a:latin typeface="Times New Roman" pitchFamily="18" charset="0"/>
              </a:rPr>
              <a:t>Clinical Features</a:t>
            </a:r>
          </a:p>
          <a:p>
            <a:pPr>
              <a:lnSpc>
                <a:spcPct val="90000"/>
              </a:lnSpc>
            </a:pPr>
            <a:r>
              <a:rPr lang="en-US" sz="2400" dirty="0">
                <a:latin typeface="Times New Roman" pitchFamily="18" charset="0"/>
              </a:rPr>
              <a:t>Multiple areas of desquamation of the </a:t>
            </a:r>
            <a:r>
              <a:rPr lang="en-US" sz="2400" dirty="0" err="1" smtClean="0">
                <a:latin typeface="Times New Roman" pitchFamily="18" charset="0"/>
              </a:rPr>
              <a:t>filiform</a:t>
            </a:r>
            <a:r>
              <a:rPr lang="en-US" sz="2400" dirty="0" smtClean="0">
                <a:latin typeface="Times New Roman" pitchFamily="18" charset="0"/>
              </a:rPr>
              <a:t> </a:t>
            </a:r>
            <a:r>
              <a:rPr lang="en-US" sz="2400" dirty="0">
                <a:latin typeface="Times New Roman" pitchFamily="18" charset="0"/>
              </a:rPr>
              <a:t>papillae of the tongue in an </a:t>
            </a:r>
            <a:r>
              <a:rPr lang="en-US" sz="2400" dirty="0" smtClean="0">
                <a:latin typeface="Times New Roman" pitchFamily="18" charset="0"/>
              </a:rPr>
              <a:t>irregular </a:t>
            </a:r>
            <a:r>
              <a:rPr lang="en-US" sz="2400" dirty="0" err="1">
                <a:latin typeface="Times New Roman" pitchFamily="18" charset="0"/>
              </a:rPr>
              <a:t>circinate</a:t>
            </a:r>
            <a:r>
              <a:rPr lang="en-US" sz="2400" dirty="0">
                <a:latin typeface="Times New Roman" pitchFamily="18" charset="0"/>
              </a:rPr>
              <a:t> pattern.</a:t>
            </a:r>
          </a:p>
          <a:p>
            <a:pPr>
              <a:lnSpc>
                <a:spcPct val="90000"/>
              </a:lnSpc>
            </a:pPr>
            <a:r>
              <a:rPr lang="en-US" sz="2400" dirty="0">
                <a:latin typeface="Times New Roman" pitchFamily="18" charset="0"/>
              </a:rPr>
              <a:t>Central portion of the lesion appears inflamed while the borders is outlined by a thin, </a:t>
            </a:r>
            <a:r>
              <a:rPr lang="en-US" sz="2400" dirty="0" smtClean="0">
                <a:latin typeface="Times New Roman" pitchFamily="18" charset="0"/>
              </a:rPr>
              <a:t>yellowish </a:t>
            </a:r>
            <a:r>
              <a:rPr lang="en-US" sz="2400" dirty="0">
                <a:latin typeface="Times New Roman" pitchFamily="18" charset="0"/>
              </a:rPr>
              <a:t>while line or band.</a:t>
            </a:r>
          </a:p>
          <a:p>
            <a:pPr>
              <a:lnSpc>
                <a:spcPct val="90000"/>
              </a:lnSpc>
            </a:pPr>
            <a:r>
              <a:rPr lang="en-US" sz="2400" dirty="0" err="1">
                <a:latin typeface="Times New Roman" pitchFamily="18" charset="0"/>
              </a:rPr>
              <a:t>Fungiform</a:t>
            </a:r>
            <a:r>
              <a:rPr lang="en-US" sz="2400" dirty="0">
                <a:latin typeface="Times New Roman" pitchFamily="18" charset="0"/>
              </a:rPr>
              <a:t> papillae persist in the desquamated areas small, elevated red dots. </a:t>
            </a:r>
          </a:p>
          <a:p>
            <a:pPr>
              <a:lnSpc>
                <a:spcPct val="90000"/>
              </a:lnSpc>
            </a:pPr>
            <a:r>
              <a:rPr lang="en-US" sz="2400" dirty="0">
                <a:latin typeface="Times New Roman" pitchFamily="18" charset="0"/>
              </a:rPr>
              <a:t>Areas of desquamation remains for a short time in one location and heal and appear in another thus giving rise to the idea of migration.</a:t>
            </a:r>
          </a:p>
          <a:p>
            <a:pPr>
              <a:lnSpc>
                <a:spcPct val="90000"/>
              </a:lnSpc>
              <a:buFontTx/>
              <a:buNone/>
            </a:pPr>
            <a:r>
              <a:rPr lang="en-US" sz="2400" dirty="0">
                <a:latin typeface="Times New Roman" pitchFamily="18" charset="0"/>
              </a:rP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12. Lecture photos\more mam\DSC01993.JPG"/>
          <p:cNvPicPr>
            <a:picLocks noChangeAspect="1" noChangeArrowheads="1"/>
          </p:cNvPicPr>
          <p:nvPr/>
        </p:nvPicPr>
        <p:blipFill>
          <a:blip r:embed="rId2" cstate="print"/>
          <a:srcRect l="26793" t="17695" r="17687" b="15003"/>
          <a:stretch>
            <a:fillRect/>
          </a:stretch>
        </p:blipFill>
        <p:spPr bwMode="auto">
          <a:xfrm>
            <a:off x="1981200" y="1524000"/>
            <a:ext cx="5410200" cy="491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457200" y="228600"/>
            <a:ext cx="8229600" cy="731838"/>
          </a:xfrm>
        </p:spPr>
        <p:txBody>
          <a:bodyPr/>
          <a:lstStyle/>
          <a:p>
            <a:pPr eaLnBrk="1" hangingPunct="1">
              <a:defRPr/>
            </a:pPr>
            <a:r>
              <a:rPr lang="en-US" dirty="0">
                <a:solidFill>
                  <a:srgbClr val="800000"/>
                </a:solidFill>
              </a:rPr>
              <a:t>HAIRY TONGUE</a:t>
            </a:r>
          </a:p>
        </p:txBody>
      </p:sp>
      <p:sp>
        <p:nvSpPr>
          <p:cNvPr id="83972" name="Rectangle 3"/>
          <p:cNvSpPr>
            <a:spLocks noGrp="1" noChangeArrowheads="1"/>
          </p:cNvSpPr>
          <p:nvPr>
            <p:ph type="body" sz="half" idx="2"/>
          </p:nvPr>
        </p:nvSpPr>
        <p:spPr>
          <a:xfrm>
            <a:off x="4724400" y="2255838"/>
            <a:ext cx="4038600" cy="4068762"/>
          </a:xfrm>
        </p:spPr>
        <p:txBody>
          <a:bodyPr/>
          <a:lstStyle/>
          <a:p>
            <a:pPr eaLnBrk="1" hangingPunct="1">
              <a:buClr>
                <a:srgbClr val="000066"/>
              </a:buClr>
              <a:buFont typeface="Wingdings" pitchFamily="2" charset="2"/>
              <a:buNone/>
            </a:pPr>
            <a:r>
              <a:rPr lang="en-US" sz="2200" dirty="0" smtClean="0">
                <a:solidFill>
                  <a:srgbClr val="003300"/>
                </a:solidFill>
                <a:effectLst/>
                <a:latin typeface="Arial" charset="0"/>
              </a:rPr>
              <a:t>	Cause</a:t>
            </a:r>
          </a:p>
          <a:p>
            <a:pPr eaLnBrk="1" hangingPunct="1">
              <a:buClr>
                <a:srgbClr val="000066"/>
              </a:buClr>
              <a:buFont typeface="Wingdings" pitchFamily="2" charset="2"/>
              <a:buChar char="Ø"/>
            </a:pPr>
            <a:r>
              <a:rPr lang="en-US" sz="2200" dirty="0" smtClean="0">
                <a:solidFill>
                  <a:srgbClr val="003300"/>
                </a:solidFill>
                <a:effectLst/>
                <a:latin typeface="Arial" charset="0"/>
              </a:rPr>
              <a:t>Heavy smoking </a:t>
            </a:r>
          </a:p>
          <a:p>
            <a:pPr eaLnBrk="1" hangingPunct="1">
              <a:buClr>
                <a:srgbClr val="000066"/>
              </a:buClr>
              <a:buFont typeface="Wingdings" pitchFamily="2" charset="2"/>
              <a:buChar char="Ø"/>
            </a:pPr>
            <a:r>
              <a:rPr lang="en-US" sz="2200" dirty="0" smtClean="0">
                <a:solidFill>
                  <a:srgbClr val="003300"/>
                </a:solidFill>
                <a:effectLst/>
                <a:latin typeface="Arial" charset="0"/>
              </a:rPr>
              <a:t>Antibiotic therapy</a:t>
            </a:r>
          </a:p>
          <a:p>
            <a:pPr eaLnBrk="1" hangingPunct="1">
              <a:buClr>
                <a:srgbClr val="000066"/>
              </a:buClr>
              <a:buFont typeface="Wingdings" pitchFamily="2" charset="2"/>
              <a:buChar char="Ø"/>
            </a:pPr>
            <a:r>
              <a:rPr lang="en-US" sz="2200" dirty="0" smtClean="0">
                <a:solidFill>
                  <a:srgbClr val="003300"/>
                </a:solidFill>
                <a:effectLst/>
                <a:latin typeface="Arial" charset="0"/>
              </a:rPr>
              <a:t>Poor oral hygiene </a:t>
            </a:r>
          </a:p>
          <a:p>
            <a:pPr eaLnBrk="1" hangingPunct="1">
              <a:buClr>
                <a:srgbClr val="000066"/>
              </a:buClr>
              <a:buFont typeface="Wingdings" pitchFamily="2" charset="2"/>
              <a:buChar char="Ø"/>
            </a:pPr>
            <a:r>
              <a:rPr lang="en-US" sz="2200" dirty="0" smtClean="0">
                <a:solidFill>
                  <a:srgbClr val="003300"/>
                </a:solidFill>
                <a:effectLst/>
                <a:latin typeface="Arial" charset="0"/>
              </a:rPr>
              <a:t>General debilitation</a:t>
            </a:r>
          </a:p>
          <a:p>
            <a:pPr eaLnBrk="1" hangingPunct="1">
              <a:buClr>
                <a:srgbClr val="000066"/>
              </a:buClr>
              <a:buFont typeface="Wingdings" pitchFamily="2" charset="2"/>
              <a:buChar char="Ø"/>
            </a:pPr>
            <a:r>
              <a:rPr lang="en-US" sz="2200" dirty="0" smtClean="0">
                <a:solidFill>
                  <a:srgbClr val="003300"/>
                </a:solidFill>
                <a:effectLst/>
                <a:latin typeface="Arial" charset="0"/>
              </a:rPr>
              <a:t>Radiation therapy</a:t>
            </a:r>
          </a:p>
          <a:p>
            <a:pPr eaLnBrk="1" hangingPunct="1">
              <a:buClr>
                <a:srgbClr val="000066"/>
              </a:buClr>
              <a:buFont typeface="Wingdings" pitchFamily="2" charset="2"/>
              <a:buChar char="Ø"/>
            </a:pPr>
            <a:r>
              <a:rPr lang="en-US" sz="2200" dirty="0" smtClean="0">
                <a:solidFill>
                  <a:srgbClr val="003300"/>
                </a:solidFill>
                <a:effectLst/>
                <a:latin typeface="Arial" charset="0"/>
              </a:rPr>
              <a:t>Use of oxidizing mouthwash or antacid</a:t>
            </a:r>
          </a:p>
          <a:p>
            <a:pPr eaLnBrk="1" hangingPunct="1">
              <a:buClr>
                <a:srgbClr val="000066"/>
              </a:buClr>
              <a:buFont typeface="Wingdings" pitchFamily="2" charset="2"/>
              <a:buChar char="Ø"/>
            </a:pPr>
            <a:r>
              <a:rPr lang="en-US" sz="2200" dirty="0" smtClean="0">
                <a:solidFill>
                  <a:srgbClr val="003300"/>
                </a:solidFill>
                <a:effectLst/>
                <a:latin typeface="Arial" charset="0"/>
              </a:rPr>
              <a:t>Overgrowth of fungal or bacterial organisms </a:t>
            </a:r>
          </a:p>
          <a:p>
            <a:pPr eaLnBrk="1" hangingPunct="1">
              <a:buClr>
                <a:srgbClr val="000066"/>
              </a:buClr>
              <a:buFont typeface="Wingdings" pitchFamily="2" charset="2"/>
              <a:buNone/>
            </a:pPr>
            <a:endParaRPr lang="en-US" sz="2200" dirty="0" smtClean="0">
              <a:solidFill>
                <a:srgbClr val="003300"/>
              </a:solidFill>
              <a:effectLst/>
              <a:latin typeface="Arial" charset="0"/>
            </a:endParaRPr>
          </a:p>
          <a:p>
            <a:pPr eaLnBrk="1" hangingPunct="1">
              <a:buClr>
                <a:srgbClr val="000066"/>
              </a:buClr>
            </a:pPr>
            <a:endParaRPr lang="en-US" sz="2200" dirty="0" smtClean="0">
              <a:solidFill>
                <a:srgbClr val="003300"/>
              </a:solidFill>
              <a:effectLst/>
              <a:latin typeface="Arial" charset="0"/>
            </a:endParaRPr>
          </a:p>
        </p:txBody>
      </p:sp>
      <p:sp>
        <p:nvSpPr>
          <p:cNvPr id="83973" name="Text Box 5"/>
          <p:cNvSpPr txBox="1">
            <a:spLocks noChangeArrowheads="1"/>
          </p:cNvSpPr>
          <p:nvPr/>
        </p:nvSpPr>
        <p:spPr bwMode="auto">
          <a:xfrm>
            <a:off x="304800" y="1673225"/>
            <a:ext cx="8534400" cy="384175"/>
          </a:xfrm>
          <a:prstGeom prst="rect">
            <a:avLst/>
          </a:prstGeom>
          <a:noFill/>
          <a:ln w="9525">
            <a:noFill/>
            <a:miter lim="800000"/>
            <a:headEnd/>
            <a:tailEnd/>
          </a:ln>
        </p:spPr>
        <p:txBody>
          <a:bodyPr>
            <a:spAutoFit/>
          </a:bodyPr>
          <a:lstStyle/>
          <a:p>
            <a:pPr>
              <a:lnSpc>
                <a:spcPct val="80000"/>
              </a:lnSpc>
              <a:spcBef>
                <a:spcPct val="20000"/>
              </a:spcBef>
              <a:buClr>
                <a:schemeClr val="hlink"/>
              </a:buClr>
              <a:buSzPct val="70000"/>
              <a:buFont typeface="Wingdings" pitchFamily="2" charset="2"/>
              <a:buNone/>
            </a:pPr>
            <a:r>
              <a:rPr lang="en-US" sz="2400" dirty="0">
                <a:solidFill>
                  <a:srgbClr val="003300"/>
                </a:solidFill>
                <a:latin typeface="Arial" charset="0"/>
              </a:rPr>
              <a:t>Accumulation of keratin on </a:t>
            </a:r>
            <a:r>
              <a:rPr lang="en-US" sz="2400" dirty="0" err="1">
                <a:solidFill>
                  <a:srgbClr val="003300"/>
                </a:solidFill>
                <a:latin typeface="Arial" charset="0"/>
              </a:rPr>
              <a:t>filiform</a:t>
            </a:r>
            <a:r>
              <a:rPr lang="en-US" sz="2400" dirty="0">
                <a:solidFill>
                  <a:srgbClr val="003300"/>
                </a:solidFill>
                <a:latin typeface="Arial" charset="0"/>
              </a:rPr>
              <a:t> papillae of dorsum tongue</a:t>
            </a:r>
            <a:endParaRPr lang="en-US" sz="2400" dirty="0">
              <a:latin typeface="Arial" charset="0"/>
            </a:endParaRPr>
          </a:p>
        </p:txBody>
      </p:sp>
      <p:pic>
        <p:nvPicPr>
          <p:cNvPr id="69634" name="Picture 2" descr="D:\12. Lecture photos\more mam\DSC01994.JPG"/>
          <p:cNvPicPr>
            <a:picLocks noGrp="1" noChangeAspect="1" noChangeArrowheads="1"/>
          </p:cNvPicPr>
          <p:nvPr>
            <p:ph sz="half" idx="1"/>
          </p:nvPr>
        </p:nvPicPr>
        <p:blipFill>
          <a:blip r:embed="rId2" cstate="print"/>
          <a:srcRect l="26415" t="10508" r="18868" b="8988"/>
          <a:stretch>
            <a:fillRect/>
          </a:stretch>
        </p:blipFill>
        <p:spPr bwMode="auto">
          <a:xfrm>
            <a:off x="609600" y="2120462"/>
            <a:ext cx="3810000" cy="4204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Rot="1" noChangeArrowheads="1"/>
          </p:cNvSpPr>
          <p:nvPr>
            <p:ph type="title"/>
          </p:nvPr>
        </p:nvSpPr>
        <p:spPr>
          <a:xfrm>
            <a:off x="457200" y="228600"/>
            <a:ext cx="8229600" cy="731838"/>
          </a:xfrm>
        </p:spPr>
        <p:txBody>
          <a:bodyPr/>
          <a:lstStyle/>
          <a:p>
            <a:pPr eaLnBrk="1" hangingPunct="1">
              <a:defRPr/>
            </a:pPr>
            <a:r>
              <a:rPr lang="en-US" dirty="0">
                <a:solidFill>
                  <a:srgbClr val="800000"/>
                </a:solidFill>
              </a:rPr>
              <a:t>HAIRY TONGUE</a:t>
            </a:r>
          </a:p>
        </p:txBody>
      </p:sp>
      <p:sp>
        <p:nvSpPr>
          <p:cNvPr id="84996" name="Rectangle 3"/>
          <p:cNvSpPr>
            <a:spLocks noGrp="1" noChangeArrowheads="1"/>
          </p:cNvSpPr>
          <p:nvPr>
            <p:ph type="body" sz="half" idx="2"/>
          </p:nvPr>
        </p:nvSpPr>
        <p:spPr>
          <a:xfrm>
            <a:off x="762000" y="1981200"/>
            <a:ext cx="7772400" cy="3276600"/>
          </a:xfrm>
        </p:spPr>
        <p:txBody>
          <a:bodyPr>
            <a:normAutofit/>
          </a:bodyPr>
          <a:lstStyle/>
          <a:p>
            <a:pPr eaLnBrk="1" hangingPunct="1">
              <a:buClr>
                <a:srgbClr val="000066"/>
              </a:buClr>
            </a:pPr>
            <a:r>
              <a:rPr lang="en-US" sz="2400" dirty="0" smtClean="0">
                <a:solidFill>
                  <a:srgbClr val="003300"/>
                </a:solidFill>
                <a:effectLst/>
                <a:latin typeface="Arial" charset="0"/>
              </a:rPr>
              <a:t>Midline - anterior to </a:t>
            </a:r>
            <a:r>
              <a:rPr lang="en-US" sz="2400" dirty="0" err="1" smtClean="0">
                <a:solidFill>
                  <a:srgbClr val="003300"/>
                </a:solidFill>
                <a:effectLst/>
                <a:latin typeface="Arial" charset="0"/>
              </a:rPr>
              <a:t>circumvallate</a:t>
            </a:r>
            <a:r>
              <a:rPr lang="en-US" sz="2400" dirty="0" smtClean="0">
                <a:solidFill>
                  <a:srgbClr val="003300"/>
                </a:solidFill>
                <a:effectLst/>
                <a:latin typeface="Arial" charset="0"/>
              </a:rPr>
              <a:t> papillae</a:t>
            </a:r>
          </a:p>
          <a:p>
            <a:pPr eaLnBrk="1" hangingPunct="1">
              <a:buClr>
                <a:srgbClr val="000066"/>
              </a:buClr>
            </a:pPr>
            <a:r>
              <a:rPr lang="en-US" sz="2400" dirty="0" smtClean="0">
                <a:solidFill>
                  <a:srgbClr val="003300"/>
                </a:solidFill>
                <a:effectLst/>
                <a:latin typeface="Arial" charset="0"/>
              </a:rPr>
              <a:t>Sparing anterior and lateral border</a:t>
            </a:r>
          </a:p>
          <a:p>
            <a:pPr eaLnBrk="1" hangingPunct="1">
              <a:buClr>
                <a:srgbClr val="000066"/>
              </a:buClr>
            </a:pPr>
            <a:r>
              <a:rPr lang="en-US" sz="2400" dirty="0" smtClean="0">
                <a:solidFill>
                  <a:srgbClr val="003300"/>
                </a:solidFill>
                <a:effectLst/>
                <a:latin typeface="Arial" charset="0"/>
              </a:rPr>
              <a:t>Elongated papillae are brown, yellow or black as a result of pigment producing bacteria or staining from tobacco or food</a:t>
            </a:r>
          </a:p>
          <a:p>
            <a:pPr eaLnBrk="1" hangingPunct="1">
              <a:buClr>
                <a:srgbClr val="000066"/>
              </a:buClr>
            </a:pPr>
            <a:r>
              <a:rPr lang="en-US" sz="2400" dirty="0" smtClean="0">
                <a:solidFill>
                  <a:srgbClr val="003300"/>
                </a:solidFill>
                <a:effectLst/>
                <a:latin typeface="Arial" charset="0"/>
              </a:rPr>
              <a:t>Elongated papillae brush palate lead to gagging</a:t>
            </a:r>
          </a:p>
          <a:p>
            <a:pPr eaLnBrk="1" hangingPunct="1">
              <a:buClr>
                <a:srgbClr val="000066"/>
              </a:buClr>
            </a:pPr>
            <a:r>
              <a:rPr lang="en-US" sz="2400" dirty="0" smtClean="0">
                <a:solidFill>
                  <a:srgbClr val="003300"/>
                </a:solidFill>
                <a:effectLst/>
                <a:latin typeface="Arial" charset="0"/>
              </a:rPr>
              <a:t>Bad taste</a:t>
            </a:r>
          </a:p>
          <a:p>
            <a:pPr eaLnBrk="1" hangingPunct="1">
              <a:buClr>
                <a:srgbClr val="000066"/>
              </a:buClr>
            </a:pPr>
            <a:endParaRPr lang="en-US" sz="2400" dirty="0" smtClean="0">
              <a:solidFill>
                <a:srgbClr val="003300"/>
              </a:solidFill>
              <a:effectLst/>
              <a:latin typeface="Arial" charset="0"/>
            </a:endParaRPr>
          </a:p>
          <a:p>
            <a:pPr eaLnBrk="1" hangingPunct="1">
              <a:buClr>
                <a:srgbClr val="000066"/>
              </a:buClr>
            </a:pPr>
            <a:endParaRPr lang="en-US" sz="2400" dirty="0" smtClean="0">
              <a:solidFill>
                <a:srgbClr val="003300"/>
              </a:solidFill>
              <a:effectLst/>
              <a:latin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457200" y="228600"/>
            <a:ext cx="8229600" cy="731838"/>
          </a:xfrm>
        </p:spPr>
        <p:txBody>
          <a:bodyPr/>
          <a:lstStyle/>
          <a:p>
            <a:pPr eaLnBrk="1" hangingPunct="1">
              <a:defRPr/>
            </a:pPr>
            <a:r>
              <a:rPr lang="en-US" dirty="0">
                <a:solidFill>
                  <a:srgbClr val="800000"/>
                </a:solidFill>
              </a:rPr>
              <a:t>Median rhomboid glossitis</a:t>
            </a:r>
          </a:p>
        </p:txBody>
      </p:sp>
      <p:sp>
        <p:nvSpPr>
          <p:cNvPr id="86020" name="Rectangle 5"/>
          <p:cNvSpPr>
            <a:spLocks noGrp="1" noChangeArrowheads="1"/>
          </p:cNvSpPr>
          <p:nvPr>
            <p:ph type="body" sz="half" idx="2"/>
          </p:nvPr>
        </p:nvSpPr>
        <p:spPr>
          <a:xfrm>
            <a:off x="304800" y="4953000"/>
            <a:ext cx="8382000" cy="1905000"/>
          </a:xfrm>
        </p:spPr>
        <p:txBody>
          <a:bodyPr/>
          <a:lstStyle/>
          <a:p>
            <a:pPr eaLnBrk="1" hangingPunct="1">
              <a:lnSpc>
                <a:spcPct val="90000"/>
              </a:lnSpc>
              <a:buClr>
                <a:srgbClr val="000066"/>
              </a:buClr>
            </a:pPr>
            <a:r>
              <a:rPr lang="en-US" sz="2200" dirty="0" err="1" smtClean="0">
                <a:effectLst/>
                <a:latin typeface="Arial" charset="0"/>
              </a:rPr>
              <a:t>Romboid</a:t>
            </a:r>
            <a:r>
              <a:rPr lang="en-US" sz="2200" dirty="0" smtClean="0">
                <a:effectLst/>
                <a:latin typeface="Arial" charset="0"/>
              </a:rPr>
              <a:t> reddish area in midline of dorsum of tongue anterior to </a:t>
            </a:r>
            <a:r>
              <a:rPr lang="en-US" sz="2200" dirty="0" err="1" smtClean="0">
                <a:effectLst/>
                <a:latin typeface="Arial" charset="0"/>
              </a:rPr>
              <a:t>vallate</a:t>
            </a:r>
            <a:r>
              <a:rPr lang="en-US" sz="2200" dirty="0" smtClean="0">
                <a:effectLst/>
                <a:latin typeface="Arial" charset="0"/>
              </a:rPr>
              <a:t> papillae</a:t>
            </a:r>
          </a:p>
          <a:p>
            <a:pPr eaLnBrk="1" hangingPunct="1">
              <a:lnSpc>
                <a:spcPct val="90000"/>
              </a:lnSpc>
              <a:buClr>
                <a:srgbClr val="000066"/>
              </a:buClr>
            </a:pPr>
            <a:r>
              <a:rPr lang="en-US" sz="2200" dirty="0" smtClean="0">
                <a:effectLst/>
                <a:latin typeface="Arial" charset="0"/>
              </a:rPr>
              <a:t>Due to </a:t>
            </a:r>
            <a:r>
              <a:rPr lang="en-US" sz="2200" dirty="0" err="1" smtClean="0">
                <a:effectLst/>
                <a:latin typeface="Arial" charset="0"/>
              </a:rPr>
              <a:t>persistance</a:t>
            </a:r>
            <a:r>
              <a:rPr lang="en-US" sz="2200" dirty="0" smtClean="0">
                <a:effectLst/>
                <a:latin typeface="Arial" charset="0"/>
              </a:rPr>
              <a:t> of </a:t>
            </a:r>
            <a:r>
              <a:rPr lang="en-US" sz="2200" dirty="0" err="1" smtClean="0">
                <a:effectLst/>
                <a:latin typeface="Arial" charset="0"/>
              </a:rPr>
              <a:t>tuberculum</a:t>
            </a:r>
            <a:r>
              <a:rPr lang="en-US" sz="2200" dirty="0" smtClean="0">
                <a:effectLst/>
                <a:latin typeface="Arial" charset="0"/>
              </a:rPr>
              <a:t> </a:t>
            </a:r>
            <a:r>
              <a:rPr lang="en-US" sz="2200" dirty="0" err="1" smtClean="0">
                <a:effectLst/>
                <a:latin typeface="Arial" charset="0"/>
              </a:rPr>
              <a:t>impar</a:t>
            </a:r>
            <a:endParaRPr lang="en-US" sz="2200" dirty="0" smtClean="0">
              <a:effectLst/>
              <a:latin typeface="Arial" charset="0"/>
            </a:endParaRPr>
          </a:p>
          <a:p>
            <a:pPr eaLnBrk="1" hangingPunct="1">
              <a:lnSpc>
                <a:spcPct val="90000"/>
              </a:lnSpc>
              <a:buClr>
                <a:srgbClr val="000066"/>
              </a:buClr>
            </a:pPr>
            <a:r>
              <a:rPr lang="en-US" sz="2200" dirty="0" smtClean="0">
                <a:effectLst/>
                <a:latin typeface="Arial" charset="0"/>
              </a:rPr>
              <a:t>Absence of </a:t>
            </a:r>
            <a:r>
              <a:rPr lang="en-US" sz="2200" dirty="0" err="1" smtClean="0">
                <a:effectLst/>
                <a:latin typeface="Arial" charset="0"/>
              </a:rPr>
              <a:t>filiform</a:t>
            </a:r>
            <a:r>
              <a:rPr lang="en-US" sz="2200" dirty="0" smtClean="0">
                <a:effectLst/>
                <a:latin typeface="Arial" charset="0"/>
              </a:rPr>
              <a:t> papillae and taste buds</a:t>
            </a:r>
          </a:p>
        </p:txBody>
      </p:sp>
      <p:pic>
        <p:nvPicPr>
          <p:cNvPr id="70658" name="Picture 2" descr="D:\12. Lecture photos\more mam\DSC01992.JPG"/>
          <p:cNvPicPr>
            <a:picLocks noGrp="1" noChangeAspect="1" noChangeArrowheads="1"/>
          </p:cNvPicPr>
          <p:nvPr>
            <p:ph sz="half" idx="1"/>
          </p:nvPr>
        </p:nvPicPr>
        <p:blipFill>
          <a:blip r:embed="rId2" cstate="print"/>
          <a:srcRect l="22642" t="5477" r="5660" b="11504"/>
          <a:stretch>
            <a:fillRect/>
          </a:stretch>
        </p:blipFill>
        <p:spPr bwMode="auto">
          <a:xfrm>
            <a:off x="2590800" y="1417721"/>
            <a:ext cx="3807691" cy="3306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76200"/>
            <a:ext cx="8229600" cy="762000"/>
          </a:xfrm>
        </p:spPr>
        <p:txBody>
          <a:bodyPr/>
          <a:lstStyle/>
          <a:p>
            <a:pPr eaLnBrk="1" hangingPunct="1">
              <a:defRPr/>
            </a:pPr>
            <a:r>
              <a:rPr lang="en-US" dirty="0">
                <a:solidFill>
                  <a:srgbClr val="800000"/>
                </a:solidFill>
              </a:rPr>
              <a:t>Salivary gland </a:t>
            </a:r>
            <a:r>
              <a:rPr lang="en-US" dirty="0" err="1">
                <a:solidFill>
                  <a:srgbClr val="800000"/>
                </a:solidFill>
              </a:rPr>
              <a:t>aplasia</a:t>
            </a:r>
            <a:endParaRPr lang="en-US" dirty="0">
              <a:solidFill>
                <a:srgbClr val="800000"/>
              </a:solidFill>
            </a:endParaRPr>
          </a:p>
        </p:txBody>
      </p:sp>
      <p:sp>
        <p:nvSpPr>
          <p:cNvPr id="87043" name="Rectangle 3"/>
          <p:cNvSpPr>
            <a:spLocks noGrp="1" noChangeArrowheads="1"/>
          </p:cNvSpPr>
          <p:nvPr>
            <p:ph sz="quarter" idx="1"/>
          </p:nvPr>
        </p:nvSpPr>
        <p:spPr>
          <a:xfrm>
            <a:off x="1066800" y="1828800"/>
            <a:ext cx="7162800" cy="2514600"/>
          </a:xfrm>
        </p:spPr>
        <p:txBody>
          <a:bodyPr>
            <a:normAutofit/>
          </a:bodyPr>
          <a:lstStyle/>
          <a:p>
            <a:pPr eaLnBrk="1" hangingPunct="1"/>
            <a:r>
              <a:rPr lang="en-US" sz="2400" dirty="0" smtClean="0">
                <a:effectLst/>
                <a:latin typeface="Arial" charset="0"/>
              </a:rPr>
              <a:t>One or group of salivary gland absent</a:t>
            </a:r>
          </a:p>
          <a:p>
            <a:pPr eaLnBrk="1" hangingPunct="1"/>
            <a:r>
              <a:rPr lang="en-US" sz="2400" dirty="0" smtClean="0">
                <a:effectLst/>
                <a:latin typeface="Arial" charset="0"/>
              </a:rPr>
              <a:t>Associated syndromes</a:t>
            </a:r>
          </a:p>
          <a:p>
            <a:pPr eaLnBrk="1" hangingPunct="1">
              <a:buFont typeface="Wingdings" pitchFamily="2" charset="2"/>
              <a:buNone/>
            </a:pPr>
            <a:r>
              <a:rPr lang="en-US" sz="2400" dirty="0" err="1" smtClean="0">
                <a:effectLst/>
                <a:latin typeface="Arial" charset="0"/>
              </a:rPr>
              <a:t>Hemifacial</a:t>
            </a:r>
            <a:r>
              <a:rPr lang="en-US" sz="2400" dirty="0" smtClean="0">
                <a:effectLst/>
                <a:latin typeface="Arial" charset="0"/>
              </a:rPr>
              <a:t> </a:t>
            </a:r>
            <a:r>
              <a:rPr lang="en-US" sz="2400" dirty="0" err="1" smtClean="0">
                <a:effectLst/>
                <a:latin typeface="Arial" charset="0"/>
              </a:rPr>
              <a:t>microsomia</a:t>
            </a:r>
            <a:endParaRPr lang="en-US" sz="2400" dirty="0" smtClean="0">
              <a:effectLst/>
              <a:latin typeface="Arial" charset="0"/>
            </a:endParaRPr>
          </a:p>
          <a:p>
            <a:pPr eaLnBrk="1" hangingPunct="1">
              <a:buFont typeface="Wingdings" pitchFamily="2" charset="2"/>
              <a:buNone/>
            </a:pPr>
            <a:r>
              <a:rPr lang="en-US" sz="2400" dirty="0" smtClean="0">
                <a:effectLst/>
                <a:latin typeface="Arial" charset="0"/>
              </a:rPr>
              <a:t>LADD (</a:t>
            </a:r>
            <a:r>
              <a:rPr lang="en-US" sz="2400" dirty="0" err="1" smtClean="0">
                <a:effectLst/>
                <a:latin typeface="Arial" charset="0"/>
              </a:rPr>
              <a:t>lacrimal</a:t>
            </a:r>
            <a:r>
              <a:rPr lang="en-US" sz="2400" dirty="0" smtClean="0">
                <a:effectLst/>
                <a:latin typeface="Arial" charset="0"/>
              </a:rPr>
              <a:t>, auricle, dental and digit) </a:t>
            </a:r>
          </a:p>
          <a:p>
            <a:pPr eaLnBrk="1" hangingPunct="1">
              <a:buFont typeface="Wingdings" pitchFamily="2" charset="2"/>
              <a:buNone/>
            </a:pPr>
            <a:r>
              <a:rPr lang="en-US" sz="2400" dirty="0" err="1" smtClean="0">
                <a:effectLst/>
                <a:latin typeface="Arial" charset="0"/>
              </a:rPr>
              <a:t>Mandibulofacial</a:t>
            </a:r>
            <a:r>
              <a:rPr lang="en-US" sz="2400" dirty="0" smtClean="0">
                <a:effectLst/>
                <a:latin typeface="Arial" charset="0"/>
              </a:rPr>
              <a:t> </a:t>
            </a:r>
            <a:r>
              <a:rPr lang="en-US" sz="2400" dirty="0" err="1" smtClean="0">
                <a:effectLst/>
                <a:latin typeface="Arial" charset="0"/>
              </a:rPr>
              <a:t>dysostosis</a:t>
            </a:r>
            <a:endParaRPr lang="en-US" sz="2400" dirty="0" smtClean="0">
              <a:effectLst/>
              <a:latin typeface="Arial"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a:xfrm>
            <a:off x="301752" y="76200"/>
            <a:ext cx="8534400" cy="606552"/>
          </a:xfrm>
        </p:spPr>
        <p:txBody>
          <a:bodyPr/>
          <a:lstStyle/>
          <a:p>
            <a:pPr eaLnBrk="1" hangingPunct="1">
              <a:defRPr/>
            </a:pPr>
            <a:r>
              <a:rPr lang="en-US" dirty="0">
                <a:solidFill>
                  <a:srgbClr val="800000"/>
                </a:solidFill>
              </a:rPr>
              <a:t>Xerostomia </a:t>
            </a:r>
          </a:p>
        </p:txBody>
      </p:sp>
      <p:sp>
        <p:nvSpPr>
          <p:cNvPr id="88067" name="Rectangle 3"/>
          <p:cNvSpPr>
            <a:spLocks noGrp="1" noChangeArrowheads="1"/>
          </p:cNvSpPr>
          <p:nvPr>
            <p:ph sz="half" idx="1"/>
          </p:nvPr>
        </p:nvSpPr>
        <p:spPr>
          <a:xfrm>
            <a:off x="685800" y="1447800"/>
            <a:ext cx="3886200" cy="4525963"/>
          </a:xfrm>
        </p:spPr>
        <p:txBody>
          <a:bodyPr>
            <a:noAutofit/>
          </a:bodyPr>
          <a:lstStyle/>
          <a:p>
            <a:pPr eaLnBrk="1" hangingPunct="1">
              <a:lnSpc>
                <a:spcPct val="90000"/>
              </a:lnSpc>
            </a:pPr>
            <a:r>
              <a:rPr lang="en-US" sz="2200" b="1" u="sng" dirty="0" smtClean="0">
                <a:effectLst/>
              </a:rPr>
              <a:t>Temporary </a:t>
            </a:r>
          </a:p>
          <a:p>
            <a:pPr eaLnBrk="1" hangingPunct="1">
              <a:lnSpc>
                <a:spcPct val="90000"/>
              </a:lnSpc>
              <a:buFont typeface="Wingdings" pitchFamily="2" charset="2"/>
              <a:buNone/>
            </a:pPr>
            <a:r>
              <a:rPr lang="en-US" sz="2200" dirty="0" smtClean="0">
                <a:effectLst/>
              </a:rPr>
              <a:t>Psychological</a:t>
            </a:r>
          </a:p>
          <a:p>
            <a:pPr eaLnBrk="1" hangingPunct="1">
              <a:lnSpc>
                <a:spcPct val="90000"/>
              </a:lnSpc>
              <a:buFont typeface="Wingdings" pitchFamily="2" charset="2"/>
              <a:buNone/>
            </a:pPr>
            <a:r>
              <a:rPr lang="en-US" sz="2200" dirty="0" smtClean="0">
                <a:effectLst/>
              </a:rPr>
              <a:t>Duct calculi</a:t>
            </a:r>
          </a:p>
          <a:p>
            <a:pPr eaLnBrk="1" hangingPunct="1">
              <a:lnSpc>
                <a:spcPct val="90000"/>
              </a:lnSpc>
              <a:buFont typeface="Wingdings" pitchFamily="2" charset="2"/>
              <a:buNone/>
            </a:pPr>
            <a:r>
              <a:rPr lang="en-US" sz="2200" dirty="0" err="1" smtClean="0">
                <a:effectLst/>
              </a:rPr>
              <a:t>Sialoadenitis</a:t>
            </a:r>
            <a:endParaRPr lang="en-US" sz="2200" dirty="0" smtClean="0">
              <a:effectLst/>
            </a:endParaRPr>
          </a:p>
          <a:p>
            <a:pPr eaLnBrk="1" hangingPunct="1">
              <a:lnSpc>
                <a:spcPct val="90000"/>
              </a:lnSpc>
              <a:buFont typeface="Wingdings" pitchFamily="2" charset="2"/>
              <a:buNone/>
            </a:pPr>
            <a:r>
              <a:rPr lang="en-US" sz="2200" dirty="0" smtClean="0">
                <a:effectLst/>
              </a:rPr>
              <a:t>	Mumps</a:t>
            </a:r>
          </a:p>
          <a:p>
            <a:pPr eaLnBrk="1" hangingPunct="1">
              <a:lnSpc>
                <a:spcPct val="90000"/>
              </a:lnSpc>
              <a:buFont typeface="Wingdings" pitchFamily="2" charset="2"/>
              <a:buNone/>
            </a:pPr>
            <a:r>
              <a:rPr lang="en-US" sz="2200" dirty="0" smtClean="0">
                <a:effectLst/>
              </a:rPr>
              <a:t>	</a:t>
            </a:r>
            <a:r>
              <a:rPr lang="en-US" sz="2200" dirty="0" err="1" smtClean="0">
                <a:effectLst/>
              </a:rPr>
              <a:t>Postop</a:t>
            </a:r>
            <a:r>
              <a:rPr lang="en-US" sz="2200" dirty="0" smtClean="0">
                <a:effectLst/>
              </a:rPr>
              <a:t>. </a:t>
            </a:r>
            <a:r>
              <a:rPr lang="en-US" sz="2200" dirty="0" err="1" smtClean="0">
                <a:effectLst/>
              </a:rPr>
              <a:t>Parotitis</a:t>
            </a:r>
            <a:endParaRPr lang="en-US" sz="2200" dirty="0" smtClean="0">
              <a:effectLst/>
            </a:endParaRPr>
          </a:p>
          <a:p>
            <a:pPr eaLnBrk="1" hangingPunct="1">
              <a:lnSpc>
                <a:spcPct val="90000"/>
              </a:lnSpc>
              <a:buFont typeface="Wingdings" pitchFamily="2" charset="2"/>
              <a:buNone/>
            </a:pPr>
            <a:r>
              <a:rPr lang="en-US" sz="2200" dirty="0" smtClean="0">
                <a:effectLst/>
              </a:rPr>
              <a:t>Nutritional deficiencies</a:t>
            </a:r>
          </a:p>
          <a:p>
            <a:pPr eaLnBrk="1" hangingPunct="1">
              <a:lnSpc>
                <a:spcPct val="90000"/>
              </a:lnSpc>
              <a:buFont typeface="Wingdings" pitchFamily="2" charset="2"/>
              <a:buNone/>
            </a:pPr>
            <a:r>
              <a:rPr lang="en-US" sz="2200" dirty="0" smtClean="0">
                <a:effectLst/>
              </a:rPr>
              <a:t>Drug therapy</a:t>
            </a:r>
          </a:p>
          <a:p>
            <a:pPr eaLnBrk="1" hangingPunct="1">
              <a:lnSpc>
                <a:spcPct val="90000"/>
              </a:lnSpc>
              <a:buFont typeface="Wingdings" pitchFamily="2" charset="2"/>
              <a:buNone/>
            </a:pPr>
            <a:r>
              <a:rPr lang="en-US" sz="2200" dirty="0" smtClean="0">
                <a:effectLst/>
              </a:rPr>
              <a:t>	</a:t>
            </a:r>
            <a:r>
              <a:rPr lang="en-US" sz="2200" dirty="0" err="1" smtClean="0">
                <a:effectLst/>
              </a:rPr>
              <a:t>Anticholinergic</a:t>
            </a:r>
            <a:endParaRPr lang="en-US" sz="2200" dirty="0" smtClean="0">
              <a:effectLst/>
            </a:endParaRPr>
          </a:p>
          <a:p>
            <a:pPr eaLnBrk="1" hangingPunct="1">
              <a:lnSpc>
                <a:spcPct val="90000"/>
              </a:lnSpc>
              <a:buFont typeface="Wingdings" pitchFamily="2" charset="2"/>
              <a:buNone/>
            </a:pPr>
            <a:r>
              <a:rPr lang="en-US" sz="2200" dirty="0" smtClean="0">
                <a:effectLst/>
              </a:rPr>
              <a:t>	</a:t>
            </a:r>
            <a:r>
              <a:rPr lang="en-US" sz="2200" dirty="0" err="1" smtClean="0">
                <a:effectLst/>
              </a:rPr>
              <a:t>Sympathomimetic</a:t>
            </a:r>
            <a:endParaRPr lang="en-US" sz="2200" dirty="0" smtClean="0">
              <a:effectLst/>
            </a:endParaRPr>
          </a:p>
          <a:p>
            <a:pPr eaLnBrk="1" hangingPunct="1">
              <a:lnSpc>
                <a:spcPct val="90000"/>
              </a:lnSpc>
              <a:buFont typeface="Wingdings" pitchFamily="2" charset="2"/>
              <a:buNone/>
            </a:pPr>
            <a:r>
              <a:rPr lang="en-US" sz="2200" dirty="0" smtClean="0">
                <a:effectLst/>
              </a:rPr>
              <a:t>	</a:t>
            </a:r>
            <a:r>
              <a:rPr lang="en-US" sz="2200" dirty="0" err="1" smtClean="0">
                <a:effectLst/>
              </a:rPr>
              <a:t>Tricyclic</a:t>
            </a:r>
            <a:r>
              <a:rPr lang="en-US" sz="2200" dirty="0" smtClean="0">
                <a:effectLst/>
              </a:rPr>
              <a:t> antidepressant</a:t>
            </a:r>
          </a:p>
          <a:p>
            <a:pPr eaLnBrk="1" hangingPunct="1">
              <a:lnSpc>
                <a:spcPct val="90000"/>
              </a:lnSpc>
              <a:buFont typeface="Wingdings" pitchFamily="2" charset="2"/>
              <a:buNone/>
            </a:pPr>
            <a:r>
              <a:rPr lang="en-US" sz="2200" dirty="0" smtClean="0">
                <a:effectLst/>
              </a:rPr>
              <a:t>	Bronchodilators</a:t>
            </a:r>
          </a:p>
          <a:p>
            <a:pPr eaLnBrk="1" hangingPunct="1">
              <a:lnSpc>
                <a:spcPct val="90000"/>
              </a:lnSpc>
              <a:buFont typeface="Wingdings" pitchFamily="2" charset="2"/>
              <a:buNone/>
            </a:pPr>
            <a:r>
              <a:rPr lang="en-US" sz="2200" dirty="0" smtClean="0">
                <a:effectLst/>
              </a:rPr>
              <a:t>	</a:t>
            </a:r>
            <a:r>
              <a:rPr lang="en-US" sz="2200" dirty="0" err="1" smtClean="0">
                <a:effectLst/>
              </a:rPr>
              <a:t>Antihistaminics</a:t>
            </a:r>
            <a:endParaRPr lang="en-US" sz="2200" dirty="0" smtClean="0">
              <a:effectLst/>
            </a:endParaRPr>
          </a:p>
          <a:p>
            <a:pPr eaLnBrk="1" hangingPunct="1">
              <a:lnSpc>
                <a:spcPct val="90000"/>
              </a:lnSpc>
              <a:buFont typeface="Wingdings" pitchFamily="2" charset="2"/>
              <a:buNone/>
            </a:pPr>
            <a:endParaRPr lang="en-US" sz="2200" dirty="0" smtClean="0">
              <a:effectLst/>
            </a:endParaRPr>
          </a:p>
        </p:txBody>
      </p:sp>
      <p:sp>
        <p:nvSpPr>
          <p:cNvPr id="88068" name="Rectangle 4"/>
          <p:cNvSpPr>
            <a:spLocks noGrp="1" noChangeArrowheads="1"/>
          </p:cNvSpPr>
          <p:nvPr>
            <p:ph sz="half" idx="2"/>
          </p:nvPr>
        </p:nvSpPr>
        <p:spPr>
          <a:xfrm>
            <a:off x="5181600" y="1524000"/>
            <a:ext cx="3429000" cy="4038600"/>
          </a:xfrm>
        </p:spPr>
        <p:txBody>
          <a:bodyPr>
            <a:normAutofit/>
          </a:bodyPr>
          <a:lstStyle/>
          <a:p>
            <a:pPr eaLnBrk="1" hangingPunct="1">
              <a:lnSpc>
                <a:spcPct val="90000"/>
              </a:lnSpc>
            </a:pPr>
            <a:r>
              <a:rPr lang="en-US" sz="2200" b="1" u="sng" dirty="0" smtClean="0">
                <a:effectLst/>
              </a:rPr>
              <a:t>Permanent</a:t>
            </a:r>
          </a:p>
          <a:p>
            <a:pPr eaLnBrk="1" hangingPunct="1">
              <a:lnSpc>
                <a:spcPct val="90000"/>
              </a:lnSpc>
              <a:buFont typeface="Wingdings" pitchFamily="2" charset="2"/>
              <a:buNone/>
            </a:pPr>
            <a:r>
              <a:rPr lang="en-US" sz="2200" dirty="0" smtClean="0">
                <a:effectLst/>
              </a:rPr>
              <a:t>Salivary gland </a:t>
            </a:r>
            <a:r>
              <a:rPr lang="en-US" sz="2200" dirty="0" err="1" smtClean="0">
                <a:effectLst/>
              </a:rPr>
              <a:t>aplasia</a:t>
            </a:r>
            <a:endParaRPr lang="en-US" sz="2200" dirty="0" smtClean="0">
              <a:effectLst/>
            </a:endParaRPr>
          </a:p>
          <a:p>
            <a:pPr eaLnBrk="1" hangingPunct="1">
              <a:lnSpc>
                <a:spcPct val="90000"/>
              </a:lnSpc>
              <a:buFont typeface="Wingdings" pitchFamily="2" charset="2"/>
              <a:buNone/>
            </a:pPr>
            <a:r>
              <a:rPr lang="en-US" sz="2200" dirty="0" err="1" smtClean="0">
                <a:effectLst/>
              </a:rPr>
              <a:t>Sjogrens</a:t>
            </a:r>
            <a:r>
              <a:rPr lang="en-US" sz="2200" dirty="0" smtClean="0">
                <a:effectLst/>
              </a:rPr>
              <a:t> syndrome</a:t>
            </a:r>
          </a:p>
          <a:p>
            <a:pPr eaLnBrk="1" hangingPunct="1">
              <a:lnSpc>
                <a:spcPct val="90000"/>
              </a:lnSpc>
              <a:buFont typeface="Wingdings" pitchFamily="2" charset="2"/>
              <a:buNone/>
            </a:pPr>
            <a:r>
              <a:rPr lang="en-US" sz="2200" dirty="0" err="1" smtClean="0">
                <a:effectLst/>
              </a:rPr>
              <a:t>Dibetes</a:t>
            </a:r>
            <a:r>
              <a:rPr lang="en-US" sz="2200" dirty="0" smtClean="0">
                <a:effectLst/>
              </a:rPr>
              <a:t> </a:t>
            </a:r>
            <a:r>
              <a:rPr lang="en-US" sz="2200" dirty="0" err="1" smtClean="0">
                <a:effectLst/>
              </a:rPr>
              <a:t>mallitus</a:t>
            </a:r>
            <a:endParaRPr lang="en-US" sz="2200" dirty="0" smtClean="0">
              <a:effectLst/>
            </a:endParaRPr>
          </a:p>
          <a:p>
            <a:pPr eaLnBrk="1" hangingPunct="1">
              <a:lnSpc>
                <a:spcPct val="90000"/>
              </a:lnSpc>
              <a:buFont typeface="Wingdings" pitchFamily="2" charset="2"/>
              <a:buNone/>
            </a:pPr>
            <a:r>
              <a:rPr lang="en-US" sz="2200" dirty="0" err="1" smtClean="0">
                <a:effectLst/>
              </a:rPr>
              <a:t>Parkinsons</a:t>
            </a:r>
            <a:r>
              <a:rPr lang="en-US" sz="2200" dirty="0" smtClean="0">
                <a:effectLst/>
              </a:rPr>
              <a:t> disease</a:t>
            </a:r>
          </a:p>
          <a:p>
            <a:pPr eaLnBrk="1" hangingPunct="1">
              <a:lnSpc>
                <a:spcPct val="90000"/>
              </a:lnSpc>
              <a:buFont typeface="Wingdings" pitchFamily="2" charset="2"/>
              <a:buNone/>
            </a:pPr>
            <a:r>
              <a:rPr lang="en-US" sz="2200" dirty="0" smtClean="0">
                <a:effectLst/>
              </a:rPr>
              <a:t>Cystic fibrosis</a:t>
            </a:r>
          </a:p>
          <a:p>
            <a:pPr eaLnBrk="1" hangingPunct="1">
              <a:lnSpc>
                <a:spcPct val="90000"/>
              </a:lnSpc>
              <a:buFont typeface="Wingdings" pitchFamily="2" charset="2"/>
              <a:buNone/>
            </a:pPr>
            <a:r>
              <a:rPr lang="en-US" sz="2200" dirty="0" err="1" smtClean="0">
                <a:effectLst/>
              </a:rPr>
              <a:t>Sarcoidosis</a:t>
            </a:r>
            <a:endParaRPr lang="en-US" sz="2200" dirty="0" smtClean="0">
              <a:effectLst/>
            </a:endParaRPr>
          </a:p>
          <a:p>
            <a:pPr eaLnBrk="1" hangingPunct="1">
              <a:lnSpc>
                <a:spcPct val="90000"/>
              </a:lnSpc>
              <a:buFont typeface="Wingdings" pitchFamily="2" charset="2"/>
              <a:buNone/>
            </a:pPr>
            <a:r>
              <a:rPr lang="en-US" sz="2200" dirty="0" smtClean="0">
                <a:effectLst/>
              </a:rPr>
              <a:t>Radiotherapy</a:t>
            </a:r>
          </a:p>
          <a:p>
            <a:pPr eaLnBrk="1" hangingPunct="1">
              <a:lnSpc>
                <a:spcPct val="90000"/>
              </a:lnSpc>
              <a:buFont typeface="Wingdings" pitchFamily="2" charset="2"/>
              <a:buNone/>
            </a:pPr>
            <a:r>
              <a:rPr lang="en-US" sz="2200" dirty="0" smtClean="0">
                <a:effectLst/>
              </a:rPr>
              <a:t>Surgical/physical trauma</a:t>
            </a:r>
          </a:p>
          <a:p>
            <a:pPr eaLnBrk="1" hangingPunct="1">
              <a:lnSpc>
                <a:spcPct val="90000"/>
              </a:lnSpc>
              <a:buFont typeface="Wingdings" pitchFamily="2" charset="2"/>
              <a:buNone/>
            </a:pPr>
            <a:r>
              <a:rPr lang="en-US" sz="2200" dirty="0" err="1" smtClean="0">
                <a:effectLst/>
              </a:rPr>
              <a:t>Menapause</a:t>
            </a:r>
            <a:endParaRPr lang="en-US" sz="2200" dirty="0" smtClean="0">
              <a:effectLst/>
            </a:endParaRPr>
          </a:p>
          <a:p>
            <a:pPr eaLnBrk="1" hangingPunct="1">
              <a:lnSpc>
                <a:spcPct val="90000"/>
              </a:lnSpc>
              <a:buFont typeface="Wingdings" pitchFamily="2" charset="2"/>
              <a:buNone/>
            </a:pPr>
            <a:endParaRPr lang="en-US" sz="2200" dirty="0" smtClean="0">
              <a:effectLst/>
            </a:endParaRPr>
          </a:p>
        </p:txBody>
      </p:sp>
      <p:sp>
        <p:nvSpPr>
          <p:cNvPr id="88069" name="Text Box 5"/>
          <p:cNvSpPr txBox="1">
            <a:spLocks noChangeArrowheads="1"/>
          </p:cNvSpPr>
          <p:nvPr/>
        </p:nvSpPr>
        <p:spPr bwMode="auto">
          <a:xfrm>
            <a:off x="2819400" y="685800"/>
            <a:ext cx="3505200" cy="369332"/>
          </a:xfrm>
          <a:prstGeom prst="rect">
            <a:avLst/>
          </a:prstGeom>
          <a:noFill/>
          <a:ln w="9525">
            <a:noFill/>
            <a:miter lim="800000"/>
            <a:headEnd/>
            <a:tailEnd/>
          </a:ln>
        </p:spPr>
        <p:txBody>
          <a:bodyPr wrap="square">
            <a:spAutoFit/>
          </a:bodyPr>
          <a:lstStyle/>
          <a:p>
            <a:pPr eaLnBrk="0" hangingPunct="0"/>
            <a:r>
              <a:rPr lang="en-US" b="1" dirty="0"/>
              <a:t>Reduced salivary </a:t>
            </a:r>
            <a:r>
              <a:rPr lang="en-US" b="1" dirty="0" smtClean="0"/>
              <a:t>secretion</a:t>
            </a:r>
            <a:endParaRPr lang="en-US" b="1"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defRPr/>
            </a:pPr>
            <a:r>
              <a:rPr lang="en-US">
                <a:solidFill>
                  <a:srgbClr val="800000"/>
                </a:solidFill>
              </a:rPr>
              <a:t>Hyperplasia of palatal glands</a:t>
            </a:r>
          </a:p>
        </p:txBody>
      </p:sp>
      <p:sp>
        <p:nvSpPr>
          <p:cNvPr id="43012" name="Rectangle 4"/>
          <p:cNvSpPr>
            <a:spLocks noGrp="1" noChangeArrowheads="1"/>
          </p:cNvSpPr>
          <p:nvPr>
            <p:ph sz="half" idx="1"/>
          </p:nvPr>
        </p:nvSpPr>
        <p:spPr>
          <a:xfrm>
            <a:off x="301752" y="1642872"/>
            <a:ext cx="4038600" cy="4681728"/>
          </a:xfrm>
        </p:spPr>
        <p:txBody>
          <a:bodyPr/>
          <a:lstStyle/>
          <a:p>
            <a:pPr eaLnBrk="1" hangingPunct="1">
              <a:lnSpc>
                <a:spcPct val="90000"/>
              </a:lnSpc>
              <a:defRPr/>
            </a:pPr>
            <a:r>
              <a:rPr lang="en-US" sz="2400" dirty="0"/>
              <a:t>Endocrine disorder</a:t>
            </a:r>
          </a:p>
          <a:p>
            <a:pPr eaLnBrk="1" hangingPunct="1">
              <a:lnSpc>
                <a:spcPct val="90000"/>
              </a:lnSpc>
              <a:defRPr/>
            </a:pPr>
            <a:r>
              <a:rPr lang="en-US" sz="2400" dirty="0"/>
              <a:t>Gout</a:t>
            </a:r>
          </a:p>
          <a:p>
            <a:pPr eaLnBrk="1" hangingPunct="1">
              <a:lnSpc>
                <a:spcPct val="90000"/>
              </a:lnSpc>
              <a:defRPr/>
            </a:pPr>
            <a:r>
              <a:rPr lang="en-US" sz="2400" dirty="0" err="1"/>
              <a:t>Dibetes</a:t>
            </a:r>
            <a:r>
              <a:rPr lang="en-US" sz="2400" dirty="0"/>
              <a:t> </a:t>
            </a:r>
            <a:r>
              <a:rPr lang="en-US" sz="2400" dirty="0" err="1"/>
              <a:t>mallitus</a:t>
            </a:r>
            <a:endParaRPr lang="en-US" sz="2400" dirty="0"/>
          </a:p>
          <a:p>
            <a:pPr eaLnBrk="1" hangingPunct="1">
              <a:lnSpc>
                <a:spcPct val="90000"/>
              </a:lnSpc>
              <a:defRPr/>
            </a:pPr>
            <a:r>
              <a:rPr lang="en-US" sz="2400" dirty="0"/>
              <a:t>Menopause</a:t>
            </a:r>
          </a:p>
          <a:p>
            <a:pPr eaLnBrk="1" hangingPunct="1">
              <a:lnSpc>
                <a:spcPct val="90000"/>
              </a:lnSpc>
              <a:defRPr/>
            </a:pPr>
            <a:r>
              <a:rPr lang="en-US" sz="2400" dirty="0"/>
              <a:t>Hepatic disease</a:t>
            </a:r>
          </a:p>
          <a:p>
            <a:pPr eaLnBrk="1" hangingPunct="1">
              <a:lnSpc>
                <a:spcPct val="90000"/>
              </a:lnSpc>
              <a:defRPr/>
            </a:pPr>
            <a:r>
              <a:rPr lang="en-US" sz="2400" dirty="0"/>
              <a:t>Starvation</a:t>
            </a:r>
          </a:p>
          <a:p>
            <a:pPr eaLnBrk="1" hangingPunct="1">
              <a:lnSpc>
                <a:spcPct val="90000"/>
              </a:lnSpc>
              <a:defRPr/>
            </a:pPr>
            <a:r>
              <a:rPr lang="en-US" sz="2400" dirty="0"/>
              <a:t>Alcoholism</a:t>
            </a:r>
          </a:p>
          <a:p>
            <a:pPr eaLnBrk="1" hangingPunct="1">
              <a:lnSpc>
                <a:spcPct val="90000"/>
              </a:lnSpc>
              <a:defRPr/>
            </a:pPr>
            <a:r>
              <a:rPr lang="en-US" sz="2400" dirty="0"/>
              <a:t>Inflammation</a:t>
            </a:r>
          </a:p>
          <a:p>
            <a:pPr eaLnBrk="1" hangingPunct="1">
              <a:lnSpc>
                <a:spcPct val="90000"/>
              </a:lnSpc>
              <a:defRPr/>
            </a:pPr>
            <a:r>
              <a:rPr lang="en-US" sz="2400" dirty="0"/>
              <a:t>Benign </a:t>
            </a:r>
            <a:r>
              <a:rPr lang="en-US" sz="2400" dirty="0" err="1"/>
              <a:t>lymphoepithelial</a:t>
            </a:r>
            <a:r>
              <a:rPr lang="en-US" sz="2400" dirty="0"/>
              <a:t> lesion</a:t>
            </a:r>
          </a:p>
          <a:p>
            <a:pPr eaLnBrk="1" hangingPunct="1">
              <a:lnSpc>
                <a:spcPct val="90000"/>
              </a:lnSpc>
              <a:defRPr/>
            </a:pPr>
            <a:r>
              <a:rPr lang="en-US" sz="2400" dirty="0" err="1"/>
              <a:t>Sjogrens</a:t>
            </a:r>
            <a:r>
              <a:rPr lang="en-US" sz="2400" dirty="0"/>
              <a:t> syndrome</a:t>
            </a:r>
          </a:p>
        </p:txBody>
      </p:sp>
      <p:sp>
        <p:nvSpPr>
          <p:cNvPr id="43013" name="Rectangle 5"/>
          <p:cNvSpPr>
            <a:spLocks noGrp="1" noChangeArrowheads="1"/>
          </p:cNvSpPr>
          <p:nvPr>
            <p:ph sz="half" idx="2"/>
          </p:nvPr>
        </p:nvSpPr>
        <p:spPr>
          <a:xfrm>
            <a:off x="4800600" y="1600200"/>
            <a:ext cx="4038600" cy="4343400"/>
          </a:xfrm>
        </p:spPr>
        <p:txBody>
          <a:bodyPr/>
          <a:lstStyle/>
          <a:p>
            <a:pPr eaLnBrk="1" hangingPunct="1">
              <a:lnSpc>
                <a:spcPct val="90000"/>
              </a:lnSpc>
              <a:defRPr/>
            </a:pPr>
            <a:r>
              <a:rPr lang="en-US" sz="2400" dirty="0"/>
              <a:t>Adiposity </a:t>
            </a:r>
          </a:p>
          <a:p>
            <a:pPr eaLnBrk="1" hangingPunct="1">
              <a:lnSpc>
                <a:spcPct val="90000"/>
              </a:lnSpc>
              <a:defRPr/>
            </a:pPr>
            <a:r>
              <a:rPr lang="en-US" sz="2400" dirty="0" err="1"/>
              <a:t>Aglosia</a:t>
            </a:r>
            <a:r>
              <a:rPr lang="en-US" sz="2400" dirty="0"/>
              <a:t> </a:t>
            </a:r>
            <a:r>
              <a:rPr lang="en-US" sz="2400" dirty="0" err="1"/>
              <a:t>aductyly</a:t>
            </a:r>
            <a:r>
              <a:rPr lang="en-US" sz="2400" dirty="0"/>
              <a:t> syndrome</a:t>
            </a:r>
          </a:p>
          <a:p>
            <a:pPr eaLnBrk="1" hangingPunct="1">
              <a:lnSpc>
                <a:spcPct val="90000"/>
              </a:lnSpc>
              <a:defRPr/>
            </a:pPr>
            <a:r>
              <a:rPr lang="en-US" sz="2400" dirty="0" err="1"/>
              <a:t>Waldenstroms</a:t>
            </a:r>
            <a:r>
              <a:rPr lang="en-US" sz="2400" dirty="0"/>
              <a:t> </a:t>
            </a:r>
            <a:r>
              <a:rPr lang="en-US" sz="2400" dirty="0" err="1"/>
              <a:t>macroglobuliemia</a:t>
            </a:r>
            <a:endParaRPr lang="en-US" sz="2400" dirty="0"/>
          </a:p>
          <a:p>
            <a:pPr eaLnBrk="1" hangingPunct="1">
              <a:lnSpc>
                <a:spcPct val="90000"/>
              </a:lnSpc>
              <a:defRPr/>
            </a:pPr>
            <a:r>
              <a:rPr lang="en-US" sz="2400" dirty="0" err="1"/>
              <a:t>Uveoparotid</a:t>
            </a:r>
            <a:r>
              <a:rPr lang="en-US" sz="2400" dirty="0"/>
              <a:t> fever</a:t>
            </a:r>
          </a:p>
          <a:p>
            <a:pPr eaLnBrk="1" hangingPunct="1">
              <a:lnSpc>
                <a:spcPct val="90000"/>
              </a:lnSpc>
              <a:defRPr/>
            </a:pPr>
            <a:r>
              <a:rPr lang="en-US" sz="2400" dirty="0" err="1"/>
              <a:t>Felty’s</a:t>
            </a:r>
            <a:r>
              <a:rPr lang="en-US" sz="2400" dirty="0"/>
              <a:t> syndrome</a:t>
            </a:r>
          </a:p>
          <a:p>
            <a:pPr eaLnBrk="1" hangingPunct="1">
              <a:lnSpc>
                <a:spcPct val="90000"/>
              </a:lnSpc>
              <a:defRPr/>
            </a:pPr>
            <a:r>
              <a:rPr lang="en-US" sz="2400" dirty="0"/>
              <a:t>Drugs</a:t>
            </a:r>
          </a:p>
          <a:p>
            <a:pPr eaLnBrk="1" hangingPunct="1">
              <a:lnSpc>
                <a:spcPct val="90000"/>
              </a:lnSpc>
              <a:defRPr/>
            </a:pPr>
            <a:r>
              <a:rPr lang="en-US" sz="2400" dirty="0"/>
              <a:t>Aging</a:t>
            </a:r>
          </a:p>
          <a:p>
            <a:pPr eaLnBrk="1" hangingPunct="1">
              <a:lnSpc>
                <a:spcPct val="90000"/>
              </a:lnSpc>
              <a:defRPr/>
            </a:pPr>
            <a:r>
              <a:rPr lang="en-US" sz="2400" dirty="0"/>
              <a:t>Idiopathic</a:t>
            </a:r>
          </a:p>
          <a:p>
            <a:pPr eaLnBrk="1" hangingPunct="1">
              <a:lnSpc>
                <a:spcPct val="90000"/>
              </a:lnSpc>
              <a:defRPr/>
            </a:pPr>
            <a:endParaRPr lang="en-US" sz="2400" dirty="0"/>
          </a:p>
          <a:p>
            <a:pPr eaLnBrk="1" hangingPunct="1">
              <a:lnSpc>
                <a:spcPct val="90000"/>
              </a:lnSpc>
              <a:defRPr/>
            </a:pPr>
            <a:endParaRPr lang="en-US" sz="2400" dirty="0"/>
          </a:p>
          <a:p>
            <a:pPr eaLnBrk="1" hangingPunct="1">
              <a:lnSpc>
                <a:spcPct val="90000"/>
              </a:lnSpc>
              <a:defRPr/>
            </a:pPr>
            <a:endParaRPr lang="en-US" sz="24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pPr eaLnBrk="1" hangingPunct="1">
              <a:defRPr/>
            </a:pPr>
            <a:r>
              <a:rPr lang="en-US" dirty="0" err="1"/>
              <a:t>Atresia</a:t>
            </a:r>
            <a:r>
              <a:rPr lang="en-US" dirty="0"/>
              <a:t> </a:t>
            </a:r>
          </a:p>
        </p:txBody>
      </p:sp>
      <p:sp>
        <p:nvSpPr>
          <p:cNvPr id="45059" name="Rectangle 3"/>
          <p:cNvSpPr>
            <a:spLocks noGrp="1" noChangeArrowheads="1"/>
          </p:cNvSpPr>
          <p:nvPr>
            <p:ph sz="quarter" idx="1"/>
          </p:nvPr>
        </p:nvSpPr>
        <p:spPr>
          <a:xfrm>
            <a:off x="457200" y="1600200"/>
            <a:ext cx="8229600" cy="1905000"/>
          </a:xfrm>
        </p:spPr>
        <p:txBody>
          <a:bodyPr/>
          <a:lstStyle/>
          <a:p>
            <a:pPr eaLnBrk="1" hangingPunct="1">
              <a:defRPr/>
            </a:pPr>
            <a:r>
              <a:rPr lang="en-US"/>
              <a:t>Congenital occlusion or absence of one or more of major salivary gland duct</a:t>
            </a:r>
          </a:p>
          <a:p>
            <a:pPr eaLnBrk="1" hangingPunct="1">
              <a:defRPr/>
            </a:pPr>
            <a:r>
              <a:rPr lang="en-US"/>
              <a:t>Leads to retention cyst or xerostomia</a:t>
            </a:r>
          </a:p>
        </p:txBody>
      </p:sp>
      <p:sp>
        <p:nvSpPr>
          <p:cNvPr id="45060" name="Rectangle 4"/>
          <p:cNvSpPr>
            <a:spLocks noRot="1" noChangeArrowheads="1"/>
          </p:cNvSpPr>
          <p:nvPr/>
        </p:nvSpPr>
        <p:spPr bwMode="auto">
          <a:xfrm>
            <a:off x="609600" y="3581400"/>
            <a:ext cx="8229600" cy="1143000"/>
          </a:xfrm>
          <a:prstGeom prst="rect">
            <a:avLst/>
          </a:prstGeom>
          <a:noFill/>
          <a:ln w="9525">
            <a:noFill/>
            <a:miter lim="800000"/>
            <a:headEnd/>
            <a:tailEnd/>
          </a:ln>
          <a:effectLst/>
        </p:spPr>
        <p:txBody>
          <a:bodyPr anchor="ctr"/>
          <a:lstStyle/>
          <a:p>
            <a:pPr algn="ctr">
              <a:defRPr/>
            </a:pPr>
            <a:r>
              <a:rPr lang="en-US" sz="3300" dirty="0">
                <a:solidFill>
                  <a:schemeClr val="accent3"/>
                </a:solidFill>
                <a:latin typeface="+mj-lt"/>
                <a:cs typeface="+mn-cs"/>
              </a:rPr>
              <a:t>Aberrancy </a:t>
            </a:r>
          </a:p>
        </p:txBody>
      </p:sp>
      <p:sp>
        <p:nvSpPr>
          <p:cNvPr id="45061" name="Rectangle 5"/>
          <p:cNvSpPr>
            <a:spLocks noChangeArrowheads="1"/>
          </p:cNvSpPr>
          <p:nvPr/>
        </p:nvSpPr>
        <p:spPr bwMode="auto">
          <a:xfrm>
            <a:off x="609600" y="4830763"/>
            <a:ext cx="7772400" cy="731837"/>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Char char="n"/>
              <a:defRPr/>
            </a:pPr>
            <a:r>
              <a:rPr lang="en-US" sz="2400" dirty="0">
                <a:cs typeface="+mn-cs"/>
              </a:rPr>
              <a:t>Salivary glands found farthest from normal location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eaLnBrk="1" hangingPunct="1">
              <a:defRPr/>
            </a:pPr>
            <a:r>
              <a:rPr lang="en-US"/>
              <a:t>Static bone cavity</a:t>
            </a:r>
          </a:p>
        </p:txBody>
      </p:sp>
      <p:sp>
        <p:nvSpPr>
          <p:cNvPr id="91139" name="Rectangle 3"/>
          <p:cNvSpPr>
            <a:spLocks noGrp="1" noChangeArrowheads="1"/>
          </p:cNvSpPr>
          <p:nvPr>
            <p:ph sz="quarter" idx="1"/>
          </p:nvPr>
        </p:nvSpPr>
        <p:spPr/>
        <p:txBody>
          <a:bodyPr/>
          <a:lstStyle/>
          <a:p>
            <a:pPr eaLnBrk="1" hangingPunct="1"/>
            <a:r>
              <a:rPr lang="en-US" smtClean="0">
                <a:effectLst/>
              </a:rPr>
              <a:t>Asymptomatic </a:t>
            </a:r>
          </a:p>
          <a:p>
            <a:pPr eaLnBrk="1" hangingPunct="1"/>
            <a:r>
              <a:rPr lang="en-US" smtClean="0">
                <a:effectLst/>
              </a:rPr>
              <a:t>well circumscribed radiolucency with sclerotic borders</a:t>
            </a:r>
          </a:p>
          <a:p>
            <a:pPr eaLnBrk="1" hangingPunct="1"/>
            <a:r>
              <a:rPr lang="en-US" smtClean="0">
                <a:effectLst/>
              </a:rPr>
              <a:t>below mandibular canal between molar teeth and angle of mandible</a:t>
            </a:r>
          </a:p>
          <a:p>
            <a:pPr eaLnBrk="1" hangingPunct="1"/>
            <a:r>
              <a:rPr lang="en-US" smtClean="0">
                <a:effectLst/>
              </a:rPr>
              <a:t>Contains normal salivary gland tissue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81000"/>
            <a:ext cx="8229600" cy="1447800"/>
          </a:xfrm>
        </p:spPr>
        <p:txBody>
          <a:bodyPr>
            <a:normAutofit/>
          </a:bodyPr>
          <a:lstStyle/>
          <a:p>
            <a:pPr eaLnBrk="1" hangingPunct="1"/>
            <a:r>
              <a:rPr lang="en-US" smtClean="0">
                <a:effectLst/>
              </a:rPr>
              <a:t>Developmental Disturbances of  oral mucosa</a:t>
            </a:r>
          </a:p>
        </p:txBody>
      </p:sp>
      <p:sp>
        <p:nvSpPr>
          <p:cNvPr id="12291" name="Content Placeholder 2"/>
          <p:cNvSpPr>
            <a:spLocks noGrp="1"/>
          </p:cNvSpPr>
          <p:nvPr>
            <p:ph sz="quarter" idx="1"/>
          </p:nvPr>
        </p:nvSpPr>
        <p:spPr>
          <a:xfrm>
            <a:off x="457200" y="2286000"/>
            <a:ext cx="8229600" cy="1752600"/>
          </a:xfrm>
        </p:spPr>
        <p:txBody>
          <a:bodyPr/>
          <a:lstStyle/>
          <a:p>
            <a:pPr eaLnBrk="1" hangingPunct="1"/>
            <a:r>
              <a:rPr lang="en-US" b="1" smtClean="0">
                <a:effectLst/>
              </a:rPr>
              <a:t>Fordyce granules</a:t>
            </a:r>
          </a:p>
          <a:p>
            <a:pPr eaLnBrk="1" hangingPunct="1"/>
            <a:r>
              <a:rPr lang="en-US" b="1" smtClean="0">
                <a:effectLst/>
              </a:rPr>
              <a:t>Focal epithelial hyperplasia</a:t>
            </a:r>
          </a:p>
          <a:p>
            <a:pPr eaLnBrk="1" hangingPunct="1">
              <a:buFont typeface="Wingdings" pitchFamily="2" charset="2"/>
              <a:buNone/>
            </a:pPr>
            <a:endParaRPr lang="en-US" b="1" smtClean="0">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57200" y="228600"/>
            <a:ext cx="8229600" cy="838200"/>
          </a:xfrm>
        </p:spPr>
        <p:txBody>
          <a:bodyPr>
            <a:normAutofit/>
          </a:bodyPr>
          <a:lstStyle/>
          <a:p>
            <a:r>
              <a:rPr lang="en-US" sz="2200" b="1" dirty="0" smtClean="0">
                <a:latin typeface="Times New Roman" pitchFamily="18" charset="0"/>
              </a:rPr>
              <a:t>Disturbances </a:t>
            </a:r>
            <a:r>
              <a:rPr lang="en-US" sz="2200" b="1" dirty="0">
                <a:latin typeface="Times New Roman" pitchFamily="18" charset="0"/>
              </a:rPr>
              <a:t>in Size of </a:t>
            </a:r>
            <a:r>
              <a:rPr lang="en-US" sz="2200" b="1" dirty="0" smtClean="0">
                <a:latin typeface="Times New Roman" pitchFamily="18" charset="0"/>
              </a:rPr>
              <a:t>Teeth</a:t>
            </a:r>
            <a:r>
              <a:rPr lang="en-US" sz="2200" b="1" dirty="0">
                <a:latin typeface="Times New Roman" pitchFamily="18" charset="0"/>
              </a:rPr>
              <a:t/>
            </a:r>
            <a:br>
              <a:rPr lang="en-US" sz="2200" b="1" dirty="0">
                <a:latin typeface="Times New Roman" pitchFamily="18" charset="0"/>
              </a:rPr>
            </a:br>
            <a:r>
              <a:rPr lang="en-US" sz="2200" b="1" dirty="0">
                <a:latin typeface="Times New Roman" pitchFamily="18" charset="0"/>
              </a:rPr>
              <a:t>MICRODONTIA</a:t>
            </a:r>
          </a:p>
        </p:txBody>
      </p:sp>
      <p:sp>
        <p:nvSpPr>
          <p:cNvPr id="8" name="Rectangle 3"/>
          <p:cNvSpPr txBox="1">
            <a:spLocks noChangeArrowheads="1"/>
          </p:cNvSpPr>
          <p:nvPr/>
        </p:nvSpPr>
        <p:spPr>
          <a:xfrm>
            <a:off x="457200" y="1447800"/>
            <a:ext cx="8153400" cy="50292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It is used to describe teeth which are smaller than normal.</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In true generalized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microdontia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all the teeth are smaller than normal. e.g.: pituitary dwarfism.</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In relative generalized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microdontia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normal or slightly smaller than normal teeth are present in jaws that are somewhat larger than normal.</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Microdontia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involving a single tooth, affects mostly the maxillary lateral incisor and the third molar, e.g. Peg lateral.</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graphicFrame>
        <p:nvGraphicFramePr>
          <p:cNvPr id="9" name="Organization Chart 5"/>
          <p:cNvGraphicFramePr>
            <a:graphicFrameLocks/>
          </p:cNvGraphicFramePr>
          <p:nvPr>
            <p:ph sz="half" idx="4294967295"/>
          </p:nvPr>
        </p:nvGraphicFramePr>
        <p:xfrm>
          <a:off x="914400" y="2057400"/>
          <a:ext cx="6934200" cy="1524000"/>
        </p:xfrm>
        <a:graphic>
          <a:graphicData uri="http://schemas.openxmlformats.org/drawingml/2006/compatibility">
            <com:legacyDrawing xmlns:com="http://schemas.openxmlformats.org/drawingml/2006/compatibility" spid="_x0000_s71691"/>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descr="D:\12. Lecture photos\more mam\DSC01997.JPG"/>
          <p:cNvPicPr>
            <a:picLocks noGrp="1" noChangeAspect="1" noChangeArrowheads="1"/>
          </p:cNvPicPr>
          <p:nvPr>
            <p:ph sz="quarter" idx="1"/>
          </p:nvPr>
        </p:nvPicPr>
        <p:blipFill>
          <a:blip r:embed="rId2"/>
          <a:srcRect l="21549" t="9931" r="17201" b="28403"/>
          <a:stretch>
            <a:fillRect/>
          </a:stretch>
        </p:blipFill>
        <p:spPr bwMode="auto">
          <a:xfrm>
            <a:off x="1124465" y="1219200"/>
            <a:ext cx="6724135" cy="5077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D:\12. Lecture photos\more mam\DSC02037.JPG"/>
          <p:cNvPicPr>
            <a:picLocks noChangeAspect="1" noChangeArrowheads="1"/>
          </p:cNvPicPr>
          <p:nvPr/>
        </p:nvPicPr>
        <p:blipFill>
          <a:blip r:embed="rId2" cstate="print"/>
          <a:srcRect l="2566" t="2888" r="1535" b="10965"/>
          <a:stretch>
            <a:fillRect/>
          </a:stretch>
        </p:blipFill>
        <p:spPr bwMode="auto">
          <a:xfrm>
            <a:off x="990600" y="1143000"/>
            <a:ext cx="72390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12. Lecture photos\more mam\DSC02036.JPG"/>
          <p:cNvPicPr>
            <a:picLocks noChangeAspect="1" noChangeArrowheads="1"/>
          </p:cNvPicPr>
          <p:nvPr/>
        </p:nvPicPr>
        <p:blipFill>
          <a:blip r:embed="rId2" cstate="print"/>
          <a:srcRect l="4585" t="9619" r="6583" b="13657"/>
          <a:stretch>
            <a:fillRect/>
          </a:stretch>
        </p:blipFill>
        <p:spPr bwMode="auto">
          <a:xfrm>
            <a:off x="776705" y="1143000"/>
            <a:ext cx="7529095"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457200" y="427038"/>
            <a:ext cx="8229600" cy="487362"/>
          </a:xfrm>
          <a:noFill/>
          <a:ln/>
        </p:spPr>
        <p:txBody>
          <a:bodyPr>
            <a:normAutofit fontScale="90000"/>
          </a:bodyPr>
          <a:lstStyle/>
          <a:p>
            <a:r>
              <a:rPr lang="en-US" sz="2800" b="1" dirty="0" smtClean="0"/>
              <a:t>MACRODONTIA</a:t>
            </a:r>
            <a:endParaRPr lang="en-US" sz="2800" b="1" dirty="0"/>
          </a:p>
        </p:txBody>
      </p:sp>
      <p:sp>
        <p:nvSpPr>
          <p:cNvPr id="5" name="Rectangle 5"/>
          <p:cNvSpPr txBox="1">
            <a:spLocks noChangeArrowheads="1"/>
          </p:cNvSpPr>
          <p:nvPr/>
        </p:nvSpPr>
        <p:spPr>
          <a:xfrm>
            <a:off x="228600" y="1447800"/>
            <a:ext cx="8686800" cy="4876800"/>
          </a:xfrm>
          <a:prstGeom prst="rect">
            <a:avLst/>
          </a:prstGeom>
          <a:noFill/>
          <a:ln/>
        </p:spPr>
        <p:txBody>
          <a:bodyPr vert="horz">
            <a:noAutofit/>
          </a:bodyPr>
          <a:lstStyle/>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Refers to teeth larger than normal.</a:t>
            </a:r>
          </a:p>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l"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True generalized: All teeth larger than normal, e.g.: pituitary gigantism.</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Relative generalized: slightly larger teeth in small jaws</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Microdontia</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involving a single tooth is common.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Hemihypertrophy</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of the face - can be seen but not a true type.</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graphicFrame>
        <p:nvGraphicFramePr>
          <p:cNvPr id="6" name="Organization Chart 6"/>
          <p:cNvGraphicFramePr>
            <a:graphicFrameLocks/>
          </p:cNvGraphicFramePr>
          <p:nvPr>
            <p:ph sz="half" idx="4294967295"/>
          </p:nvPr>
        </p:nvGraphicFramePr>
        <p:xfrm>
          <a:off x="1066800" y="1828800"/>
          <a:ext cx="7086600" cy="2057400"/>
        </p:xfrm>
        <a:graphic>
          <a:graphicData uri="http://schemas.openxmlformats.org/drawingml/2006/compatibility">
            <com:legacyDrawing xmlns:com="http://schemas.openxmlformats.org/drawingml/2006/compatibility" spid="_x0000_s73730"/>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76200"/>
            <a:ext cx="8229600" cy="1096962"/>
          </a:xfrm>
        </p:spPr>
        <p:txBody>
          <a:bodyPr/>
          <a:lstStyle/>
          <a:p>
            <a:r>
              <a:rPr lang="en-US" sz="2800" b="1" u="sng" dirty="0">
                <a:latin typeface="Times New Roman" pitchFamily="18" charset="0"/>
              </a:rPr>
              <a:t>Developmental Disturbances in Shape of Teeth</a:t>
            </a:r>
            <a:r>
              <a:rPr lang="en-US" sz="2800" b="1" dirty="0">
                <a:latin typeface="Times New Roman" pitchFamily="18" charset="0"/>
              </a:rPr>
              <a:t/>
            </a:r>
            <a:br>
              <a:rPr lang="en-US" sz="2800" b="1" dirty="0">
                <a:latin typeface="Times New Roman" pitchFamily="18" charset="0"/>
              </a:rPr>
            </a:br>
            <a:r>
              <a:rPr lang="en-US" sz="3200" b="1" dirty="0">
                <a:latin typeface="Times New Roman" pitchFamily="18" charset="0"/>
              </a:rPr>
              <a:t>GEMINATION</a:t>
            </a:r>
            <a:r>
              <a:rPr lang="en-US" sz="3600" b="1" dirty="0"/>
              <a:t> </a:t>
            </a:r>
          </a:p>
        </p:txBody>
      </p:sp>
      <p:sp>
        <p:nvSpPr>
          <p:cNvPr id="5" name="Rectangle 3"/>
          <p:cNvSpPr txBox="1">
            <a:spLocks noChangeArrowheads="1"/>
          </p:cNvSpPr>
          <p:nvPr/>
        </p:nvSpPr>
        <p:spPr>
          <a:xfrm>
            <a:off x="457200" y="1905000"/>
            <a:ext cx="8229600" cy="3962400"/>
          </a:xfrm>
          <a:prstGeom prst="rect">
            <a:avLst/>
          </a:prstGeom>
        </p:spPr>
        <p:txBody>
          <a:bodyPr vert="horz">
            <a:normAutofit/>
          </a:bodyPr>
          <a:lstStyle/>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Anomalies which arise from an attempt at division of a single tooth germ by an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invagination</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with resultant incomplete formation of two teeth.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structure is usually one with two completely or incompletely separated crowns that have a single root and root canal.</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Seen in deciduous as well as permanent dentition.</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term “twinning” is used to designate the production of equal structures by division resulting in one normal and one supernumerary tooth.</a:t>
            </a:r>
          </a:p>
          <a:p>
            <a:pPr marL="274320" marR="0" lvl="0" indent="-274320" algn="just" defTabSz="914400" rtl="0" eaLnBrk="1" fontAlgn="auto" latinLnBrk="0" hangingPunct="1">
              <a:lnSpc>
                <a:spcPct val="90000"/>
              </a:lnSpc>
              <a:spcBef>
                <a:spcPct val="20000"/>
              </a:spcBef>
              <a:spcAft>
                <a:spcPts val="0"/>
              </a:spcAft>
              <a:buClr>
                <a:schemeClr val="accent1"/>
              </a:buClr>
              <a:buSzPct val="85000"/>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12. Lecture photos\more mam\DSC01999.JPG"/>
          <p:cNvPicPr>
            <a:picLocks noChangeAspect="1" noChangeArrowheads="1"/>
          </p:cNvPicPr>
          <p:nvPr/>
        </p:nvPicPr>
        <p:blipFill>
          <a:blip r:embed="rId2" cstate="print"/>
          <a:srcRect t="9619" r="1535" b="4234"/>
          <a:stretch>
            <a:fillRect/>
          </a:stretch>
        </p:blipFill>
        <p:spPr bwMode="auto">
          <a:xfrm>
            <a:off x="796925" y="1143000"/>
            <a:ext cx="7432675"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12. Lecture photos\more mam\DSC02038.JPG"/>
          <p:cNvPicPr>
            <a:picLocks noChangeAspect="1" noChangeArrowheads="1"/>
          </p:cNvPicPr>
          <p:nvPr/>
        </p:nvPicPr>
        <p:blipFill>
          <a:blip r:embed="rId2" cstate="print"/>
          <a:srcRect l="8622" t="6927"/>
          <a:stretch>
            <a:fillRect/>
          </a:stretch>
        </p:blipFill>
        <p:spPr bwMode="auto">
          <a:xfrm>
            <a:off x="914400" y="685800"/>
            <a:ext cx="7296711" cy="5573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28600"/>
            <a:ext cx="8229600" cy="893155"/>
          </a:xfrm>
        </p:spPr>
        <p:txBody>
          <a:bodyPr/>
          <a:lstStyle/>
          <a:p>
            <a:r>
              <a:rPr lang="en-US" sz="4000" b="1" dirty="0"/>
              <a:t>FUSION</a:t>
            </a:r>
          </a:p>
        </p:txBody>
      </p:sp>
      <p:sp>
        <p:nvSpPr>
          <p:cNvPr id="5" name="Rectangle 3"/>
          <p:cNvSpPr txBox="1">
            <a:spLocks noChangeArrowheads="1"/>
          </p:cNvSpPr>
          <p:nvPr/>
        </p:nvSpPr>
        <p:spPr>
          <a:xfrm>
            <a:off x="457200" y="1676400"/>
            <a:ext cx="8229600" cy="4495800"/>
          </a:xfrm>
          <a:prstGeom prst="rect">
            <a:avLst/>
          </a:prstGeom>
        </p:spPr>
        <p:txBody>
          <a:bodyPr vert="horz">
            <a:normAutofit/>
          </a:bodyPr>
          <a:lstStyle/>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Arise through union of two normally separated tooth germs.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Depending on stage of development of teeth at the time of union, fusion may be complete or incomplete.</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Some physical force or pressure produces contact of the developing teeth and their subsequent fusion occurs.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If contact occurs early before calcification begins, the two teeth may be completely united to form a single large tooth.</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If contact of teeth occur when a portion of the tooth crown has completed its formation there may be union of roots.</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Tooth may have separate or fused root canals and the condition is common in deciduous as will as permanent dentition. </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 typeface="Wingdings 2"/>
              <a:buChar char=""/>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Possible clinical problems related to appearance, spacing and periodontal conditions have been noticed.</a:t>
            </a:r>
          </a:p>
          <a:p>
            <a:pPr marL="274320" marR="0" lvl="0" indent="-274320" algn="just" defTabSz="914400" rtl="0" eaLnBrk="1" fontAlgn="auto" latinLnBrk="0" hangingPunct="1">
              <a:lnSpc>
                <a:spcPct val="80000"/>
              </a:lnSpc>
              <a:spcBef>
                <a:spcPct val="20000"/>
              </a:spcBef>
              <a:spcAft>
                <a:spcPts val="0"/>
              </a:spcAft>
              <a:buClr>
                <a:schemeClr val="accent1"/>
              </a:buClr>
              <a:buSzPct val="85000"/>
              <a:buFontTx/>
              <a:buNone/>
              <a:tabLst/>
              <a:defRPr/>
            </a:pPr>
            <a:endParaRPr kumimoji="0" lang="en-US" sz="24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12. Lecture photos\more mam\DSC02000.JPG"/>
          <p:cNvPicPr>
            <a:picLocks noChangeAspect="1" noChangeArrowheads="1"/>
          </p:cNvPicPr>
          <p:nvPr/>
        </p:nvPicPr>
        <p:blipFill>
          <a:blip r:embed="rId2" cstate="print"/>
          <a:srcRect l="15689" t="19041" r="12639" b="13657"/>
          <a:stretch>
            <a:fillRect/>
          </a:stretch>
        </p:blipFill>
        <p:spPr bwMode="auto">
          <a:xfrm>
            <a:off x="1216152" y="1219200"/>
            <a:ext cx="6708648"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157</TotalTime>
  <Words>6170</Words>
  <Application>Microsoft Office PowerPoint</Application>
  <PresentationFormat>On-screen Show (4:3)</PresentationFormat>
  <Paragraphs>845</Paragraphs>
  <Slides>168</Slides>
  <Notes>0</Notes>
  <HiddenSlides>0</HiddenSlides>
  <MMClips>0</MMClips>
  <ScaleCrop>false</ScaleCrop>
  <HeadingPairs>
    <vt:vector size="4" baseType="variant">
      <vt:variant>
        <vt:lpstr>Theme</vt:lpstr>
      </vt:variant>
      <vt:variant>
        <vt:i4>1</vt:i4>
      </vt:variant>
      <vt:variant>
        <vt:lpstr>Slide Titles</vt:lpstr>
      </vt:variant>
      <vt:variant>
        <vt:i4>168</vt:i4>
      </vt:variant>
    </vt:vector>
  </HeadingPairs>
  <TitlesOfParts>
    <vt:vector size="169" baseType="lpstr">
      <vt:lpstr>Civic</vt:lpstr>
      <vt:lpstr>DEVELOPMENTAL DISTURBANCES OF ORAL &amp; PARAORAL STRUCTURES </vt:lpstr>
      <vt:lpstr>CRANIOFACIAL ANOMALIES</vt:lpstr>
      <vt:lpstr>TYPES OF CRANIOFACIAL ANOMALIES</vt:lpstr>
      <vt:lpstr>GENETICS</vt:lpstr>
      <vt:lpstr>Causes Of Deformations</vt:lpstr>
      <vt:lpstr>Classification</vt:lpstr>
      <vt:lpstr>Developmental Disturbances of Jaws</vt:lpstr>
      <vt:lpstr>Developmental Disturbances of  lips &amp; palate</vt:lpstr>
      <vt:lpstr>Developmental Disturbances of  oral mucosa</vt:lpstr>
      <vt:lpstr>Developmental Disturbances of  gingiva</vt:lpstr>
      <vt:lpstr>Developmental Disturbances of  Tongue</vt:lpstr>
      <vt:lpstr>Development disturbances of oral lymphoid tissue </vt:lpstr>
      <vt:lpstr>Developmental  disturbances of salivary glands </vt:lpstr>
      <vt:lpstr>Developmental disturbances of size of teeth</vt:lpstr>
      <vt:lpstr>Developmental disturbances in shape of  teeth</vt:lpstr>
      <vt:lpstr>Developmental disturbances in number of teeth</vt:lpstr>
      <vt:lpstr>Developmental disturbances in structure of teeth</vt:lpstr>
      <vt:lpstr>Developmental disturbances of growth(eruption) of teeth</vt:lpstr>
      <vt:lpstr>Developmental disturbances in colour of teeth</vt:lpstr>
      <vt:lpstr>Developmental Disturbances of Jaws</vt:lpstr>
      <vt:lpstr>Agnathia </vt:lpstr>
      <vt:lpstr>Micrognathia </vt:lpstr>
      <vt:lpstr>Micrognathia </vt:lpstr>
      <vt:lpstr>Micrognathia </vt:lpstr>
      <vt:lpstr>Micrognathia of mandible</vt:lpstr>
      <vt:lpstr>Macrognathia </vt:lpstr>
      <vt:lpstr>Macrognathia </vt:lpstr>
      <vt:lpstr>Macrognathia of mandible</vt:lpstr>
      <vt:lpstr>Facial Hemihypertrophy</vt:lpstr>
      <vt:lpstr>Facial Hemihypertrophy</vt:lpstr>
      <vt:lpstr>Facial Hemihypertrophy</vt:lpstr>
      <vt:lpstr>Facial Hemihypertrophy</vt:lpstr>
      <vt:lpstr>Facial Hemiatrophy</vt:lpstr>
      <vt:lpstr>Facial Hemiatrophy</vt:lpstr>
      <vt:lpstr>Facial Hemiatrophy</vt:lpstr>
      <vt:lpstr>Facial Hemiatrophy</vt:lpstr>
      <vt:lpstr>Facial Hemiatrophy</vt:lpstr>
      <vt:lpstr>Facial hemihypertrophy</vt:lpstr>
      <vt:lpstr>Facial hemihypertrophy</vt:lpstr>
      <vt:lpstr>Abnormalities of dental arch relations</vt:lpstr>
      <vt:lpstr>Slide 41</vt:lpstr>
      <vt:lpstr>VAN DER WOUDE’S SYNDROME (cleft lip syndrome, lip pit syndrome, dimpled papillae of the lip)</vt:lpstr>
      <vt:lpstr>Slide 43</vt:lpstr>
      <vt:lpstr>Slide 44</vt:lpstr>
      <vt:lpstr>CONGENITAL LIP PITS AND COMMISSURAL PITS </vt:lpstr>
      <vt:lpstr>Slide 46</vt:lpstr>
      <vt:lpstr>Slide 47</vt:lpstr>
      <vt:lpstr>Double Lip </vt:lpstr>
      <vt:lpstr>Slide 49</vt:lpstr>
      <vt:lpstr>Slide 50</vt:lpstr>
      <vt:lpstr>CLEFT LIP AND CLEFT PALATE</vt:lpstr>
      <vt:lpstr>Slide 52</vt:lpstr>
      <vt:lpstr>Slide 53</vt:lpstr>
      <vt:lpstr>Slide 54</vt:lpstr>
      <vt:lpstr>Slide 55</vt:lpstr>
      <vt:lpstr>Slide 56</vt:lpstr>
      <vt:lpstr>Slide 57</vt:lpstr>
      <vt:lpstr>CHEILITIS GLANDULARIS </vt:lpstr>
      <vt:lpstr>Slide 59</vt:lpstr>
      <vt:lpstr>CHEILITIS GRANULOMATOSA (Mieschers-Melkersson-Rosenthal syndrome)</vt:lpstr>
      <vt:lpstr>Slide 61</vt:lpstr>
      <vt:lpstr>Hereditary intestinal polyposis syndrome  (Peutz-jeghers syndrome)</vt:lpstr>
      <vt:lpstr>Slide 63</vt:lpstr>
      <vt:lpstr>Developmental disturbances of oral mucosa  Focal epithelial hyperplasia (Heck’s Disease) </vt:lpstr>
      <vt:lpstr>Fordyce’s Granules (Fordyce’s Disease)  </vt:lpstr>
      <vt:lpstr>Slide 66</vt:lpstr>
      <vt:lpstr>Slide 67</vt:lpstr>
      <vt:lpstr>Slide 68</vt:lpstr>
      <vt:lpstr>Fibromatosis Gingivae</vt:lpstr>
      <vt:lpstr>Fibromatosis Gingivae</vt:lpstr>
      <vt:lpstr>MICROSTOMIA</vt:lpstr>
      <vt:lpstr>Microglossia/Hypoglossia/Aglossia</vt:lpstr>
      <vt:lpstr>MACROGLOSSIA</vt:lpstr>
      <vt:lpstr>MACROGLOSSIA</vt:lpstr>
      <vt:lpstr>ANKYLOGLOSSIA/TONGUE TIE</vt:lpstr>
      <vt:lpstr>LINGUAL THYROID NODULE</vt:lpstr>
      <vt:lpstr>FISSURED TONGUE/ SCROTAL TONGUE</vt:lpstr>
      <vt:lpstr>CLEFT TONGUE OR BIFID TONGUE </vt:lpstr>
      <vt:lpstr>Slide 79</vt:lpstr>
      <vt:lpstr>BENIGN MIGRATORY GLOSSITIS </vt:lpstr>
      <vt:lpstr>Slide 81</vt:lpstr>
      <vt:lpstr>HAIRY TONGUE</vt:lpstr>
      <vt:lpstr>HAIRY TONGUE</vt:lpstr>
      <vt:lpstr>Median rhomboid glossitis</vt:lpstr>
      <vt:lpstr>Salivary gland aplasia</vt:lpstr>
      <vt:lpstr>Xerostomia </vt:lpstr>
      <vt:lpstr>Hyperplasia of palatal glands</vt:lpstr>
      <vt:lpstr>Atresia </vt:lpstr>
      <vt:lpstr>Static bone cavity</vt:lpstr>
      <vt:lpstr>Disturbances in Size of Teeth MICRODONTIA</vt:lpstr>
      <vt:lpstr>Slide 91</vt:lpstr>
      <vt:lpstr>Slide 92</vt:lpstr>
      <vt:lpstr>Slide 93</vt:lpstr>
      <vt:lpstr>MACRODONTIA</vt:lpstr>
      <vt:lpstr>Developmental Disturbances in Shape of Teeth GEMINATION </vt:lpstr>
      <vt:lpstr>Slide 96</vt:lpstr>
      <vt:lpstr>Slide 97</vt:lpstr>
      <vt:lpstr>FUSION</vt:lpstr>
      <vt:lpstr>Slide 99</vt:lpstr>
      <vt:lpstr>Slide 100</vt:lpstr>
      <vt:lpstr>Slide 101</vt:lpstr>
      <vt:lpstr>CONCRESCENCE</vt:lpstr>
      <vt:lpstr>Slide 103</vt:lpstr>
      <vt:lpstr>DILACERATION </vt:lpstr>
      <vt:lpstr>Slide 105</vt:lpstr>
      <vt:lpstr>TALON CUSP</vt:lpstr>
      <vt:lpstr>Slide 107</vt:lpstr>
      <vt:lpstr>DENS IN DENTE  (Dens invaginatus, dilated composite odontome)</vt:lpstr>
      <vt:lpstr>Slide 109</vt:lpstr>
      <vt:lpstr>DENS EVAGINTUS  (Occlusal tuberculated premolar, leong’s premolar, evaginated odontome, occlusal enamel pearl)</vt:lpstr>
      <vt:lpstr>Slide 111</vt:lpstr>
      <vt:lpstr>TAURODONTISM (Bull like Teeth)</vt:lpstr>
      <vt:lpstr>Slide 113</vt:lpstr>
      <vt:lpstr>Slide 114</vt:lpstr>
      <vt:lpstr>Slide 115</vt:lpstr>
      <vt:lpstr>DEVELOPMENTAL DISTURBANCES IN NUMBER OF TEETH ANODONTIA</vt:lpstr>
      <vt:lpstr>Slide 117</vt:lpstr>
      <vt:lpstr>Slide 118</vt:lpstr>
      <vt:lpstr>SUPERNUMERARY TEETH</vt:lpstr>
      <vt:lpstr>Slide 120</vt:lpstr>
      <vt:lpstr>Slide 121</vt:lpstr>
      <vt:lpstr>Slide 122</vt:lpstr>
      <vt:lpstr>Predeciduous Dentition Natal teeth </vt:lpstr>
      <vt:lpstr>DEVELOPMENTAL DISTURBANCES IN TOOTH STRUCTURE DEVELOPMENTAL ENAMEL HYPOPLASIA</vt:lpstr>
      <vt:lpstr>Slide 125</vt:lpstr>
      <vt:lpstr>Slide 126</vt:lpstr>
      <vt:lpstr>Slide 127</vt:lpstr>
      <vt:lpstr>Slide 128</vt:lpstr>
      <vt:lpstr>Slide 129</vt:lpstr>
      <vt:lpstr>Slide 130</vt:lpstr>
      <vt:lpstr>Slide 131</vt:lpstr>
      <vt:lpstr>Slide 132</vt:lpstr>
      <vt:lpstr>AMELOGENESIS IMPERFECTA (Hereditary enamel dysplasia, hereditary brown enamel, hereditary brown opalescent teeth)</vt:lpstr>
      <vt:lpstr>Clinical Features </vt:lpstr>
      <vt:lpstr>Slide 135</vt:lpstr>
      <vt:lpstr>Slide 136</vt:lpstr>
      <vt:lpstr>Slide 137</vt:lpstr>
      <vt:lpstr>Slide 138</vt:lpstr>
      <vt:lpstr>Slide 139</vt:lpstr>
      <vt:lpstr>DENTINOGENESIS IMPERFECTA (Hereditary opalescent dentin)</vt:lpstr>
      <vt:lpstr>Slide 141</vt:lpstr>
      <vt:lpstr>Slide 142</vt:lpstr>
      <vt:lpstr>Slide 143</vt:lpstr>
      <vt:lpstr>Slide 144</vt:lpstr>
      <vt:lpstr>Slide 145</vt:lpstr>
      <vt:lpstr>DENTIN DYSPLASIA  (Rootless teeth) </vt:lpstr>
      <vt:lpstr>Slide 147</vt:lpstr>
      <vt:lpstr>Slide 148</vt:lpstr>
      <vt:lpstr>Slide 149</vt:lpstr>
      <vt:lpstr>REGIONAL ODONTODYSPLASIA (Odontogenesis inperfecta, ghost teeth, odontodysplasia, odontogenic dysplasia)</vt:lpstr>
      <vt:lpstr>Slide 151</vt:lpstr>
      <vt:lpstr>DISTURBANCES OF GROWTH OF TEETH </vt:lpstr>
      <vt:lpstr>DISTURBANCES OF GROWTH OF TEETH  Premature Eruption </vt:lpstr>
      <vt:lpstr>Slide 154</vt:lpstr>
      <vt:lpstr>Slide 155</vt:lpstr>
      <vt:lpstr>Slide 156</vt:lpstr>
      <vt:lpstr>EMBEDDED AND IMPACTED TEETH </vt:lpstr>
      <vt:lpstr>Slide 158</vt:lpstr>
      <vt:lpstr>Slide 159</vt:lpstr>
      <vt:lpstr>Slide 160</vt:lpstr>
      <vt:lpstr>ANKYLOSED DECIDUOUS TEETH (Submerged teeth)</vt:lpstr>
      <vt:lpstr>Slide 162</vt:lpstr>
      <vt:lpstr>Anomalies of Color </vt:lpstr>
      <vt:lpstr>Extrinsic stains</vt:lpstr>
      <vt:lpstr>Changes in structure</vt:lpstr>
      <vt:lpstr>Pigments incorporation</vt:lpstr>
      <vt:lpstr>Slide 167</vt:lpstr>
      <vt:lpstr>Slide 168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DISTURBANCES OF ORAL &amp; PARAORAL STRUCTURES</dc:title>
  <dc:creator>DENTAL</dc:creator>
  <cp:lastModifiedBy>DENTAL</cp:lastModifiedBy>
  <cp:revision>19</cp:revision>
  <dcterms:created xsi:type="dcterms:W3CDTF">2010-01-07T09:41:18Z</dcterms:created>
  <dcterms:modified xsi:type="dcterms:W3CDTF">2010-01-13T11:00:40Z</dcterms:modified>
</cp:coreProperties>
</file>