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1"/>
  </p:notesMasterIdLst>
  <p:sldIdLst>
    <p:sldId id="256" r:id="rId2"/>
    <p:sldId id="258" r:id="rId3"/>
    <p:sldId id="259" r:id="rId4"/>
    <p:sldId id="260" r:id="rId5"/>
    <p:sldId id="261" r:id="rId6"/>
    <p:sldId id="262" r:id="rId7"/>
    <p:sldId id="264" r:id="rId8"/>
    <p:sldId id="265" r:id="rId9"/>
    <p:sldId id="266" r:id="rId10"/>
    <p:sldId id="273" r:id="rId11"/>
    <p:sldId id="272" r:id="rId12"/>
    <p:sldId id="268" r:id="rId13"/>
    <p:sldId id="269" r:id="rId14"/>
    <p:sldId id="270" r:id="rId15"/>
    <p:sldId id="271" r:id="rId16"/>
    <p:sldId id="274" r:id="rId17"/>
    <p:sldId id="276" r:id="rId18"/>
    <p:sldId id="288" r:id="rId19"/>
    <p:sldId id="289" r:id="rId20"/>
    <p:sldId id="278" r:id="rId21"/>
    <p:sldId id="279" r:id="rId22"/>
    <p:sldId id="280" r:id="rId23"/>
    <p:sldId id="281" r:id="rId24"/>
    <p:sldId id="282" r:id="rId25"/>
    <p:sldId id="283" r:id="rId26"/>
    <p:sldId id="284" r:id="rId27"/>
    <p:sldId id="285" r:id="rId28"/>
    <p:sldId id="286" r:id="rId29"/>
    <p:sldId id="287"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7" r:id="rId56"/>
    <p:sldId id="318" r:id="rId57"/>
    <p:sldId id="319" r:id="rId58"/>
    <p:sldId id="320" r:id="rId59"/>
    <p:sldId id="322" r:id="rId60"/>
    <p:sldId id="323" r:id="rId61"/>
    <p:sldId id="324" r:id="rId62"/>
    <p:sldId id="325" r:id="rId63"/>
    <p:sldId id="326" r:id="rId64"/>
    <p:sldId id="327"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28"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E46F9-7C12-44C1-AB24-78C4197457E0}" type="datetimeFigureOut">
              <a:rPr lang="en-IN" smtClean="0"/>
              <a:pPr/>
              <a:t>07-10-2021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63F64-EEC3-4831-8AFA-81A569C770A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74C3C0AB-5508-4AB6-BC6F-F40BC092052F}" type="slidenum">
              <a:rPr lang="en-US" smtClean="0"/>
              <a:pPr/>
              <a:t>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A3A079D0-7471-4CD6-ABF9-8794DF948E3D}" type="slidenum">
              <a:rPr lang="en-US" smtClean="0"/>
              <a:pPr/>
              <a:t>13</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42B93834-6C96-447F-8652-08BA7FFA1422}" type="slidenum">
              <a:rPr lang="en-US" smtClean="0"/>
              <a:pPr/>
              <a:t>14</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A0F59756-33BE-4F22-947E-E96CB698C890}" type="slidenum">
              <a:rPr lang="en-US" smtClean="0"/>
              <a:pPr/>
              <a:t>15</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D2CDCA70-24B3-4C62-BAC8-60F722381719}" type="slidenum">
              <a:rPr lang="en-US" smtClean="0"/>
              <a:pPr/>
              <a:t>17</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B05C72B8-57A7-4D29-BC7B-6E197403D1A6}" type="slidenum">
              <a:rPr lang="en-US" smtClean="0"/>
              <a:pPr/>
              <a:t>20</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miter lim="800000"/>
            <a:headEnd/>
            <a:tailEnd/>
          </a:ln>
        </p:spPr>
        <p:txBody>
          <a:bodyPr/>
          <a:lstStyle/>
          <a:p>
            <a:fld id="{14753D25-261B-4C6A-97F0-700B9D12548E}" type="slidenum">
              <a:rPr lang="en-US" smtClean="0"/>
              <a:pPr/>
              <a:t>21</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F4737085-3803-44FC-9A32-179E4EC8A198}" type="slidenum">
              <a:rPr lang="en-US" smtClean="0"/>
              <a:pPr/>
              <a:t>22</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miter lim="800000"/>
            <a:headEnd/>
            <a:tailEnd/>
          </a:ln>
        </p:spPr>
        <p:txBody>
          <a:bodyPr/>
          <a:lstStyle/>
          <a:p>
            <a:fld id="{D26BF888-9343-46D3-929B-FE337EBF70CD}" type="slidenum">
              <a:rPr lang="en-US" smtClean="0"/>
              <a:pPr/>
              <a:t>23</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miter lim="800000"/>
            <a:headEnd/>
            <a:tailEnd/>
          </a:ln>
        </p:spPr>
        <p:txBody>
          <a:bodyPr/>
          <a:lstStyle/>
          <a:p>
            <a:fld id="{9A2585A7-160B-4BC5-82B1-0BCBDE9EBA06}" type="slidenum">
              <a:rPr lang="en-US" smtClean="0"/>
              <a:pPr/>
              <a:t>24</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miter lim="800000"/>
            <a:headEnd/>
            <a:tailEnd/>
          </a:ln>
        </p:spPr>
        <p:txBody>
          <a:bodyPr/>
          <a:lstStyle/>
          <a:p>
            <a:fld id="{DE86FF8F-697B-4B21-BF87-15EB4DE6B060}" type="slidenum">
              <a:rPr lang="en-US" smtClean="0"/>
              <a:pPr/>
              <a:t>25</a:t>
            </a:fld>
            <a:endParaRPr lang="en-US" smtClean="0"/>
          </a:p>
        </p:txBody>
      </p:sp>
      <p:sp>
        <p:nvSpPr>
          <p:cNvPr id="137219"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p:txBody>
          <a:bodyPr/>
          <a:lstStyle/>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dirty="0" smtClean="0">
                <a:latin typeface="Times New Roman" charset="0"/>
                <a:cs typeface="Times New Roman" charset="0"/>
              </a:rPr>
              <a:t>Thus the set cement is a cored structure consisting primarily of un-reacted Zinc Oxide  particles embedded in a cohesive amorphous matrix of zinc </a:t>
            </a:r>
            <a:r>
              <a:rPr lang="en-US" dirty="0" err="1" smtClean="0">
                <a:latin typeface="Times New Roman" charset="0"/>
                <a:cs typeface="Times New Roman" charset="0"/>
              </a:rPr>
              <a:t>aluminophosphate</a:t>
            </a:r>
            <a:r>
              <a:rPr lang="en-US" dirty="0" smtClean="0">
                <a:latin typeface="Times New Roman" charset="0"/>
                <a:cs typeface="Times New Roman" charset="0"/>
              </a:rPr>
              <a:t>. </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dirty="0" smtClean="0">
                <a:latin typeface="Times New Roman" charset="0"/>
                <a:cs typeface="Times New Roman" charset="0"/>
              </a:rPr>
              <a:t>    Water  is critical to reaction</a:t>
            </a:r>
            <a:endParaRPr lang="hi-IN"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101E9E3C-87D9-4A4F-82DC-CE45B0E8108A}" type="slidenum">
              <a:rPr lang="en-US" smtClean="0"/>
              <a:pPr/>
              <a:t>3</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miter lim="800000"/>
            <a:headEnd/>
            <a:tailEnd/>
          </a:ln>
        </p:spPr>
        <p:txBody>
          <a:bodyPr/>
          <a:lstStyle/>
          <a:p>
            <a:fld id="{8C8CD4B7-8F2A-4B69-9A9B-870CEC4D34EB}" type="slidenum">
              <a:rPr lang="en-US" smtClean="0"/>
              <a:pPr/>
              <a:t>26</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miter lim="800000"/>
            <a:headEnd/>
            <a:tailEnd/>
          </a:ln>
        </p:spPr>
        <p:txBody>
          <a:bodyPr/>
          <a:lstStyle/>
          <a:p>
            <a:fld id="{064435DF-2DAE-4FEB-9FD1-BE1CA2ADE33A}" type="slidenum">
              <a:rPr lang="en-US" smtClean="0"/>
              <a:pPr/>
              <a:t>27</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miter lim="800000"/>
            <a:headEnd/>
            <a:tailEnd/>
          </a:ln>
        </p:spPr>
        <p:txBody>
          <a:bodyPr/>
          <a:lstStyle/>
          <a:p>
            <a:fld id="{74DE2DEA-C619-4018-A154-3130ED2AEF18}" type="slidenum">
              <a:rPr lang="en-US" smtClean="0"/>
              <a:pPr/>
              <a:t>29</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miter lim="800000"/>
            <a:headEnd/>
            <a:tailEnd/>
          </a:ln>
        </p:spPr>
        <p:txBody>
          <a:bodyPr/>
          <a:lstStyle/>
          <a:p>
            <a:fld id="{D80BD82C-A19D-4B26-AD4B-1110AAB046DE}" type="slidenum">
              <a:rPr lang="en-US" smtClean="0"/>
              <a:pPr/>
              <a:t>30</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miter lim="800000"/>
            <a:headEnd/>
            <a:tailEnd/>
          </a:ln>
        </p:spPr>
        <p:txBody>
          <a:bodyPr/>
          <a:lstStyle/>
          <a:p>
            <a:fld id="{BD115F2C-2626-4AC1-AAAE-32C54CB3B3A3}" type="slidenum">
              <a:rPr lang="en-US" smtClean="0"/>
              <a:pPr/>
              <a:t>31</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r>
              <a:rPr lang="en-US" smtClean="0">
                <a:latin typeface="Arial" pitchFamily="34" charset="0"/>
                <a:ea typeface="ＭＳ Ｐゴシック" pitchFamily="34" charset="-128"/>
                <a:cs typeface="Arial" pitchFamily="34" charset="0"/>
              </a:rPr>
              <a:t>POWDER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miter lim="800000"/>
            <a:headEnd/>
            <a:tailEnd/>
          </a:ln>
        </p:spPr>
        <p:txBody>
          <a:bodyPr/>
          <a:lstStyle/>
          <a:p>
            <a:fld id="{E54894B4-2FC0-488F-9E0A-A5182042A66B}" type="slidenum">
              <a:rPr lang="en-US" smtClean="0"/>
              <a:pPr/>
              <a:t>32</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miter lim="800000"/>
            <a:headEnd/>
            <a:tailEnd/>
          </a:ln>
        </p:spPr>
        <p:txBody>
          <a:bodyPr/>
          <a:lstStyle/>
          <a:p>
            <a:fld id="{C7A7BA9D-4D83-460D-8CFC-609929313812}" type="slidenum">
              <a:rPr lang="en-US" smtClean="0"/>
              <a:pPr/>
              <a:t>33</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miter lim="800000"/>
            <a:headEnd/>
            <a:tailEnd/>
          </a:ln>
        </p:spPr>
        <p:txBody>
          <a:bodyPr/>
          <a:lstStyle/>
          <a:p>
            <a:fld id="{4A9FC3C4-6886-409D-9FE6-0583E7C6BFA1}" type="slidenum">
              <a:rPr lang="en-US" smtClean="0"/>
              <a:pPr/>
              <a:t>35</a:t>
            </a:fld>
            <a:endParaRPr lang="en-US" smtClean="0"/>
          </a:p>
        </p:txBody>
      </p:sp>
      <p:sp>
        <p:nvSpPr>
          <p:cNvPr id="153603"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p:txBody>
          <a:bodyPr/>
          <a:lstStyle/>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dirty="0" smtClean="0"/>
              <a:t>The setting reaction is also accelerated by the presence of zinc </a:t>
            </a:r>
            <a:r>
              <a:rPr lang="en-US" dirty="0" err="1" smtClean="0"/>
              <a:t>chelate</a:t>
            </a:r>
            <a:r>
              <a:rPr lang="en-US" dirty="0" smtClean="0"/>
              <a:t> dehydrate.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dirty="0" smtClean="0"/>
              <a:t>Acetic acid is a more active catalyst for the setting reaction than is water because it increases the formation rate of zinc hydroxide. High atmospheric temperature also accelerates</a:t>
            </a:r>
            <a:endParaRPr lang="hi-IN"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miter lim="800000"/>
            <a:headEnd/>
            <a:tailEnd/>
          </a:ln>
        </p:spPr>
        <p:txBody>
          <a:bodyPr/>
          <a:lstStyle/>
          <a:p>
            <a:fld id="{7E0F7A92-C432-48A3-AEC7-81BB88338BBD}" type="slidenum">
              <a:rPr lang="en-US" smtClean="0"/>
              <a:pPr/>
              <a:t>36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miter lim="800000"/>
            <a:headEnd/>
            <a:tailEnd/>
          </a:ln>
        </p:spPr>
        <p:txBody>
          <a:bodyPr/>
          <a:lstStyle/>
          <a:p>
            <a:fld id="{7F20C662-ABD1-42CF-A1BC-792F0A2D6528}" type="slidenum">
              <a:rPr lang="en-US" smtClean="0"/>
              <a:pPr/>
              <a:t>37</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BAF8F12A-6EC1-4C19-AAA8-1BF1DC844F59}" type="slidenum">
              <a:rPr lang="en-US" smtClean="0"/>
              <a:pPr/>
              <a:t>4</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smtClean="0">
                <a:solidFill>
                  <a:srgbClr val="8AD0D6"/>
                </a:solidFill>
                <a:latin typeface="Arial" pitchFamily="34" charset="0"/>
                <a:ea typeface="ＭＳ Ｐゴシック" pitchFamily="34" charset="-128"/>
                <a:cs typeface="Times New Roman" pitchFamily="18" charset="0"/>
              </a:rPr>
              <a:t>In fact ,there are so many products to choose from the task ,can become confusing. however secondary applications of these cements include cavity linings, bases and temporary fillings, endodontic sealer.</a:t>
            </a:r>
          </a:p>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miter lim="800000"/>
            <a:headEnd/>
            <a:tailEnd/>
          </a:ln>
        </p:spPr>
        <p:txBody>
          <a:bodyPr/>
          <a:lstStyle/>
          <a:p>
            <a:fld id="{6F0751D1-32EE-4ECF-85EE-DE3BCF068FFF}" type="slidenum">
              <a:rPr lang="en-US" smtClean="0"/>
              <a:pPr/>
              <a:t>39</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miter lim="800000"/>
            <a:headEnd/>
            <a:tailEnd/>
          </a:ln>
        </p:spPr>
        <p:txBody>
          <a:bodyPr/>
          <a:lstStyle/>
          <a:p>
            <a:fld id="{D6747FD7-1982-4E02-B8D1-7DF58C21EEAE}" type="slidenum">
              <a:rPr lang="en-US" smtClean="0"/>
              <a:pPr/>
              <a:t>40</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miter lim="800000"/>
            <a:headEnd/>
            <a:tailEnd/>
          </a:ln>
        </p:spPr>
        <p:txBody>
          <a:bodyPr/>
          <a:lstStyle/>
          <a:p>
            <a:fld id="{D80BD82C-A19D-4B26-AD4B-1110AAB046DE}" type="slidenum">
              <a:rPr lang="en-US" smtClean="0"/>
              <a:pPr/>
              <a:t>43</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miter lim="800000"/>
            <a:headEnd/>
            <a:tailEnd/>
          </a:ln>
        </p:spPr>
        <p:txBody>
          <a:bodyPr/>
          <a:lstStyle/>
          <a:p>
            <a:fld id="{BD115F2C-2626-4AC1-AAAE-32C54CB3B3A3}" type="slidenum">
              <a:rPr lang="en-US" smtClean="0"/>
              <a:pPr/>
              <a:t>44</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r>
              <a:rPr lang="en-US" smtClean="0">
                <a:latin typeface="Arial" pitchFamily="34" charset="0"/>
                <a:ea typeface="ＭＳ Ｐゴシック" pitchFamily="34" charset="-128"/>
                <a:cs typeface="Arial" pitchFamily="34" charset="0"/>
              </a:rPr>
              <a:t>POWDER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miter lim="800000"/>
            <a:headEnd/>
            <a:tailEnd/>
          </a:ln>
        </p:spPr>
        <p:txBody>
          <a:bodyPr/>
          <a:lstStyle/>
          <a:p>
            <a:fld id="{E54894B4-2FC0-488F-9E0A-A5182042A66B}" type="slidenum">
              <a:rPr lang="en-US" smtClean="0"/>
              <a:pPr/>
              <a:t>45</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miter lim="800000"/>
            <a:headEnd/>
            <a:tailEnd/>
          </a:ln>
        </p:spPr>
        <p:txBody>
          <a:bodyPr/>
          <a:lstStyle/>
          <a:p>
            <a:fld id="{C7A7BA9D-4D83-460D-8CFC-609929313812}" type="slidenum">
              <a:rPr lang="en-US" smtClean="0"/>
              <a:pPr/>
              <a:t>46</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miter lim="800000"/>
            <a:headEnd/>
            <a:tailEnd/>
          </a:ln>
        </p:spPr>
        <p:txBody>
          <a:bodyPr/>
          <a:lstStyle/>
          <a:p>
            <a:fld id="{4A9FC3C4-6886-409D-9FE6-0583E7C6BFA1}" type="slidenum">
              <a:rPr lang="en-US" smtClean="0"/>
              <a:pPr/>
              <a:t>48</a:t>
            </a:fld>
            <a:endParaRPr lang="en-US" smtClean="0"/>
          </a:p>
        </p:txBody>
      </p:sp>
      <p:sp>
        <p:nvSpPr>
          <p:cNvPr id="153603"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p:txBody>
          <a:bodyPr/>
          <a:lstStyle/>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dirty="0" smtClean="0"/>
              <a:t>The setting reaction is also accelerated by the presence of zinc </a:t>
            </a:r>
            <a:r>
              <a:rPr lang="en-US" dirty="0" err="1" smtClean="0"/>
              <a:t>chelate</a:t>
            </a:r>
            <a:r>
              <a:rPr lang="en-US" dirty="0" smtClean="0"/>
              <a:t> dehydrate. </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dirty="0" smtClean="0"/>
              <a:t>Acetic acid is a more active catalyst for the setting reaction than is water because it increases the formation rate of zinc hydroxide. High atmospheric temperature also accelerates</a:t>
            </a:r>
            <a:endParaRPr lang="hi-IN"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miter lim="800000"/>
            <a:headEnd/>
            <a:tailEnd/>
          </a:ln>
        </p:spPr>
        <p:txBody>
          <a:bodyPr/>
          <a:lstStyle/>
          <a:p>
            <a:fld id="{7E0F7A92-C432-48A3-AEC7-81BB88338BBD}" type="slidenum">
              <a:rPr lang="en-US" smtClean="0"/>
              <a:pPr/>
              <a:t>49</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miter lim="800000"/>
            <a:headEnd/>
            <a:tailEnd/>
          </a:ln>
        </p:spPr>
        <p:txBody>
          <a:bodyPr/>
          <a:lstStyle/>
          <a:p>
            <a:fld id="{7F20C662-ABD1-42CF-A1BC-792F0A2D6528}" type="slidenum">
              <a:rPr lang="en-US" smtClean="0"/>
              <a:pPr/>
              <a:t>50</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miter lim="800000"/>
            <a:headEnd/>
            <a:tailEnd/>
          </a:ln>
        </p:spPr>
        <p:txBody>
          <a:bodyPr/>
          <a:lstStyle/>
          <a:p>
            <a:fld id="{6F0751D1-32EE-4ECF-85EE-DE3BCF068FFF}" type="slidenum">
              <a:rPr lang="en-US" smtClean="0"/>
              <a:pPr/>
              <a:t>52</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03FA1D9A-CB68-492D-9869-E8B93F7D29DB}" type="slidenum">
              <a:rPr lang="en-US" smtClean="0"/>
              <a:pPr/>
              <a:t>5</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miter lim="800000"/>
            <a:headEnd/>
            <a:tailEnd/>
          </a:ln>
        </p:spPr>
        <p:txBody>
          <a:bodyPr/>
          <a:lstStyle/>
          <a:p>
            <a:fld id="{D6747FD7-1982-4E02-B8D1-7DF58C21EEAE}" type="slidenum">
              <a:rPr lang="en-US" smtClean="0"/>
              <a:pPr/>
              <a:t>53</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FC63FF12-7682-416A-B7AB-B4A4E4C3F2AA}" type="slidenum">
              <a:rPr lang="en-US" smtClean="0"/>
              <a:pPr/>
              <a:t>55</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E9B69567-7169-4122-B1E7-21032C5623FE}" type="slidenum">
              <a:rPr lang="en-US" smtClean="0"/>
              <a:pPr/>
              <a:t>56</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miter lim="800000"/>
            <a:headEnd/>
            <a:tailEnd/>
          </a:ln>
        </p:spPr>
        <p:txBody>
          <a:bodyPr/>
          <a:lstStyle/>
          <a:p>
            <a:fld id="{812F26A1-C69A-4693-BDBE-5C4D7A2C3609}" type="slidenum">
              <a:rPr lang="en-US" smtClean="0"/>
              <a:pPr/>
              <a:t>57</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miter lim="800000"/>
            <a:headEnd/>
            <a:tailEnd/>
          </a:ln>
        </p:spPr>
        <p:txBody>
          <a:bodyPr/>
          <a:lstStyle/>
          <a:p>
            <a:fld id="{BD1171C6-AB30-46A1-86EF-791BA2E949C6}" type="slidenum">
              <a:rPr lang="en-US" smtClean="0"/>
              <a:pPr/>
              <a:t>58</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miter lim="800000"/>
            <a:headEnd/>
            <a:tailEnd/>
          </a:ln>
        </p:spPr>
        <p:txBody>
          <a:bodyPr/>
          <a:lstStyle/>
          <a:p>
            <a:fld id="{31809C2A-A24C-4D2A-93B0-12CE4AE65366}" type="slidenum">
              <a:rPr lang="en-US" smtClean="0"/>
              <a:pPr/>
              <a:t>59</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miter lim="800000"/>
            <a:headEnd/>
            <a:tailEnd/>
          </a:ln>
        </p:spPr>
        <p:txBody>
          <a:bodyPr/>
          <a:lstStyle/>
          <a:p>
            <a:fld id="{0B4082D1-11CD-4BB3-8EF8-582475F91BF9}" type="slidenum">
              <a:rPr lang="en-US" smtClean="0"/>
              <a:pPr/>
              <a:t>60</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a:buFont typeface="Wingdings" pitchFamily="2" charset="2"/>
              <a:buChar char="Ø"/>
            </a:pPr>
            <a:r>
              <a:rPr lang="en-US" b="1" smtClean="0">
                <a:latin typeface="Times New Roman" pitchFamily="18" charset="0"/>
                <a:ea typeface="ＭＳ Ｐゴシック" pitchFamily="34" charset="-128"/>
                <a:cs typeface="Times New Roman" pitchFamily="18" charset="0"/>
              </a:rPr>
              <a:t>The strength of the mixed cement is not compromised by this technique. The mixed cement should be used only till appears glossy on the surface. Once the surface becomes dull, the cement develops stringiness and the film thickness becomes too great to seat a casting completely.</a:t>
            </a:r>
          </a:p>
          <a:p>
            <a:pPr>
              <a:buFont typeface="Wingdings" pitchFamily="2" charset="2"/>
              <a:buChar char="Ø"/>
            </a:pPr>
            <a:endParaRPr lang="en-US" b="1" smtClean="0">
              <a:latin typeface="Times New Roman" pitchFamily="18" charset="0"/>
              <a:ea typeface="ＭＳ Ｐゴシック" pitchFamily="34" charset="-128"/>
              <a:cs typeface="Times New Roman" pitchFamily="18" charset="0"/>
            </a:endParaRPr>
          </a:p>
          <a:p>
            <a:pPr eaLnBrk="1" hangingPunct="1">
              <a:lnSpc>
                <a:spcPct val="80000"/>
              </a:lnSpc>
              <a:buClr>
                <a:schemeClr val="tx1"/>
              </a:buClr>
              <a:buFont typeface="Wingdings" pitchFamily="2" charset="2"/>
              <a:buChar char="Ø"/>
            </a:pPr>
            <a:endParaRPr lang="en-US" b="1" smtClean="0">
              <a:latin typeface="Times New Roman" pitchFamily="18" charset="0"/>
              <a:ea typeface="ＭＳ Ｐゴシック" pitchFamily="34" charset="-128"/>
              <a:cs typeface="Times New Roman" pitchFamily="18" charset="0"/>
            </a:endParaRPr>
          </a:p>
          <a:p>
            <a:pPr eaLnBrk="1" hangingPunct="1">
              <a:lnSpc>
                <a:spcPct val="80000"/>
              </a:lnSpc>
              <a:buFont typeface="Wingdings" pitchFamily="2" charset="2"/>
              <a:buNone/>
            </a:pPr>
            <a:endParaRPr lang="en-US" sz="1600" smtClean="0">
              <a:latin typeface="Times New Roman" pitchFamily="18" charset="0"/>
              <a:ea typeface="ＭＳ Ｐゴシック" pitchFamily="34" charset="-128"/>
              <a:cs typeface="Times New Roman" pitchFamily="18" charset="0"/>
            </a:endParaRPr>
          </a:p>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miter lim="800000"/>
            <a:headEnd/>
            <a:tailEnd/>
          </a:ln>
        </p:spPr>
        <p:txBody>
          <a:bodyPr/>
          <a:lstStyle/>
          <a:p>
            <a:fld id="{66D38699-6938-4238-BA08-CBEF29FCD4F7}" type="slidenum">
              <a:rPr lang="en-US" smtClean="0"/>
              <a:pPr/>
              <a:t>61</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miter lim="800000"/>
            <a:headEnd/>
            <a:tailEnd/>
          </a:ln>
        </p:spPr>
        <p:txBody>
          <a:bodyPr/>
          <a:lstStyle/>
          <a:p>
            <a:fld id="{DB250807-A04F-49A3-8279-757ED801794F}" type="slidenum">
              <a:rPr lang="en-US" smtClean="0"/>
              <a:pPr/>
              <a:t>62</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miter lim="800000"/>
            <a:headEnd/>
            <a:tailEnd/>
          </a:ln>
        </p:spPr>
        <p:txBody>
          <a:bodyPr/>
          <a:lstStyle/>
          <a:p>
            <a:fld id="{2391617C-214F-4EDC-ADF3-3E6F4A46157F}" type="slidenum">
              <a:rPr lang="en-US" smtClean="0"/>
              <a:pPr/>
              <a:t>63</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0225FD9D-F475-49E1-8092-4317C19DC829}" type="slidenum">
              <a:rPr lang="en-US" smtClean="0"/>
              <a:pPr/>
              <a:t>6</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F4999BC5-A0DB-4C2E-9D7A-C04432B393F5}" type="slidenum">
              <a:rPr lang="en-US" smtClean="0"/>
              <a:pPr/>
              <a:t>7</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1A1B60A5-FC7B-47FD-A646-DB839C824CC3}" type="slidenum">
              <a:rPr lang="en-US" smtClean="0"/>
              <a:pPr/>
              <a:t>8</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29FD651A-6731-4437-90AE-5324D29251F2}" type="slidenum">
              <a:rPr lang="en-US" smtClean="0"/>
              <a:pPr/>
              <a:t>9</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B62E7974-4DC2-4632-8FF9-C7406C5536C5}" type="slidenum">
              <a:rPr lang="en-US" smtClean="0"/>
              <a:pPr/>
              <a:t>12</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hi-IN" smtClean="0">
              <a:latin typeface="Arial" pitchFamily="34" charset="0"/>
              <a:ea typeface="ＭＳ Ｐゴシック"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B810CAA-15BE-4E47-8671-6A5271D82DFF}" type="datetimeFigureOut">
              <a:rPr lang="en-IN" smtClean="0"/>
              <a:pPr/>
              <a:t>07-10-2021</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4026C56-2C02-4C5C-810B-9240A2259AC1}"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810CAA-15BE-4E47-8671-6A5271D82DFF}" type="datetimeFigureOut">
              <a:rPr lang="en-IN" smtClean="0"/>
              <a:pPr/>
              <a:t>07-10-2021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026C56-2C02-4C5C-810B-9240A2259AC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810CAA-15BE-4E47-8671-6A5271D82DFF}" type="datetimeFigureOut">
              <a:rPr lang="en-IN" smtClean="0"/>
              <a:pPr/>
              <a:t>07-10-2021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026C56-2C02-4C5C-810B-9240A2259AC1}"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pPr>
              <a:defRPr/>
            </a:pPr>
            <a:fld id="{8D8FBEB2-749A-498C-8499-EEC1191F808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8B6B68D3-E2B3-4991-8825-CE8CF93F254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14FF8FA4-F4F9-40EF-A8E9-42DA354E6B5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B810CAA-15BE-4E47-8671-6A5271D82DFF}" type="datetimeFigureOut">
              <a:rPr lang="en-IN" smtClean="0"/>
              <a:pPr/>
              <a:t>07-10-2021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026C56-2C02-4C5C-810B-9240A2259AC1}"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810CAA-15BE-4E47-8671-6A5271D82DFF}" type="datetimeFigureOut">
              <a:rPr lang="en-IN" smtClean="0"/>
              <a:pPr/>
              <a:t>07-10-2021</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4026C56-2C02-4C5C-810B-9240A2259AC1}"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810CAA-15BE-4E47-8671-6A5271D82DFF}" type="datetimeFigureOut">
              <a:rPr lang="en-IN" smtClean="0"/>
              <a:pPr/>
              <a:t>07-10-2021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026C56-2C02-4C5C-810B-9240A2259AC1}"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B810CAA-15BE-4E47-8671-6A5271D82DFF}" type="datetimeFigureOut">
              <a:rPr lang="en-IN" smtClean="0"/>
              <a:pPr/>
              <a:t>07-10-2021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4026C56-2C02-4C5C-810B-9240A2259AC1}"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810CAA-15BE-4E47-8671-6A5271D82DFF}" type="datetimeFigureOut">
              <a:rPr lang="en-IN" smtClean="0"/>
              <a:pPr/>
              <a:t>07-10-2021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4026C56-2C02-4C5C-810B-9240A2259AC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10CAA-15BE-4E47-8671-6A5271D82DFF}" type="datetimeFigureOut">
              <a:rPr lang="en-IN" smtClean="0"/>
              <a:pPr/>
              <a:t>07-10-2021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4026C56-2C02-4C5C-810B-9240A2259AC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810CAA-15BE-4E47-8671-6A5271D82DFF}" type="datetimeFigureOut">
              <a:rPr lang="en-IN" smtClean="0"/>
              <a:pPr/>
              <a:t>07-10-2021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026C56-2C02-4C5C-810B-9240A2259AC1}"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810CAA-15BE-4E47-8671-6A5271D82DFF}" type="datetimeFigureOut">
              <a:rPr lang="en-IN" smtClean="0"/>
              <a:pPr/>
              <a:t>07-10-2021</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74026C56-2C02-4C5C-810B-9240A2259AC1}"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810CAA-15BE-4E47-8671-6A5271D82DFF}" type="datetimeFigureOut">
              <a:rPr lang="en-IN" smtClean="0"/>
              <a:pPr/>
              <a:t>07-10-2021</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4026C56-2C02-4C5C-810B-9240A2259AC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Dental Cements</a:t>
            </a:r>
            <a:endParaRPr lang="en-IN"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624"/>
            <a:ext cx="7772400" cy="1143000"/>
          </a:xfrm>
        </p:spPr>
        <p:txBody>
          <a:bodyPr/>
          <a:lstStyle/>
          <a:p>
            <a:r>
              <a:rPr lang="en-US" dirty="0" smtClean="0"/>
              <a:t>Water based cements</a:t>
            </a:r>
            <a:endParaRPr lang="en-IN" dirty="0"/>
          </a:p>
        </p:txBody>
      </p:sp>
      <p:sp>
        <p:nvSpPr>
          <p:cNvPr id="3" name="Content Placeholder 2"/>
          <p:cNvSpPr>
            <a:spLocks noGrp="1"/>
          </p:cNvSpPr>
          <p:nvPr>
            <p:ph sz="quarter" idx="1"/>
          </p:nvPr>
        </p:nvSpPr>
        <p:spPr>
          <a:xfrm>
            <a:off x="251520" y="1628800"/>
            <a:ext cx="8435280" cy="5229200"/>
          </a:xfrm>
        </p:spPr>
        <p:txBody>
          <a:bodyPr>
            <a:normAutofit fontScale="77500" lnSpcReduction="20000"/>
          </a:bodyPr>
          <a:lstStyle/>
          <a:p>
            <a:pPr marL="342906" indent="-342906" defTabSz="457207">
              <a:lnSpc>
                <a:spcPct val="80000"/>
              </a:lnSpc>
              <a:buClr>
                <a:srgbClr val="FFFF99"/>
              </a:buClr>
              <a:buNone/>
              <a:defRPr/>
            </a:pPr>
            <a:r>
              <a:rPr lang="en-US" sz="2800" b="1" dirty="0" smtClean="0">
                <a:solidFill>
                  <a:schemeClr val="tx1">
                    <a:lumMod val="85000"/>
                    <a:lumOff val="15000"/>
                  </a:schemeClr>
                </a:solidFill>
                <a:cs typeface="Times New Roman" charset="0"/>
              </a:rPr>
              <a:t> 1</a:t>
            </a:r>
            <a:r>
              <a:rPr lang="en-US" sz="2800" dirty="0" smtClean="0">
                <a:solidFill>
                  <a:schemeClr val="tx1">
                    <a:lumMod val="85000"/>
                    <a:lumOff val="15000"/>
                  </a:schemeClr>
                </a:solidFill>
                <a:cs typeface="Times New Roman" charset="0"/>
              </a:rPr>
              <a:t>) Glass &amp; Resin modified glass </a:t>
            </a:r>
            <a:r>
              <a:rPr lang="en-US" sz="2800" dirty="0" err="1" smtClean="0">
                <a:solidFill>
                  <a:schemeClr val="tx1">
                    <a:lumMod val="85000"/>
                    <a:lumOff val="15000"/>
                  </a:schemeClr>
                </a:solidFill>
                <a:cs typeface="Times New Roman" charset="0"/>
              </a:rPr>
              <a:t>ionomer</a:t>
            </a:r>
            <a:r>
              <a:rPr lang="en-US" sz="2800" dirty="0" smtClean="0">
                <a:solidFill>
                  <a:schemeClr val="tx1">
                    <a:lumMod val="85000"/>
                    <a:lumOff val="15000"/>
                  </a:schemeClr>
                </a:solidFill>
                <a:cs typeface="Times New Roman" charset="0"/>
              </a:rPr>
              <a:t> cement :</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Class V restoration </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 Retention of-  Conventional alloy based restoration</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Orthodontic bands </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Alumina or </a:t>
            </a:r>
            <a:r>
              <a:rPr lang="en-US" sz="2800" dirty="0" err="1" smtClean="0">
                <a:solidFill>
                  <a:schemeClr val="tx1">
                    <a:lumMod val="85000"/>
                    <a:lumOff val="15000"/>
                  </a:schemeClr>
                </a:solidFill>
                <a:cs typeface="Times New Roman" charset="0"/>
              </a:rPr>
              <a:t>zirconia</a:t>
            </a:r>
            <a:r>
              <a:rPr lang="en-US" sz="2800" dirty="0" smtClean="0">
                <a:solidFill>
                  <a:schemeClr val="tx1">
                    <a:lumMod val="85000"/>
                    <a:lumOff val="15000"/>
                  </a:schemeClr>
                </a:solidFill>
                <a:cs typeface="Times New Roman" charset="0"/>
              </a:rPr>
              <a:t> based all ceramic restoration                                      </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 High strength bases </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  Long term provisional restoration</a:t>
            </a:r>
          </a:p>
          <a:p>
            <a:pPr marL="342906" indent="-342906" defTabSz="457207">
              <a:lnSpc>
                <a:spcPct val="80000"/>
              </a:lnSpc>
              <a:buClr>
                <a:schemeClr val="bg2">
                  <a:lumMod val="40000"/>
                  <a:lumOff val="60000"/>
                </a:schemeClr>
              </a:buClr>
              <a:buNone/>
              <a:defRPr/>
            </a:pPr>
            <a:endParaRPr lang="en-US" sz="2800" dirty="0" smtClean="0">
              <a:solidFill>
                <a:schemeClr val="tx1">
                  <a:lumMod val="85000"/>
                  <a:lumOff val="15000"/>
                </a:schemeClr>
              </a:solidFill>
              <a:cs typeface="Times New Roman" charset="0"/>
            </a:endParaRPr>
          </a:p>
          <a:p>
            <a:pPr marL="342906" indent="-342906" defTabSz="457207">
              <a:lnSpc>
                <a:spcPct val="80000"/>
              </a:lnSpc>
              <a:buClr>
                <a:schemeClr val="bg2">
                  <a:lumMod val="40000"/>
                  <a:lumOff val="60000"/>
                </a:schemeClr>
              </a:buClr>
              <a:buNone/>
              <a:defRPr/>
            </a:pPr>
            <a:endParaRPr lang="en-US" sz="2800" dirty="0" smtClean="0">
              <a:solidFill>
                <a:schemeClr val="tx1">
                  <a:lumMod val="85000"/>
                  <a:lumOff val="15000"/>
                </a:schemeClr>
              </a:solidFill>
              <a:cs typeface="Times New Roman" charset="0"/>
            </a:endParaRPr>
          </a:p>
          <a:p>
            <a:pPr marL="342906" indent="-342906" defTabSz="457207">
              <a:lnSpc>
                <a:spcPct val="80000"/>
              </a:lnSpc>
              <a:buClr>
                <a:schemeClr val="bg2">
                  <a:lumMod val="40000"/>
                  <a:lumOff val="60000"/>
                </a:schemeClr>
              </a:buClr>
              <a:buNone/>
              <a:defRPr/>
            </a:pPr>
            <a:endParaRPr lang="en-US" sz="2800" dirty="0" smtClean="0">
              <a:solidFill>
                <a:schemeClr val="tx1">
                  <a:lumMod val="85000"/>
                  <a:lumOff val="15000"/>
                </a:schemeClr>
              </a:solidFill>
              <a:cs typeface="Times New Roman" charset="0"/>
            </a:endParaRP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2) Zinc </a:t>
            </a:r>
            <a:r>
              <a:rPr lang="en-US" sz="2800" dirty="0" err="1" smtClean="0">
                <a:solidFill>
                  <a:schemeClr val="tx1">
                    <a:lumMod val="85000"/>
                    <a:lumOff val="15000"/>
                  </a:schemeClr>
                </a:solidFill>
                <a:cs typeface="Times New Roman" charset="0"/>
              </a:rPr>
              <a:t>Polyacrylate</a:t>
            </a:r>
            <a:r>
              <a:rPr lang="en-US" sz="2800" dirty="0" smtClean="0">
                <a:solidFill>
                  <a:schemeClr val="tx1">
                    <a:lumMod val="85000"/>
                    <a:lumOff val="15000"/>
                  </a:schemeClr>
                </a:solidFill>
                <a:cs typeface="Times New Roman" charset="0"/>
              </a:rPr>
              <a:t>:</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 Retention of  -Conventional  alloy restoration </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-Orthodontic bands</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-Pediatric stainless steel crown</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 High strength bases</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 Long term provisional restoration</a:t>
            </a:r>
          </a:p>
          <a:p>
            <a:pPr marL="342906" indent="-342906" defTabSz="457207">
              <a:lnSpc>
                <a:spcPct val="80000"/>
              </a:lnSpc>
              <a:buClr>
                <a:schemeClr val="bg2">
                  <a:lumMod val="40000"/>
                  <a:lumOff val="60000"/>
                </a:schemeClr>
              </a:buClr>
              <a:buNone/>
              <a:defRPr/>
            </a:pPr>
            <a:endParaRPr lang="en-US" sz="2800" dirty="0" smtClean="0">
              <a:solidFill>
                <a:schemeClr val="tx1">
                  <a:lumMod val="85000"/>
                  <a:lumOff val="15000"/>
                </a:schemeClr>
              </a:solidFill>
              <a:cs typeface="Times New Roman" charset="0"/>
            </a:endParaRP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rPr>
              <a:t> </a:t>
            </a:r>
            <a:endParaRPr lang="en-IN"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Gelation</a:t>
            </a:r>
            <a:endParaRPr lang="en-IN" dirty="0"/>
          </a:p>
        </p:txBody>
      </p:sp>
      <p:sp>
        <p:nvSpPr>
          <p:cNvPr id="3" name="Content Placeholder 2"/>
          <p:cNvSpPr>
            <a:spLocks noGrp="1"/>
          </p:cNvSpPr>
          <p:nvPr>
            <p:ph sz="quarter" idx="1"/>
          </p:nvPr>
        </p:nvSpPr>
        <p:spPr>
          <a:xfrm>
            <a:off x="914400" y="1844824"/>
            <a:ext cx="7772400" cy="4174976"/>
          </a:xfrm>
        </p:spPr>
        <p:txBody>
          <a:bodyPr/>
          <a:lstStyle/>
          <a:p>
            <a:r>
              <a:rPr lang="en-IN" sz="2800" spc="-5" dirty="0" smtClean="0">
                <a:cs typeface="Calibri"/>
              </a:rPr>
              <a:t>This is the </a:t>
            </a:r>
            <a:r>
              <a:rPr lang="en-IN" sz="2800" spc="-5" dirty="0" err="1" smtClean="0">
                <a:cs typeface="Calibri"/>
              </a:rPr>
              <a:t>gelation</a:t>
            </a:r>
            <a:r>
              <a:rPr lang="en-IN" sz="2800" spc="-5" dirty="0" smtClean="0">
                <a:cs typeface="Calibri"/>
              </a:rPr>
              <a:t> phase and this reaction is  relatively rapid, usually forming </a:t>
            </a:r>
            <a:r>
              <a:rPr lang="en-IN" sz="2800" dirty="0" smtClean="0">
                <a:cs typeface="Calibri"/>
              </a:rPr>
              <a:t>a </a:t>
            </a:r>
            <a:r>
              <a:rPr lang="en-IN" sz="2800" spc="-5" dirty="0" smtClean="0">
                <a:cs typeface="Calibri"/>
              </a:rPr>
              <a:t>clinically “hard”  surface </a:t>
            </a:r>
            <a:r>
              <a:rPr lang="en-IN" sz="2800" spc="-10" dirty="0" smtClean="0">
                <a:cs typeface="Calibri"/>
              </a:rPr>
              <a:t>within </a:t>
            </a:r>
            <a:r>
              <a:rPr lang="en-IN" sz="2800" spc="-5" dirty="0" smtClean="0">
                <a:cs typeface="Calibri"/>
              </a:rPr>
              <a:t>4-10 minutes from the start of</a:t>
            </a:r>
            <a:r>
              <a:rPr lang="en-IN" sz="2800" spc="-30" dirty="0" smtClean="0">
                <a:cs typeface="Calibri"/>
              </a:rPr>
              <a:t> </a:t>
            </a:r>
            <a:r>
              <a:rPr lang="en-IN" sz="2800" spc="-5" dirty="0" smtClean="0">
                <a:cs typeface="Calibri"/>
              </a:rPr>
              <a:t>mixing</a:t>
            </a:r>
            <a:endParaRPr lang="en-IN"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Maturation</a:t>
            </a:r>
            <a:endParaRPr lang="en-IN" dirty="0"/>
          </a:p>
        </p:txBody>
      </p:sp>
      <p:sp>
        <p:nvSpPr>
          <p:cNvPr id="3" name="Content Placeholder 2"/>
          <p:cNvSpPr>
            <a:spLocks noGrp="1"/>
          </p:cNvSpPr>
          <p:nvPr>
            <p:ph sz="quarter" idx="1"/>
          </p:nvPr>
        </p:nvSpPr>
        <p:spPr>
          <a:xfrm>
            <a:off x="914400" y="2132856"/>
            <a:ext cx="7772400" cy="3886944"/>
          </a:xfrm>
        </p:spPr>
        <p:txBody>
          <a:bodyPr>
            <a:normAutofit/>
          </a:bodyPr>
          <a:lstStyle/>
          <a:p>
            <a:r>
              <a:rPr lang="en-IN" sz="2400" spc="-5" dirty="0" smtClean="0">
                <a:cs typeface="Calibri"/>
              </a:rPr>
              <a:t>Maturation occurs </a:t>
            </a:r>
            <a:r>
              <a:rPr lang="en-IN" sz="2400" dirty="0" smtClean="0">
                <a:cs typeface="Calibri"/>
              </a:rPr>
              <a:t>over </a:t>
            </a:r>
            <a:r>
              <a:rPr lang="en-IN" sz="2400" spc="-5" dirty="0" smtClean="0">
                <a:cs typeface="Calibri"/>
              </a:rPr>
              <a:t>the next 24 hours </a:t>
            </a:r>
            <a:r>
              <a:rPr lang="en-IN" sz="2400" dirty="0" smtClean="0">
                <a:cs typeface="Calibri"/>
              </a:rPr>
              <a:t>as </a:t>
            </a:r>
            <a:r>
              <a:rPr lang="en-IN" sz="2400" spc="-5" dirty="0" smtClean="0">
                <a:cs typeface="Calibri"/>
              </a:rPr>
              <a:t>the less  mobile aluminium ions become bound within the  cement matrix, leading to </a:t>
            </a:r>
            <a:r>
              <a:rPr lang="en-IN" sz="2400" dirty="0" smtClean="0">
                <a:cs typeface="Calibri"/>
              </a:rPr>
              <a:t>more </a:t>
            </a:r>
            <a:r>
              <a:rPr lang="en-IN" sz="2400" spc="-5" dirty="0" smtClean="0">
                <a:cs typeface="Calibri"/>
              </a:rPr>
              <a:t>rigid </a:t>
            </a:r>
            <a:r>
              <a:rPr lang="en-IN" sz="2400" dirty="0" smtClean="0">
                <a:cs typeface="Calibri"/>
              </a:rPr>
              <a:t>cross </a:t>
            </a:r>
            <a:r>
              <a:rPr lang="en-IN" sz="2400" spc="-5" dirty="0" smtClean="0">
                <a:cs typeface="Calibri"/>
              </a:rPr>
              <a:t>lining  between the poly (</a:t>
            </a:r>
            <a:r>
              <a:rPr lang="en-IN" sz="2400" spc="-5" dirty="0" err="1" smtClean="0">
                <a:cs typeface="Calibri"/>
              </a:rPr>
              <a:t>alkenoic</a:t>
            </a:r>
            <a:r>
              <a:rPr lang="en-IN" sz="2400" spc="-5" dirty="0" smtClean="0">
                <a:cs typeface="Calibri"/>
              </a:rPr>
              <a:t> acid)</a:t>
            </a:r>
            <a:r>
              <a:rPr lang="en-IN" sz="2400" spc="-20" dirty="0" smtClean="0">
                <a:cs typeface="Calibri"/>
              </a:rPr>
              <a:t> </a:t>
            </a:r>
            <a:r>
              <a:rPr lang="en-IN" sz="2400" spc="-5" dirty="0" smtClean="0">
                <a:cs typeface="Calibri"/>
              </a:rPr>
              <a:t>chains.</a:t>
            </a:r>
          </a:p>
          <a:p>
            <a:endParaRPr lang="en-US" sz="2400" spc="-5" dirty="0" smtClean="0"/>
          </a:p>
          <a:p>
            <a:r>
              <a:rPr lang="en-IN" sz="2400" spc="-5" dirty="0" smtClean="0">
                <a:cs typeface="Calibri"/>
              </a:rPr>
              <a:t>Fluoride </a:t>
            </a:r>
            <a:r>
              <a:rPr lang="en-IN" sz="2400" dirty="0" smtClean="0">
                <a:cs typeface="Calibri"/>
              </a:rPr>
              <a:t>and </a:t>
            </a:r>
            <a:r>
              <a:rPr lang="en-IN" sz="2400" spc="-5" dirty="0" smtClean="0">
                <a:cs typeface="Calibri"/>
              </a:rPr>
              <a:t>phosphate ions </a:t>
            </a:r>
            <a:r>
              <a:rPr lang="en-IN" sz="2400" spc="-5" dirty="0" err="1" smtClean="0">
                <a:cs typeface="Calibri"/>
              </a:rPr>
              <a:t>donot</a:t>
            </a:r>
            <a:r>
              <a:rPr lang="en-IN" sz="2400" spc="-5" dirty="0" smtClean="0">
                <a:cs typeface="Calibri"/>
              </a:rPr>
              <a:t> </a:t>
            </a:r>
            <a:r>
              <a:rPr lang="en-IN" sz="2400" spc="-5" dirty="0" err="1" smtClean="0">
                <a:cs typeface="Calibri"/>
              </a:rPr>
              <a:t>particpate</a:t>
            </a:r>
            <a:r>
              <a:rPr lang="en-IN" sz="2400" spc="5" dirty="0" smtClean="0">
                <a:cs typeface="Calibri"/>
              </a:rPr>
              <a:t> </a:t>
            </a:r>
            <a:r>
              <a:rPr lang="en-IN" sz="2400" spc="-5" dirty="0" smtClean="0">
                <a:cs typeface="Calibri"/>
              </a:rPr>
              <a:t>in	the  </a:t>
            </a:r>
            <a:r>
              <a:rPr lang="en-IN" sz="2400" spc="-5" dirty="0" err="1" smtClean="0">
                <a:cs typeface="Calibri"/>
              </a:rPr>
              <a:t>crosslinking</a:t>
            </a:r>
            <a:r>
              <a:rPr lang="en-IN" sz="2400" spc="-5" dirty="0" smtClean="0">
                <a:cs typeface="Calibri"/>
              </a:rPr>
              <a:t> </a:t>
            </a:r>
            <a:r>
              <a:rPr lang="en-IN" sz="2400" dirty="0" smtClean="0">
                <a:cs typeface="Calibri"/>
              </a:rPr>
              <a:t>of </a:t>
            </a:r>
            <a:r>
              <a:rPr lang="en-IN" sz="2400" spc="-5" dirty="0" smtClean="0">
                <a:cs typeface="Calibri"/>
              </a:rPr>
              <a:t>the cement</a:t>
            </a:r>
            <a:endParaRPr lang="en-IN" sz="24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Hydration</a:t>
            </a:r>
            <a:endParaRPr lang="en-IN" dirty="0"/>
          </a:p>
        </p:txBody>
      </p:sp>
      <p:sp>
        <p:nvSpPr>
          <p:cNvPr id="3" name="Content Placeholder 2"/>
          <p:cNvSpPr>
            <a:spLocks noGrp="1"/>
          </p:cNvSpPr>
          <p:nvPr>
            <p:ph sz="quarter" idx="1"/>
          </p:nvPr>
        </p:nvSpPr>
        <p:spPr/>
        <p:txBody>
          <a:bodyPr>
            <a:normAutofit/>
          </a:bodyPr>
          <a:lstStyle/>
          <a:p>
            <a:r>
              <a:rPr lang="en-IN" sz="2400" dirty="0" smtClean="0">
                <a:cs typeface="Arial"/>
              </a:rPr>
              <a:t>Associated with the </a:t>
            </a:r>
            <a:r>
              <a:rPr lang="en-IN" sz="2400" spc="-5" dirty="0" smtClean="0">
                <a:cs typeface="Arial"/>
              </a:rPr>
              <a:t>maturation  </a:t>
            </a:r>
            <a:r>
              <a:rPr lang="en-IN" sz="2400" dirty="0" smtClean="0">
                <a:cs typeface="Arial"/>
              </a:rPr>
              <a:t>phase </a:t>
            </a:r>
            <a:r>
              <a:rPr lang="en-IN" sz="2400" spc="-5" dirty="0" smtClean="0">
                <a:cs typeface="Arial"/>
              </a:rPr>
              <a:t>is </a:t>
            </a:r>
            <a:r>
              <a:rPr lang="en-IN" sz="2400" dirty="0" smtClean="0">
                <a:cs typeface="Arial"/>
              </a:rPr>
              <a:t>a </a:t>
            </a:r>
            <a:r>
              <a:rPr lang="en-IN" sz="2400" spc="-5" dirty="0" smtClean="0">
                <a:cs typeface="Arial"/>
              </a:rPr>
              <a:t>progressive hydration of  </a:t>
            </a:r>
            <a:r>
              <a:rPr lang="en-IN" sz="2400" dirty="0" smtClean="0">
                <a:cs typeface="Arial"/>
              </a:rPr>
              <a:t>the </a:t>
            </a:r>
            <a:r>
              <a:rPr lang="en-IN" sz="2400" spc="-5" dirty="0" smtClean="0">
                <a:cs typeface="Arial"/>
              </a:rPr>
              <a:t>matrix salts, leading </a:t>
            </a:r>
            <a:r>
              <a:rPr lang="en-IN" sz="2400" dirty="0" smtClean="0">
                <a:cs typeface="Arial"/>
              </a:rPr>
              <a:t>to sharp  </a:t>
            </a:r>
            <a:r>
              <a:rPr lang="en-IN" sz="2400" spc="-5" dirty="0" smtClean="0">
                <a:cs typeface="Arial"/>
              </a:rPr>
              <a:t>improvement in the physical  properties</a:t>
            </a:r>
            <a:endParaRPr lang="en-IN" sz="2400" dirty="0" smtClean="0">
              <a:cs typeface="Arial"/>
            </a:endParaRPr>
          </a:p>
          <a:p>
            <a:endParaRPr lang="en-IN" sz="24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setting mechanism</a:t>
            </a:r>
            <a:endParaRPr lang="en-IN" dirty="0"/>
          </a:p>
        </p:txBody>
      </p:sp>
      <p:sp>
        <p:nvSpPr>
          <p:cNvPr id="3" name="Content Placeholder 2"/>
          <p:cNvSpPr>
            <a:spLocks noGrp="1"/>
          </p:cNvSpPr>
          <p:nvPr>
            <p:ph sz="quarter" idx="1"/>
          </p:nvPr>
        </p:nvSpPr>
        <p:spPr/>
        <p:txBody>
          <a:bodyPr>
            <a:normAutofit/>
          </a:bodyPr>
          <a:lstStyle/>
          <a:p>
            <a:r>
              <a:rPr lang="en-IN" sz="2400" b="1" spc="-5" dirty="0" smtClean="0">
                <a:solidFill>
                  <a:srgbClr val="000000"/>
                </a:solidFill>
                <a:uFill>
                  <a:solidFill>
                    <a:srgbClr val="000000"/>
                  </a:solidFill>
                </a:uFill>
                <a:cs typeface="Arial"/>
              </a:rPr>
              <a:t>Glass composition</a:t>
            </a:r>
            <a:r>
              <a:rPr lang="en-IN" sz="2400" b="1" spc="-5" dirty="0" smtClean="0">
                <a:solidFill>
                  <a:srgbClr val="000000"/>
                </a:solidFill>
                <a:cs typeface="Arial"/>
              </a:rPr>
              <a:t>: </a:t>
            </a:r>
          </a:p>
          <a:p>
            <a:pPr lvl="1"/>
            <a:r>
              <a:rPr lang="en-IN" sz="2200" spc="-10" dirty="0" smtClean="0">
                <a:solidFill>
                  <a:srgbClr val="000000"/>
                </a:solidFill>
                <a:cs typeface="Arial"/>
              </a:rPr>
              <a:t>Higher </a:t>
            </a:r>
            <a:r>
              <a:rPr lang="en-IN" sz="2200" spc="-5" dirty="0" smtClean="0">
                <a:solidFill>
                  <a:srgbClr val="000000"/>
                </a:solidFill>
                <a:cs typeface="Arial"/>
              </a:rPr>
              <a:t>the  </a:t>
            </a:r>
            <a:r>
              <a:rPr lang="en-IN" sz="2200" spc="-5" dirty="0" err="1" smtClean="0">
                <a:solidFill>
                  <a:srgbClr val="000000"/>
                </a:solidFill>
                <a:cs typeface="Arial"/>
              </a:rPr>
              <a:t>alumima</a:t>
            </a:r>
            <a:r>
              <a:rPr lang="en-IN" sz="2200" spc="-5" dirty="0" smtClean="0">
                <a:solidFill>
                  <a:srgbClr val="000000"/>
                </a:solidFill>
                <a:cs typeface="Arial"/>
              </a:rPr>
              <a:t>/Silica ratio, faster the set </a:t>
            </a:r>
            <a:r>
              <a:rPr lang="en-IN" sz="2200" spc="-10" dirty="0" smtClean="0">
                <a:solidFill>
                  <a:srgbClr val="000000"/>
                </a:solidFill>
                <a:cs typeface="Arial"/>
              </a:rPr>
              <a:t>and  </a:t>
            </a:r>
            <a:r>
              <a:rPr lang="en-IN" sz="2200" spc="-5" dirty="0" smtClean="0">
                <a:solidFill>
                  <a:srgbClr val="000000"/>
                </a:solidFill>
                <a:cs typeface="Arial"/>
              </a:rPr>
              <a:t>shorter </a:t>
            </a:r>
            <a:r>
              <a:rPr lang="en-IN" sz="2200" dirty="0" smtClean="0">
                <a:solidFill>
                  <a:srgbClr val="000000"/>
                </a:solidFill>
                <a:cs typeface="Arial"/>
              </a:rPr>
              <a:t>the</a:t>
            </a:r>
            <a:r>
              <a:rPr lang="en-IN" sz="2200" spc="-5" dirty="0" smtClean="0">
                <a:solidFill>
                  <a:srgbClr val="000000"/>
                </a:solidFill>
                <a:cs typeface="Arial"/>
              </a:rPr>
              <a:t> </a:t>
            </a:r>
            <a:r>
              <a:rPr lang="en-IN" sz="2200" dirty="0" smtClean="0">
                <a:solidFill>
                  <a:srgbClr val="000000"/>
                </a:solidFill>
                <a:cs typeface="Arial"/>
              </a:rPr>
              <a:t>W.T.</a:t>
            </a:r>
          </a:p>
          <a:p>
            <a:endParaRPr lang="en-IN" sz="2400" u="heavy" spc="-10" dirty="0" smtClean="0">
              <a:solidFill>
                <a:srgbClr val="000000"/>
              </a:solidFill>
              <a:uFill>
                <a:solidFill>
                  <a:srgbClr val="000000"/>
                </a:solidFill>
              </a:uFill>
              <a:cs typeface="Arial"/>
            </a:endParaRPr>
          </a:p>
          <a:p>
            <a:r>
              <a:rPr lang="en-IN" sz="2400" b="1" spc="-10" dirty="0" smtClean="0">
                <a:uFill>
                  <a:solidFill>
                    <a:srgbClr val="000000"/>
                  </a:solidFill>
                </a:uFill>
                <a:cs typeface="Arial"/>
              </a:rPr>
              <a:t>Powder </a:t>
            </a:r>
            <a:r>
              <a:rPr lang="en-IN" sz="2400" b="1" spc="-5" dirty="0" smtClean="0">
                <a:uFill>
                  <a:solidFill>
                    <a:srgbClr val="000000"/>
                  </a:solidFill>
                </a:uFill>
                <a:cs typeface="Arial"/>
              </a:rPr>
              <a:t>particle </a:t>
            </a:r>
            <a:r>
              <a:rPr lang="en-IN" sz="2400" b="1" dirty="0" smtClean="0">
                <a:uFill>
                  <a:solidFill>
                    <a:srgbClr val="000000"/>
                  </a:solidFill>
                </a:uFill>
                <a:cs typeface="Arial"/>
              </a:rPr>
              <a:t>size</a:t>
            </a:r>
            <a:r>
              <a:rPr lang="en-IN" sz="2400" b="1" dirty="0" smtClean="0">
                <a:cs typeface="Arial"/>
              </a:rPr>
              <a:t>: </a:t>
            </a:r>
          </a:p>
          <a:p>
            <a:pPr lvl="1"/>
            <a:r>
              <a:rPr lang="en-IN" dirty="0" smtClean="0">
                <a:cs typeface="Arial"/>
              </a:rPr>
              <a:t>The </a:t>
            </a:r>
            <a:r>
              <a:rPr lang="en-IN" spc="-5" dirty="0" smtClean="0">
                <a:cs typeface="Arial"/>
              </a:rPr>
              <a:t>finer the powder,  faster the set and shorter the</a:t>
            </a:r>
            <a:r>
              <a:rPr lang="en-IN" spc="25" dirty="0" smtClean="0">
                <a:cs typeface="Arial"/>
              </a:rPr>
              <a:t> </a:t>
            </a:r>
            <a:r>
              <a:rPr lang="en-IN" dirty="0" smtClean="0">
                <a:cs typeface="Arial"/>
              </a:rPr>
              <a:t>W.T.</a:t>
            </a:r>
          </a:p>
          <a:p>
            <a:pPr lvl="1"/>
            <a:r>
              <a:rPr lang="en-IN" spc="-10" dirty="0" smtClean="0">
                <a:cs typeface="Arial"/>
              </a:rPr>
              <a:t>Addition </a:t>
            </a:r>
            <a:r>
              <a:rPr lang="en-IN" spc="-5" dirty="0" smtClean="0">
                <a:cs typeface="Arial"/>
              </a:rPr>
              <a:t>of Tartaric </a:t>
            </a:r>
            <a:r>
              <a:rPr lang="en-IN" spc="-10" dirty="0" smtClean="0">
                <a:cs typeface="Arial"/>
              </a:rPr>
              <a:t>acid </a:t>
            </a:r>
            <a:r>
              <a:rPr lang="en-IN" spc="-5" dirty="0" smtClean="0">
                <a:cs typeface="Arial"/>
              </a:rPr>
              <a:t>sharpens the set  without reduction in</a:t>
            </a:r>
            <a:r>
              <a:rPr lang="en-IN" dirty="0" smtClean="0">
                <a:cs typeface="Arial"/>
              </a:rPr>
              <a:t> W.T.</a:t>
            </a:r>
          </a:p>
          <a:p>
            <a:pPr lvl="1"/>
            <a:endParaRPr lang="en-US" dirty="0" smtClean="0">
              <a:cs typeface="Arial"/>
            </a:endParaRPr>
          </a:p>
          <a:p>
            <a:endParaRPr lang="en-IN" dirty="0" smtClean="0">
              <a:cs typeface="Arial"/>
            </a:endParaRPr>
          </a:p>
          <a:p>
            <a:endParaRPr lang="en-IN"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sz="2400" b="1" spc="-5" dirty="0" smtClean="0">
                <a:uFill>
                  <a:solidFill>
                    <a:srgbClr val="000000"/>
                  </a:solidFill>
                </a:uFill>
                <a:cs typeface="Arial"/>
              </a:rPr>
              <a:t>Temperature </a:t>
            </a:r>
            <a:r>
              <a:rPr lang="en-IN" sz="2400" b="1" dirty="0" smtClean="0">
                <a:uFill>
                  <a:solidFill>
                    <a:srgbClr val="000000"/>
                  </a:solidFill>
                </a:uFill>
                <a:cs typeface="Arial"/>
              </a:rPr>
              <a:t>of </a:t>
            </a:r>
            <a:r>
              <a:rPr lang="en-IN" sz="2400" b="1" spc="5" dirty="0" smtClean="0">
                <a:uFill>
                  <a:solidFill>
                    <a:srgbClr val="000000"/>
                  </a:solidFill>
                </a:uFill>
                <a:cs typeface="Arial"/>
              </a:rPr>
              <a:t>mix</a:t>
            </a:r>
            <a:r>
              <a:rPr lang="en-IN" sz="2400" b="1" spc="5" dirty="0" smtClean="0">
                <a:cs typeface="Arial"/>
              </a:rPr>
              <a:t>: </a:t>
            </a:r>
          </a:p>
          <a:p>
            <a:pPr lvl="1"/>
            <a:r>
              <a:rPr lang="en-IN" sz="2200" spc="-5" dirty="0" smtClean="0">
                <a:cs typeface="Arial"/>
              </a:rPr>
              <a:t>Increase </a:t>
            </a:r>
            <a:r>
              <a:rPr lang="en-IN" sz="2200" dirty="0" smtClean="0">
                <a:cs typeface="Arial"/>
              </a:rPr>
              <a:t>the  </a:t>
            </a:r>
            <a:r>
              <a:rPr lang="en-IN" sz="2200" spc="-5" dirty="0" smtClean="0">
                <a:cs typeface="Arial"/>
              </a:rPr>
              <a:t>temperature, faster </a:t>
            </a:r>
            <a:r>
              <a:rPr lang="en-IN" sz="2200" dirty="0" smtClean="0">
                <a:cs typeface="Arial"/>
              </a:rPr>
              <a:t>the set </a:t>
            </a:r>
            <a:r>
              <a:rPr lang="en-IN" sz="2200" spc="-10" dirty="0" smtClean="0">
                <a:cs typeface="Arial"/>
              </a:rPr>
              <a:t>and </a:t>
            </a:r>
            <a:r>
              <a:rPr lang="en-IN" sz="2200" spc="-5" dirty="0" smtClean="0">
                <a:cs typeface="Arial"/>
              </a:rPr>
              <a:t>shorter the  </a:t>
            </a:r>
            <a:r>
              <a:rPr lang="en-IN" sz="2200" dirty="0" smtClean="0">
                <a:cs typeface="Arial"/>
              </a:rPr>
              <a:t>W.T.</a:t>
            </a:r>
          </a:p>
          <a:p>
            <a:endParaRPr lang="en-US" sz="2400" b="1" spc="-10" dirty="0" smtClean="0">
              <a:uFill>
                <a:solidFill>
                  <a:srgbClr val="000000"/>
                </a:solidFill>
              </a:uFill>
              <a:cs typeface="Arial"/>
            </a:endParaRPr>
          </a:p>
          <a:p>
            <a:endParaRPr lang="en-US" sz="2400" b="1" spc="-10" dirty="0" smtClean="0">
              <a:uFill>
                <a:solidFill>
                  <a:srgbClr val="000000"/>
                </a:solidFill>
              </a:uFill>
              <a:cs typeface="Arial"/>
            </a:endParaRPr>
          </a:p>
          <a:p>
            <a:endParaRPr lang="en-IN" sz="2400" b="1" spc="-10" dirty="0" smtClean="0">
              <a:uFill>
                <a:solidFill>
                  <a:srgbClr val="000000"/>
                </a:solidFill>
              </a:uFill>
              <a:cs typeface="Arial"/>
            </a:endParaRPr>
          </a:p>
          <a:p>
            <a:r>
              <a:rPr lang="en-IN" sz="2400" b="1" spc="-10" dirty="0" smtClean="0">
                <a:uFill>
                  <a:solidFill>
                    <a:srgbClr val="000000"/>
                  </a:solidFill>
                </a:uFill>
                <a:cs typeface="Arial"/>
              </a:rPr>
              <a:t>Relative </a:t>
            </a:r>
            <a:r>
              <a:rPr lang="en-IN" sz="2400" b="1" spc="-5" dirty="0" smtClean="0">
                <a:uFill>
                  <a:solidFill>
                    <a:srgbClr val="000000"/>
                  </a:solidFill>
                </a:uFill>
                <a:cs typeface="Arial"/>
              </a:rPr>
              <a:t>proportion of constituent in </a:t>
            </a:r>
            <a:r>
              <a:rPr lang="en-IN" sz="2400" b="1" dirty="0" smtClean="0">
                <a:uFill>
                  <a:solidFill>
                    <a:srgbClr val="000000"/>
                  </a:solidFill>
                </a:uFill>
                <a:cs typeface="Arial"/>
              </a:rPr>
              <a:t>the </a:t>
            </a:r>
            <a:r>
              <a:rPr lang="en-IN" sz="2400" b="1" spc="15" dirty="0" smtClean="0">
                <a:uFill>
                  <a:solidFill>
                    <a:srgbClr val="000000"/>
                  </a:solidFill>
                </a:uFill>
                <a:cs typeface="Arial"/>
              </a:rPr>
              <a:t>mix</a:t>
            </a:r>
            <a:r>
              <a:rPr lang="en-IN" sz="2400" b="1" spc="15" dirty="0" smtClean="0">
                <a:cs typeface="Arial"/>
              </a:rPr>
              <a:t>:  </a:t>
            </a:r>
          </a:p>
          <a:p>
            <a:pPr lvl="1"/>
            <a:r>
              <a:rPr lang="en-IN" sz="2200" spc="-5" dirty="0" smtClean="0">
                <a:cs typeface="Arial"/>
              </a:rPr>
              <a:t>The greater proportion of glass </a:t>
            </a:r>
            <a:r>
              <a:rPr lang="en-IN" sz="2200" spc="-10" dirty="0" smtClean="0">
                <a:cs typeface="Arial"/>
              </a:rPr>
              <a:t>and </a:t>
            </a:r>
            <a:r>
              <a:rPr lang="en-IN" sz="2200" spc="-5" dirty="0" smtClean="0">
                <a:cs typeface="Arial"/>
              </a:rPr>
              <a:t>lower the  proportion of </a:t>
            </a:r>
            <a:r>
              <a:rPr lang="en-IN" sz="2200" spc="-80" dirty="0" smtClean="0">
                <a:cs typeface="Arial"/>
              </a:rPr>
              <a:t>H</a:t>
            </a:r>
            <a:r>
              <a:rPr lang="en-IN" sz="2200" spc="-120" baseline="-23809" dirty="0" smtClean="0">
                <a:cs typeface="Arial"/>
              </a:rPr>
              <a:t>2</a:t>
            </a:r>
            <a:r>
              <a:rPr lang="en-IN" sz="2200" spc="-80" dirty="0" smtClean="0">
                <a:cs typeface="Arial"/>
              </a:rPr>
              <a:t>O; </a:t>
            </a:r>
            <a:r>
              <a:rPr lang="en-IN" sz="2200" spc="-5" dirty="0" smtClean="0">
                <a:cs typeface="Arial"/>
              </a:rPr>
              <a:t>faster the set and shorter  the</a:t>
            </a:r>
            <a:r>
              <a:rPr lang="en-IN" sz="2200" spc="-10" dirty="0" smtClean="0">
                <a:cs typeface="Arial"/>
              </a:rPr>
              <a:t> </a:t>
            </a:r>
            <a:r>
              <a:rPr lang="en-IN" sz="2200" dirty="0" smtClean="0">
                <a:cs typeface="Arial"/>
              </a:rPr>
              <a:t>W.T</a:t>
            </a:r>
          </a:p>
          <a:p>
            <a:pPr lvl="1">
              <a:buNone/>
            </a:pPr>
            <a:endParaRPr lang="en-IN" sz="2200" dirty="0" smtClean="0">
              <a:cs typeface="Arial"/>
            </a:endParaRPr>
          </a:p>
          <a:p>
            <a:endParaRPr lang="en-IN"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a:t>
            </a:r>
            <a:endParaRPr lang="en-IN" dirty="0"/>
          </a:p>
        </p:txBody>
      </p:sp>
      <p:sp>
        <p:nvSpPr>
          <p:cNvPr id="3" name="Content Placeholder 2"/>
          <p:cNvSpPr>
            <a:spLocks noGrp="1"/>
          </p:cNvSpPr>
          <p:nvPr>
            <p:ph sz="quarter" idx="1"/>
          </p:nvPr>
        </p:nvSpPr>
        <p:spPr>
          <a:xfrm>
            <a:off x="914400" y="1916832"/>
            <a:ext cx="7772400" cy="4102968"/>
          </a:xfrm>
        </p:spPr>
        <p:txBody>
          <a:bodyPr>
            <a:normAutofit fontScale="85000" lnSpcReduction="20000"/>
          </a:bodyPr>
          <a:lstStyle/>
          <a:p>
            <a:pPr marL="353695" marR="143510" indent="-341630">
              <a:lnSpc>
                <a:spcPts val="2880"/>
              </a:lnSpc>
              <a:spcBef>
                <a:spcPts val="625"/>
              </a:spcBef>
              <a:buClr>
                <a:srgbClr val="C00000"/>
              </a:buClr>
              <a:buSzPct val="125000"/>
              <a:buFont typeface="Arial" pitchFamily="34" charset="0"/>
              <a:buChar char="•"/>
              <a:tabLst>
                <a:tab pos="353695" algn="l"/>
                <a:tab pos="354330" algn="l"/>
              </a:tabLst>
            </a:pPr>
            <a:r>
              <a:rPr lang="en-IN" sz="2800" spc="-5" dirty="0" smtClean="0">
                <a:cs typeface="Calibri"/>
              </a:rPr>
              <a:t>Restoration of erosive/abrasive lesions without cavity  preparation.</a:t>
            </a:r>
            <a:endParaRPr lang="en-IN" sz="2800" dirty="0" smtClean="0">
              <a:cs typeface="Calibri"/>
            </a:endParaRPr>
          </a:p>
          <a:p>
            <a:pPr marL="354330" indent="-341630">
              <a:lnSpc>
                <a:spcPct val="100000"/>
              </a:lnSpc>
              <a:spcBef>
                <a:spcPts val="145"/>
              </a:spcBef>
              <a:buClr>
                <a:srgbClr val="C00000"/>
              </a:buClr>
              <a:buSzPct val="125000"/>
              <a:buFont typeface="Arial" pitchFamily="34" charset="0"/>
              <a:buChar char="•"/>
              <a:tabLst>
                <a:tab pos="353695" algn="l"/>
                <a:tab pos="354330" algn="l"/>
              </a:tabLst>
            </a:pPr>
            <a:r>
              <a:rPr lang="en-IN" sz="2800" spc="-5" dirty="0" smtClean="0">
                <a:cs typeface="Calibri"/>
              </a:rPr>
              <a:t>Sealing </a:t>
            </a:r>
            <a:r>
              <a:rPr lang="en-IN" sz="2800" dirty="0" smtClean="0">
                <a:cs typeface="Calibri"/>
              </a:rPr>
              <a:t>and </a:t>
            </a:r>
            <a:r>
              <a:rPr lang="en-IN" sz="2800" spc="-5" dirty="0" smtClean="0">
                <a:cs typeface="Calibri"/>
              </a:rPr>
              <a:t>filling of </a:t>
            </a:r>
            <a:r>
              <a:rPr lang="en-IN" sz="2800" spc="-5" dirty="0" err="1" smtClean="0">
                <a:cs typeface="Calibri"/>
              </a:rPr>
              <a:t>occlusal</a:t>
            </a:r>
            <a:r>
              <a:rPr lang="en-IN" sz="2800" spc="-5" dirty="0" smtClean="0">
                <a:cs typeface="Calibri"/>
              </a:rPr>
              <a:t> pit </a:t>
            </a:r>
            <a:r>
              <a:rPr lang="en-IN" sz="2800" dirty="0" smtClean="0">
                <a:cs typeface="Calibri"/>
              </a:rPr>
              <a:t>and</a:t>
            </a:r>
            <a:r>
              <a:rPr lang="en-IN" sz="2800" spc="-40" dirty="0" smtClean="0">
                <a:cs typeface="Calibri"/>
              </a:rPr>
              <a:t> </a:t>
            </a:r>
            <a:r>
              <a:rPr lang="en-IN" sz="2800" spc="-5" dirty="0" smtClean="0">
                <a:cs typeface="Calibri"/>
              </a:rPr>
              <a:t>fissures</a:t>
            </a:r>
            <a:endParaRPr lang="en-IN" sz="2800" dirty="0" smtClean="0">
              <a:cs typeface="Calibri"/>
            </a:endParaRPr>
          </a:p>
          <a:p>
            <a:pPr marL="354330" indent="-341630">
              <a:lnSpc>
                <a:spcPct val="100000"/>
              </a:lnSpc>
              <a:spcBef>
                <a:spcPts val="180"/>
              </a:spcBef>
              <a:buClr>
                <a:srgbClr val="C00000"/>
              </a:buClr>
              <a:buSzPct val="125000"/>
              <a:buFont typeface="Arial" pitchFamily="34" charset="0"/>
              <a:buChar char="•"/>
              <a:tabLst>
                <a:tab pos="353695" algn="l"/>
                <a:tab pos="354330" algn="l"/>
              </a:tabLst>
            </a:pPr>
            <a:r>
              <a:rPr lang="en-IN" sz="2800" spc="-5" dirty="0" smtClean="0">
                <a:cs typeface="Calibri"/>
              </a:rPr>
              <a:t>Restoration of primary</a:t>
            </a:r>
            <a:r>
              <a:rPr lang="en-IN" sz="2800" spc="-15" dirty="0" smtClean="0">
                <a:cs typeface="Calibri"/>
              </a:rPr>
              <a:t> </a:t>
            </a:r>
            <a:r>
              <a:rPr lang="en-IN" sz="2800" spc="-5" dirty="0" smtClean="0">
                <a:cs typeface="Calibri"/>
              </a:rPr>
              <a:t>teeth.</a:t>
            </a:r>
            <a:endParaRPr lang="en-IN" sz="2800" dirty="0" smtClean="0">
              <a:cs typeface="Calibri"/>
            </a:endParaRPr>
          </a:p>
          <a:p>
            <a:pPr marL="354330" indent="-341630">
              <a:lnSpc>
                <a:spcPct val="100000"/>
              </a:lnSpc>
              <a:spcBef>
                <a:spcPts val="180"/>
              </a:spcBef>
              <a:buClr>
                <a:srgbClr val="C00000"/>
              </a:buClr>
              <a:buSzPct val="125000"/>
              <a:buFont typeface="Arial" pitchFamily="34" charset="0"/>
              <a:buChar char="•"/>
              <a:tabLst>
                <a:tab pos="353695" algn="l"/>
                <a:tab pos="354330" algn="l"/>
              </a:tabLst>
            </a:pPr>
            <a:r>
              <a:rPr lang="en-IN" sz="2800" spc="-5" dirty="0" smtClean="0">
                <a:cs typeface="Calibri"/>
              </a:rPr>
              <a:t>Restoration of Class </a:t>
            </a:r>
            <a:r>
              <a:rPr lang="en-IN" sz="2800" dirty="0" smtClean="0">
                <a:cs typeface="Calibri"/>
              </a:rPr>
              <a:t>V </a:t>
            </a:r>
            <a:r>
              <a:rPr lang="en-IN" sz="2800" spc="-5" dirty="0" smtClean="0">
                <a:cs typeface="Calibri"/>
              </a:rPr>
              <a:t>carious</a:t>
            </a:r>
            <a:r>
              <a:rPr lang="en-IN" sz="2800" spc="-30" dirty="0" smtClean="0">
                <a:cs typeface="Calibri"/>
              </a:rPr>
              <a:t> </a:t>
            </a:r>
            <a:r>
              <a:rPr lang="en-IN" sz="2800" spc="-10" dirty="0" smtClean="0">
                <a:cs typeface="Calibri"/>
              </a:rPr>
              <a:t>lesions.</a:t>
            </a:r>
            <a:endParaRPr lang="en-IN" sz="2800" dirty="0" smtClean="0">
              <a:cs typeface="Calibri"/>
            </a:endParaRPr>
          </a:p>
          <a:p>
            <a:pPr marL="353695" marR="5080" indent="-341630">
              <a:lnSpc>
                <a:spcPts val="2880"/>
              </a:lnSpc>
              <a:spcBef>
                <a:spcPts val="625"/>
              </a:spcBef>
              <a:buClr>
                <a:srgbClr val="C00000"/>
              </a:buClr>
              <a:buSzPct val="125000"/>
              <a:buFont typeface="Arial" pitchFamily="34" charset="0"/>
              <a:buChar char="•"/>
              <a:tabLst>
                <a:tab pos="353695" algn="l"/>
                <a:tab pos="354330" algn="l"/>
              </a:tabLst>
            </a:pPr>
            <a:r>
              <a:rPr lang="en-IN" sz="2800" spc="-5" dirty="0" smtClean="0">
                <a:cs typeface="Calibri"/>
              </a:rPr>
              <a:t>Restoration of Class III carious lesions, preferably </a:t>
            </a:r>
            <a:r>
              <a:rPr lang="en-IN" sz="2800" spc="-10" dirty="0" smtClean="0">
                <a:cs typeface="Calibri"/>
              </a:rPr>
              <a:t>using  </a:t>
            </a:r>
            <a:r>
              <a:rPr lang="en-IN" sz="2800" spc="-5" dirty="0" smtClean="0">
                <a:cs typeface="Calibri"/>
              </a:rPr>
              <a:t>lingual</a:t>
            </a:r>
            <a:r>
              <a:rPr lang="en-IN" sz="2800" spc="-10" dirty="0" smtClean="0">
                <a:cs typeface="Calibri"/>
              </a:rPr>
              <a:t> </a:t>
            </a:r>
            <a:r>
              <a:rPr lang="en-IN" sz="2800" spc="-5" dirty="0" smtClean="0">
                <a:cs typeface="Calibri"/>
              </a:rPr>
              <a:t>approach.</a:t>
            </a:r>
            <a:endParaRPr lang="en-IN" sz="2800" dirty="0" smtClean="0">
              <a:cs typeface="Calibri"/>
            </a:endParaRPr>
          </a:p>
          <a:p>
            <a:pPr marL="354330" indent="-341630">
              <a:lnSpc>
                <a:spcPct val="100000"/>
              </a:lnSpc>
              <a:spcBef>
                <a:spcPts val="155"/>
              </a:spcBef>
              <a:buClr>
                <a:srgbClr val="C00000"/>
              </a:buClr>
              <a:buSzPct val="125000"/>
              <a:buFont typeface="Arial" pitchFamily="34" charset="0"/>
              <a:buChar char="•"/>
              <a:tabLst>
                <a:tab pos="353695" algn="l"/>
                <a:tab pos="354330" algn="l"/>
              </a:tabLst>
            </a:pPr>
            <a:r>
              <a:rPr lang="en-IN" sz="2800" spc="-5" dirty="0" smtClean="0">
                <a:cs typeface="Calibri"/>
              </a:rPr>
              <a:t>Repair of defective margins </a:t>
            </a:r>
            <a:r>
              <a:rPr lang="en-IN" sz="2800" dirty="0" smtClean="0">
                <a:cs typeface="Calibri"/>
              </a:rPr>
              <a:t>in</a:t>
            </a:r>
            <a:r>
              <a:rPr lang="en-IN" sz="2800" spc="-15" dirty="0" smtClean="0">
                <a:cs typeface="Calibri"/>
              </a:rPr>
              <a:t> </a:t>
            </a:r>
            <a:r>
              <a:rPr lang="en-IN" sz="2800" spc="-5" dirty="0" smtClean="0">
                <a:cs typeface="Calibri"/>
              </a:rPr>
              <a:t>restorations</a:t>
            </a:r>
            <a:endParaRPr lang="en-IN" sz="2800" dirty="0" smtClean="0">
              <a:cs typeface="Calibri"/>
            </a:endParaRPr>
          </a:p>
          <a:p>
            <a:pPr marL="353695" marR="629920" indent="-341630">
              <a:lnSpc>
                <a:spcPts val="2880"/>
              </a:lnSpc>
              <a:spcBef>
                <a:spcPts val="615"/>
              </a:spcBef>
              <a:buClr>
                <a:srgbClr val="C00000"/>
              </a:buClr>
              <a:buSzPct val="125000"/>
              <a:buFont typeface="Arial" pitchFamily="34" charset="0"/>
              <a:buChar char="•"/>
              <a:tabLst>
                <a:tab pos="353695" algn="l"/>
                <a:tab pos="354330" algn="l"/>
              </a:tabLst>
            </a:pPr>
            <a:r>
              <a:rPr lang="en-IN" sz="2800" spc="-5" dirty="0" smtClean="0">
                <a:cs typeface="Calibri"/>
              </a:rPr>
              <a:t>Minimal cavity preparations in </a:t>
            </a:r>
            <a:r>
              <a:rPr lang="en-IN" sz="2800" spc="-5" dirty="0" err="1" smtClean="0">
                <a:cs typeface="Calibri"/>
              </a:rPr>
              <a:t>approximal</a:t>
            </a:r>
            <a:r>
              <a:rPr lang="en-IN" sz="2800" spc="-5" dirty="0" smtClean="0">
                <a:cs typeface="Calibri"/>
              </a:rPr>
              <a:t> lesions  through </a:t>
            </a:r>
            <a:r>
              <a:rPr lang="en-IN" sz="2800" spc="-5" dirty="0" err="1" smtClean="0">
                <a:cs typeface="Calibri"/>
              </a:rPr>
              <a:t>buccal</a:t>
            </a:r>
            <a:r>
              <a:rPr lang="en-IN" sz="2800" spc="-5" dirty="0" smtClean="0">
                <a:cs typeface="Calibri"/>
              </a:rPr>
              <a:t> </a:t>
            </a:r>
            <a:r>
              <a:rPr lang="en-IN" sz="2800" dirty="0" smtClean="0">
                <a:cs typeface="Calibri"/>
              </a:rPr>
              <a:t>and </a:t>
            </a:r>
            <a:r>
              <a:rPr lang="en-IN" sz="2800" spc="-5" dirty="0" err="1" smtClean="0">
                <a:cs typeface="Calibri"/>
              </a:rPr>
              <a:t>occlusal</a:t>
            </a:r>
            <a:r>
              <a:rPr lang="en-IN" sz="2800" spc="-5" dirty="0" smtClean="0">
                <a:cs typeface="Calibri"/>
              </a:rPr>
              <a:t> approach (tunnel  preparations)</a:t>
            </a:r>
            <a:endParaRPr lang="en-IN" sz="2800" dirty="0" smtClean="0">
              <a:cs typeface="Calibri"/>
            </a:endParaRPr>
          </a:p>
          <a:p>
            <a:pPr>
              <a:buClr>
                <a:srgbClr val="C00000"/>
              </a:buClr>
              <a:buSzPct val="125000"/>
              <a:buFont typeface="Arial" pitchFamily="34" charset="0"/>
              <a:buChar char="•"/>
            </a:pPr>
            <a:endParaRPr lang="en-IN"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a:t>
            </a:r>
            <a:endParaRPr lang="en-IN" dirty="0"/>
          </a:p>
        </p:txBody>
      </p:sp>
      <p:sp>
        <p:nvSpPr>
          <p:cNvPr id="3" name="Content Placeholder 2"/>
          <p:cNvSpPr>
            <a:spLocks noGrp="1"/>
          </p:cNvSpPr>
          <p:nvPr>
            <p:ph sz="quarter" idx="1"/>
          </p:nvPr>
        </p:nvSpPr>
        <p:spPr>
          <a:xfrm>
            <a:off x="914400" y="1988840"/>
            <a:ext cx="7772400" cy="4030960"/>
          </a:xfrm>
        </p:spPr>
        <p:txBody>
          <a:bodyPr/>
          <a:lstStyle/>
          <a:p>
            <a:pPr marL="354330" indent="-341630" algn="just">
              <a:lnSpc>
                <a:spcPct val="100000"/>
              </a:lnSpc>
              <a:spcBef>
                <a:spcPts val="315"/>
              </a:spcBef>
              <a:buClr>
                <a:srgbClr val="C00000"/>
              </a:buClr>
              <a:buSzPct val="114285"/>
              <a:tabLst>
                <a:tab pos="354330" algn="l"/>
              </a:tabLst>
            </a:pPr>
            <a:r>
              <a:rPr lang="en-IN" sz="2400" spc="-5" dirty="0" smtClean="0">
                <a:cs typeface="Calibri"/>
              </a:rPr>
              <a:t>Class </a:t>
            </a:r>
            <a:r>
              <a:rPr lang="en-IN" sz="2400" dirty="0" smtClean="0">
                <a:cs typeface="Calibri"/>
              </a:rPr>
              <a:t>IV </a:t>
            </a:r>
            <a:r>
              <a:rPr lang="en-IN" sz="2400" spc="-5" dirty="0" smtClean="0">
                <a:cs typeface="Calibri"/>
              </a:rPr>
              <a:t>carious </a:t>
            </a:r>
            <a:r>
              <a:rPr lang="en-IN" sz="2400" spc="-10" dirty="0" smtClean="0">
                <a:cs typeface="Calibri"/>
              </a:rPr>
              <a:t>lesions </a:t>
            </a:r>
            <a:r>
              <a:rPr lang="en-IN" sz="2400" spc="-5" dirty="0" smtClean="0">
                <a:cs typeface="Calibri"/>
              </a:rPr>
              <a:t>(or) fractured</a:t>
            </a:r>
            <a:r>
              <a:rPr lang="en-IN" sz="2400" spc="-30" dirty="0" smtClean="0">
                <a:cs typeface="Calibri"/>
              </a:rPr>
              <a:t> </a:t>
            </a:r>
            <a:r>
              <a:rPr lang="en-IN" sz="2400" spc="-10" dirty="0" smtClean="0">
                <a:cs typeface="Calibri"/>
              </a:rPr>
              <a:t>incisors</a:t>
            </a:r>
            <a:endParaRPr lang="en-IN" sz="2400" dirty="0" smtClean="0">
              <a:cs typeface="Calibri"/>
            </a:endParaRPr>
          </a:p>
          <a:p>
            <a:pPr marL="353695" marR="12700" indent="-341630" algn="just">
              <a:lnSpc>
                <a:spcPts val="3350"/>
              </a:lnSpc>
              <a:spcBef>
                <a:spcPts val="740"/>
              </a:spcBef>
              <a:buClr>
                <a:srgbClr val="C00000"/>
              </a:buClr>
              <a:buSzPct val="114285"/>
              <a:tabLst>
                <a:tab pos="354330" algn="l"/>
              </a:tabLst>
            </a:pPr>
            <a:r>
              <a:rPr lang="en-IN" sz="2400" spc="-10" dirty="0" smtClean="0">
                <a:cs typeface="Calibri"/>
              </a:rPr>
              <a:t>Lesions involving </a:t>
            </a:r>
            <a:r>
              <a:rPr lang="en-IN" sz="2400" spc="-5" dirty="0" smtClean="0">
                <a:cs typeface="Calibri"/>
              </a:rPr>
              <a:t>large areas of labial enamel  where </a:t>
            </a:r>
            <a:r>
              <a:rPr lang="en-IN" sz="2400" spc="-5" dirty="0" err="1" smtClean="0">
                <a:cs typeface="Calibri"/>
              </a:rPr>
              <a:t>esthetics</a:t>
            </a:r>
            <a:r>
              <a:rPr lang="en-IN" sz="2400" spc="-5" dirty="0" smtClean="0">
                <a:cs typeface="Calibri"/>
              </a:rPr>
              <a:t> is </a:t>
            </a:r>
            <a:r>
              <a:rPr lang="en-IN" sz="2400" dirty="0" smtClean="0">
                <a:cs typeface="Calibri"/>
              </a:rPr>
              <a:t>of </a:t>
            </a:r>
            <a:r>
              <a:rPr lang="en-IN" sz="2400" spc="-5" dirty="0" smtClean="0">
                <a:cs typeface="Calibri"/>
              </a:rPr>
              <a:t>major</a:t>
            </a:r>
            <a:r>
              <a:rPr lang="en-IN" sz="2400" spc="-30" dirty="0" smtClean="0">
                <a:cs typeface="Calibri"/>
              </a:rPr>
              <a:t> </a:t>
            </a:r>
            <a:r>
              <a:rPr lang="en-IN" sz="2400" spc="-10" dirty="0" smtClean="0">
                <a:cs typeface="Calibri"/>
              </a:rPr>
              <a:t>importance.</a:t>
            </a:r>
            <a:endParaRPr lang="en-IN" sz="2400" dirty="0" smtClean="0">
              <a:cs typeface="Calibri"/>
            </a:endParaRPr>
          </a:p>
          <a:p>
            <a:pPr marL="353695" marR="504825" indent="-341630" algn="just">
              <a:lnSpc>
                <a:spcPts val="3360"/>
              </a:lnSpc>
              <a:spcBef>
                <a:spcPts val="700"/>
              </a:spcBef>
              <a:buClr>
                <a:srgbClr val="C00000"/>
              </a:buClr>
              <a:buSzPct val="114285"/>
              <a:tabLst>
                <a:tab pos="354330" algn="l"/>
              </a:tabLst>
            </a:pPr>
            <a:r>
              <a:rPr lang="en-IN" sz="2400" spc="-5" dirty="0" smtClean="0">
                <a:cs typeface="Calibri"/>
              </a:rPr>
              <a:t>Class </a:t>
            </a:r>
            <a:r>
              <a:rPr lang="en-IN" sz="2400" dirty="0" smtClean="0">
                <a:cs typeface="Calibri"/>
              </a:rPr>
              <a:t>II </a:t>
            </a:r>
            <a:r>
              <a:rPr lang="en-IN" sz="2400" spc="-5" dirty="0" smtClean="0">
                <a:cs typeface="Calibri"/>
              </a:rPr>
              <a:t>carious </a:t>
            </a:r>
            <a:r>
              <a:rPr lang="en-IN" sz="2400" spc="-10" dirty="0" smtClean="0">
                <a:cs typeface="Calibri"/>
              </a:rPr>
              <a:t>lesion </a:t>
            </a:r>
            <a:r>
              <a:rPr lang="en-IN" sz="2400" spc="-5" dirty="0" smtClean="0">
                <a:cs typeface="Calibri"/>
              </a:rPr>
              <a:t>where </a:t>
            </a:r>
            <a:r>
              <a:rPr lang="en-IN" sz="2400" spc="-10" dirty="0" smtClean="0">
                <a:cs typeface="Calibri"/>
              </a:rPr>
              <a:t>conventional  </a:t>
            </a:r>
            <a:r>
              <a:rPr lang="en-IN" sz="2400" spc="-5" dirty="0" smtClean="0">
                <a:cs typeface="Calibri"/>
              </a:rPr>
              <a:t>cavities are </a:t>
            </a:r>
            <a:r>
              <a:rPr lang="en-IN" sz="2400" spc="-10" dirty="0" smtClean="0">
                <a:cs typeface="Calibri"/>
              </a:rPr>
              <a:t>prepared, </a:t>
            </a:r>
            <a:r>
              <a:rPr lang="en-IN" sz="2400" spc="-5" dirty="0" smtClean="0">
                <a:cs typeface="Calibri"/>
              </a:rPr>
              <a:t>for </a:t>
            </a:r>
            <a:r>
              <a:rPr lang="en-IN" sz="2400" spc="-10" dirty="0" smtClean="0">
                <a:cs typeface="Calibri"/>
              </a:rPr>
              <a:t>replacement </a:t>
            </a:r>
            <a:r>
              <a:rPr lang="en-IN" sz="2400" spc="-5" dirty="0" smtClean="0">
                <a:cs typeface="Calibri"/>
              </a:rPr>
              <a:t>of  </a:t>
            </a:r>
            <a:r>
              <a:rPr lang="en-IN" sz="2400" spc="-10" dirty="0" smtClean="0">
                <a:cs typeface="Calibri"/>
              </a:rPr>
              <a:t>existing </a:t>
            </a:r>
            <a:r>
              <a:rPr lang="en-IN" sz="2400" spc="-5" dirty="0" smtClean="0">
                <a:cs typeface="Calibri"/>
              </a:rPr>
              <a:t>amalgam</a:t>
            </a:r>
            <a:r>
              <a:rPr lang="en-IN" sz="2400" dirty="0" smtClean="0">
                <a:cs typeface="Calibri"/>
              </a:rPr>
              <a:t> </a:t>
            </a:r>
            <a:r>
              <a:rPr lang="en-IN" sz="2400" spc="-10" dirty="0" smtClean="0">
                <a:cs typeface="Calibri"/>
              </a:rPr>
              <a:t>restorations.</a:t>
            </a:r>
            <a:endParaRPr lang="en-IN" sz="2400" dirty="0" smtClean="0">
              <a:cs typeface="Calibri"/>
            </a:endParaRPr>
          </a:p>
          <a:p>
            <a:pPr marL="354330" indent="-341630" algn="just">
              <a:lnSpc>
                <a:spcPct val="100000"/>
              </a:lnSpc>
              <a:spcBef>
                <a:spcPts val="190"/>
              </a:spcBef>
              <a:buClr>
                <a:srgbClr val="C00000"/>
              </a:buClr>
              <a:buSzPct val="114285"/>
              <a:tabLst>
                <a:tab pos="354330" algn="l"/>
              </a:tabLst>
            </a:pPr>
            <a:r>
              <a:rPr lang="en-IN" sz="2400" spc="-5" dirty="0" smtClean="0">
                <a:cs typeface="Calibri"/>
              </a:rPr>
              <a:t>Lost </a:t>
            </a:r>
            <a:r>
              <a:rPr lang="en-IN" sz="2400" spc="-10" dirty="0" smtClean="0">
                <a:cs typeface="Calibri"/>
              </a:rPr>
              <a:t>cusp</a:t>
            </a:r>
            <a:r>
              <a:rPr lang="en-IN" sz="2400" spc="-15" dirty="0" smtClean="0">
                <a:cs typeface="Calibri"/>
              </a:rPr>
              <a:t> </a:t>
            </a:r>
            <a:r>
              <a:rPr lang="en-IN" sz="2400" spc="-5" dirty="0" smtClean="0">
                <a:cs typeface="Calibri"/>
              </a:rPr>
              <a:t>areas.</a:t>
            </a:r>
            <a:endParaRPr lang="en-IN" sz="2400" dirty="0" smtClean="0">
              <a:cs typeface="Calibri"/>
            </a:endParaRPr>
          </a:p>
          <a:p>
            <a:endParaRPr lang="en-IN"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properties</a:t>
            </a:r>
            <a:endParaRPr lang="en-IN" dirty="0"/>
          </a:p>
        </p:txBody>
      </p:sp>
      <p:sp>
        <p:nvSpPr>
          <p:cNvPr id="3" name="Content Placeholder 2"/>
          <p:cNvSpPr>
            <a:spLocks noGrp="1"/>
          </p:cNvSpPr>
          <p:nvPr>
            <p:ph sz="quarter" idx="1"/>
          </p:nvPr>
        </p:nvSpPr>
        <p:spPr/>
        <p:txBody>
          <a:bodyPr>
            <a:normAutofit/>
          </a:bodyPr>
          <a:lstStyle/>
          <a:p>
            <a:r>
              <a:rPr lang="en-US" sz="2200" b="1" dirty="0" smtClean="0"/>
              <a:t>Strength</a:t>
            </a:r>
          </a:p>
          <a:p>
            <a:pPr lvl="1"/>
            <a:r>
              <a:rPr lang="en-IN" sz="2200" spc="-5" dirty="0" smtClean="0">
                <a:cs typeface="Calibri"/>
              </a:rPr>
              <a:t>The strength of </a:t>
            </a:r>
            <a:r>
              <a:rPr lang="en-IN" sz="2200" dirty="0" smtClean="0">
                <a:cs typeface="Calibri"/>
              </a:rPr>
              <a:t>Glass </a:t>
            </a:r>
            <a:r>
              <a:rPr lang="en-IN" sz="2200" spc="-5" dirty="0" err="1" smtClean="0">
                <a:cs typeface="Calibri"/>
              </a:rPr>
              <a:t>Ionomer</a:t>
            </a:r>
            <a:r>
              <a:rPr lang="en-IN" sz="2200" spc="-5" dirty="0" smtClean="0">
                <a:cs typeface="Calibri"/>
              </a:rPr>
              <a:t> cement </a:t>
            </a:r>
            <a:r>
              <a:rPr lang="en-IN" sz="2200" dirty="0" smtClean="0">
                <a:cs typeface="Calibri"/>
              </a:rPr>
              <a:t>is </a:t>
            </a:r>
            <a:r>
              <a:rPr lang="en-IN" sz="2200" spc="-5" dirty="0" smtClean="0">
                <a:cs typeface="Calibri"/>
              </a:rPr>
              <a:t>increased </a:t>
            </a:r>
            <a:r>
              <a:rPr lang="en-IN" sz="2200" dirty="0" smtClean="0">
                <a:cs typeface="Calibri"/>
              </a:rPr>
              <a:t>as  </a:t>
            </a:r>
            <a:r>
              <a:rPr lang="en-IN" sz="2200" spc="-5" dirty="0" smtClean="0">
                <a:cs typeface="Calibri"/>
              </a:rPr>
              <a:t>the filer content is increased </a:t>
            </a:r>
            <a:r>
              <a:rPr lang="en-IN" sz="2200" dirty="0" smtClean="0">
                <a:cs typeface="Calibri"/>
              </a:rPr>
              <a:t>and </a:t>
            </a:r>
            <a:r>
              <a:rPr lang="en-IN" sz="2200" spc="-5" dirty="0" smtClean="0">
                <a:cs typeface="Calibri"/>
              </a:rPr>
              <a:t>the water content is  reduced.</a:t>
            </a:r>
            <a:endParaRPr lang="en-IN" sz="2200" dirty="0" smtClean="0">
              <a:cs typeface="Calibri"/>
            </a:endParaRPr>
          </a:p>
          <a:p>
            <a:pPr lvl="1"/>
            <a:r>
              <a:rPr lang="en-IN" sz="2200" spc="-5" dirty="0" smtClean="0">
                <a:cs typeface="Calibri"/>
              </a:rPr>
              <a:t>However increased strength </a:t>
            </a:r>
            <a:r>
              <a:rPr lang="en-IN" sz="2200" dirty="0" smtClean="0">
                <a:cs typeface="Calibri"/>
              </a:rPr>
              <a:t>is </a:t>
            </a:r>
            <a:r>
              <a:rPr lang="en-IN" sz="2200" spc="-5" dirty="0" smtClean="0">
                <a:cs typeface="Calibri"/>
              </a:rPr>
              <a:t>accompanied by </a:t>
            </a:r>
            <a:r>
              <a:rPr lang="en-IN" sz="2200" dirty="0" smtClean="0">
                <a:cs typeface="Calibri"/>
              </a:rPr>
              <a:t>an  </a:t>
            </a:r>
            <a:r>
              <a:rPr lang="en-IN" sz="2200" spc="-5" dirty="0" smtClean="0">
                <a:cs typeface="Calibri"/>
              </a:rPr>
              <a:t>acceleration of setting </a:t>
            </a:r>
            <a:r>
              <a:rPr lang="en-IN" sz="2200" dirty="0" smtClean="0">
                <a:cs typeface="Calibri"/>
              </a:rPr>
              <a:t>and </a:t>
            </a:r>
            <a:r>
              <a:rPr lang="en-IN" sz="2200" spc="-10" dirty="0" smtClean="0">
                <a:cs typeface="Calibri"/>
              </a:rPr>
              <a:t>loss </a:t>
            </a:r>
            <a:r>
              <a:rPr lang="en-IN" sz="2200" spc="-5" dirty="0" smtClean="0">
                <a:cs typeface="Calibri"/>
              </a:rPr>
              <a:t>of</a:t>
            </a:r>
            <a:r>
              <a:rPr lang="en-IN" sz="2200" spc="-20" dirty="0" smtClean="0">
                <a:cs typeface="Calibri"/>
              </a:rPr>
              <a:t> </a:t>
            </a:r>
            <a:r>
              <a:rPr lang="en-IN" sz="2200" spc="-5" dirty="0" smtClean="0">
                <a:cs typeface="Calibri"/>
              </a:rPr>
              <a:t>workability.</a:t>
            </a:r>
          </a:p>
          <a:p>
            <a:pPr lvl="1"/>
            <a:endParaRPr lang="en-US" sz="2200" spc="-5" dirty="0" smtClean="0">
              <a:cs typeface="Calibri"/>
            </a:endParaRPr>
          </a:p>
          <a:p>
            <a:r>
              <a:rPr lang="en-US" sz="2200" b="1" dirty="0" smtClean="0">
                <a:cs typeface="Calibri"/>
              </a:rPr>
              <a:t>Compressive strength</a:t>
            </a:r>
          </a:p>
          <a:p>
            <a:pPr lvl="1"/>
            <a:r>
              <a:rPr lang="en-IN" sz="2200" spc="-5" dirty="0" smtClean="0">
                <a:cs typeface="Calibri"/>
              </a:rPr>
              <a:t>Glass </a:t>
            </a:r>
            <a:r>
              <a:rPr lang="en-IN" sz="2200" spc="-5" dirty="0" err="1" smtClean="0">
                <a:cs typeface="Calibri"/>
              </a:rPr>
              <a:t>Ionomer</a:t>
            </a:r>
            <a:r>
              <a:rPr lang="en-IN" sz="2200" spc="-5" dirty="0" smtClean="0">
                <a:cs typeface="Calibri"/>
              </a:rPr>
              <a:t> </a:t>
            </a:r>
            <a:r>
              <a:rPr lang="en-IN" sz="2200" spc="-10" dirty="0" smtClean="0">
                <a:cs typeface="Calibri"/>
              </a:rPr>
              <a:t>compressive strength is 150-200  </a:t>
            </a:r>
            <a:r>
              <a:rPr lang="en-IN" sz="2200" spc="-10" dirty="0" err="1" smtClean="0">
                <a:cs typeface="Calibri"/>
              </a:rPr>
              <a:t>Mpa</a:t>
            </a:r>
            <a:r>
              <a:rPr lang="en-IN" sz="2200" spc="-10" dirty="0" smtClean="0">
                <a:cs typeface="Calibri"/>
              </a:rPr>
              <a:t> compressive </a:t>
            </a:r>
            <a:r>
              <a:rPr lang="en-IN" sz="2200" spc="-5" dirty="0" smtClean="0">
                <a:cs typeface="Calibri"/>
              </a:rPr>
              <a:t>strength is increased </a:t>
            </a:r>
            <a:r>
              <a:rPr lang="en-IN" sz="2200" spc="-10" dirty="0" smtClean="0">
                <a:cs typeface="Calibri"/>
              </a:rPr>
              <a:t>by  increasing alumina </a:t>
            </a:r>
            <a:r>
              <a:rPr lang="en-IN" sz="2200" spc="-5" dirty="0" smtClean="0">
                <a:cs typeface="Calibri"/>
              </a:rPr>
              <a:t>content </a:t>
            </a:r>
            <a:r>
              <a:rPr lang="en-IN" sz="2200" spc="-10" dirty="0" smtClean="0">
                <a:cs typeface="Calibri"/>
              </a:rPr>
              <a:t>but this </a:t>
            </a:r>
            <a:r>
              <a:rPr lang="en-IN" sz="2200" spc="-5" dirty="0" smtClean="0">
                <a:cs typeface="Calibri"/>
              </a:rPr>
              <a:t>is achieved  </a:t>
            </a:r>
            <a:r>
              <a:rPr lang="en-IN" sz="2200" dirty="0" smtClean="0">
                <a:cs typeface="Calibri"/>
              </a:rPr>
              <a:t>at </a:t>
            </a:r>
            <a:r>
              <a:rPr lang="en-IN" sz="2200" spc="-5" dirty="0" smtClean="0">
                <a:cs typeface="Calibri"/>
              </a:rPr>
              <a:t>the expense</a:t>
            </a:r>
            <a:r>
              <a:rPr lang="en-IN" sz="2200" spc="15" dirty="0" smtClean="0">
                <a:cs typeface="Calibri"/>
              </a:rPr>
              <a:t> </a:t>
            </a:r>
            <a:r>
              <a:rPr lang="en-IN" sz="2200" dirty="0" smtClean="0">
                <a:cs typeface="Calibri"/>
              </a:rPr>
              <a:t>of</a:t>
            </a:r>
            <a:r>
              <a:rPr lang="en-IN" sz="2200" spc="10" dirty="0" smtClean="0">
                <a:cs typeface="Calibri"/>
              </a:rPr>
              <a:t> </a:t>
            </a:r>
            <a:r>
              <a:rPr lang="en-IN" sz="2200" spc="-10" dirty="0" smtClean="0">
                <a:cs typeface="Calibri"/>
              </a:rPr>
              <a:t>translucency.</a:t>
            </a:r>
          </a:p>
          <a:p>
            <a:pPr lvl="1"/>
            <a:r>
              <a:rPr lang="en-IN" sz="2200" spc="-5" dirty="0" smtClean="0">
                <a:cs typeface="Calibri"/>
              </a:rPr>
              <a:t>The </a:t>
            </a:r>
            <a:r>
              <a:rPr lang="en-IN" sz="2200" spc="-10" dirty="0" smtClean="0">
                <a:cs typeface="Calibri"/>
              </a:rPr>
              <a:t>finer </a:t>
            </a:r>
            <a:r>
              <a:rPr lang="en-IN" sz="2200" spc="-5" dirty="0" smtClean="0">
                <a:cs typeface="Calibri"/>
              </a:rPr>
              <a:t>the  particles the more </a:t>
            </a:r>
            <a:r>
              <a:rPr lang="en-IN" sz="2200" spc="-10" dirty="0" smtClean="0">
                <a:cs typeface="Calibri"/>
              </a:rPr>
              <a:t>will </a:t>
            </a:r>
            <a:r>
              <a:rPr lang="en-IN" sz="2200" spc="-5" dirty="0" smtClean="0">
                <a:cs typeface="Calibri"/>
              </a:rPr>
              <a:t>be the </a:t>
            </a:r>
            <a:r>
              <a:rPr lang="en-IN" sz="2200" spc="-10" dirty="0" smtClean="0">
                <a:cs typeface="Calibri"/>
              </a:rPr>
              <a:t>compressive  strength.</a:t>
            </a:r>
            <a:endParaRPr lang="en-IN" sz="2200" dirty="0" smtClean="0">
              <a:cs typeface="Calibri"/>
            </a:endParaRPr>
          </a:p>
          <a:p>
            <a:pPr lvl="1"/>
            <a:endParaRPr lang="en-IN" sz="22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r>
              <a:rPr lang="en-US" sz="2200" b="1" dirty="0" smtClean="0"/>
              <a:t>Tensile strength</a:t>
            </a:r>
          </a:p>
          <a:p>
            <a:pPr lvl="1"/>
            <a:r>
              <a:rPr lang="en-IN" sz="2200" spc="-5" dirty="0" smtClean="0">
                <a:cs typeface="Calibri"/>
              </a:rPr>
              <a:t>Glass </a:t>
            </a:r>
            <a:r>
              <a:rPr lang="en-IN" sz="2200" spc="-10" dirty="0" err="1" smtClean="0">
                <a:cs typeface="Calibri"/>
              </a:rPr>
              <a:t>ionomers</a:t>
            </a:r>
            <a:r>
              <a:rPr lang="en-IN" sz="2200" spc="-10" dirty="0" smtClean="0">
                <a:cs typeface="Calibri"/>
              </a:rPr>
              <a:t> </a:t>
            </a:r>
            <a:r>
              <a:rPr lang="en-IN" sz="2200" spc="-5" dirty="0" smtClean="0">
                <a:cs typeface="Calibri"/>
              </a:rPr>
              <a:t>has </a:t>
            </a:r>
            <a:r>
              <a:rPr lang="en-IN" sz="2200" dirty="0" smtClean="0">
                <a:cs typeface="Calibri"/>
              </a:rPr>
              <a:t>a </a:t>
            </a:r>
            <a:r>
              <a:rPr lang="en-IN" sz="2200" spc="-10" dirty="0" smtClean="0">
                <a:cs typeface="Calibri"/>
              </a:rPr>
              <a:t>higher  tensile strength </a:t>
            </a:r>
            <a:r>
              <a:rPr lang="en-IN" sz="2200" spc="-5" dirty="0" smtClean="0">
                <a:cs typeface="Calibri"/>
              </a:rPr>
              <a:t>when compared with silicates  </a:t>
            </a:r>
            <a:r>
              <a:rPr lang="en-IN" sz="2200" spc="-10" dirty="0" smtClean="0">
                <a:cs typeface="Calibri"/>
              </a:rPr>
              <a:t>tensile strength </a:t>
            </a:r>
            <a:r>
              <a:rPr lang="en-IN" sz="2200" spc="-5" dirty="0" smtClean="0">
                <a:cs typeface="Calibri"/>
              </a:rPr>
              <a:t>6.5 </a:t>
            </a:r>
            <a:r>
              <a:rPr lang="en-IN" sz="2200" spc="-10" dirty="0" err="1" smtClean="0">
                <a:cs typeface="Calibri"/>
              </a:rPr>
              <a:t>Mpa</a:t>
            </a:r>
            <a:r>
              <a:rPr lang="en-IN" sz="2200" spc="-10" dirty="0" smtClean="0">
                <a:cs typeface="Calibri"/>
              </a:rPr>
              <a:t> </a:t>
            </a:r>
            <a:r>
              <a:rPr lang="en-IN" sz="2200" spc="-5" dirty="0" smtClean="0">
                <a:cs typeface="Calibri"/>
              </a:rPr>
              <a:t>–17.4</a:t>
            </a:r>
            <a:r>
              <a:rPr lang="en-IN" sz="2200" spc="10" dirty="0" smtClean="0">
                <a:cs typeface="Calibri"/>
              </a:rPr>
              <a:t> </a:t>
            </a:r>
            <a:r>
              <a:rPr lang="en-IN" sz="2200" spc="-5" dirty="0" err="1" smtClean="0">
                <a:cs typeface="Calibri"/>
              </a:rPr>
              <a:t>Mpa</a:t>
            </a:r>
            <a:r>
              <a:rPr lang="en-IN" sz="2200" spc="-5" dirty="0" smtClean="0">
                <a:cs typeface="Calibri"/>
              </a:rPr>
              <a:t>.</a:t>
            </a:r>
          </a:p>
          <a:p>
            <a:pPr lvl="1"/>
            <a:endParaRPr lang="en-US" sz="2200" spc="-5" dirty="0" smtClean="0"/>
          </a:p>
          <a:p>
            <a:r>
              <a:rPr lang="en-IN" sz="2200" b="1" spc="10" dirty="0" smtClean="0">
                <a:cs typeface="Calibri"/>
              </a:rPr>
              <a:t>Hardness:</a:t>
            </a:r>
          </a:p>
          <a:p>
            <a:pPr lvl="1"/>
            <a:r>
              <a:rPr lang="en-IN" sz="2200" spc="10" dirty="0" smtClean="0">
                <a:cs typeface="Calibri"/>
              </a:rPr>
              <a:t>It </a:t>
            </a:r>
            <a:r>
              <a:rPr lang="en-IN" sz="2200" spc="-5" dirty="0" smtClean="0">
                <a:cs typeface="Calibri"/>
              </a:rPr>
              <a:t>is </a:t>
            </a:r>
            <a:r>
              <a:rPr lang="en-IN" sz="2200" spc="-10" dirty="0" smtClean="0">
                <a:cs typeface="Calibri"/>
              </a:rPr>
              <a:t>less </a:t>
            </a:r>
            <a:r>
              <a:rPr lang="en-IN" sz="2200" spc="-5" dirty="0" smtClean="0">
                <a:cs typeface="Calibri"/>
              </a:rPr>
              <a:t>than that of silicates </a:t>
            </a:r>
            <a:r>
              <a:rPr lang="en-IN" sz="2200" spc="-10" dirty="0" smtClean="0">
                <a:cs typeface="Calibri"/>
              </a:rPr>
              <a:t>the  </a:t>
            </a:r>
            <a:r>
              <a:rPr lang="en-IN" sz="2200" spc="-5" dirty="0" smtClean="0">
                <a:cs typeface="Calibri"/>
              </a:rPr>
              <a:t>value </a:t>
            </a:r>
            <a:r>
              <a:rPr lang="en-IN" sz="2200" spc="-10" dirty="0" smtClean="0">
                <a:cs typeface="Calibri"/>
              </a:rPr>
              <a:t>is </a:t>
            </a:r>
            <a:r>
              <a:rPr lang="en-IN" sz="2200" spc="-5" dirty="0" smtClean="0">
                <a:cs typeface="Calibri"/>
              </a:rPr>
              <a:t>48</a:t>
            </a:r>
            <a:r>
              <a:rPr lang="en-IN" sz="2200" dirty="0" smtClean="0">
                <a:cs typeface="Calibri"/>
              </a:rPr>
              <a:t> </a:t>
            </a:r>
            <a:r>
              <a:rPr lang="en-IN" sz="2200" spc="-10" dirty="0" smtClean="0">
                <a:cs typeface="Calibri"/>
              </a:rPr>
              <a:t>KHN.</a:t>
            </a:r>
          </a:p>
          <a:p>
            <a:pPr lvl="1"/>
            <a:endParaRPr lang="en-US" sz="2200" spc="-10" dirty="0" smtClean="0">
              <a:cs typeface="Calibri"/>
            </a:endParaRPr>
          </a:p>
          <a:p>
            <a:r>
              <a:rPr lang="en-IN" sz="2200" b="1" spc="-5" dirty="0" smtClean="0">
                <a:cs typeface="Calibri"/>
              </a:rPr>
              <a:t>Fracture Toughness: </a:t>
            </a:r>
          </a:p>
          <a:p>
            <a:pPr lvl="1"/>
            <a:r>
              <a:rPr lang="en-IN" sz="2200" spc="-10" dirty="0" smtClean="0">
                <a:cs typeface="Calibri"/>
              </a:rPr>
              <a:t>Glass </a:t>
            </a:r>
            <a:r>
              <a:rPr lang="en-IN" sz="2200" spc="-5" dirty="0" err="1" smtClean="0">
                <a:cs typeface="Calibri"/>
              </a:rPr>
              <a:t>Ionomer</a:t>
            </a:r>
            <a:r>
              <a:rPr lang="en-IN" sz="2200" spc="-5" dirty="0" smtClean="0">
                <a:cs typeface="Calibri"/>
              </a:rPr>
              <a:t> </a:t>
            </a:r>
            <a:r>
              <a:rPr lang="en-IN" sz="2200" spc="-10" dirty="0" smtClean="0">
                <a:cs typeface="Calibri"/>
              </a:rPr>
              <a:t>cements  </a:t>
            </a:r>
            <a:r>
              <a:rPr lang="en-IN" sz="2200" spc="-5" dirty="0" smtClean="0">
                <a:cs typeface="Calibri"/>
              </a:rPr>
              <a:t>are </a:t>
            </a:r>
            <a:r>
              <a:rPr lang="en-IN" sz="2200" spc="-10" dirty="0" smtClean="0">
                <a:cs typeface="Calibri"/>
              </a:rPr>
              <a:t>much inferior </a:t>
            </a:r>
            <a:r>
              <a:rPr lang="en-IN" sz="2200" spc="-5" dirty="0" smtClean="0">
                <a:cs typeface="Calibri"/>
              </a:rPr>
              <a:t>to </a:t>
            </a:r>
            <a:r>
              <a:rPr lang="en-IN" sz="2200" spc="-10" dirty="0" smtClean="0">
                <a:cs typeface="Calibri"/>
              </a:rPr>
              <a:t>composites in </a:t>
            </a:r>
            <a:r>
              <a:rPr lang="en-IN" sz="2200" spc="-5" dirty="0" smtClean="0">
                <a:cs typeface="Calibri"/>
              </a:rPr>
              <a:t>this</a:t>
            </a:r>
            <a:r>
              <a:rPr lang="en-IN" sz="2200" spc="25" dirty="0" smtClean="0">
                <a:cs typeface="Calibri"/>
              </a:rPr>
              <a:t> </a:t>
            </a:r>
            <a:r>
              <a:rPr lang="en-IN" sz="2200" spc="-5" dirty="0" smtClean="0">
                <a:cs typeface="Calibri"/>
              </a:rPr>
              <a:t>aspect</a:t>
            </a:r>
            <a:endParaRPr lang="en-IN" sz="2200" dirty="0" smtClean="0">
              <a:cs typeface="Calibri"/>
            </a:endParaRPr>
          </a:p>
          <a:p>
            <a:endParaRPr lang="en-IN" sz="24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US" dirty="0" smtClean="0"/>
              <a:t>Biocompatibility</a:t>
            </a:r>
          </a:p>
          <a:p>
            <a:pPr marL="628015" marR="404495" lvl="1" indent="-341630">
              <a:lnSpc>
                <a:spcPts val="3360"/>
              </a:lnSpc>
              <a:spcBef>
                <a:spcPts val="630"/>
              </a:spcBef>
              <a:buClr>
                <a:srgbClr val="C00000"/>
              </a:buClr>
              <a:buSzPct val="115000"/>
              <a:tabLst>
                <a:tab pos="353695" algn="l"/>
                <a:tab pos="354330" algn="l"/>
              </a:tabLst>
            </a:pPr>
            <a:r>
              <a:rPr lang="en-IN" sz="2000" spc="-5" dirty="0" smtClean="0">
                <a:cs typeface="Calibri"/>
              </a:rPr>
              <a:t>The </a:t>
            </a:r>
            <a:r>
              <a:rPr lang="en-IN" sz="2000" spc="-10" dirty="0" smtClean="0">
                <a:cs typeface="Calibri"/>
              </a:rPr>
              <a:t>adhesion </a:t>
            </a:r>
            <a:r>
              <a:rPr lang="en-IN" sz="2000" dirty="0" smtClean="0">
                <a:cs typeface="Calibri"/>
              </a:rPr>
              <a:t>to </a:t>
            </a:r>
            <a:r>
              <a:rPr lang="en-IN" sz="2000" spc="-5" dirty="0" smtClean="0">
                <a:cs typeface="Calibri"/>
              </a:rPr>
              <a:t>tooth material </a:t>
            </a:r>
            <a:r>
              <a:rPr lang="en-IN" sz="2000" spc="-10" dirty="0" smtClean="0">
                <a:cs typeface="Calibri"/>
              </a:rPr>
              <a:t>endures that  </a:t>
            </a:r>
            <a:r>
              <a:rPr lang="en-IN" sz="2000" spc="-5" dirty="0" smtClean="0">
                <a:cs typeface="Calibri"/>
              </a:rPr>
              <a:t>they </a:t>
            </a:r>
            <a:r>
              <a:rPr lang="en-IN" sz="2000" spc="-10" dirty="0" smtClean="0">
                <a:cs typeface="Calibri"/>
              </a:rPr>
              <a:t>provide </a:t>
            </a:r>
            <a:r>
              <a:rPr lang="en-IN" sz="2000" dirty="0" smtClean="0">
                <a:cs typeface="Calibri"/>
              </a:rPr>
              <a:t>an </a:t>
            </a:r>
            <a:r>
              <a:rPr lang="en-IN" sz="2000" spc="-5" dirty="0" smtClean="0">
                <a:cs typeface="Calibri"/>
              </a:rPr>
              <a:t>excellent </a:t>
            </a:r>
            <a:r>
              <a:rPr lang="en-IN" sz="2000" dirty="0" smtClean="0">
                <a:cs typeface="Calibri"/>
              </a:rPr>
              <a:t>and </a:t>
            </a:r>
            <a:r>
              <a:rPr lang="en-IN" sz="2000" spc="-10" dirty="0" smtClean="0">
                <a:cs typeface="Calibri"/>
              </a:rPr>
              <a:t>enduring  </a:t>
            </a:r>
            <a:r>
              <a:rPr lang="en-IN" sz="2000" spc="-5" dirty="0" smtClean="0">
                <a:cs typeface="Calibri"/>
              </a:rPr>
              <a:t>marginal seal, </a:t>
            </a:r>
            <a:r>
              <a:rPr lang="en-IN" sz="2000" spc="-10" dirty="0" smtClean="0">
                <a:cs typeface="Calibri"/>
              </a:rPr>
              <a:t>thus eliminating secondary  </a:t>
            </a:r>
            <a:r>
              <a:rPr lang="en-IN" sz="2000" spc="-5" dirty="0" smtClean="0">
                <a:cs typeface="Calibri"/>
              </a:rPr>
              <a:t>caries.</a:t>
            </a:r>
            <a:endParaRPr lang="en-IN" sz="2000" dirty="0" smtClean="0">
              <a:cs typeface="Calibri"/>
            </a:endParaRPr>
          </a:p>
          <a:p>
            <a:pPr marL="628015" marR="5080" lvl="1" indent="-341630">
              <a:lnSpc>
                <a:spcPts val="3360"/>
              </a:lnSpc>
              <a:spcBef>
                <a:spcPts val="690"/>
              </a:spcBef>
              <a:buClr>
                <a:srgbClr val="C00000"/>
              </a:buClr>
              <a:buSzPct val="115000"/>
              <a:tabLst>
                <a:tab pos="353695" algn="l"/>
                <a:tab pos="354330" algn="l"/>
              </a:tabLst>
            </a:pPr>
            <a:r>
              <a:rPr lang="en-IN" sz="2000" spc="-5" dirty="0" smtClean="0">
                <a:cs typeface="Calibri"/>
              </a:rPr>
              <a:t>Sustained release </a:t>
            </a:r>
            <a:r>
              <a:rPr lang="en-IN" sz="2000" dirty="0" smtClean="0">
                <a:cs typeface="Calibri"/>
              </a:rPr>
              <a:t>of </a:t>
            </a:r>
            <a:r>
              <a:rPr lang="en-IN" sz="2000" spc="-10" dirty="0" smtClean="0">
                <a:cs typeface="Calibri"/>
              </a:rPr>
              <a:t>fluoride </a:t>
            </a:r>
            <a:r>
              <a:rPr lang="en-IN" sz="2000" spc="-5" dirty="0" smtClean="0">
                <a:cs typeface="Calibri"/>
              </a:rPr>
              <a:t>confers </a:t>
            </a:r>
            <a:r>
              <a:rPr lang="en-IN" sz="2000" spc="-10" dirty="0" smtClean="0">
                <a:cs typeface="Calibri"/>
              </a:rPr>
              <a:t>resistance  </a:t>
            </a:r>
            <a:r>
              <a:rPr lang="en-IN" sz="2000" dirty="0" smtClean="0">
                <a:cs typeface="Calibri"/>
              </a:rPr>
              <a:t>to </a:t>
            </a:r>
            <a:r>
              <a:rPr lang="en-IN" sz="2000" spc="-5" dirty="0" smtClean="0">
                <a:cs typeface="Calibri"/>
              </a:rPr>
              <a:t>caries </a:t>
            </a:r>
            <a:r>
              <a:rPr lang="en-IN" sz="2000" dirty="0" smtClean="0">
                <a:cs typeface="Calibri"/>
              </a:rPr>
              <a:t>on </a:t>
            </a:r>
            <a:r>
              <a:rPr lang="en-IN" sz="2000" spc="-5" dirty="0" smtClean="0">
                <a:cs typeface="Calibri"/>
              </a:rPr>
              <a:t>adjacent tooth</a:t>
            </a:r>
            <a:r>
              <a:rPr lang="en-IN" sz="2000" spc="-30" dirty="0" smtClean="0">
                <a:cs typeface="Calibri"/>
              </a:rPr>
              <a:t> </a:t>
            </a:r>
            <a:r>
              <a:rPr lang="en-IN" sz="2000" spc="-10" dirty="0" smtClean="0">
                <a:cs typeface="Calibri"/>
              </a:rPr>
              <a:t>material.</a:t>
            </a:r>
            <a:endParaRPr lang="en-IN" sz="2000" dirty="0" smtClean="0">
              <a:cs typeface="Calibri"/>
            </a:endParaRPr>
          </a:p>
          <a:p>
            <a:pPr lvl="1"/>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rPr>
              <a:t>3) </a:t>
            </a:r>
            <a:r>
              <a:rPr lang="en-US" sz="2800" dirty="0" smtClean="0">
                <a:solidFill>
                  <a:schemeClr val="tx1">
                    <a:lumMod val="85000"/>
                    <a:lumOff val="15000"/>
                  </a:schemeClr>
                </a:solidFill>
                <a:cs typeface="Times New Roman" charset="0"/>
              </a:rPr>
              <a:t>Zinc phosphate :</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 Retention of- Conventional alloy based restoration</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-Orthodontic bands</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 High strength bases </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 Long term provisional restoration</a:t>
            </a:r>
          </a:p>
          <a:p>
            <a:pPr marL="342906" indent="-342906"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a:t>
            </a:r>
          </a:p>
          <a:p>
            <a:pPr marL="342906" indent="-342906" defTabSz="457207">
              <a:lnSpc>
                <a:spcPct val="80000"/>
              </a:lnSpc>
              <a:buClr>
                <a:schemeClr val="bg2">
                  <a:lumMod val="40000"/>
                  <a:lumOff val="60000"/>
                </a:schemeClr>
              </a:buClr>
              <a:buNone/>
              <a:defRPr/>
            </a:pPr>
            <a:endParaRPr lang="en-US" sz="2800" dirty="0" smtClean="0">
              <a:solidFill>
                <a:schemeClr val="tx1">
                  <a:lumMod val="85000"/>
                  <a:lumOff val="15000"/>
                </a:schemeClr>
              </a:solidFill>
              <a:cs typeface="Times New Roman" charset="0"/>
            </a:endParaRPr>
          </a:p>
          <a:p>
            <a:pPr marL="342906" indent="-342906" defTabSz="457207">
              <a:lnSpc>
                <a:spcPct val="80000"/>
              </a:lnSpc>
              <a:buClr>
                <a:schemeClr val="bg2">
                  <a:lumMod val="40000"/>
                  <a:lumOff val="60000"/>
                </a:schemeClr>
              </a:buClr>
              <a:buFont typeface="Wingdings 3" charset="2"/>
              <a:buChar char=""/>
              <a:defRPr/>
            </a:pPr>
            <a:endParaRPr lang="en-US" sz="2800" dirty="0" smtClean="0">
              <a:solidFill>
                <a:schemeClr val="tx1">
                  <a:lumMod val="85000"/>
                  <a:lumOff val="15000"/>
                </a:schemeClr>
              </a:solidFill>
              <a:cs typeface="Times New Roman" charset="0"/>
            </a:endParaRPr>
          </a:p>
          <a:p>
            <a:endParaRPr lang="en-IN"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r>
              <a:rPr lang="en-IN" sz="2400" spc="-5" dirty="0" smtClean="0">
                <a:cs typeface="Arial"/>
              </a:rPr>
              <a:t>Fluoride ions released from </a:t>
            </a:r>
            <a:r>
              <a:rPr lang="en-IN" sz="2400" dirty="0" smtClean="0">
                <a:cs typeface="Arial"/>
              </a:rPr>
              <a:t>the </a:t>
            </a:r>
            <a:r>
              <a:rPr lang="en-IN" sz="2400" spc="-5" dirty="0" smtClean="0">
                <a:cs typeface="Arial"/>
              </a:rPr>
              <a:t>restorative materials  become incorporated </a:t>
            </a:r>
            <a:r>
              <a:rPr lang="en-IN" sz="2400" dirty="0" smtClean="0">
                <a:cs typeface="Arial"/>
              </a:rPr>
              <a:t>in </a:t>
            </a:r>
            <a:r>
              <a:rPr lang="en-IN" sz="2400" spc="-10" dirty="0" err="1" smtClean="0">
                <a:cs typeface="Arial"/>
              </a:rPr>
              <a:t>hydroxyapatite</a:t>
            </a:r>
            <a:r>
              <a:rPr lang="en-IN" sz="2400" spc="-10" dirty="0" smtClean="0">
                <a:cs typeface="Arial"/>
              </a:rPr>
              <a:t> </a:t>
            </a:r>
            <a:r>
              <a:rPr lang="en-IN" sz="2400" spc="-5" dirty="0" smtClean="0">
                <a:cs typeface="Arial"/>
              </a:rPr>
              <a:t>crystals of  </a:t>
            </a:r>
            <a:r>
              <a:rPr lang="en-IN" sz="2400" dirty="0" smtClean="0">
                <a:cs typeface="Arial"/>
              </a:rPr>
              <a:t>adjacent tooth structure to from </a:t>
            </a:r>
            <a:r>
              <a:rPr lang="en-IN" sz="2400" spc="5" dirty="0" smtClean="0">
                <a:cs typeface="Arial"/>
              </a:rPr>
              <a:t>to </a:t>
            </a:r>
            <a:r>
              <a:rPr lang="en-IN" sz="2400" dirty="0" smtClean="0">
                <a:cs typeface="Arial"/>
              </a:rPr>
              <a:t>structure </a:t>
            </a:r>
            <a:r>
              <a:rPr lang="en-IN" sz="2400" spc="-5" dirty="0" smtClean="0">
                <a:cs typeface="Arial"/>
              </a:rPr>
              <a:t>such as  </a:t>
            </a:r>
            <a:r>
              <a:rPr lang="en-IN" sz="2400" spc="-5" dirty="0" err="1" smtClean="0">
                <a:cs typeface="Arial"/>
              </a:rPr>
              <a:t>fluorapatite</a:t>
            </a:r>
            <a:r>
              <a:rPr lang="en-IN" sz="2400" spc="-5" dirty="0" smtClean="0">
                <a:cs typeface="Arial"/>
              </a:rPr>
              <a:t> that is more resistant </a:t>
            </a:r>
            <a:r>
              <a:rPr lang="en-IN" sz="2400" dirty="0" smtClean="0">
                <a:cs typeface="Arial"/>
              </a:rPr>
              <a:t>to </a:t>
            </a:r>
            <a:r>
              <a:rPr lang="en-IN" sz="2400" spc="-5" dirty="0" smtClean="0">
                <a:cs typeface="Arial"/>
              </a:rPr>
              <a:t>acid mediated  decalcification.</a:t>
            </a:r>
            <a:endParaRPr lang="en-IN" sz="2400" dirty="0" smtClean="0">
              <a:cs typeface="Arial"/>
            </a:endParaRPr>
          </a:p>
          <a:p>
            <a:endParaRPr lang="en-US" sz="2400" dirty="0" smtClean="0"/>
          </a:p>
          <a:p>
            <a:r>
              <a:rPr lang="en-US" sz="2400" dirty="0" smtClean="0"/>
              <a:t>Thick mix – more glass – more fluoride</a:t>
            </a:r>
            <a:endParaRPr lang="en-IN" sz="24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sz="2800" dirty="0" smtClean="0"/>
              <a:t>Large amounts </a:t>
            </a:r>
            <a:r>
              <a:rPr lang="en-IN" sz="2800" spc="-5" dirty="0" smtClean="0"/>
              <a:t>of fluorides are  </a:t>
            </a:r>
            <a:r>
              <a:rPr lang="en-IN" sz="2800" dirty="0" smtClean="0"/>
              <a:t>released </a:t>
            </a:r>
            <a:r>
              <a:rPr lang="en-IN" sz="2800" spc="-5" dirty="0" smtClean="0"/>
              <a:t>during the first few days after  </a:t>
            </a:r>
            <a:r>
              <a:rPr lang="en-IN" sz="2800" dirty="0" smtClean="0"/>
              <a:t>placement</a:t>
            </a:r>
          </a:p>
          <a:p>
            <a:endParaRPr lang="en-IN" sz="2800" dirty="0" smtClean="0"/>
          </a:p>
          <a:p>
            <a:r>
              <a:rPr lang="en-IN" sz="2800" spc="-5" dirty="0" smtClean="0"/>
              <a:t>It gradually  </a:t>
            </a:r>
            <a:r>
              <a:rPr lang="en-IN" sz="2800" dirty="0" smtClean="0"/>
              <a:t>declines during </a:t>
            </a:r>
            <a:r>
              <a:rPr lang="en-IN" sz="2800" spc="-5" dirty="0" smtClean="0"/>
              <a:t>the first week</a:t>
            </a:r>
          </a:p>
          <a:p>
            <a:endParaRPr lang="en-IN" sz="2800" spc="-5" dirty="0" smtClean="0"/>
          </a:p>
          <a:p>
            <a:r>
              <a:rPr lang="en-IN" sz="2800" spc="-5" dirty="0" smtClean="0"/>
              <a:t>Stabilizes after </a:t>
            </a:r>
            <a:r>
              <a:rPr lang="en-IN" sz="2800" dirty="0" smtClean="0"/>
              <a:t>2-3 months</a:t>
            </a:r>
          </a:p>
          <a:p>
            <a:endParaRPr lang="en-IN" sz="2800" dirty="0" smtClean="0"/>
          </a:p>
          <a:p>
            <a:r>
              <a:rPr lang="en-IN" sz="2800" dirty="0" smtClean="0"/>
              <a:t>Continues </a:t>
            </a:r>
            <a:r>
              <a:rPr lang="en-IN" sz="2800" spc="-5" dirty="0" smtClean="0"/>
              <a:t>for </a:t>
            </a:r>
            <a:r>
              <a:rPr lang="en-IN" sz="2800" dirty="0" smtClean="0"/>
              <a:t>a long time that </a:t>
            </a:r>
            <a:r>
              <a:rPr lang="en-IN" sz="2800" spc="-5" dirty="0" smtClean="0"/>
              <a:t>is </a:t>
            </a:r>
            <a:r>
              <a:rPr lang="en-IN" sz="2800" dirty="0" smtClean="0"/>
              <a:t>8  years </a:t>
            </a:r>
            <a:r>
              <a:rPr lang="en-IN" sz="2800" spc="-5" dirty="0" smtClean="0"/>
              <a:t>after </a:t>
            </a:r>
            <a:r>
              <a:rPr lang="en-IN" sz="2800" dirty="0" smtClean="0"/>
              <a:t>placement and </a:t>
            </a:r>
            <a:r>
              <a:rPr lang="en-IN" sz="2800" spc="-5" dirty="0" smtClean="0"/>
              <a:t>certainly  longer.</a:t>
            </a:r>
            <a:endParaRPr lang="en-IN"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Atraumatic</a:t>
            </a:r>
            <a:r>
              <a:rPr lang="en-US" dirty="0" smtClean="0"/>
              <a:t> restorative technique</a:t>
            </a:r>
            <a:endParaRPr lang="en-IN" dirty="0"/>
          </a:p>
        </p:txBody>
      </p:sp>
      <p:sp>
        <p:nvSpPr>
          <p:cNvPr id="3" name="Content Placeholder 2"/>
          <p:cNvSpPr>
            <a:spLocks noGrp="1"/>
          </p:cNvSpPr>
          <p:nvPr>
            <p:ph sz="quarter" idx="1"/>
          </p:nvPr>
        </p:nvSpPr>
        <p:spPr/>
        <p:txBody>
          <a:bodyPr/>
          <a:lstStyle/>
          <a:p>
            <a:pPr marL="1027430" marR="5080" indent="-341630">
              <a:lnSpc>
                <a:spcPts val="3360"/>
              </a:lnSpc>
              <a:spcBef>
                <a:spcPts val="630"/>
              </a:spcBef>
              <a:buClr>
                <a:srgbClr val="C00000"/>
              </a:buClr>
              <a:buSzPct val="114285"/>
              <a:buFont typeface="Arial" pitchFamily="34" charset="0"/>
              <a:buChar char="•"/>
              <a:tabLst>
                <a:tab pos="1028065" algn="l"/>
                <a:tab pos="1028700" algn="l"/>
              </a:tabLst>
            </a:pPr>
            <a:r>
              <a:rPr lang="en-IN" sz="2400" spc="-5" dirty="0" smtClean="0"/>
              <a:t>The ART </a:t>
            </a:r>
            <a:r>
              <a:rPr lang="en-IN" sz="2400" spc="-10" dirty="0" smtClean="0"/>
              <a:t>technique consists </a:t>
            </a:r>
            <a:r>
              <a:rPr lang="en-IN" sz="2400" dirty="0" smtClean="0"/>
              <a:t>of a </a:t>
            </a:r>
            <a:r>
              <a:rPr lang="en-IN" sz="2400" spc="-10" dirty="0" smtClean="0"/>
              <a:t>simplified  </a:t>
            </a:r>
            <a:r>
              <a:rPr lang="en-IN" sz="2400" spc="-5" dirty="0" smtClean="0"/>
              <a:t>approach to caries management. </a:t>
            </a:r>
          </a:p>
          <a:p>
            <a:pPr marL="1027430" marR="5080" indent="-341630">
              <a:lnSpc>
                <a:spcPts val="3360"/>
              </a:lnSpc>
              <a:spcBef>
                <a:spcPts val="630"/>
              </a:spcBef>
              <a:buClr>
                <a:srgbClr val="C00000"/>
              </a:buClr>
              <a:buSzPct val="114285"/>
              <a:buFont typeface="Arial" pitchFamily="34" charset="0"/>
              <a:buChar char="•"/>
              <a:tabLst>
                <a:tab pos="1028065" algn="l"/>
                <a:tab pos="1028700" algn="l"/>
              </a:tabLst>
            </a:pPr>
            <a:endParaRPr lang="en-IN" sz="2400" spc="-5" dirty="0" smtClean="0"/>
          </a:p>
          <a:p>
            <a:pPr marL="1027430" marR="5080" indent="-341630">
              <a:lnSpc>
                <a:spcPts val="3360"/>
              </a:lnSpc>
              <a:spcBef>
                <a:spcPts val="630"/>
              </a:spcBef>
              <a:buClr>
                <a:srgbClr val="C00000"/>
              </a:buClr>
              <a:buSzPct val="114285"/>
              <a:buFont typeface="Arial" pitchFamily="34" charset="0"/>
              <a:buChar char="•"/>
              <a:tabLst>
                <a:tab pos="1028065" algn="l"/>
                <a:tab pos="1028700" algn="l"/>
              </a:tabLst>
            </a:pPr>
            <a:r>
              <a:rPr lang="en-IN" sz="2400" spc="-5" dirty="0" smtClean="0"/>
              <a:t>Hand  </a:t>
            </a:r>
            <a:r>
              <a:rPr lang="en-IN" sz="2400" spc="-10" dirty="0" smtClean="0"/>
              <a:t>instruments </a:t>
            </a:r>
            <a:r>
              <a:rPr lang="en-IN" sz="2400" spc="-5" dirty="0" smtClean="0"/>
              <a:t>are used </a:t>
            </a:r>
            <a:r>
              <a:rPr lang="en-IN" sz="2400" dirty="0" smtClean="0"/>
              <a:t>to </a:t>
            </a:r>
            <a:r>
              <a:rPr lang="en-IN" sz="2400" spc="-5" dirty="0" smtClean="0"/>
              <a:t>excavate the soft caries  followed </a:t>
            </a:r>
            <a:r>
              <a:rPr lang="en-IN" sz="2400" spc="-10" dirty="0" smtClean="0"/>
              <a:t>by restoring </a:t>
            </a:r>
            <a:r>
              <a:rPr lang="en-IN" sz="2400" spc="-5" dirty="0" smtClean="0"/>
              <a:t>the cavities with </a:t>
            </a:r>
            <a:r>
              <a:rPr lang="en-IN" sz="2400" spc="-10" dirty="0" smtClean="0"/>
              <a:t>the  </a:t>
            </a:r>
            <a:r>
              <a:rPr lang="en-IN" sz="2400" spc="-5" dirty="0" err="1" smtClean="0"/>
              <a:t>autocure</a:t>
            </a:r>
            <a:r>
              <a:rPr lang="en-IN" sz="2400" spc="-5" dirty="0" smtClean="0"/>
              <a:t> GIC.</a:t>
            </a:r>
            <a:endParaRPr lang="en-IN" sz="2400" dirty="0" smtClean="0"/>
          </a:p>
          <a:p>
            <a:pPr marL="1027430" marR="5080" indent="-341630">
              <a:lnSpc>
                <a:spcPts val="3360"/>
              </a:lnSpc>
              <a:spcBef>
                <a:spcPts val="630"/>
              </a:spcBef>
              <a:buClr>
                <a:srgbClr val="C00000"/>
              </a:buClr>
              <a:buSzPct val="114285"/>
              <a:buFont typeface="Arial" pitchFamily="34" charset="0"/>
              <a:buChar char="•"/>
              <a:tabLst>
                <a:tab pos="1028065" algn="l"/>
                <a:tab pos="1028700" algn="l"/>
              </a:tabLst>
            </a:pPr>
            <a:r>
              <a:rPr lang="en-IN" sz="2400" spc="-5" dirty="0" smtClean="0">
                <a:solidFill>
                  <a:srgbClr val="FF0000"/>
                </a:solidFill>
              </a:rPr>
              <a:t>Indications </a:t>
            </a:r>
            <a:r>
              <a:rPr lang="en-IN" sz="2400" dirty="0" smtClean="0"/>
              <a:t>: </a:t>
            </a:r>
            <a:r>
              <a:rPr lang="en-IN" sz="2400" spc="-5" dirty="0" err="1" smtClean="0"/>
              <a:t>occlusal</a:t>
            </a:r>
            <a:r>
              <a:rPr lang="en-IN" sz="2400" spc="-5" dirty="0" smtClean="0"/>
              <a:t> </a:t>
            </a:r>
            <a:r>
              <a:rPr lang="en-IN" sz="2400" spc="-10" dirty="0" smtClean="0"/>
              <a:t>pit </a:t>
            </a:r>
            <a:r>
              <a:rPr lang="en-IN" sz="2400" dirty="0" smtClean="0"/>
              <a:t>and </a:t>
            </a:r>
            <a:r>
              <a:rPr lang="en-IN" sz="2400" spc="-10" dirty="0" smtClean="0"/>
              <a:t>fissure </a:t>
            </a:r>
            <a:r>
              <a:rPr lang="en-IN" sz="2400" spc="-5" dirty="0" smtClean="0"/>
              <a:t>cavities </a:t>
            </a:r>
            <a:r>
              <a:rPr lang="en-IN" sz="2400" dirty="0" smtClean="0"/>
              <a:t>of  </a:t>
            </a:r>
            <a:r>
              <a:rPr lang="en-IN" sz="2400" spc="-5" dirty="0" smtClean="0"/>
              <a:t>small </a:t>
            </a:r>
            <a:r>
              <a:rPr lang="en-IN" sz="2400" dirty="0" smtClean="0"/>
              <a:t>to </a:t>
            </a:r>
            <a:r>
              <a:rPr lang="en-IN" sz="2400" spc="-5" dirty="0" smtClean="0"/>
              <a:t>moderate sizes with adequate tooth  </a:t>
            </a:r>
            <a:r>
              <a:rPr lang="en-IN" sz="2400" spc="-10" dirty="0" smtClean="0"/>
              <a:t>structure </a:t>
            </a:r>
            <a:r>
              <a:rPr lang="en-IN" sz="2400" spc="-5" dirty="0" smtClean="0"/>
              <a:t>to </a:t>
            </a:r>
            <a:r>
              <a:rPr lang="en-IN" sz="2400" spc="-10" dirty="0" smtClean="0"/>
              <a:t>surround </a:t>
            </a:r>
            <a:r>
              <a:rPr lang="en-IN" sz="2400" spc="-5" dirty="0" smtClean="0"/>
              <a:t>the</a:t>
            </a:r>
            <a:r>
              <a:rPr lang="en-IN" sz="2400" spc="5" dirty="0" smtClean="0"/>
              <a:t> </a:t>
            </a:r>
            <a:r>
              <a:rPr lang="en-IN" sz="2400" spc="-5" dirty="0" smtClean="0"/>
              <a:t>restoration</a:t>
            </a:r>
            <a:endParaRPr lang="en-IN"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Modifications of GIC</a:t>
            </a:r>
            <a:endParaRPr lang="en-IN" dirty="0"/>
          </a:p>
        </p:txBody>
      </p:sp>
      <p:sp>
        <p:nvSpPr>
          <p:cNvPr id="3" name="Content Placeholder 2"/>
          <p:cNvSpPr>
            <a:spLocks noGrp="1"/>
          </p:cNvSpPr>
          <p:nvPr>
            <p:ph sz="quarter" idx="1"/>
          </p:nvPr>
        </p:nvSpPr>
        <p:spPr/>
        <p:txBody>
          <a:bodyPr/>
          <a:lstStyle/>
          <a:p>
            <a:r>
              <a:rPr lang="en-US" dirty="0" smtClean="0"/>
              <a:t>CERMET</a:t>
            </a:r>
          </a:p>
          <a:p>
            <a:pPr lvl="1"/>
            <a:r>
              <a:rPr lang="en-IN" spc="-5" dirty="0" smtClean="0">
                <a:cs typeface="Arial"/>
              </a:rPr>
              <a:t>T</a:t>
            </a:r>
            <a:r>
              <a:rPr lang="en-IN" dirty="0" smtClean="0">
                <a:cs typeface="Arial"/>
              </a:rPr>
              <a:t>his is </a:t>
            </a:r>
            <a:r>
              <a:rPr lang="en-IN" spc="-5" dirty="0" smtClean="0">
                <a:cs typeface="Arial"/>
              </a:rPr>
              <a:t>formed </a:t>
            </a:r>
            <a:r>
              <a:rPr lang="en-IN" dirty="0" smtClean="0">
                <a:cs typeface="Arial"/>
              </a:rPr>
              <a:t>by </a:t>
            </a:r>
            <a:r>
              <a:rPr lang="en-IN" spc="-5" dirty="0" smtClean="0">
                <a:cs typeface="Arial"/>
              </a:rPr>
              <a:t>fusing </a:t>
            </a:r>
            <a:r>
              <a:rPr lang="en-IN" dirty="0" smtClean="0">
                <a:cs typeface="Arial"/>
              </a:rPr>
              <a:t>the </a:t>
            </a:r>
            <a:r>
              <a:rPr lang="en-IN" spc="-5" dirty="0" smtClean="0">
                <a:cs typeface="Arial"/>
              </a:rPr>
              <a:t>glass  </a:t>
            </a:r>
            <a:r>
              <a:rPr lang="en-IN" dirty="0" smtClean="0">
                <a:cs typeface="Arial"/>
              </a:rPr>
              <a:t>powder to </a:t>
            </a:r>
            <a:r>
              <a:rPr lang="en-IN" spc="-5" dirty="0" smtClean="0">
                <a:cs typeface="Arial"/>
              </a:rPr>
              <a:t>the </a:t>
            </a:r>
            <a:r>
              <a:rPr lang="en-IN" dirty="0" smtClean="0">
                <a:cs typeface="Arial"/>
              </a:rPr>
              <a:t>fine </a:t>
            </a:r>
            <a:r>
              <a:rPr lang="en-IN" spc="-5" dirty="0" smtClean="0">
                <a:cs typeface="Arial"/>
              </a:rPr>
              <a:t>precious metal powders  like silver or gold through sintering </a:t>
            </a:r>
            <a:r>
              <a:rPr lang="en-IN" dirty="0" smtClean="0">
                <a:cs typeface="Arial"/>
              </a:rPr>
              <a:t>.</a:t>
            </a:r>
          </a:p>
          <a:p>
            <a:pPr lvl="1"/>
            <a:endParaRPr lang="en-US" dirty="0" smtClean="0">
              <a:cs typeface="Arial"/>
            </a:endParaRPr>
          </a:p>
          <a:p>
            <a:r>
              <a:rPr lang="en-US" dirty="0" smtClean="0">
                <a:cs typeface="Arial"/>
              </a:rPr>
              <a:t>MIRACLE MIX</a:t>
            </a:r>
          </a:p>
          <a:p>
            <a:pPr lvl="1"/>
            <a:r>
              <a:rPr lang="en-IN" sz="2200" spc="-10" dirty="0" smtClean="0">
                <a:cs typeface="Arial"/>
              </a:rPr>
              <a:t>Seed </a:t>
            </a:r>
            <a:r>
              <a:rPr lang="en-IN" sz="2200" dirty="0" smtClean="0">
                <a:cs typeface="Arial"/>
              </a:rPr>
              <a:t>&amp; </a:t>
            </a:r>
            <a:r>
              <a:rPr lang="en-IN" sz="2200" spc="-5" dirty="0" smtClean="0">
                <a:cs typeface="Arial"/>
              </a:rPr>
              <a:t>Wilson (1980) invented miracle</a:t>
            </a:r>
            <a:r>
              <a:rPr lang="en-IN" sz="2200" spc="-30" dirty="0" smtClean="0">
                <a:cs typeface="Arial"/>
              </a:rPr>
              <a:t> </a:t>
            </a:r>
            <a:r>
              <a:rPr lang="en-IN" sz="2200" dirty="0" smtClean="0">
                <a:cs typeface="Arial"/>
              </a:rPr>
              <a:t>mix</a:t>
            </a:r>
          </a:p>
          <a:p>
            <a:pPr lvl="1"/>
            <a:r>
              <a:rPr lang="en-IN" sz="2200" spc="-10" dirty="0" smtClean="0">
                <a:cs typeface="Arial"/>
              </a:rPr>
              <a:t>Spherical </a:t>
            </a:r>
            <a:r>
              <a:rPr lang="en-IN" sz="2200" spc="-5" dirty="0" smtClean="0">
                <a:cs typeface="Arial"/>
              </a:rPr>
              <a:t>silver amalgam </a:t>
            </a:r>
            <a:r>
              <a:rPr lang="en-IN" sz="2200" spc="-10" dirty="0" smtClean="0">
                <a:cs typeface="Arial"/>
              </a:rPr>
              <a:t>alloy + </a:t>
            </a:r>
            <a:r>
              <a:rPr lang="en-IN" sz="2200" dirty="0" smtClean="0">
                <a:cs typeface="Arial"/>
              </a:rPr>
              <a:t>G I C </a:t>
            </a:r>
            <a:r>
              <a:rPr lang="en-IN" sz="2200" spc="5" dirty="0" smtClean="0">
                <a:cs typeface="Arial"/>
              </a:rPr>
              <a:t>in </a:t>
            </a:r>
            <a:r>
              <a:rPr lang="en-IN" sz="2200" spc="-5" dirty="0" smtClean="0">
                <a:cs typeface="Arial"/>
              </a:rPr>
              <a:t>ratio 1:7 and mixing </a:t>
            </a:r>
            <a:r>
              <a:rPr lang="en-IN" sz="2200" dirty="0" smtClean="0">
                <a:cs typeface="Arial"/>
              </a:rPr>
              <a:t>it </a:t>
            </a:r>
            <a:r>
              <a:rPr lang="en-IN" sz="2200" spc="5" dirty="0" smtClean="0">
                <a:cs typeface="Arial"/>
              </a:rPr>
              <a:t>with </a:t>
            </a:r>
            <a:r>
              <a:rPr lang="en-IN" sz="2200" dirty="0" smtClean="0">
                <a:cs typeface="Arial"/>
              </a:rPr>
              <a:t>GIC</a:t>
            </a:r>
            <a:r>
              <a:rPr lang="en-IN" sz="2200" spc="-35" dirty="0" smtClean="0">
                <a:cs typeface="Arial"/>
              </a:rPr>
              <a:t> </a:t>
            </a:r>
            <a:r>
              <a:rPr lang="en-IN" sz="2200" dirty="0" err="1" smtClean="0">
                <a:cs typeface="Arial"/>
              </a:rPr>
              <a:t>liqiuid</a:t>
            </a:r>
            <a:endParaRPr lang="en-IN" sz="2200" dirty="0" smtClean="0">
              <a:cs typeface="Arial"/>
            </a:endParaRPr>
          </a:p>
          <a:p>
            <a:pPr lvl="1"/>
            <a:r>
              <a:rPr lang="en-IN" sz="2200" spc="-5" dirty="0" smtClean="0">
                <a:cs typeface="Arial"/>
              </a:rPr>
              <a:t>Improves strength and abrasion resistance </a:t>
            </a:r>
            <a:r>
              <a:rPr lang="en-IN" sz="2200" dirty="0" smtClean="0">
                <a:cs typeface="Arial"/>
              </a:rPr>
              <a:t>of  the</a:t>
            </a:r>
            <a:r>
              <a:rPr lang="en-IN" sz="2200" spc="-10" dirty="0" smtClean="0">
                <a:cs typeface="Arial"/>
              </a:rPr>
              <a:t> </a:t>
            </a:r>
            <a:r>
              <a:rPr lang="en-IN" sz="2200" spc="-5" dirty="0" smtClean="0">
                <a:cs typeface="Arial"/>
              </a:rPr>
              <a:t>cement</a:t>
            </a:r>
            <a:endParaRPr lang="en-IN" sz="2200" dirty="0" smtClean="0">
              <a:cs typeface="Arial"/>
            </a:endParaRPr>
          </a:p>
          <a:p>
            <a:pPr lvl="1"/>
            <a:endParaRPr lang="en-IN" dirty="0" smtClean="0">
              <a:cs typeface="Arial"/>
            </a:endParaRPr>
          </a:p>
          <a:p>
            <a:pPr lvl="1"/>
            <a:endParaRPr lang="en-IN"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US" dirty="0" smtClean="0"/>
              <a:t>RESIN MODIFIED GIC</a:t>
            </a:r>
          </a:p>
          <a:p>
            <a:pPr marL="561340" lvl="2">
              <a:spcBef>
                <a:spcPts val="969"/>
              </a:spcBef>
              <a:buClr>
                <a:srgbClr val="C00000"/>
              </a:buClr>
              <a:buSzPct val="130000"/>
              <a:buFont typeface="Arial" pitchFamily="34" charset="0"/>
              <a:buChar char="•"/>
            </a:pPr>
            <a:r>
              <a:rPr lang="en-IN" sz="2200" dirty="0" smtClean="0">
                <a:cs typeface="Arial"/>
              </a:rPr>
              <a:t>To overcome low </a:t>
            </a:r>
            <a:r>
              <a:rPr lang="en-IN" sz="2200" spc="-5" dirty="0" smtClean="0">
                <a:cs typeface="Arial"/>
              </a:rPr>
              <a:t>early </a:t>
            </a:r>
            <a:r>
              <a:rPr lang="en-IN" sz="2200" dirty="0" smtClean="0">
                <a:cs typeface="Arial"/>
              </a:rPr>
              <a:t>strength and moisture</a:t>
            </a:r>
            <a:r>
              <a:rPr lang="en-IN" sz="2200" spc="-55" dirty="0" smtClean="0">
                <a:cs typeface="Arial"/>
              </a:rPr>
              <a:t> </a:t>
            </a:r>
            <a:r>
              <a:rPr lang="en-IN" sz="2200" spc="-5" dirty="0" smtClean="0">
                <a:cs typeface="Arial"/>
              </a:rPr>
              <a:t>sensitivity</a:t>
            </a:r>
            <a:endParaRPr lang="en-IN" sz="2200" dirty="0" smtClean="0">
              <a:cs typeface="Arial"/>
            </a:endParaRPr>
          </a:p>
          <a:p>
            <a:pPr marL="561340" lvl="2">
              <a:spcBef>
                <a:spcPts val="969"/>
              </a:spcBef>
              <a:buClr>
                <a:srgbClr val="C00000"/>
              </a:buClr>
              <a:buSzPct val="130000"/>
              <a:buFont typeface="Arial" pitchFamily="34" charset="0"/>
              <a:buChar char="•"/>
            </a:pPr>
            <a:r>
              <a:rPr lang="en-IN" sz="2200" dirty="0" smtClean="0">
                <a:cs typeface="Arial"/>
              </a:rPr>
              <a:t>Defined as hybrid cement </a:t>
            </a:r>
            <a:r>
              <a:rPr lang="en-IN" sz="2200" spc="-5" dirty="0" smtClean="0">
                <a:cs typeface="Arial"/>
              </a:rPr>
              <a:t>that </a:t>
            </a:r>
            <a:r>
              <a:rPr lang="en-IN" sz="2200" dirty="0" smtClean="0">
                <a:cs typeface="Arial"/>
              </a:rPr>
              <a:t>sets </a:t>
            </a:r>
            <a:r>
              <a:rPr lang="en-IN" sz="2200" spc="-5" dirty="0" smtClean="0">
                <a:cs typeface="Arial"/>
              </a:rPr>
              <a:t>partly by </a:t>
            </a:r>
            <a:r>
              <a:rPr lang="en-IN" sz="2200" dirty="0" smtClean="0">
                <a:cs typeface="Arial"/>
              </a:rPr>
              <a:t>acid base  reaction and </a:t>
            </a:r>
            <a:r>
              <a:rPr lang="en-IN" sz="2200" spc="-5" dirty="0" smtClean="0">
                <a:cs typeface="Arial"/>
              </a:rPr>
              <a:t>partly </a:t>
            </a:r>
            <a:r>
              <a:rPr lang="en-IN" sz="2200" dirty="0" smtClean="0">
                <a:cs typeface="Arial"/>
              </a:rPr>
              <a:t>by </a:t>
            </a:r>
            <a:r>
              <a:rPr lang="en-IN" sz="2200" spc="-5" dirty="0" smtClean="0">
                <a:cs typeface="Arial"/>
              </a:rPr>
              <a:t>polymerisation </a:t>
            </a:r>
            <a:r>
              <a:rPr lang="en-IN" sz="2200" dirty="0" smtClean="0">
                <a:cs typeface="Arial"/>
              </a:rPr>
              <a:t>reaction </a:t>
            </a:r>
            <a:r>
              <a:rPr lang="en-IN" sz="2200" spc="-10" dirty="0" smtClean="0">
                <a:cs typeface="Arial"/>
              </a:rPr>
              <a:t>(Mc  </a:t>
            </a:r>
            <a:r>
              <a:rPr lang="en-IN" sz="2200" dirty="0" smtClean="0">
                <a:cs typeface="Arial"/>
              </a:rPr>
              <a:t>Lean)</a:t>
            </a:r>
          </a:p>
          <a:p>
            <a:pPr marL="561340" lvl="2">
              <a:spcBef>
                <a:spcPts val="969"/>
              </a:spcBef>
              <a:buClr>
                <a:srgbClr val="C00000"/>
              </a:buClr>
              <a:buSzPct val="130000"/>
              <a:buFont typeface="Arial" pitchFamily="34" charset="0"/>
              <a:buChar char="•"/>
            </a:pPr>
            <a:r>
              <a:rPr lang="en-IN" sz="2200" spc="-5" dirty="0" smtClean="0">
                <a:cs typeface="Arial"/>
              </a:rPr>
              <a:t>Powder </a:t>
            </a:r>
            <a:r>
              <a:rPr lang="en-IN" sz="2200" dirty="0" smtClean="0">
                <a:cs typeface="Arial"/>
              </a:rPr>
              <a:t>– </a:t>
            </a:r>
            <a:r>
              <a:rPr lang="en-IN" sz="2200" spc="-5" dirty="0" smtClean="0">
                <a:cs typeface="Arial"/>
              </a:rPr>
              <a:t>Ion </a:t>
            </a:r>
            <a:r>
              <a:rPr lang="en-IN" sz="2200" dirty="0" smtClean="0">
                <a:cs typeface="Arial"/>
              </a:rPr>
              <a:t>leachable glass and</a:t>
            </a:r>
            <a:r>
              <a:rPr lang="en-IN" sz="2200" spc="-10" dirty="0" smtClean="0">
                <a:cs typeface="Arial"/>
              </a:rPr>
              <a:t> </a:t>
            </a:r>
            <a:r>
              <a:rPr lang="en-IN" sz="2200" spc="-5" dirty="0" smtClean="0">
                <a:cs typeface="Arial"/>
              </a:rPr>
              <a:t>initiators</a:t>
            </a:r>
            <a:endParaRPr lang="en-IN" sz="2200" dirty="0" smtClean="0">
              <a:cs typeface="Arial"/>
            </a:endParaRPr>
          </a:p>
          <a:p>
            <a:pPr marL="561340" lvl="2">
              <a:spcBef>
                <a:spcPts val="969"/>
              </a:spcBef>
              <a:buClr>
                <a:srgbClr val="C00000"/>
              </a:buClr>
              <a:buSzPct val="130000"/>
              <a:buFont typeface="Arial" pitchFamily="34" charset="0"/>
              <a:buChar char="•"/>
            </a:pPr>
            <a:r>
              <a:rPr lang="en-IN" sz="2200" dirty="0" smtClean="0">
                <a:cs typeface="Arial"/>
              </a:rPr>
              <a:t>liquid – </a:t>
            </a:r>
            <a:r>
              <a:rPr lang="en-IN" sz="2200" spc="-5" dirty="0" smtClean="0">
                <a:cs typeface="Arial"/>
              </a:rPr>
              <a:t>water, Poly </a:t>
            </a:r>
            <a:r>
              <a:rPr lang="en-IN" sz="2200" dirty="0" smtClean="0">
                <a:cs typeface="Arial"/>
              </a:rPr>
              <a:t>acrylic acid, </a:t>
            </a:r>
            <a:r>
              <a:rPr lang="en-IN" sz="2200" spc="-10" dirty="0" smtClean="0">
                <a:cs typeface="Arial"/>
              </a:rPr>
              <a:t>HEMA</a:t>
            </a:r>
            <a:r>
              <a:rPr lang="en-IN" sz="2200" spc="-105" dirty="0" smtClean="0">
                <a:cs typeface="Arial"/>
              </a:rPr>
              <a:t> </a:t>
            </a:r>
            <a:r>
              <a:rPr lang="en-IN" sz="2200" dirty="0" smtClean="0">
                <a:cs typeface="Arial"/>
              </a:rPr>
              <a:t>(15-25%),  </a:t>
            </a:r>
            <a:r>
              <a:rPr lang="en-IN" sz="2200" spc="-5" dirty="0" err="1" smtClean="0">
                <a:cs typeface="Arial"/>
              </a:rPr>
              <a:t>methacrylate</a:t>
            </a:r>
            <a:r>
              <a:rPr lang="en-IN" sz="2200" spc="-5" dirty="0" smtClean="0">
                <a:cs typeface="Arial"/>
              </a:rPr>
              <a:t> </a:t>
            </a:r>
            <a:r>
              <a:rPr lang="en-IN" sz="2200" dirty="0" smtClean="0">
                <a:cs typeface="Arial"/>
              </a:rPr>
              <a:t>monomers.</a:t>
            </a:r>
          </a:p>
          <a:p>
            <a:pPr marL="561340" lvl="2">
              <a:spcBef>
                <a:spcPts val="969"/>
              </a:spcBef>
              <a:buClr>
                <a:srgbClr val="C00000"/>
              </a:buClr>
              <a:buSzPct val="130000"/>
              <a:buFont typeface="Arial" pitchFamily="34" charset="0"/>
              <a:buChar char="•"/>
            </a:pPr>
            <a:endParaRPr lang="en-US" sz="2200" dirty="0" smtClean="0">
              <a:cs typeface="Arial"/>
            </a:endParaRPr>
          </a:p>
          <a:p>
            <a:pPr marL="287020" lvl="1">
              <a:spcBef>
                <a:spcPts val="969"/>
              </a:spcBef>
              <a:buClr>
                <a:srgbClr val="C00000"/>
              </a:buClr>
              <a:buSzPct val="130000"/>
              <a:buFont typeface="Arial" pitchFamily="34" charset="0"/>
              <a:buChar char="•"/>
            </a:pPr>
            <a:r>
              <a:rPr lang="en-US" sz="2600" dirty="0" smtClean="0">
                <a:cs typeface="Arial"/>
              </a:rPr>
              <a:t>Disadvantage</a:t>
            </a:r>
          </a:p>
          <a:p>
            <a:pPr marL="561340" lvl="2">
              <a:spcBef>
                <a:spcPts val="969"/>
              </a:spcBef>
              <a:buClr>
                <a:srgbClr val="C00000"/>
              </a:buClr>
              <a:buSzPct val="130000"/>
              <a:buFont typeface="Arial" pitchFamily="34" charset="0"/>
              <a:buChar char="•"/>
            </a:pPr>
            <a:r>
              <a:rPr lang="en-US" sz="2200" dirty="0" smtClean="0">
                <a:cs typeface="Arial"/>
              </a:rPr>
              <a:t>More setting shrinkage</a:t>
            </a:r>
            <a:endParaRPr lang="en-IN" sz="2200" dirty="0" smtClean="0">
              <a:cs typeface="Arial"/>
            </a:endParaRPr>
          </a:p>
          <a:p>
            <a:pPr lvl="1"/>
            <a:endParaRPr lang="en-IN"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RMGIC</a:t>
            </a:r>
            <a:endParaRPr lang="en-IN" dirty="0"/>
          </a:p>
        </p:txBody>
      </p:sp>
      <p:sp>
        <p:nvSpPr>
          <p:cNvPr id="4" name="object 3"/>
          <p:cNvSpPr txBox="1">
            <a:spLocks noGrp="1"/>
          </p:cNvSpPr>
          <p:nvPr>
            <p:ph sz="quarter" idx="1"/>
          </p:nvPr>
        </p:nvSpPr>
        <p:spPr>
          <a:xfrm>
            <a:off x="914400" y="1447800"/>
            <a:ext cx="7772400" cy="3625801"/>
          </a:xfrm>
          <a:prstGeom prst="rect">
            <a:avLst/>
          </a:prstGeom>
        </p:spPr>
        <p:txBody>
          <a:bodyPr vert="horz" wrap="square" lIns="0" tIns="70485" rIns="0" bIns="0" rtlCol="0">
            <a:spAutoFit/>
          </a:bodyPr>
          <a:lstStyle/>
          <a:p>
            <a:pPr marL="354330" indent="-341630">
              <a:lnSpc>
                <a:spcPct val="100000"/>
              </a:lnSpc>
              <a:spcBef>
                <a:spcPts val="555"/>
              </a:spcBef>
              <a:buClr>
                <a:srgbClr val="C00000"/>
              </a:buClr>
              <a:buSzPct val="114583"/>
              <a:buFont typeface="Arial" pitchFamily="34" charset="0"/>
              <a:buChar char="•"/>
              <a:tabLst>
                <a:tab pos="353695" algn="l"/>
                <a:tab pos="354330" algn="l"/>
              </a:tabLst>
            </a:pPr>
            <a:r>
              <a:rPr sz="2200" spc="-5" dirty="0">
                <a:cs typeface="Arial"/>
              </a:rPr>
              <a:t>Long working </a:t>
            </a:r>
            <a:r>
              <a:rPr sz="2200" dirty="0">
                <a:cs typeface="Arial"/>
              </a:rPr>
              <a:t>time </a:t>
            </a:r>
            <a:r>
              <a:rPr sz="2200" spc="-10" dirty="0">
                <a:cs typeface="Arial"/>
              </a:rPr>
              <a:t>due </a:t>
            </a:r>
            <a:r>
              <a:rPr sz="2200" spc="5" dirty="0">
                <a:cs typeface="Arial"/>
              </a:rPr>
              <a:t>to </a:t>
            </a:r>
            <a:r>
              <a:rPr sz="2200" spc="-5" dirty="0">
                <a:cs typeface="Arial"/>
              </a:rPr>
              <a:t>photo</a:t>
            </a:r>
            <a:r>
              <a:rPr sz="2200" spc="-15" dirty="0">
                <a:cs typeface="Arial"/>
              </a:rPr>
              <a:t> </a:t>
            </a:r>
            <a:r>
              <a:rPr sz="2200" spc="-5" dirty="0">
                <a:cs typeface="Arial"/>
              </a:rPr>
              <a:t>curing</a:t>
            </a:r>
            <a:endParaRPr sz="2200" dirty="0">
              <a:cs typeface="Arial"/>
            </a:endParaRPr>
          </a:p>
          <a:p>
            <a:pPr marL="354330" indent="-341630">
              <a:lnSpc>
                <a:spcPct val="100000"/>
              </a:lnSpc>
              <a:spcBef>
                <a:spcPts val="459"/>
              </a:spcBef>
              <a:buClr>
                <a:srgbClr val="C00000"/>
              </a:buClr>
              <a:buSzPct val="114583"/>
              <a:buFont typeface="Arial" pitchFamily="34" charset="0"/>
              <a:buChar char="•"/>
              <a:tabLst>
                <a:tab pos="353695" algn="l"/>
                <a:tab pos="354330" algn="l"/>
              </a:tabLst>
            </a:pPr>
            <a:r>
              <a:rPr sz="2200" dirty="0">
                <a:cs typeface="Arial"/>
              </a:rPr>
              <a:t>Improved </a:t>
            </a:r>
            <a:r>
              <a:rPr sz="2200" spc="-5" dirty="0">
                <a:cs typeface="Arial"/>
              </a:rPr>
              <a:t>setting characteristics</a:t>
            </a:r>
            <a:endParaRPr sz="2200" dirty="0">
              <a:cs typeface="Arial"/>
            </a:endParaRPr>
          </a:p>
          <a:p>
            <a:pPr marL="353695" marR="5080" indent="-341630">
              <a:lnSpc>
                <a:spcPct val="106400"/>
              </a:lnSpc>
              <a:spcBef>
                <a:spcPts val="260"/>
              </a:spcBef>
              <a:buClr>
                <a:srgbClr val="C00000"/>
              </a:buClr>
              <a:buSzPct val="114583"/>
              <a:buFont typeface="Arial" pitchFamily="34" charset="0"/>
              <a:buChar char="•"/>
              <a:tabLst>
                <a:tab pos="353695" algn="l"/>
                <a:tab pos="354330" algn="l"/>
              </a:tabLst>
            </a:pPr>
            <a:r>
              <a:rPr sz="2200" spc="-5" dirty="0">
                <a:cs typeface="Arial"/>
              </a:rPr>
              <a:t>Decrease sensitivity </a:t>
            </a:r>
            <a:r>
              <a:rPr sz="2200" dirty="0" err="1" smtClean="0">
                <a:cs typeface="Arial"/>
              </a:rPr>
              <a:t>to</a:t>
            </a:r>
            <a:r>
              <a:rPr lang="en-US" sz="2200" dirty="0" err="1" smtClean="0">
                <a:cs typeface="Arial"/>
              </a:rPr>
              <a:t>water</a:t>
            </a:r>
            <a:endParaRPr sz="2200" dirty="0">
              <a:cs typeface="Arial"/>
            </a:endParaRPr>
          </a:p>
          <a:p>
            <a:pPr marL="354330" indent="-341630">
              <a:lnSpc>
                <a:spcPct val="100000"/>
              </a:lnSpc>
              <a:spcBef>
                <a:spcPts val="540"/>
              </a:spcBef>
              <a:buClr>
                <a:srgbClr val="C00000"/>
              </a:buClr>
              <a:buSzPct val="114583"/>
              <a:buFont typeface="Arial" pitchFamily="34" charset="0"/>
              <a:buChar char="•"/>
              <a:tabLst>
                <a:tab pos="353695" algn="l"/>
                <a:tab pos="354330" algn="l"/>
              </a:tabLst>
            </a:pPr>
            <a:r>
              <a:rPr sz="2200" spc="-5" dirty="0">
                <a:cs typeface="Arial"/>
              </a:rPr>
              <a:t>Increase early strength</a:t>
            </a:r>
            <a:endParaRPr sz="2200" dirty="0">
              <a:cs typeface="Arial"/>
            </a:endParaRPr>
          </a:p>
          <a:p>
            <a:pPr marL="354330" indent="-341630">
              <a:lnSpc>
                <a:spcPct val="100000"/>
              </a:lnSpc>
              <a:spcBef>
                <a:spcPts val="459"/>
              </a:spcBef>
              <a:buClr>
                <a:srgbClr val="C00000"/>
              </a:buClr>
              <a:buSzPct val="114583"/>
              <a:buFont typeface="Arial" pitchFamily="34" charset="0"/>
              <a:buChar char="•"/>
              <a:tabLst>
                <a:tab pos="353695" algn="l"/>
                <a:tab pos="354330" algn="l"/>
              </a:tabLst>
            </a:pPr>
            <a:r>
              <a:rPr sz="2200" spc="-5" dirty="0">
                <a:cs typeface="Arial"/>
              </a:rPr>
              <a:t>Finishing </a:t>
            </a:r>
            <a:r>
              <a:rPr sz="2200" dirty="0">
                <a:cs typeface="Arial"/>
              </a:rPr>
              <a:t>&amp; </a:t>
            </a:r>
            <a:r>
              <a:rPr sz="2200" spc="-10" dirty="0">
                <a:cs typeface="Arial"/>
              </a:rPr>
              <a:t>polishing </a:t>
            </a:r>
            <a:r>
              <a:rPr sz="2200" spc="-5" dirty="0">
                <a:cs typeface="Arial"/>
              </a:rPr>
              <a:t>can be </a:t>
            </a:r>
            <a:r>
              <a:rPr sz="2200" spc="-10" dirty="0">
                <a:cs typeface="Arial"/>
              </a:rPr>
              <a:t>done</a:t>
            </a:r>
            <a:r>
              <a:rPr sz="2200" spc="15" dirty="0">
                <a:cs typeface="Arial"/>
              </a:rPr>
              <a:t> </a:t>
            </a:r>
            <a:r>
              <a:rPr sz="2200" spc="-5" dirty="0">
                <a:cs typeface="Arial"/>
              </a:rPr>
              <a:t>immediately</a:t>
            </a:r>
            <a:endParaRPr sz="2200" dirty="0">
              <a:cs typeface="Arial"/>
            </a:endParaRPr>
          </a:p>
          <a:p>
            <a:pPr marL="354330" indent="-341630">
              <a:lnSpc>
                <a:spcPct val="100000"/>
              </a:lnSpc>
              <a:spcBef>
                <a:spcPts val="459"/>
              </a:spcBef>
              <a:buClr>
                <a:srgbClr val="C00000"/>
              </a:buClr>
              <a:buSzPct val="114583"/>
              <a:buFont typeface="Arial" pitchFamily="34" charset="0"/>
              <a:buChar char="•"/>
              <a:tabLst>
                <a:tab pos="353695" algn="l"/>
                <a:tab pos="354330" algn="l"/>
              </a:tabLst>
            </a:pPr>
            <a:r>
              <a:rPr sz="2200" dirty="0">
                <a:cs typeface="Arial"/>
              </a:rPr>
              <a:t>Improved </a:t>
            </a:r>
            <a:r>
              <a:rPr sz="2200" spc="-5" dirty="0">
                <a:cs typeface="Arial"/>
              </a:rPr>
              <a:t>tensile</a:t>
            </a:r>
            <a:r>
              <a:rPr sz="2200" spc="-10" dirty="0">
                <a:cs typeface="Arial"/>
              </a:rPr>
              <a:t> </a:t>
            </a:r>
            <a:r>
              <a:rPr sz="2200" spc="-5" dirty="0">
                <a:cs typeface="Arial"/>
              </a:rPr>
              <a:t>strength.</a:t>
            </a:r>
            <a:endParaRPr sz="2200" dirty="0">
              <a:cs typeface="Arial"/>
            </a:endParaRPr>
          </a:p>
          <a:p>
            <a:pPr marL="354330" indent="-341630">
              <a:lnSpc>
                <a:spcPct val="100000"/>
              </a:lnSpc>
              <a:spcBef>
                <a:spcPts val="470"/>
              </a:spcBef>
              <a:buClr>
                <a:srgbClr val="C00000"/>
              </a:buClr>
              <a:buSzPct val="114583"/>
              <a:buFont typeface="Arial" pitchFamily="34" charset="0"/>
              <a:buChar char="•"/>
              <a:tabLst>
                <a:tab pos="353695" algn="l"/>
                <a:tab pos="354330" algn="l"/>
              </a:tabLst>
            </a:pPr>
            <a:r>
              <a:rPr sz="2200" spc="-5" dirty="0">
                <a:cs typeface="Arial"/>
              </a:rPr>
              <a:t>Better </a:t>
            </a:r>
            <a:r>
              <a:rPr sz="2200" spc="-10" dirty="0">
                <a:cs typeface="Arial"/>
              </a:rPr>
              <a:t>adhesion </a:t>
            </a:r>
            <a:r>
              <a:rPr sz="2200" dirty="0">
                <a:cs typeface="Arial"/>
              </a:rPr>
              <a:t>to composite</a:t>
            </a:r>
            <a:r>
              <a:rPr sz="2200" spc="5" dirty="0">
                <a:cs typeface="Arial"/>
              </a:rPr>
              <a:t> </a:t>
            </a:r>
            <a:r>
              <a:rPr sz="2200" spc="-5" dirty="0">
                <a:cs typeface="Arial"/>
              </a:rPr>
              <a:t>restoration</a:t>
            </a:r>
            <a:endParaRPr sz="2200" dirty="0">
              <a:cs typeface="Arial"/>
            </a:endParaRPr>
          </a:p>
          <a:p>
            <a:pPr marL="354330" indent="-341630">
              <a:lnSpc>
                <a:spcPct val="100000"/>
              </a:lnSpc>
              <a:spcBef>
                <a:spcPts val="459"/>
              </a:spcBef>
              <a:buClr>
                <a:srgbClr val="C00000"/>
              </a:buClr>
              <a:buSzPct val="114583"/>
              <a:buFont typeface="Arial" pitchFamily="34" charset="0"/>
              <a:buChar char="•"/>
              <a:tabLst>
                <a:tab pos="353695" algn="l"/>
                <a:tab pos="354330" algn="l"/>
              </a:tabLst>
            </a:pPr>
            <a:r>
              <a:rPr sz="2200" spc="-5" dirty="0">
                <a:cs typeface="Arial"/>
              </a:rPr>
              <a:t>Increase fluoride</a:t>
            </a:r>
            <a:r>
              <a:rPr sz="2200" spc="-10" dirty="0">
                <a:cs typeface="Arial"/>
              </a:rPr>
              <a:t> </a:t>
            </a:r>
            <a:r>
              <a:rPr sz="2200" spc="-5" dirty="0">
                <a:cs typeface="Arial"/>
              </a:rPr>
              <a:t>release.</a:t>
            </a:r>
            <a:endParaRPr sz="2200" dirty="0">
              <a:cs typeface="Arial"/>
            </a:endParaRPr>
          </a:p>
          <a:p>
            <a:pPr marL="354330" indent="-341630">
              <a:lnSpc>
                <a:spcPct val="100000"/>
              </a:lnSpc>
              <a:spcBef>
                <a:spcPts val="470"/>
              </a:spcBef>
              <a:buClr>
                <a:srgbClr val="C00000"/>
              </a:buClr>
              <a:buSzPct val="114583"/>
              <a:buFont typeface="Arial" pitchFamily="34" charset="0"/>
              <a:buChar char="•"/>
              <a:tabLst>
                <a:tab pos="353695" algn="l"/>
                <a:tab pos="354330" algn="l"/>
              </a:tabLst>
            </a:pPr>
            <a:r>
              <a:rPr sz="2200" spc="-10" dirty="0">
                <a:cs typeface="Arial"/>
              </a:rPr>
              <a:t>Repairable.</a:t>
            </a:r>
            <a:endParaRPr sz="2200" dirty="0">
              <a:cs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lstStyle/>
          <a:p>
            <a:r>
              <a:rPr lang="en-US" dirty="0" smtClean="0"/>
              <a:t>COMPOMER</a:t>
            </a:r>
          </a:p>
          <a:p>
            <a:endParaRPr lang="en-US" dirty="0" smtClean="0"/>
          </a:p>
          <a:p>
            <a:pPr lvl="1"/>
            <a:r>
              <a:rPr lang="en-US" sz="2200" dirty="0" err="1" smtClean="0"/>
              <a:t>Polyacid</a:t>
            </a:r>
            <a:r>
              <a:rPr lang="en-US" sz="2200" dirty="0" smtClean="0"/>
              <a:t> modified composite resin</a:t>
            </a:r>
          </a:p>
          <a:p>
            <a:pPr lvl="1"/>
            <a:endParaRPr lang="en-US" sz="2200" dirty="0" smtClean="0"/>
          </a:p>
          <a:p>
            <a:pPr lvl="1"/>
            <a:r>
              <a:rPr lang="en-IN" sz="2200" spc="-5" dirty="0" smtClean="0">
                <a:cs typeface="Arial"/>
              </a:rPr>
              <a:t>Defined as </a:t>
            </a:r>
            <a:r>
              <a:rPr lang="en-IN" sz="2200" dirty="0" smtClean="0">
                <a:cs typeface="Arial"/>
              </a:rPr>
              <a:t>: </a:t>
            </a:r>
            <a:r>
              <a:rPr lang="en-IN" sz="2200" spc="-5" dirty="0" smtClean="0">
                <a:cs typeface="Arial"/>
              </a:rPr>
              <a:t>material that contain both the </a:t>
            </a:r>
            <a:r>
              <a:rPr lang="en-IN" sz="2200" dirty="0" smtClean="0">
                <a:cs typeface="Arial"/>
              </a:rPr>
              <a:t>essential components </a:t>
            </a:r>
            <a:r>
              <a:rPr lang="en-IN" sz="2200" spc="-5" dirty="0" smtClean="0">
                <a:cs typeface="Arial"/>
              </a:rPr>
              <a:t>of GIC but in an  </a:t>
            </a:r>
            <a:r>
              <a:rPr lang="en-IN" sz="2200" dirty="0" smtClean="0">
                <a:cs typeface="Arial"/>
              </a:rPr>
              <a:t>amount </a:t>
            </a:r>
            <a:r>
              <a:rPr lang="en-IN" sz="2200" spc="-5" dirty="0" smtClean="0">
                <a:cs typeface="Arial"/>
              </a:rPr>
              <a:t>insufficient </a:t>
            </a:r>
            <a:r>
              <a:rPr lang="en-IN" sz="2200" dirty="0" smtClean="0">
                <a:cs typeface="Arial"/>
              </a:rPr>
              <a:t>to carry out acid </a:t>
            </a:r>
            <a:r>
              <a:rPr lang="en-IN" sz="2200" spc="-5" dirty="0" smtClean="0">
                <a:cs typeface="Arial"/>
              </a:rPr>
              <a:t>base reaction in</a:t>
            </a:r>
            <a:r>
              <a:rPr lang="en-IN" sz="2200" spc="-10" dirty="0" smtClean="0">
                <a:cs typeface="Arial"/>
              </a:rPr>
              <a:t> </a:t>
            </a:r>
            <a:r>
              <a:rPr lang="en-IN" sz="2200" spc="-5" dirty="0" smtClean="0">
                <a:cs typeface="Arial"/>
              </a:rPr>
              <a:t>dark.</a:t>
            </a:r>
          </a:p>
          <a:p>
            <a:pPr lvl="1"/>
            <a:endParaRPr lang="en-IN" sz="2200" dirty="0" smtClean="0">
              <a:cs typeface="Arial"/>
            </a:endParaRPr>
          </a:p>
          <a:p>
            <a:pPr lvl="1"/>
            <a:r>
              <a:rPr lang="en-IN" sz="2200" spc="-5" dirty="0" smtClean="0">
                <a:cs typeface="Arial"/>
              </a:rPr>
              <a:t>They </a:t>
            </a:r>
            <a:r>
              <a:rPr lang="en-IN" sz="2200" dirty="0" smtClean="0">
                <a:cs typeface="Arial"/>
              </a:rPr>
              <a:t>are </a:t>
            </a:r>
            <a:r>
              <a:rPr lang="en-IN" sz="2200" spc="-5" dirty="0" smtClean="0">
                <a:cs typeface="Arial"/>
              </a:rPr>
              <a:t>developed </a:t>
            </a:r>
            <a:r>
              <a:rPr lang="en-IN" sz="2200" dirty="0" smtClean="0">
                <a:cs typeface="Arial"/>
              </a:rPr>
              <a:t>to combine </a:t>
            </a:r>
            <a:r>
              <a:rPr lang="en-IN" sz="2200" spc="-5" dirty="0" smtClean="0">
                <a:cs typeface="Arial"/>
              </a:rPr>
              <a:t>fluoride release of GIC and durability of</a:t>
            </a:r>
            <a:r>
              <a:rPr lang="en-IN" sz="2200" spc="-20" dirty="0" smtClean="0">
                <a:cs typeface="Arial"/>
              </a:rPr>
              <a:t> </a:t>
            </a:r>
            <a:r>
              <a:rPr lang="en-IN" sz="2200" dirty="0" smtClean="0">
                <a:cs typeface="Arial"/>
              </a:rPr>
              <a:t>composite</a:t>
            </a:r>
          </a:p>
          <a:p>
            <a:pPr lvl="1"/>
            <a:endParaRPr lang="en-IN"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US" sz="2200" dirty="0" smtClean="0"/>
              <a:t>Powder</a:t>
            </a:r>
          </a:p>
          <a:p>
            <a:pPr lvl="1"/>
            <a:r>
              <a:rPr lang="en-IN" sz="2200" spc="-5" dirty="0" smtClean="0">
                <a:cs typeface="Arial"/>
              </a:rPr>
              <a:t>Strontium, </a:t>
            </a:r>
            <a:r>
              <a:rPr lang="en-IN" sz="2200" dirty="0" smtClean="0">
                <a:cs typeface="Arial"/>
              </a:rPr>
              <a:t>aluminium </a:t>
            </a:r>
            <a:r>
              <a:rPr lang="en-IN" sz="2200" spc="-5" dirty="0" err="1" smtClean="0">
                <a:cs typeface="Arial"/>
              </a:rPr>
              <a:t>flurosilicate</a:t>
            </a:r>
            <a:r>
              <a:rPr lang="en-IN" sz="2200" spc="-5" dirty="0" smtClean="0">
                <a:cs typeface="Arial"/>
              </a:rPr>
              <a:t> </a:t>
            </a:r>
            <a:r>
              <a:rPr lang="en-IN" sz="2200" dirty="0" smtClean="0">
                <a:cs typeface="Arial"/>
              </a:rPr>
              <a:t>glass particles, </a:t>
            </a:r>
            <a:r>
              <a:rPr lang="en-IN" sz="2200" spc="-5" dirty="0" smtClean="0">
                <a:cs typeface="Arial"/>
              </a:rPr>
              <a:t>metal  oxides and </a:t>
            </a:r>
            <a:r>
              <a:rPr lang="en-IN" sz="2200" spc="-5" dirty="0" err="1" smtClean="0">
                <a:cs typeface="Arial"/>
              </a:rPr>
              <a:t>intiators</a:t>
            </a:r>
            <a:endParaRPr lang="en-IN" sz="2200" dirty="0" smtClean="0">
              <a:cs typeface="Arial"/>
            </a:endParaRPr>
          </a:p>
          <a:p>
            <a:pPr lvl="1"/>
            <a:endParaRPr lang="en-US" dirty="0" smtClean="0"/>
          </a:p>
          <a:p>
            <a:r>
              <a:rPr lang="en-US" dirty="0" smtClean="0"/>
              <a:t>Liquid</a:t>
            </a:r>
          </a:p>
          <a:p>
            <a:pPr lvl="1"/>
            <a:r>
              <a:rPr lang="en-IN" sz="2200" spc="-5" dirty="0" err="1" smtClean="0">
                <a:cs typeface="Arial"/>
              </a:rPr>
              <a:t>Polymerizable</a:t>
            </a:r>
            <a:r>
              <a:rPr lang="en-IN" sz="2200" spc="-5" dirty="0" smtClean="0">
                <a:cs typeface="Arial"/>
              </a:rPr>
              <a:t> </a:t>
            </a:r>
            <a:r>
              <a:rPr lang="en-IN" sz="2200" spc="-5" dirty="0" err="1" smtClean="0">
                <a:cs typeface="Arial"/>
              </a:rPr>
              <a:t>methacrylate</a:t>
            </a:r>
            <a:r>
              <a:rPr lang="en-IN" sz="2200" spc="-5" dirty="0" smtClean="0">
                <a:cs typeface="Arial"/>
              </a:rPr>
              <a:t>/</a:t>
            </a:r>
            <a:r>
              <a:rPr lang="en-IN" sz="2200" spc="-5" dirty="0" err="1" smtClean="0">
                <a:cs typeface="Arial"/>
              </a:rPr>
              <a:t>caboxylic</a:t>
            </a:r>
            <a:r>
              <a:rPr lang="en-IN" sz="2200" spc="-5" dirty="0" smtClean="0">
                <a:cs typeface="Arial"/>
              </a:rPr>
              <a:t> </a:t>
            </a:r>
            <a:r>
              <a:rPr lang="en-IN" sz="2200" dirty="0" smtClean="0">
                <a:cs typeface="Arial"/>
              </a:rPr>
              <a:t>acidic monomers  multi </a:t>
            </a:r>
            <a:r>
              <a:rPr lang="en-IN" sz="2200" spc="-5" dirty="0" smtClean="0">
                <a:cs typeface="Arial"/>
              </a:rPr>
              <a:t>functional </a:t>
            </a:r>
            <a:r>
              <a:rPr lang="en-IN" sz="2200" spc="-5" dirty="0" err="1" smtClean="0">
                <a:cs typeface="Arial"/>
              </a:rPr>
              <a:t>acrylate</a:t>
            </a:r>
            <a:r>
              <a:rPr lang="en-IN" sz="2200" spc="10" dirty="0" smtClean="0">
                <a:cs typeface="Arial"/>
              </a:rPr>
              <a:t> </a:t>
            </a:r>
            <a:r>
              <a:rPr lang="en-IN" sz="2200" dirty="0" smtClean="0">
                <a:cs typeface="Arial"/>
              </a:rPr>
              <a:t>monomers</a:t>
            </a:r>
            <a:r>
              <a:rPr lang="en-IN" sz="2200" spc="20" dirty="0" smtClean="0">
                <a:cs typeface="Arial"/>
              </a:rPr>
              <a:t> </a:t>
            </a:r>
            <a:r>
              <a:rPr lang="en-IN" sz="2200" dirty="0" smtClean="0">
                <a:cs typeface="Arial"/>
              </a:rPr>
              <a:t>and </a:t>
            </a:r>
            <a:r>
              <a:rPr lang="en-IN" sz="2200" spc="-5" dirty="0" smtClean="0">
                <a:cs typeface="Arial"/>
              </a:rPr>
              <a:t>water</a:t>
            </a:r>
            <a:endParaRPr lang="en-IN" sz="22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US" dirty="0" smtClean="0"/>
              <a:t>Setting reaction</a:t>
            </a:r>
          </a:p>
          <a:p>
            <a:pPr marL="572770" marR="485140" lvl="1" indent="-285750">
              <a:lnSpc>
                <a:spcPct val="139900"/>
              </a:lnSpc>
              <a:spcBef>
                <a:spcPts val="100"/>
              </a:spcBef>
              <a:tabLst>
                <a:tab pos="408940" algn="l"/>
              </a:tabLst>
            </a:pPr>
            <a:endParaRPr lang="en-IN" sz="2200" spc="-5" dirty="0" smtClean="0">
              <a:cs typeface="Arial"/>
            </a:endParaRPr>
          </a:p>
          <a:p>
            <a:pPr marL="572770" marR="485140" lvl="1" indent="-285750">
              <a:lnSpc>
                <a:spcPct val="139900"/>
              </a:lnSpc>
              <a:spcBef>
                <a:spcPts val="100"/>
              </a:spcBef>
              <a:tabLst>
                <a:tab pos="408940" algn="l"/>
              </a:tabLst>
            </a:pPr>
            <a:r>
              <a:rPr lang="en-IN" sz="2200" spc="-5" dirty="0" smtClean="0">
                <a:cs typeface="Arial"/>
              </a:rPr>
              <a:t>Initially </a:t>
            </a:r>
            <a:r>
              <a:rPr lang="en-IN" sz="2200" dirty="0" smtClean="0">
                <a:cs typeface="Arial"/>
              </a:rPr>
              <a:t>light </a:t>
            </a:r>
            <a:r>
              <a:rPr lang="en-IN" sz="2200" spc="-5" dirty="0" smtClean="0">
                <a:cs typeface="Arial"/>
              </a:rPr>
              <a:t>curing </a:t>
            </a:r>
            <a:r>
              <a:rPr lang="en-IN" sz="2200" dirty="0" smtClean="0">
                <a:cs typeface="Arial"/>
              </a:rPr>
              <a:t>forms resin </a:t>
            </a:r>
            <a:r>
              <a:rPr lang="en-IN" sz="2200" spc="-5" dirty="0" smtClean="0">
                <a:cs typeface="Arial"/>
              </a:rPr>
              <a:t>network  around the</a:t>
            </a:r>
            <a:r>
              <a:rPr lang="en-IN" sz="2200" spc="-10" dirty="0" smtClean="0">
                <a:cs typeface="Arial"/>
              </a:rPr>
              <a:t> </a:t>
            </a:r>
            <a:r>
              <a:rPr lang="en-IN" sz="2200" spc="-5" dirty="0" smtClean="0">
                <a:cs typeface="Arial"/>
              </a:rPr>
              <a:t>glass</a:t>
            </a:r>
            <a:endParaRPr lang="en-IN" sz="2200" dirty="0" smtClean="0">
              <a:cs typeface="Arial"/>
            </a:endParaRPr>
          </a:p>
          <a:p>
            <a:pPr marL="572770" marR="5080" lvl="1" indent="-285750">
              <a:lnSpc>
                <a:spcPct val="140000"/>
              </a:lnSpc>
              <a:spcBef>
                <a:spcPts val="695"/>
              </a:spcBef>
              <a:tabLst>
                <a:tab pos="408940" algn="l"/>
              </a:tabLst>
            </a:pPr>
            <a:r>
              <a:rPr lang="en-IN" sz="2200" spc="-5" dirty="0" smtClean="0">
                <a:cs typeface="Arial"/>
              </a:rPr>
              <a:t>After </a:t>
            </a:r>
            <a:r>
              <a:rPr lang="en-IN" sz="2200" dirty="0" smtClean="0">
                <a:cs typeface="Arial"/>
              </a:rPr>
              <a:t>2 to 3 month </a:t>
            </a:r>
            <a:r>
              <a:rPr lang="en-IN" sz="2200" spc="-5" dirty="0" smtClean="0">
                <a:cs typeface="Arial"/>
              </a:rPr>
              <a:t>there </a:t>
            </a:r>
            <a:r>
              <a:rPr lang="en-IN" sz="2200" dirty="0" smtClean="0">
                <a:cs typeface="Arial"/>
              </a:rPr>
              <a:t>is </a:t>
            </a:r>
            <a:r>
              <a:rPr lang="en-IN" sz="2200" spc="-5" dirty="0" smtClean="0">
                <a:cs typeface="Arial"/>
              </a:rPr>
              <a:t>water uptake  which initiates </a:t>
            </a:r>
            <a:r>
              <a:rPr lang="en-IN" sz="2200" dirty="0" smtClean="0">
                <a:cs typeface="Arial"/>
              </a:rPr>
              <a:t>slow </a:t>
            </a:r>
            <a:r>
              <a:rPr lang="en-IN" sz="2200" spc="-5" dirty="0" smtClean="0">
                <a:cs typeface="Arial"/>
              </a:rPr>
              <a:t>acid base reaction </a:t>
            </a:r>
            <a:r>
              <a:rPr lang="en-IN" sz="2200" dirty="0" smtClean="0">
                <a:cs typeface="Arial"/>
              </a:rPr>
              <a:t>and  </a:t>
            </a:r>
            <a:r>
              <a:rPr lang="en-IN" sz="2200" spc="-5" dirty="0" smtClean="0">
                <a:cs typeface="Arial"/>
              </a:rPr>
              <a:t>fluoride</a:t>
            </a:r>
            <a:r>
              <a:rPr lang="en-IN" sz="2200" spc="-10" dirty="0" smtClean="0">
                <a:cs typeface="Arial"/>
              </a:rPr>
              <a:t> </a:t>
            </a:r>
            <a:r>
              <a:rPr lang="en-IN" sz="2200" spc="-5" dirty="0" smtClean="0">
                <a:cs typeface="Arial"/>
              </a:rPr>
              <a:t>release.</a:t>
            </a:r>
            <a:endParaRPr lang="en-IN" sz="2200" dirty="0" smtClean="0">
              <a:cs typeface="Arial"/>
            </a:endParaRPr>
          </a:p>
          <a:p>
            <a:pPr lvl="1"/>
            <a:endParaRPr lang="en-IN"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IN" dirty="0"/>
          </a:p>
        </p:txBody>
      </p:sp>
      <p:sp>
        <p:nvSpPr>
          <p:cNvPr id="3" name="Text Placeholder 2"/>
          <p:cNvSpPr>
            <a:spLocks noGrp="1"/>
          </p:cNvSpPr>
          <p:nvPr>
            <p:ph type="body" idx="1"/>
          </p:nvPr>
        </p:nvSpPr>
        <p:spPr/>
        <p:txBody>
          <a:bodyPr/>
          <a:lstStyle/>
          <a:p>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sz="quarter" idx="1"/>
          </p:nvPr>
        </p:nvSpPr>
        <p:spPr>
          <a:xfrm>
            <a:off x="76200" y="381000"/>
            <a:ext cx="9067800" cy="5749925"/>
          </a:xfrm>
        </p:spPr>
        <p:txBody>
          <a:bodyPr rtlCol="0">
            <a:normAutofit/>
          </a:bodyPr>
          <a:lstStyle/>
          <a:p>
            <a:pPr marL="609600" indent="-609600" defTabSz="457207" eaLnBrk="1" fontAlgn="auto" hangingPunct="1">
              <a:lnSpc>
                <a:spcPct val="90000"/>
              </a:lnSpc>
              <a:spcAft>
                <a:spcPts val="0"/>
              </a:spcAft>
              <a:buClr>
                <a:srgbClr val="FFFF99"/>
              </a:buClr>
              <a:buFont typeface="Wingdings" charset="0"/>
              <a:buNone/>
              <a:defRPr/>
            </a:pPr>
            <a:r>
              <a:rPr lang="en-US" sz="2400" b="1" dirty="0">
                <a:solidFill>
                  <a:schemeClr val="tx1">
                    <a:lumMod val="85000"/>
                    <a:lumOff val="15000"/>
                  </a:schemeClr>
                </a:solidFill>
                <a:ea typeface="+mj-ea"/>
                <a:cs typeface="Times New Roman" charset="0"/>
              </a:rPr>
              <a:t>                                 </a:t>
            </a:r>
            <a:r>
              <a:rPr lang="en-US" sz="2800" b="1" u="sng" dirty="0">
                <a:solidFill>
                  <a:schemeClr val="tx1">
                    <a:lumMod val="85000"/>
                    <a:lumOff val="15000"/>
                  </a:schemeClr>
                </a:solidFill>
                <a:ea typeface="+mj-ea"/>
                <a:cs typeface="Times New Roman" charset="0"/>
              </a:rPr>
              <a:t>Resin based cements</a:t>
            </a:r>
            <a:r>
              <a:rPr lang="en-US" sz="2400" b="1" dirty="0">
                <a:solidFill>
                  <a:schemeClr val="tx1">
                    <a:lumMod val="85000"/>
                    <a:lumOff val="15000"/>
                  </a:schemeClr>
                </a:solidFill>
                <a:ea typeface="+mj-ea"/>
                <a:cs typeface="Times New Roman" charset="0"/>
              </a:rPr>
              <a:t> </a:t>
            </a: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r>
              <a:rPr lang="en-US" sz="2400" b="1" dirty="0">
                <a:solidFill>
                  <a:schemeClr val="tx1">
                    <a:lumMod val="85000"/>
                    <a:lumOff val="15000"/>
                  </a:schemeClr>
                </a:solidFill>
                <a:ea typeface="+mj-ea"/>
                <a:cs typeface="Times New Roman" charset="0"/>
              </a:rPr>
              <a:t>1.    </a:t>
            </a:r>
            <a:r>
              <a:rPr lang="en-US" sz="2400" dirty="0">
                <a:solidFill>
                  <a:schemeClr val="tx1">
                    <a:lumMod val="85000"/>
                    <a:lumOff val="15000"/>
                  </a:schemeClr>
                </a:solidFill>
                <a:ea typeface="+mj-ea"/>
                <a:cs typeface="Times New Roman" charset="0"/>
              </a:rPr>
              <a:t>Composite &amp; adhesive resin :</a:t>
            </a: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a:t>
            </a:r>
            <a:r>
              <a:rPr lang="en-US" sz="2400" dirty="0" smtClean="0">
                <a:solidFill>
                  <a:schemeClr val="tx1">
                    <a:lumMod val="85000"/>
                    <a:lumOff val="15000"/>
                  </a:schemeClr>
                </a:solidFill>
                <a:ea typeface="+mj-ea"/>
                <a:cs typeface="Times New Roman" charset="0"/>
              </a:rPr>
              <a:t>Bonding- </a:t>
            </a:r>
            <a:r>
              <a:rPr lang="en-US" sz="2400" dirty="0">
                <a:solidFill>
                  <a:schemeClr val="tx1">
                    <a:lumMod val="85000"/>
                    <a:lumOff val="15000"/>
                  </a:schemeClr>
                </a:solidFill>
                <a:ea typeface="+mj-ea"/>
                <a:cs typeface="Times New Roman" charset="0"/>
              </a:rPr>
              <a:t>Conventional alloy based restoration</a:t>
            </a: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-Ceramic crowns, bridges ,veneers, inlays,   </a:t>
            </a: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a:t>
            </a:r>
            <a:r>
              <a:rPr lang="en-US" sz="2400" dirty="0" err="1" smtClean="0">
                <a:solidFill>
                  <a:schemeClr val="tx1">
                    <a:lumMod val="85000"/>
                    <a:lumOff val="15000"/>
                  </a:schemeClr>
                </a:solidFill>
                <a:ea typeface="+mj-ea"/>
                <a:cs typeface="Times New Roman" charset="0"/>
              </a:rPr>
              <a:t>onlays</a:t>
            </a:r>
            <a:r>
              <a:rPr lang="en-US" sz="2400" dirty="0" smtClean="0">
                <a:solidFill>
                  <a:schemeClr val="tx1">
                    <a:lumMod val="85000"/>
                    <a:lumOff val="15000"/>
                  </a:schemeClr>
                </a:solidFill>
                <a:ea typeface="+mj-ea"/>
                <a:cs typeface="Times New Roman" charset="0"/>
              </a:rPr>
              <a:t>.</a:t>
            </a: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r>
              <a:rPr lang="en-US" sz="2400" dirty="0" smtClean="0">
                <a:solidFill>
                  <a:schemeClr val="tx1">
                    <a:lumMod val="85000"/>
                    <a:lumOff val="15000"/>
                  </a:schemeClr>
                </a:solidFill>
                <a:ea typeface="+mj-ea"/>
                <a:cs typeface="Times New Roman" charset="0"/>
              </a:rPr>
              <a:t>                            - Post &amp; core</a:t>
            </a: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r>
              <a:rPr lang="en-US" sz="2400" dirty="0" smtClean="0">
                <a:solidFill>
                  <a:schemeClr val="tx1">
                    <a:lumMod val="85000"/>
                    <a:lumOff val="15000"/>
                  </a:schemeClr>
                </a:solidFill>
                <a:ea typeface="+mj-ea"/>
                <a:cs typeface="Times New Roman" charset="0"/>
              </a:rPr>
              <a:t>                            </a:t>
            </a:r>
            <a:r>
              <a:rPr lang="en-US" sz="2400" dirty="0">
                <a:solidFill>
                  <a:schemeClr val="tx1">
                    <a:lumMod val="85000"/>
                    <a:lumOff val="15000"/>
                  </a:schemeClr>
                </a:solidFill>
                <a:ea typeface="+mj-ea"/>
                <a:cs typeface="Times New Roman" charset="0"/>
              </a:rPr>
              <a:t>- Orthodontic bands</a:t>
            </a: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2.    </a:t>
            </a:r>
            <a:r>
              <a:rPr lang="en-US" sz="2400" dirty="0" err="1">
                <a:solidFill>
                  <a:schemeClr val="tx1">
                    <a:lumMod val="85000"/>
                    <a:lumOff val="15000"/>
                  </a:schemeClr>
                </a:solidFill>
                <a:ea typeface="+mj-ea"/>
                <a:cs typeface="Times New Roman" charset="0"/>
              </a:rPr>
              <a:t>Compomers</a:t>
            </a:r>
            <a:r>
              <a:rPr lang="en-US" sz="2400" dirty="0">
                <a:solidFill>
                  <a:schemeClr val="tx1">
                    <a:lumMod val="85000"/>
                    <a:lumOff val="15000"/>
                  </a:schemeClr>
                </a:solidFill>
                <a:ea typeface="+mj-ea"/>
                <a:cs typeface="Times New Roman" charset="0"/>
              </a:rPr>
              <a:t>:</a:t>
            </a: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a:t>
            </a:r>
            <a:r>
              <a:rPr lang="en-US" sz="2400" dirty="0" smtClean="0">
                <a:solidFill>
                  <a:schemeClr val="tx1">
                    <a:lumMod val="85000"/>
                    <a:lumOff val="15000"/>
                  </a:schemeClr>
                </a:solidFill>
                <a:ea typeface="+mj-ea"/>
                <a:cs typeface="Times New Roman" charset="0"/>
              </a:rPr>
              <a:t>Bonding  -Conventional </a:t>
            </a:r>
            <a:r>
              <a:rPr lang="en-US" sz="2400" dirty="0">
                <a:solidFill>
                  <a:schemeClr val="tx1">
                    <a:lumMod val="85000"/>
                    <a:lumOff val="15000"/>
                  </a:schemeClr>
                </a:solidFill>
                <a:ea typeface="+mj-ea"/>
                <a:cs typeface="Times New Roman" charset="0"/>
              </a:rPr>
              <a:t>alloy based restoration</a:t>
            </a:r>
          </a:p>
          <a:p>
            <a:pPr marL="609600" indent="-609600" defTabSz="457207" eaLnBrk="1" fontAlgn="auto" hangingPunct="1">
              <a:lnSpc>
                <a:spcPct val="90000"/>
              </a:lnSpc>
              <a:spcAft>
                <a:spcPts val="0"/>
              </a:spcAft>
              <a:buClr>
                <a:srgbClr val="FFCCFF"/>
              </a:buClr>
              <a:buFontTx/>
              <a:buNone/>
              <a:defRPr/>
            </a:pPr>
            <a:r>
              <a:rPr lang="en-US" sz="2400" dirty="0">
                <a:solidFill>
                  <a:schemeClr val="tx1">
                    <a:lumMod val="85000"/>
                    <a:lumOff val="15000"/>
                  </a:schemeClr>
                </a:solidFill>
                <a:ea typeface="+mj-ea"/>
                <a:cs typeface="Times New Roman" charset="0"/>
              </a:rPr>
              <a:t>       </a:t>
            </a:r>
            <a:r>
              <a:rPr lang="en-US" sz="2400" dirty="0" smtClean="0">
                <a:solidFill>
                  <a:schemeClr val="tx1">
                    <a:lumMod val="85000"/>
                    <a:lumOff val="15000"/>
                  </a:schemeClr>
                </a:solidFill>
                <a:ea typeface="+mj-ea"/>
                <a:cs typeface="Times New Roman" charset="0"/>
              </a:rPr>
              <a:t>                   - </a:t>
            </a:r>
            <a:r>
              <a:rPr lang="en-US" sz="2400" dirty="0">
                <a:solidFill>
                  <a:schemeClr val="tx1">
                    <a:lumMod val="85000"/>
                    <a:lumOff val="15000"/>
                  </a:schemeClr>
                </a:solidFill>
                <a:ea typeface="+mj-ea"/>
                <a:cs typeface="Times New Roman" charset="0"/>
              </a:rPr>
              <a:t>Alumina or </a:t>
            </a:r>
            <a:r>
              <a:rPr lang="en-US" sz="2400" dirty="0" err="1">
                <a:solidFill>
                  <a:schemeClr val="tx1">
                    <a:lumMod val="85000"/>
                    <a:lumOff val="15000"/>
                  </a:schemeClr>
                </a:solidFill>
                <a:ea typeface="+mj-ea"/>
                <a:cs typeface="Times New Roman" charset="0"/>
              </a:rPr>
              <a:t>zirconia</a:t>
            </a:r>
            <a:r>
              <a:rPr lang="en-US" sz="2400" dirty="0">
                <a:solidFill>
                  <a:schemeClr val="tx1">
                    <a:lumMod val="85000"/>
                    <a:lumOff val="15000"/>
                  </a:schemeClr>
                </a:solidFill>
                <a:ea typeface="+mj-ea"/>
                <a:cs typeface="Times New Roman" charset="0"/>
              </a:rPr>
              <a:t> based all </a:t>
            </a:r>
            <a:r>
              <a:rPr lang="en-US" sz="2400" dirty="0" smtClean="0">
                <a:solidFill>
                  <a:schemeClr val="tx1">
                    <a:lumMod val="85000"/>
                    <a:lumOff val="15000"/>
                  </a:schemeClr>
                </a:solidFill>
                <a:ea typeface="+mj-ea"/>
                <a:cs typeface="Times New Roman" charset="0"/>
              </a:rPr>
              <a:t>ceramic                      				restoration </a:t>
            </a:r>
            <a:endParaRPr lang="en-US" sz="2400" dirty="0">
              <a:solidFill>
                <a:schemeClr val="tx1">
                  <a:lumMod val="85000"/>
                  <a:lumOff val="15000"/>
                </a:schemeClr>
              </a:solidFill>
              <a:ea typeface="+mj-ea"/>
              <a:cs typeface="Times New Roman" charset="0"/>
            </a:endParaRP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a:t>
            </a:r>
            <a:r>
              <a:rPr lang="en-US" sz="2400" dirty="0" smtClean="0">
                <a:solidFill>
                  <a:schemeClr val="tx1">
                    <a:lumMod val="85000"/>
                    <a:lumOff val="15000"/>
                  </a:schemeClr>
                </a:solidFill>
                <a:ea typeface="+mj-ea"/>
                <a:cs typeface="Times New Roman" charset="0"/>
              </a:rPr>
              <a:t>                - </a:t>
            </a:r>
            <a:r>
              <a:rPr lang="en-US" sz="2400" dirty="0">
                <a:solidFill>
                  <a:schemeClr val="tx1">
                    <a:lumMod val="85000"/>
                    <a:lumOff val="15000"/>
                  </a:schemeClr>
                </a:solidFill>
                <a:ea typeface="+mj-ea"/>
                <a:cs typeface="Times New Roman" charset="0"/>
              </a:rPr>
              <a:t>Orthodontic bands </a:t>
            </a: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a:t>
            </a:r>
            <a:r>
              <a:rPr lang="en-US" sz="2400" dirty="0" smtClean="0">
                <a:solidFill>
                  <a:schemeClr val="tx1">
                    <a:lumMod val="85000"/>
                    <a:lumOff val="15000"/>
                  </a:schemeClr>
                </a:solidFill>
                <a:ea typeface="+mj-ea"/>
                <a:cs typeface="Times New Roman" charset="0"/>
              </a:rPr>
              <a:t>                      </a:t>
            </a:r>
            <a:r>
              <a:rPr lang="en-US" sz="2400" dirty="0">
                <a:solidFill>
                  <a:schemeClr val="tx1">
                    <a:lumMod val="85000"/>
                    <a:lumOff val="15000"/>
                  </a:schemeClr>
                </a:solidFill>
                <a:ea typeface="+mj-ea"/>
                <a:cs typeface="Times New Roman" charset="0"/>
              </a:rPr>
              <a:t>- High strength bases </a:t>
            </a: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endParaRPr lang="en-US" sz="2400" b="1" dirty="0">
              <a:solidFill>
                <a:schemeClr val="tx1">
                  <a:lumMod val="85000"/>
                  <a:lumOff val="15000"/>
                </a:schemeClr>
              </a:solidFill>
              <a:ea typeface="+mj-ea"/>
              <a:cs typeface="Times New Roman" charset="0"/>
            </a:endParaRP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endParaRPr lang="en-US" sz="2400" b="1" dirty="0">
              <a:solidFill>
                <a:schemeClr val="tx1">
                  <a:lumMod val="85000"/>
                  <a:lumOff val="15000"/>
                </a:schemeClr>
              </a:solidFill>
              <a:ea typeface="+mj-ea"/>
              <a:cs typeface="Times New Roman" charset="0"/>
            </a:endParaRPr>
          </a:p>
          <a:p>
            <a:pPr marL="609600" indent="-609600" defTabSz="457207" eaLnBrk="1" fontAlgn="auto" hangingPunct="1">
              <a:lnSpc>
                <a:spcPct val="90000"/>
              </a:lnSpc>
              <a:spcAft>
                <a:spcPts val="0"/>
              </a:spcAft>
              <a:buClr>
                <a:schemeClr val="bg2">
                  <a:lumMod val="40000"/>
                  <a:lumOff val="60000"/>
                </a:schemeClr>
              </a:buClr>
              <a:buFont typeface="Wingdings" charset="0"/>
              <a:buNone/>
              <a:defRPr/>
            </a:pPr>
            <a:endParaRPr lang="en-US" sz="2400" b="1" dirty="0">
              <a:solidFill>
                <a:schemeClr val="tx1">
                  <a:lumMod val="85000"/>
                  <a:lumOff val="15000"/>
                </a:schemeClr>
              </a:solidFill>
              <a:ea typeface="+mj-ea"/>
              <a:cs typeface="Times New Roman" charset="0"/>
            </a:endParaRPr>
          </a:p>
          <a:p>
            <a:pPr marL="609600" indent="-609600" defTabSz="457207" eaLnBrk="1" fontAlgn="auto" hangingPunct="1">
              <a:lnSpc>
                <a:spcPct val="90000"/>
              </a:lnSpc>
              <a:spcAft>
                <a:spcPts val="0"/>
              </a:spcAft>
              <a:buClr>
                <a:schemeClr val="bg2">
                  <a:lumMod val="40000"/>
                  <a:lumOff val="60000"/>
                </a:schemeClr>
              </a:buClr>
              <a:buFont typeface="Wingdings 3" charset="2"/>
              <a:buChar char=""/>
              <a:defRPr/>
            </a:pPr>
            <a:endParaRPr lang="en-US" dirty="0">
              <a:solidFill>
                <a:schemeClr val="tx1">
                  <a:lumMod val="85000"/>
                  <a:lumOff val="15000"/>
                </a:schemeClr>
              </a:solidFill>
              <a:ea typeface="+mj-ea"/>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5"/>
          <p:cNvSpPr>
            <a:spLocks noGrp="1" noChangeArrowheads="1"/>
          </p:cNvSpPr>
          <p:nvPr>
            <p:ph sz="quarter" idx="1"/>
          </p:nvPr>
        </p:nvSpPr>
        <p:spPr>
          <a:xfrm>
            <a:off x="518864" y="267741"/>
            <a:ext cx="8229600" cy="5897563"/>
          </a:xfrm>
        </p:spPr>
        <p:txBody>
          <a:bodyPr rtlCol="0">
            <a:normAutofit/>
          </a:bodyPr>
          <a:lstStyle/>
          <a:p>
            <a:pPr marL="342906" indent="-342906" defTabSz="457207" eaLnBrk="1" fontAlgn="auto" hangingPunct="1">
              <a:lnSpc>
                <a:spcPct val="80000"/>
              </a:lnSpc>
              <a:spcAft>
                <a:spcPts val="0"/>
              </a:spcAft>
              <a:buClr>
                <a:srgbClr val="FFFF00"/>
              </a:buClr>
              <a:buFont typeface="Wingdings" charset="0"/>
              <a:buNone/>
              <a:defRPr/>
            </a:pPr>
            <a:r>
              <a:rPr lang="en-US" b="1" dirty="0">
                <a:solidFill>
                  <a:schemeClr val="tx1">
                    <a:lumMod val="85000"/>
                    <a:lumOff val="15000"/>
                  </a:schemeClr>
                </a:solidFill>
                <a:ea typeface="+mj-ea"/>
                <a:cs typeface="Times New Roman" charset="0"/>
              </a:rPr>
              <a:t>                   </a:t>
            </a:r>
            <a:r>
              <a:rPr lang="en-US" b="1" dirty="0" smtClean="0">
                <a:solidFill>
                  <a:schemeClr val="tx1">
                    <a:lumMod val="85000"/>
                    <a:lumOff val="15000"/>
                  </a:schemeClr>
                </a:solidFill>
                <a:ea typeface="+mj-ea"/>
                <a:cs typeface="Times New Roman" charset="0"/>
              </a:rPr>
              <a:t>              </a:t>
            </a:r>
          </a:p>
          <a:p>
            <a:pPr marL="342906" indent="-342906" defTabSz="457207" eaLnBrk="1" fontAlgn="auto" hangingPunct="1">
              <a:lnSpc>
                <a:spcPct val="80000"/>
              </a:lnSpc>
              <a:spcAft>
                <a:spcPts val="0"/>
              </a:spcAft>
              <a:buClr>
                <a:srgbClr val="FFFF00"/>
              </a:buClr>
              <a:buFont typeface="Wingdings" charset="0"/>
              <a:buNone/>
              <a:defRPr/>
            </a:pPr>
            <a:r>
              <a:rPr lang="en-US" b="1" dirty="0">
                <a:solidFill>
                  <a:schemeClr val="tx1">
                    <a:lumMod val="85000"/>
                    <a:lumOff val="15000"/>
                  </a:schemeClr>
                </a:solidFill>
                <a:ea typeface="+mj-ea"/>
                <a:cs typeface="Times New Roman" charset="0"/>
              </a:rPr>
              <a:t> </a:t>
            </a:r>
            <a:r>
              <a:rPr lang="en-US" b="1" dirty="0" smtClean="0">
                <a:solidFill>
                  <a:schemeClr val="tx1">
                    <a:lumMod val="85000"/>
                    <a:lumOff val="15000"/>
                  </a:schemeClr>
                </a:solidFill>
                <a:ea typeface="+mj-ea"/>
                <a:cs typeface="Times New Roman" charset="0"/>
              </a:rPr>
              <a:t>                                 </a:t>
            </a:r>
            <a:r>
              <a:rPr lang="en-US" sz="2400" b="1" u="sng" dirty="0" smtClean="0">
                <a:solidFill>
                  <a:schemeClr val="tx1">
                    <a:lumMod val="85000"/>
                    <a:lumOff val="15000"/>
                  </a:schemeClr>
                </a:solidFill>
                <a:ea typeface="+mj-ea"/>
                <a:cs typeface="Times New Roman" charset="0"/>
              </a:rPr>
              <a:t>Oil Based Cements</a:t>
            </a:r>
          </a:p>
          <a:p>
            <a:pPr marL="342906" indent="-342906" defTabSz="457207" eaLnBrk="1" fontAlgn="auto" hangingPunct="1">
              <a:lnSpc>
                <a:spcPct val="80000"/>
              </a:lnSpc>
              <a:spcAft>
                <a:spcPts val="0"/>
              </a:spcAft>
              <a:buClr>
                <a:srgbClr val="FFFF00"/>
              </a:buClr>
              <a:buFont typeface="Wingdings" charset="0"/>
              <a:buNone/>
              <a:defRPr/>
            </a:pPr>
            <a:endParaRPr lang="en-US" sz="2400" b="1" u="sng" dirty="0" smtClean="0">
              <a:solidFill>
                <a:schemeClr val="tx1">
                  <a:lumMod val="85000"/>
                  <a:lumOff val="15000"/>
                </a:schemeClr>
              </a:solidFill>
              <a:ea typeface="+mj-ea"/>
              <a:cs typeface="Times New Roman" charset="0"/>
            </a:endParaRP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4000" b="1" dirty="0" smtClean="0">
                <a:solidFill>
                  <a:schemeClr val="tx1">
                    <a:lumMod val="85000"/>
                    <a:lumOff val="15000"/>
                  </a:schemeClr>
                </a:solidFill>
                <a:ea typeface="+mj-ea"/>
                <a:cs typeface="Times New Roman" charset="0"/>
              </a:rPr>
              <a:t> </a:t>
            </a:r>
            <a:r>
              <a:rPr lang="en-US" sz="2400" b="1" dirty="0">
                <a:solidFill>
                  <a:schemeClr val="tx1">
                    <a:lumMod val="85000"/>
                    <a:lumOff val="15000"/>
                  </a:schemeClr>
                </a:solidFill>
                <a:ea typeface="+mj-ea"/>
                <a:cs typeface="Times New Roman" charset="0"/>
              </a:rPr>
              <a:t>Zinc Oxide </a:t>
            </a:r>
            <a:r>
              <a:rPr lang="en-US" sz="2400" b="1" dirty="0" err="1">
                <a:solidFill>
                  <a:schemeClr val="tx1">
                    <a:lumMod val="85000"/>
                    <a:lumOff val="15000"/>
                  </a:schemeClr>
                </a:solidFill>
                <a:ea typeface="+mj-ea"/>
                <a:cs typeface="Times New Roman" charset="0"/>
              </a:rPr>
              <a:t>Eugenol</a:t>
            </a:r>
            <a:r>
              <a:rPr lang="en-US" sz="2400" b="1" dirty="0">
                <a:solidFill>
                  <a:schemeClr val="tx1">
                    <a:lumMod val="85000"/>
                    <a:lumOff val="15000"/>
                  </a:schemeClr>
                </a:solidFill>
                <a:ea typeface="+mj-ea"/>
                <a:cs typeface="Times New Roman" charset="0"/>
              </a:rPr>
              <a:t> :</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b="1" dirty="0">
                <a:solidFill>
                  <a:schemeClr val="tx1">
                    <a:lumMod val="85000"/>
                    <a:lumOff val="15000"/>
                  </a:schemeClr>
                </a:solidFill>
                <a:ea typeface="+mj-ea"/>
                <a:cs typeface="Times New Roman" charset="0"/>
              </a:rPr>
              <a:t>    </a:t>
            </a:r>
            <a:r>
              <a:rPr lang="en-US" sz="2400" dirty="0">
                <a:solidFill>
                  <a:schemeClr val="tx1">
                    <a:lumMod val="85000"/>
                    <a:lumOff val="15000"/>
                  </a:schemeClr>
                </a:solidFill>
                <a:ea typeface="+mj-ea"/>
                <a:cs typeface="Times New Roman" charset="0"/>
              </a:rPr>
              <a:t>High strength bases </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Provisional restoration</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Root canal sealers</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Gingival tissue packs</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Surgical dressing</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solidFill>
                <a:schemeClr val="tx1">
                  <a:lumMod val="85000"/>
                  <a:lumOff val="15000"/>
                </a:schemeClr>
              </a:solidFill>
              <a:ea typeface="+mj-ea"/>
              <a:cs typeface="Times New Roman" charset="0"/>
            </a:endParaRP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Non </a:t>
            </a:r>
            <a:r>
              <a:rPr lang="en-US" sz="2400" dirty="0" err="1">
                <a:solidFill>
                  <a:schemeClr val="tx1">
                    <a:lumMod val="85000"/>
                    <a:lumOff val="15000"/>
                  </a:schemeClr>
                </a:solidFill>
                <a:ea typeface="+mj-ea"/>
                <a:cs typeface="Times New Roman" charset="0"/>
              </a:rPr>
              <a:t>Eugenol</a:t>
            </a:r>
            <a:r>
              <a:rPr lang="en-US" sz="2400" dirty="0">
                <a:solidFill>
                  <a:schemeClr val="tx1">
                    <a:lumMod val="85000"/>
                    <a:lumOff val="15000"/>
                  </a:schemeClr>
                </a:solidFill>
                <a:ea typeface="+mj-ea"/>
                <a:cs typeface="Times New Roman" charset="0"/>
              </a:rPr>
              <a:t> -Zinc Oxide:</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Provisional restoration</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Root canal sealers</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Gingival tissue packs</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solidFill>
                  <a:schemeClr val="tx1">
                    <a:lumMod val="85000"/>
                    <a:lumOff val="15000"/>
                  </a:schemeClr>
                </a:solidFill>
                <a:ea typeface="+mj-ea"/>
                <a:cs typeface="Times New Roman" charset="0"/>
              </a:rPr>
              <a:t>     Surgical dressing</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800" b="1" dirty="0">
              <a:solidFill>
                <a:schemeClr val="tx1">
                  <a:lumMod val="85000"/>
                  <a:lumOff val="15000"/>
                </a:schemeClr>
              </a:solidFill>
              <a:ea typeface="+mj-ea"/>
              <a:cs typeface="Times New Roman" charset="0"/>
            </a:endParaRP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3600" b="1" dirty="0">
              <a:solidFill>
                <a:schemeClr val="tx1">
                  <a:lumMod val="85000"/>
                  <a:lumOff val="15000"/>
                </a:schemeClr>
              </a:solidFill>
              <a:ea typeface="+mj-ea"/>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536" y="646584"/>
            <a:ext cx="9127232" cy="838200"/>
          </a:xfrm>
        </p:spPr>
        <p:txBody>
          <a:bodyPr rtlCol="0">
            <a:normAutofit fontScale="90000"/>
          </a:bodyPr>
          <a:lstStyle/>
          <a:p>
            <a:pPr defTabSz="457207" eaLnBrk="1" fontAlgn="auto" hangingPunct="1">
              <a:spcAft>
                <a:spcPts val="0"/>
              </a:spcAft>
              <a:defRPr/>
            </a:pPr>
            <a:r>
              <a:rPr lang="en-US" sz="2800" b="1" dirty="0">
                <a:solidFill>
                  <a:schemeClr val="tx1">
                    <a:lumMod val="85000"/>
                    <a:lumOff val="15000"/>
                  </a:schemeClr>
                </a:solidFill>
                <a:latin typeface="+mn-lt"/>
                <a:ea typeface="+mj-ea"/>
                <a:cs typeface="Times New Roman" charset="0"/>
              </a:rPr>
              <a:t/>
            </a:r>
            <a:br>
              <a:rPr lang="en-US" sz="2800" b="1" dirty="0">
                <a:solidFill>
                  <a:schemeClr val="tx1">
                    <a:lumMod val="85000"/>
                    <a:lumOff val="15000"/>
                  </a:schemeClr>
                </a:solidFill>
                <a:latin typeface="+mn-lt"/>
                <a:ea typeface="+mj-ea"/>
                <a:cs typeface="Times New Roman" charset="0"/>
              </a:rPr>
            </a:br>
            <a:r>
              <a:rPr lang="en-US" sz="2800" b="1" u="sng" dirty="0">
                <a:solidFill>
                  <a:schemeClr val="tx1">
                    <a:lumMod val="85000"/>
                    <a:lumOff val="15000"/>
                  </a:schemeClr>
                </a:solidFill>
                <a:latin typeface="+mn-lt"/>
                <a:ea typeface="+mj-ea"/>
                <a:cs typeface="Times New Roman" charset="0"/>
              </a:rPr>
              <a:t>Classification based on setting reaction</a:t>
            </a:r>
            <a:br>
              <a:rPr lang="en-US" sz="2800" b="1" u="sng" dirty="0">
                <a:solidFill>
                  <a:schemeClr val="tx1">
                    <a:lumMod val="85000"/>
                    <a:lumOff val="15000"/>
                  </a:schemeClr>
                </a:solidFill>
                <a:latin typeface="+mn-lt"/>
                <a:ea typeface="+mj-ea"/>
                <a:cs typeface="Times New Roman" charset="0"/>
              </a:rPr>
            </a:br>
            <a:r>
              <a:rPr lang="en-US" sz="2800" b="1" dirty="0">
                <a:solidFill>
                  <a:schemeClr val="tx1">
                    <a:lumMod val="85000"/>
                    <a:lumOff val="15000"/>
                  </a:schemeClr>
                </a:solidFill>
                <a:latin typeface="+mn-lt"/>
                <a:ea typeface="+mj-ea"/>
                <a:cs typeface="Times New Roman" charset="0"/>
              </a:rPr>
              <a:t>( Skinners)</a:t>
            </a:r>
            <a:br>
              <a:rPr lang="en-US" sz="2800" b="1" dirty="0">
                <a:solidFill>
                  <a:schemeClr val="tx1">
                    <a:lumMod val="85000"/>
                    <a:lumOff val="15000"/>
                  </a:schemeClr>
                </a:solidFill>
                <a:latin typeface="+mn-lt"/>
                <a:ea typeface="+mj-ea"/>
                <a:cs typeface="Times New Roman" charset="0"/>
              </a:rPr>
            </a:br>
            <a:endParaRPr lang="en-US" sz="2800" b="1" dirty="0">
              <a:solidFill>
                <a:schemeClr val="tx1">
                  <a:lumMod val="85000"/>
                  <a:lumOff val="15000"/>
                </a:schemeClr>
              </a:solidFill>
              <a:latin typeface="+mn-lt"/>
              <a:ea typeface="+mj-ea"/>
              <a:cs typeface="Times New Roman" charset="0"/>
            </a:endParaRPr>
          </a:p>
        </p:txBody>
      </p:sp>
      <p:sp>
        <p:nvSpPr>
          <p:cNvPr id="27651" name="Rectangle 3"/>
          <p:cNvSpPr>
            <a:spLocks noGrp="1" noChangeArrowheads="1"/>
          </p:cNvSpPr>
          <p:nvPr>
            <p:ph sz="quarter" idx="1"/>
          </p:nvPr>
        </p:nvSpPr>
        <p:spPr>
          <a:xfrm>
            <a:off x="539552" y="1932384"/>
            <a:ext cx="7772400" cy="4953000"/>
          </a:xfrm>
        </p:spPr>
        <p:txBody>
          <a:bodyPr/>
          <a:lstStyle/>
          <a:p>
            <a:pPr eaLnBrk="1" hangingPunct="1">
              <a:lnSpc>
                <a:spcPct val="80000"/>
              </a:lnSpc>
              <a:defRPr/>
            </a:pPr>
            <a:r>
              <a:rPr lang="en-US" sz="2400" dirty="0" smtClean="0">
                <a:latin typeface="+mn-lt"/>
                <a:cs typeface="Times New Roman" pitchFamily="18" charset="0"/>
              </a:rPr>
              <a:t>Acid Base Reaction –</a:t>
            </a:r>
          </a:p>
          <a:p>
            <a:pPr eaLnBrk="1" hangingPunct="1">
              <a:lnSpc>
                <a:spcPct val="80000"/>
              </a:lnSpc>
              <a:buFont typeface="Wingdings" pitchFamily="2" charset="2"/>
              <a:buNone/>
              <a:defRPr/>
            </a:pPr>
            <a:r>
              <a:rPr lang="en-US" sz="2400" dirty="0" smtClean="0">
                <a:latin typeface="+mn-lt"/>
                <a:cs typeface="Times New Roman" pitchFamily="18" charset="0"/>
              </a:rPr>
              <a:t>                          Zinc phosphate			    </a:t>
            </a:r>
          </a:p>
          <a:p>
            <a:pPr eaLnBrk="1" hangingPunct="1">
              <a:lnSpc>
                <a:spcPct val="80000"/>
              </a:lnSpc>
              <a:buFont typeface="Wingdings" pitchFamily="2" charset="2"/>
              <a:buNone/>
              <a:defRPr/>
            </a:pPr>
            <a:r>
              <a:rPr lang="en-US" sz="2400" dirty="0" smtClean="0">
                <a:latin typeface="+mn-lt"/>
                <a:cs typeface="Times New Roman" pitchFamily="18" charset="0"/>
              </a:rPr>
              <a:t>                          Zinc </a:t>
            </a:r>
            <a:r>
              <a:rPr lang="en-US" sz="2400" dirty="0" err="1" smtClean="0">
                <a:latin typeface="+mn-lt"/>
                <a:cs typeface="Times New Roman" pitchFamily="18" charset="0"/>
              </a:rPr>
              <a:t>polycarboxylate</a:t>
            </a:r>
            <a:r>
              <a:rPr lang="en-US" sz="2400" dirty="0" smtClean="0">
                <a:latin typeface="+mn-lt"/>
                <a:cs typeface="Times New Roman" pitchFamily="18" charset="0"/>
              </a:rPr>
              <a:t> </a:t>
            </a:r>
          </a:p>
          <a:p>
            <a:pPr eaLnBrk="1" hangingPunct="1">
              <a:lnSpc>
                <a:spcPct val="80000"/>
              </a:lnSpc>
              <a:buFont typeface="Wingdings" pitchFamily="2" charset="2"/>
              <a:buNone/>
              <a:defRPr/>
            </a:pPr>
            <a:r>
              <a:rPr lang="en-US" sz="2400" dirty="0" smtClean="0">
                <a:latin typeface="+mn-lt"/>
                <a:cs typeface="Times New Roman" pitchFamily="18" charset="0"/>
              </a:rPr>
              <a:t>	</a:t>
            </a:r>
            <a:r>
              <a:rPr lang="en-US" sz="2400" dirty="0" smtClean="0">
                <a:cs typeface="Times New Roman" pitchFamily="18" charset="0"/>
              </a:rPr>
              <a:t>	            </a:t>
            </a:r>
            <a:r>
              <a:rPr lang="en-US" sz="2400" dirty="0" smtClean="0">
                <a:latin typeface="+mn-lt"/>
                <a:cs typeface="Times New Roman" pitchFamily="18" charset="0"/>
              </a:rPr>
              <a:t>Zinc oxide </a:t>
            </a:r>
            <a:r>
              <a:rPr lang="en-US" sz="2400" dirty="0" err="1" smtClean="0">
                <a:latin typeface="+mn-lt"/>
                <a:cs typeface="Times New Roman" pitchFamily="18" charset="0"/>
              </a:rPr>
              <a:t>eugenol</a:t>
            </a:r>
            <a:endParaRPr lang="en-US" sz="2400" dirty="0" smtClean="0">
              <a:latin typeface="+mn-lt"/>
              <a:cs typeface="Times New Roman" pitchFamily="18" charset="0"/>
            </a:endParaRPr>
          </a:p>
          <a:p>
            <a:pPr eaLnBrk="1" hangingPunct="1">
              <a:lnSpc>
                <a:spcPct val="80000"/>
              </a:lnSpc>
              <a:buFont typeface="Wingdings" pitchFamily="2" charset="2"/>
              <a:buNone/>
              <a:defRPr/>
            </a:pPr>
            <a:r>
              <a:rPr lang="en-US" sz="2400" dirty="0" smtClean="0">
                <a:latin typeface="+mn-lt"/>
                <a:cs typeface="Times New Roman" pitchFamily="18" charset="0"/>
              </a:rPr>
              <a:t>		</a:t>
            </a:r>
            <a:r>
              <a:rPr lang="en-US" sz="2400" dirty="0" smtClean="0">
                <a:cs typeface="Times New Roman" pitchFamily="18" charset="0"/>
              </a:rPr>
              <a:t>            </a:t>
            </a:r>
            <a:r>
              <a:rPr lang="en-US" sz="2400" dirty="0" smtClean="0">
                <a:latin typeface="+mn-lt"/>
                <a:cs typeface="Times New Roman" pitchFamily="18" charset="0"/>
              </a:rPr>
              <a:t>Glass </a:t>
            </a:r>
            <a:r>
              <a:rPr lang="en-US" sz="2400" dirty="0" err="1" smtClean="0">
                <a:latin typeface="+mn-lt"/>
                <a:cs typeface="Times New Roman" pitchFamily="18" charset="0"/>
              </a:rPr>
              <a:t>ionomer</a:t>
            </a:r>
            <a:r>
              <a:rPr lang="en-US" sz="2400" dirty="0" smtClean="0">
                <a:latin typeface="+mn-lt"/>
                <a:cs typeface="Times New Roman" pitchFamily="18" charset="0"/>
              </a:rPr>
              <a:t> cement</a:t>
            </a:r>
          </a:p>
          <a:p>
            <a:pPr eaLnBrk="1" hangingPunct="1">
              <a:lnSpc>
                <a:spcPct val="80000"/>
              </a:lnSpc>
              <a:defRPr/>
            </a:pPr>
            <a:r>
              <a:rPr lang="en-US" sz="2400" dirty="0" smtClean="0">
                <a:latin typeface="+mn-lt"/>
                <a:cs typeface="Times New Roman" pitchFamily="18" charset="0"/>
              </a:rPr>
              <a:t>Polymerization and acid base reaction –       </a:t>
            </a:r>
          </a:p>
          <a:p>
            <a:pPr eaLnBrk="1" hangingPunct="1">
              <a:lnSpc>
                <a:spcPct val="80000"/>
              </a:lnSpc>
              <a:buFont typeface="Wingdings" pitchFamily="2" charset="2"/>
              <a:buNone/>
              <a:defRPr/>
            </a:pPr>
            <a:r>
              <a:rPr lang="en-US" sz="2400" dirty="0" smtClean="0">
                <a:latin typeface="+mn-lt"/>
                <a:cs typeface="Times New Roman" pitchFamily="18" charset="0"/>
              </a:rPr>
              <a:t>     - Resin modified glass </a:t>
            </a:r>
            <a:r>
              <a:rPr lang="en-US" sz="2400" dirty="0" err="1" smtClean="0">
                <a:latin typeface="+mn-lt"/>
                <a:cs typeface="Times New Roman" pitchFamily="18" charset="0"/>
              </a:rPr>
              <a:t>ionomer</a:t>
            </a:r>
            <a:r>
              <a:rPr lang="en-US" sz="2400" dirty="0" smtClean="0">
                <a:latin typeface="+mn-lt"/>
                <a:cs typeface="Times New Roman" pitchFamily="18" charset="0"/>
              </a:rPr>
              <a:t> cement</a:t>
            </a:r>
          </a:p>
          <a:p>
            <a:pPr eaLnBrk="1" hangingPunct="1">
              <a:lnSpc>
                <a:spcPct val="80000"/>
              </a:lnSpc>
              <a:buFont typeface="Wingdings" pitchFamily="2" charset="2"/>
              <a:buNone/>
              <a:defRPr/>
            </a:pPr>
            <a:r>
              <a:rPr lang="en-US" sz="2400" dirty="0" smtClean="0">
                <a:latin typeface="+mn-lt"/>
                <a:cs typeface="Times New Roman" pitchFamily="18" charset="0"/>
              </a:rPr>
              <a:t> </a:t>
            </a:r>
          </a:p>
          <a:p>
            <a:pPr eaLnBrk="1" hangingPunct="1">
              <a:lnSpc>
                <a:spcPct val="80000"/>
              </a:lnSpc>
              <a:defRPr/>
            </a:pPr>
            <a:r>
              <a:rPr lang="en-US" sz="2400" dirty="0" smtClean="0">
                <a:latin typeface="+mn-lt"/>
                <a:cs typeface="Times New Roman" pitchFamily="18" charset="0"/>
              </a:rPr>
              <a:t>Light activated polymerization –</a:t>
            </a:r>
          </a:p>
          <a:p>
            <a:pPr eaLnBrk="1" hangingPunct="1">
              <a:lnSpc>
                <a:spcPct val="80000"/>
              </a:lnSpc>
              <a:buFont typeface="Wingdings 3" pitchFamily="18" charset="2"/>
              <a:buNone/>
              <a:defRPr/>
            </a:pPr>
            <a:r>
              <a:rPr lang="en-US" sz="2400" dirty="0" smtClean="0">
                <a:latin typeface="+mn-lt"/>
                <a:cs typeface="Times New Roman" pitchFamily="18" charset="0"/>
              </a:rPr>
              <a:t>    -</a:t>
            </a:r>
            <a:r>
              <a:rPr lang="en-US" sz="2400" dirty="0" err="1" smtClean="0">
                <a:latin typeface="+mn-lt"/>
                <a:cs typeface="Times New Roman" pitchFamily="18" charset="0"/>
              </a:rPr>
              <a:t>Compomer</a:t>
            </a:r>
            <a:r>
              <a:rPr lang="en-US" sz="2400" dirty="0" smtClean="0">
                <a:latin typeface="+mn-lt"/>
                <a:cs typeface="Times New Roman" pitchFamily="18" charset="0"/>
              </a:rPr>
              <a:t> </a:t>
            </a:r>
          </a:p>
          <a:p>
            <a:pPr eaLnBrk="1" hangingPunct="1">
              <a:lnSpc>
                <a:spcPct val="80000"/>
              </a:lnSpc>
              <a:buFont typeface="Wingdings 3" pitchFamily="18" charset="2"/>
              <a:buNone/>
              <a:defRPr/>
            </a:pPr>
            <a:r>
              <a:rPr lang="en-US" sz="2400" dirty="0" smtClean="0">
                <a:latin typeface="+mn-lt"/>
                <a:cs typeface="Times New Roman" pitchFamily="18" charset="0"/>
              </a:rPr>
              <a:t>    -Resin cements</a:t>
            </a:r>
            <a:br>
              <a:rPr lang="en-US" sz="2400" dirty="0" smtClean="0">
                <a:latin typeface="+mn-lt"/>
                <a:cs typeface="Times New Roman" pitchFamily="18" charset="0"/>
              </a:rPr>
            </a:br>
            <a:endParaRPr lang="en-US" sz="2400" dirty="0" smtClean="0">
              <a:latin typeface="+mn-lt"/>
              <a:cs typeface="Times New Roman" pitchFamily="18" charset="0"/>
            </a:endParaRPr>
          </a:p>
          <a:p>
            <a:pPr eaLnBrk="1" hangingPunct="1">
              <a:lnSpc>
                <a:spcPct val="80000"/>
              </a:lnSpc>
              <a:buFont typeface="Wingdings 3" pitchFamily="18" charset="2"/>
              <a:buNone/>
              <a:defRPr/>
            </a:pPr>
            <a:endParaRPr lang="en-US" sz="2400" dirty="0" smtClean="0">
              <a:latin typeface="+mn-lt"/>
              <a:cs typeface="Times New Roman" pitchFamily="18"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609600"/>
          </a:xfrm>
        </p:spPr>
        <p:txBody>
          <a:bodyPr rtlCol="0">
            <a:normAutofit fontScale="90000"/>
          </a:bodyPr>
          <a:lstStyle/>
          <a:p>
            <a:pPr defTabSz="457207" eaLnBrk="1" fontAlgn="auto" hangingPunct="1">
              <a:spcAft>
                <a:spcPts val="0"/>
              </a:spcAft>
              <a:defRPr/>
            </a:pPr>
            <a:r>
              <a:rPr lang="en-US" sz="2800">
                <a:solidFill>
                  <a:schemeClr val="tx1">
                    <a:lumMod val="85000"/>
                    <a:lumOff val="15000"/>
                  </a:schemeClr>
                </a:solidFill>
                <a:ea typeface="+mj-ea"/>
              </a:rPr>
              <a:t>  </a:t>
            </a:r>
            <a:r>
              <a:rPr lang="en-US" sz="2800" b="1" u="sng">
                <a:solidFill>
                  <a:schemeClr val="tx1">
                    <a:lumMod val="85000"/>
                    <a:lumOff val="15000"/>
                  </a:schemeClr>
                </a:solidFill>
                <a:ea typeface="+mj-ea"/>
              </a:rPr>
              <a:t>Classification </a:t>
            </a:r>
            <a:r>
              <a:rPr lang="en-US" sz="3600" b="1" u="sng">
                <a:solidFill>
                  <a:schemeClr val="tx1">
                    <a:lumMod val="85000"/>
                    <a:lumOff val="15000"/>
                  </a:schemeClr>
                </a:solidFill>
                <a:ea typeface="+mj-ea"/>
              </a:rPr>
              <a:t> </a:t>
            </a:r>
            <a:r>
              <a:rPr lang="en-US" sz="2800" b="1" u="sng">
                <a:solidFill>
                  <a:schemeClr val="tx1">
                    <a:lumMod val="85000"/>
                    <a:lumOff val="15000"/>
                  </a:schemeClr>
                </a:solidFill>
                <a:ea typeface="+mj-ea"/>
              </a:rPr>
              <a:t>(E.C. Combe 6</a:t>
            </a:r>
            <a:r>
              <a:rPr lang="en-US" sz="2800" b="1" u="sng" baseline="30000">
                <a:solidFill>
                  <a:schemeClr val="tx1">
                    <a:lumMod val="85000"/>
                    <a:lumOff val="15000"/>
                  </a:schemeClr>
                </a:solidFill>
                <a:ea typeface="+mj-ea"/>
              </a:rPr>
              <a:t>th</a:t>
            </a:r>
            <a:r>
              <a:rPr lang="en-US" sz="2800" b="1" u="sng">
                <a:solidFill>
                  <a:schemeClr val="tx1">
                    <a:lumMod val="85000"/>
                    <a:lumOff val="15000"/>
                  </a:schemeClr>
                </a:solidFill>
                <a:ea typeface="+mj-ea"/>
              </a:rPr>
              <a:t> edition)</a:t>
            </a:r>
          </a:p>
        </p:txBody>
      </p:sp>
      <p:sp>
        <p:nvSpPr>
          <p:cNvPr id="20483" name="Rectangle 3"/>
          <p:cNvSpPr>
            <a:spLocks noGrp="1" noChangeArrowheads="1"/>
          </p:cNvSpPr>
          <p:nvPr>
            <p:ph sz="quarter" idx="1"/>
          </p:nvPr>
        </p:nvSpPr>
        <p:spPr>
          <a:xfrm>
            <a:off x="152400" y="838200"/>
            <a:ext cx="8534400" cy="5715000"/>
          </a:xfrm>
        </p:spPr>
        <p:txBody>
          <a:bodyPr rtlCol="0">
            <a:normAutofit/>
          </a:bodyPr>
          <a:lstStyle/>
          <a:p>
            <a:pPr marL="660400" indent="-660400" defTabSz="457207" eaLnBrk="1" fontAlgn="auto" hangingPunct="1">
              <a:lnSpc>
                <a:spcPct val="80000"/>
              </a:lnSpc>
              <a:spcAft>
                <a:spcPts val="0"/>
              </a:spcAft>
              <a:buClr>
                <a:schemeClr val="bg2">
                  <a:lumMod val="40000"/>
                  <a:lumOff val="60000"/>
                </a:schemeClr>
              </a:buClr>
              <a:buFont typeface="Wingdings 3" charset="2"/>
              <a:buChar char=""/>
              <a:defRPr/>
            </a:pPr>
            <a:endParaRPr lang="en-US" sz="2800" dirty="0">
              <a:solidFill>
                <a:schemeClr val="tx1">
                  <a:lumMod val="85000"/>
                  <a:lumOff val="15000"/>
                </a:schemeClr>
              </a:solidFill>
              <a:ea typeface="+mj-ea"/>
            </a:endParaRPr>
          </a:p>
          <a:p>
            <a:pPr marL="660400" indent="-660400" defTabSz="457207" eaLnBrk="1" fontAlgn="auto" hangingPunct="1">
              <a:lnSpc>
                <a:spcPct val="80000"/>
              </a:lnSpc>
              <a:spcAft>
                <a:spcPts val="0"/>
              </a:spcAft>
              <a:buClr>
                <a:srgbClr val="FFFF99"/>
              </a:buClr>
              <a:buFont typeface="Wingdings" charset="0"/>
              <a:buChar char="v"/>
              <a:defRPr/>
            </a:pPr>
            <a:r>
              <a:rPr lang="en-US" sz="2800" dirty="0">
                <a:solidFill>
                  <a:schemeClr val="tx1">
                    <a:lumMod val="85000"/>
                    <a:lumOff val="15000"/>
                  </a:schemeClr>
                </a:solidFill>
                <a:ea typeface="+mj-ea"/>
                <a:cs typeface="Times New Roman" charset="0"/>
              </a:rPr>
              <a:t>Acid base reaction cements. </a:t>
            </a:r>
          </a:p>
          <a:p>
            <a:pPr marL="660400" indent="-660400" defTabSz="457207" eaLnBrk="1" fontAlgn="auto" hangingPunct="1">
              <a:lnSpc>
                <a:spcPct val="80000"/>
              </a:lnSpc>
              <a:spcAft>
                <a:spcPts val="0"/>
              </a:spcAft>
              <a:buClr>
                <a:schemeClr val="bg2">
                  <a:lumMod val="40000"/>
                  <a:lumOff val="60000"/>
                </a:schemeClr>
              </a:buClr>
              <a:buFont typeface="Wingdings" charset="0"/>
              <a:buNone/>
              <a:defRPr/>
            </a:pPr>
            <a:r>
              <a:rPr lang="en-US" sz="2800" dirty="0">
                <a:solidFill>
                  <a:schemeClr val="tx1">
                    <a:lumMod val="85000"/>
                    <a:lumOff val="15000"/>
                  </a:schemeClr>
                </a:solidFill>
                <a:ea typeface="+mj-ea"/>
                <a:cs typeface="Times New Roman" charset="0"/>
              </a:rPr>
              <a:t>                    Zinc phosphate</a:t>
            </a:r>
          </a:p>
          <a:p>
            <a:pPr marL="660400" indent="-660400" defTabSz="457207" eaLnBrk="1" fontAlgn="auto" hangingPunct="1">
              <a:lnSpc>
                <a:spcPct val="80000"/>
              </a:lnSpc>
              <a:spcAft>
                <a:spcPts val="0"/>
              </a:spcAft>
              <a:buClr>
                <a:schemeClr val="bg2">
                  <a:lumMod val="40000"/>
                  <a:lumOff val="60000"/>
                </a:schemeClr>
              </a:buClr>
              <a:buFont typeface="Wingdings" charset="0"/>
              <a:buNone/>
              <a:defRPr/>
            </a:pPr>
            <a:r>
              <a:rPr lang="en-US" sz="2800" dirty="0">
                <a:solidFill>
                  <a:schemeClr val="tx1">
                    <a:lumMod val="85000"/>
                    <a:lumOff val="15000"/>
                  </a:schemeClr>
                </a:solidFill>
                <a:ea typeface="+mj-ea"/>
                <a:cs typeface="Times New Roman" charset="0"/>
              </a:rPr>
              <a:t>                    Zinc </a:t>
            </a:r>
            <a:r>
              <a:rPr lang="en-US" sz="2800" dirty="0" err="1">
                <a:solidFill>
                  <a:schemeClr val="tx1">
                    <a:lumMod val="85000"/>
                    <a:lumOff val="15000"/>
                  </a:schemeClr>
                </a:solidFill>
                <a:ea typeface="+mj-ea"/>
                <a:cs typeface="Times New Roman" charset="0"/>
              </a:rPr>
              <a:t>polycarboxylate</a:t>
            </a:r>
            <a:endParaRPr lang="en-US" sz="2800" dirty="0">
              <a:solidFill>
                <a:schemeClr val="tx1">
                  <a:lumMod val="85000"/>
                  <a:lumOff val="15000"/>
                </a:schemeClr>
              </a:solidFill>
              <a:ea typeface="+mj-ea"/>
              <a:cs typeface="Times New Roman" charset="0"/>
            </a:endParaRPr>
          </a:p>
          <a:p>
            <a:pPr marL="660400" indent="-660400" defTabSz="457207" eaLnBrk="1" fontAlgn="auto" hangingPunct="1">
              <a:lnSpc>
                <a:spcPct val="80000"/>
              </a:lnSpc>
              <a:spcAft>
                <a:spcPts val="0"/>
              </a:spcAft>
              <a:buClr>
                <a:schemeClr val="bg2">
                  <a:lumMod val="40000"/>
                  <a:lumOff val="60000"/>
                </a:schemeClr>
              </a:buClr>
              <a:buFont typeface="Wingdings" charset="0"/>
              <a:buNone/>
              <a:defRPr/>
            </a:pPr>
            <a:r>
              <a:rPr lang="en-US" sz="2800" dirty="0">
                <a:solidFill>
                  <a:schemeClr val="tx1">
                    <a:lumMod val="85000"/>
                    <a:lumOff val="15000"/>
                  </a:schemeClr>
                </a:solidFill>
                <a:ea typeface="+mj-ea"/>
                <a:cs typeface="Times New Roman" charset="0"/>
              </a:rPr>
              <a:t>                    Zinc oxide </a:t>
            </a:r>
            <a:r>
              <a:rPr lang="en-US" sz="2800" dirty="0" err="1">
                <a:solidFill>
                  <a:schemeClr val="tx1">
                    <a:lumMod val="85000"/>
                    <a:lumOff val="15000"/>
                  </a:schemeClr>
                </a:solidFill>
                <a:ea typeface="+mj-ea"/>
                <a:cs typeface="Times New Roman" charset="0"/>
              </a:rPr>
              <a:t>eugenol</a:t>
            </a:r>
            <a:endParaRPr lang="en-US" sz="2800" dirty="0">
              <a:solidFill>
                <a:schemeClr val="tx1">
                  <a:lumMod val="85000"/>
                  <a:lumOff val="15000"/>
                </a:schemeClr>
              </a:solidFill>
              <a:ea typeface="+mj-ea"/>
              <a:cs typeface="Times New Roman" charset="0"/>
            </a:endParaRPr>
          </a:p>
          <a:p>
            <a:pPr marL="660400" indent="-660400" defTabSz="457207" eaLnBrk="1" fontAlgn="auto" hangingPunct="1">
              <a:lnSpc>
                <a:spcPct val="80000"/>
              </a:lnSpc>
              <a:spcAft>
                <a:spcPts val="0"/>
              </a:spcAft>
              <a:buClr>
                <a:schemeClr val="bg2">
                  <a:lumMod val="40000"/>
                  <a:lumOff val="60000"/>
                </a:schemeClr>
              </a:buClr>
              <a:buFont typeface="Wingdings" charset="0"/>
              <a:buNone/>
              <a:defRPr/>
            </a:pPr>
            <a:r>
              <a:rPr lang="en-US" sz="2800" dirty="0">
                <a:solidFill>
                  <a:schemeClr val="tx1">
                    <a:lumMod val="85000"/>
                    <a:lumOff val="15000"/>
                  </a:schemeClr>
                </a:solidFill>
                <a:ea typeface="+mj-ea"/>
                <a:cs typeface="Times New Roman" charset="0"/>
              </a:rPr>
              <a:t>                    Silicate</a:t>
            </a:r>
          </a:p>
          <a:p>
            <a:pPr marL="660400" indent="-660400" defTabSz="457207" eaLnBrk="1" fontAlgn="auto" hangingPunct="1">
              <a:lnSpc>
                <a:spcPct val="80000"/>
              </a:lnSpc>
              <a:spcAft>
                <a:spcPts val="0"/>
              </a:spcAft>
              <a:buClr>
                <a:schemeClr val="bg2">
                  <a:lumMod val="40000"/>
                  <a:lumOff val="60000"/>
                </a:schemeClr>
              </a:buClr>
              <a:buFont typeface="Wingdings" charset="0"/>
              <a:buNone/>
              <a:defRPr/>
            </a:pPr>
            <a:r>
              <a:rPr lang="en-US" sz="2800" dirty="0">
                <a:solidFill>
                  <a:schemeClr val="tx1">
                    <a:lumMod val="85000"/>
                    <a:lumOff val="15000"/>
                  </a:schemeClr>
                </a:solidFill>
                <a:ea typeface="+mj-ea"/>
                <a:cs typeface="Times New Roman" charset="0"/>
              </a:rPr>
              <a:t>                    Glass </a:t>
            </a:r>
            <a:r>
              <a:rPr lang="en-US" sz="2800" dirty="0" err="1">
                <a:solidFill>
                  <a:schemeClr val="tx1">
                    <a:lumMod val="85000"/>
                    <a:lumOff val="15000"/>
                  </a:schemeClr>
                </a:solidFill>
                <a:ea typeface="+mj-ea"/>
                <a:cs typeface="Times New Roman" charset="0"/>
              </a:rPr>
              <a:t>ionomer</a:t>
            </a:r>
            <a:r>
              <a:rPr lang="en-US" sz="2800" dirty="0">
                <a:solidFill>
                  <a:schemeClr val="tx1">
                    <a:lumMod val="85000"/>
                    <a:lumOff val="15000"/>
                  </a:schemeClr>
                </a:solidFill>
                <a:ea typeface="+mj-ea"/>
                <a:cs typeface="Times New Roman" charset="0"/>
              </a:rPr>
              <a:t> cement</a:t>
            </a:r>
          </a:p>
          <a:p>
            <a:pPr marL="660400" indent="-660400" defTabSz="457207" eaLnBrk="1" fontAlgn="auto" hangingPunct="1">
              <a:lnSpc>
                <a:spcPct val="80000"/>
              </a:lnSpc>
              <a:spcAft>
                <a:spcPts val="0"/>
              </a:spcAft>
              <a:buClr>
                <a:srgbClr val="FFFF99"/>
              </a:buClr>
              <a:buFont typeface="Wingdings" charset="0"/>
              <a:buChar char="v"/>
              <a:defRPr/>
            </a:pPr>
            <a:r>
              <a:rPr lang="en-US" sz="2800" dirty="0" err="1">
                <a:solidFill>
                  <a:schemeClr val="tx1">
                    <a:lumMod val="85000"/>
                    <a:lumOff val="15000"/>
                  </a:schemeClr>
                </a:solidFill>
                <a:ea typeface="+mj-ea"/>
                <a:cs typeface="Times New Roman" charset="0"/>
              </a:rPr>
              <a:t>Polymerising</a:t>
            </a:r>
            <a:r>
              <a:rPr lang="en-US" sz="2800" dirty="0">
                <a:solidFill>
                  <a:schemeClr val="tx1">
                    <a:lumMod val="85000"/>
                    <a:lumOff val="15000"/>
                  </a:schemeClr>
                </a:solidFill>
                <a:ea typeface="+mj-ea"/>
                <a:cs typeface="Times New Roman" charset="0"/>
              </a:rPr>
              <a:t> materials</a:t>
            </a:r>
          </a:p>
          <a:p>
            <a:pPr marL="1409700" lvl="2" indent="-495300" defTabSz="457207" eaLnBrk="1" fontAlgn="auto" hangingPunct="1">
              <a:lnSpc>
                <a:spcPct val="80000"/>
              </a:lnSpc>
              <a:spcAft>
                <a:spcPts val="0"/>
              </a:spcAft>
              <a:buClr>
                <a:schemeClr val="bg2">
                  <a:lumMod val="40000"/>
                  <a:lumOff val="60000"/>
                </a:schemeClr>
              </a:buClr>
              <a:buFont typeface="Wingdings" charset="0"/>
              <a:buNone/>
              <a:defRPr/>
            </a:pPr>
            <a:r>
              <a:rPr lang="en-US" sz="2800" dirty="0">
                <a:solidFill>
                  <a:schemeClr val="tx1">
                    <a:lumMod val="85000"/>
                    <a:lumOff val="15000"/>
                  </a:schemeClr>
                </a:solidFill>
                <a:ea typeface="ＭＳ Ｐゴシック" charset="0"/>
                <a:cs typeface="Times New Roman" charset="0"/>
              </a:rPr>
              <a:t>        Acrylic polymer</a:t>
            </a:r>
          </a:p>
          <a:p>
            <a:pPr marL="1409700" lvl="2" indent="-495300" defTabSz="457207" eaLnBrk="1" fontAlgn="auto" hangingPunct="1">
              <a:lnSpc>
                <a:spcPct val="80000"/>
              </a:lnSpc>
              <a:spcAft>
                <a:spcPts val="0"/>
              </a:spcAft>
              <a:buClr>
                <a:schemeClr val="bg2">
                  <a:lumMod val="40000"/>
                  <a:lumOff val="60000"/>
                </a:schemeClr>
              </a:buClr>
              <a:buFont typeface="Wingdings" charset="0"/>
              <a:buNone/>
              <a:defRPr/>
            </a:pPr>
            <a:r>
              <a:rPr lang="en-US" sz="2800" dirty="0">
                <a:solidFill>
                  <a:schemeClr val="tx1">
                    <a:lumMod val="85000"/>
                    <a:lumOff val="15000"/>
                  </a:schemeClr>
                </a:solidFill>
                <a:ea typeface="ＭＳ Ｐゴシック" charset="0"/>
                <a:cs typeface="Times New Roman" charset="0"/>
              </a:rPr>
              <a:t>        </a:t>
            </a:r>
            <a:r>
              <a:rPr lang="en-US" sz="2800" dirty="0" err="1">
                <a:solidFill>
                  <a:schemeClr val="tx1">
                    <a:lumMod val="85000"/>
                    <a:lumOff val="15000"/>
                  </a:schemeClr>
                </a:solidFill>
                <a:ea typeface="ＭＳ Ｐゴシック" charset="0"/>
                <a:cs typeface="Times New Roman" charset="0"/>
              </a:rPr>
              <a:t>Cyanoacrylates</a:t>
            </a:r>
            <a:endParaRPr lang="en-US" sz="2800" dirty="0">
              <a:solidFill>
                <a:schemeClr val="tx1">
                  <a:lumMod val="85000"/>
                  <a:lumOff val="15000"/>
                </a:schemeClr>
              </a:solidFill>
              <a:ea typeface="ＭＳ Ｐゴシック" charset="0"/>
              <a:cs typeface="Times New Roman" charset="0"/>
            </a:endParaRPr>
          </a:p>
          <a:p>
            <a:pPr marL="1409700" lvl="2" indent="-495300" defTabSz="457207" eaLnBrk="1" fontAlgn="auto" hangingPunct="1">
              <a:lnSpc>
                <a:spcPct val="80000"/>
              </a:lnSpc>
              <a:spcAft>
                <a:spcPts val="0"/>
              </a:spcAft>
              <a:buClr>
                <a:schemeClr val="bg2">
                  <a:lumMod val="40000"/>
                  <a:lumOff val="60000"/>
                </a:schemeClr>
              </a:buClr>
              <a:buFont typeface="Wingdings" charset="0"/>
              <a:buNone/>
              <a:defRPr/>
            </a:pPr>
            <a:r>
              <a:rPr lang="en-US" sz="2800" dirty="0">
                <a:solidFill>
                  <a:schemeClr val="tx1">
                    <a:lumMod val="85000"/>
                    <a:lumOff val="15000"/>
                  </a:schemeClr>
                </a:solidFill>
                <a:ea typeface="ＭＳ Ｐゴシック" charset="0"/>
                <a:cs typeface="Times New Roman" charset="0"/>
              </a:rPr>
              <a:t>        </a:t>
            </a:r>
            <a:r>
              <a:rPr lang="en-US" sz="2800" dirty="0" err="1">
                <a:solidFill>
                  <a:schemeClr val="tx1">
                    <a:lumMod val="85000"/>
                    <a:lumOff val="15000"/>
                  </a:schemeClr>
                </a:solidFill>
                <a:ea typeface="ＭＳ Ｐゴシック" charset="0"/>
                <a:cs typeface="Times New Roman" charset="0"/>
              </a:rPr>
              <a:t>Dimethacrylate</a:t>
            </a:r>
            <a:r>
              <a:rPr lang="en-US" sz="2800" dirty="0">
                <a:solidFill>
                  <a:schemeClr val="tx1">
                    <a:lumMod val="85000"/>
                    <a:lumOff val="15000"/>
                  </a:schemeClr>
                </a:solidFill>
                <a:ea typeface="ＭＳ Ｐゴシック" charset="0"/>
                <a:cs typeface="Times New Roman" charset="0"/>
              </a:rPr>
              <a:t> polymers </a:t>
            </a:r>
          </a:p>
          <a:p>
            <a:pPr marL="1409700" lvl="2" indent="-495300" defTabSz="457207" eaLnBrk="1" fontAlgn="auto" hangingPunct="1">
              <a:lnSpc>
                <a:spcPct val="80000"/>
              </a:lnSpc>
              <a:spcAft>
                <a:spcPts val="0"/>
              </a:spcAft>
              <a:buClr>
                <a:schemeClr val="bg2">
                  <a:lumMod val="40000"/>
                  <a:lumOff val="60000"/>
                </a:schemeClr>
              </a:buClr>
              <a:buFont typeface="Wingdings" charset="0"/>
              <a:buNone/>
              <a:defRPr/>
            </a:pPr>
            <a:r>
              <a:rPr lang="en-US" sz="2800" dirty="0">
                <a:solidFill>
                  <a:schemeClr val="tx1">
                    <a:lumMod val="85000"/>
                    <a:lumOff val="15000"/>
                  </a:schemeClr>
                </a:solidFill>
                <a:ea typeface="ＭＳ Ｐゴシック" charset="0"/>
                <a:cs typeface="Times New Roman" charset="0"/>
              </a:rPr>
              <a:t>        Polymer ceramic composites </a:t>
            </a:r>
          </a:p>
          <a:p>
            <a:pPr marL="660400" indent="-660400" defTabSz="457207" eaLnBrk="1" fontAlgn="auto" hangingPunct="1">
              <a:lnSpc>
                <a:spcPct val="80000"/>
              </a:lnSpc>
              <a:spcAft>
                <a:spcPts val="0"/>
              </a:spcAft>
              <a:buClr>
                <a:srgbClr val="FFFF99"/>
              </a:buClr>
              <a:buFont typeface="Wingdings" charset="0"/>
              <a:buChar char="v"/>
              <a:defRPr/>
            </a:pPr>
            <a:r>
              <a:rPr lang="en-US" sz="2800" b="1" dirty="0" smtClean="0">
                <a:solidFill>
                  <a:schemeClr val="tx1">
                    <a:lumMod val="85000"/>
                    <a:lumOff val="15000"/>
                  </a:schemeClr>
                </a:solidFill>
                <a:ea typeface="+mj-ea"/>
                <a:cs typeface="Times New Roman" charset="0"/>
              </a:rPr>
              <a:t> </a:t>
            </a:r>
            <a:endParaRPr lang="en-US" sz="2800" b="1" dirty="0">
              <a:solidFill>
                <a:schemeClr val="tx1">
                  <a:lumMod val="85000"/>
                  <a:lumOff val="15000"/>
                </a:schemeClr>
              </a:solidFill>
              <a:ea typeface="+mj-ea"/>
              <a:cs typeface="Times New Roman" charset="0"/>
            </a:endParaRPr>
          </a:p>
          <a:p>
            <a:pPr marL="660400" indent="-660400" defTabSz="457207" eaLnBrk="1" fontAlgn="auto" hangingPunct="1">
              <a:lnSpc>
                <a:spcPct val="80000"/>
              </a:lnSpc>
              <a:spcAft>
                <a:spcPts val="0"/>
              </a:spcAft>
              <a:buClr>
                <a:schemeClr val="bg2">
                  <a:lumMod val="40000"/>
                  <a:lumOff val="60000"/>
                </a:schemeClr>
              </a:buClr>
              <a:buFont typeface="Wingdings 3" charset="2"/>
              <a:buChar char=""/>
              <a:defRPr/>
            </a:pPr>
            <a:endParaRPr lang="en-US" sz="2800" b="1" dirty="0">
              <a:solidFill>
                <a:schemeClr val="tx1">
                  <a:lumMod val="85000"/>
                  <a:lumOff val="15000"/>
                </a:schemeClr>
              </a:solidFill>
              <a:ea typeface="+mj-ea"/>
              <a:cs typeface="Times New Roman" charset="0"/>
            </a:endParaRPr>
          </a:p>
          <a:p>
            <a:pPr marL="660400" indent="-660400" defTabSz="457207" eaLnBrk="1" fontAlgn="auto" hangingPunct="1">
              <a:lnSpc>
                <a:spcPct val="80000"/>
              </a:lnSpc>
              <a:spcAft>
                <a:spcPts val="0"/>
              </a:spcAft>
              <a:buClr>
                <a:schemeClr val="bg2">
                  <a:lumMod val="40000"/>
                  <a:lumOff val="60000"/>
                </a:schemeClr>
              </a:buClr>
              <a:buFont typeface="Wingdings 3" charset="2"/>
              <a:buChar char=""/>
              <a:defRPr/>
            </a:pPr>
            <a:endParaRPr lang="en-US" sz="2800" dirty="0">
              <a:solidFill>
                <a:schemeClr val="tx1">
                  <a:lumMod val="85000"/>
                  <a:lumOff val="15000"/>
                </a:schemeClr>
              </a:solidFill>
              <a:ea typeface="+mj-ea"/>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lstStyle/>
          <a:p>
            <a:pPr marL="660400" indent="-660400" defTabSz="457207">
              <a:lnSpc>
                <a:spcPct val="80000"/>
              </a:lnSpc>
              <a:buClr>
                <a:srgbClr val="FFFF99"/>
              </a:buClr>
              <a:buFont typeface="Wingdings" charset="0"/>
              <a:buChar char="v"/>
              <a:defRPr/>
            </a:pPr>
            <a:r>
              <a:rPr lang="en-US" sz="2800" dirty="0" smtClean="0">
                <a:solidFill>
                  <a:schemeClr val="tx1">
                    <a:lumMod val="85000"/>
                    <a:lumOff val="15000"/>
                  </a:schemeClr>
                </a:solidFill>
                <a:cs typeface="Times New Roman" charset="0"/>
              </a:rPr>
              <a:t>Other materials </a:t>
            </a:r>
          </a:p>
          <a:p>
            <a:pPr marL="660400" indent="-660400"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a:t>
            </a:r>
            <a:r>
              <a:rPr lang="en-US" sz="2800" dirty="0" err="1" smtClean="0">
                <a:solidFill>
                  <a:schemeClr val="tx1">
                    <a:lumMod val="85000"/>
                    <a:lumOff val="15000"/>
                  </a:schemeClr>
                </a:solidFill>
                <a:cs typeface="Times New Roman" charset="0"/>
              </a:rPr>
              <a:t>i</a:t>
            </a:r>
            <a:r>
              <a:rPr lang="en-US" sz="2800" dirty="0" smtClean="0">
                <a:solidFill>
                  <a:schemeClr val="tx1">
                    <a:lumMod val="85000"/>
                    <a:lumOff val="15000"/>
                  </a:schemeClr>
                </a:solidFill>
                <a:cs typeface="Times New Roman" charset="0"/>
              </a:rPr>
              <a:t>) Calcium hydroxide    </a:t>
            </a:r>
          </a:p>
          <a:p>
            <a:pPr marL="660400" indent="-660400"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ii) </a:t>
            </a:r>
            <a:r>
              <a:rPr lang="en-US" sz="2800" dirty="0" err="1" smtClean="0">
                <a:solidFill>
                  <a:schemeClr val="tx1">
                    <a:lumMod val="85000"/>
                    <a:lumOff val="15000"/>
                  </a:schemeClr>
                </a:solidFill>
                <a:cs typeface="Times New Roman" charset="0"/>
              </a:rPr>
              <a:t>Guttapercha</a:t>
            </a:r>
            <a:r>
              <a:rPr lang="en-US" sz="2800" dirty="0" smtClean="0">
                <a:solidFill>
                  <a:schemeClr val="tx1">
                    <a:lumMod val="85000"/>
                    <a:lumOff val="15000"/>
                  </a:schemeClr>
                </a:solidFill>
                <a:cs typeface="Times New Roman" charset="0"/>
              </a:rPr>
              <a:t>    </a:t>
            </a:r>
          </a:p>
          <a:p>
            <a:pPr marL="660400" indent="-660400" defTabSz="457207">
              <a:lnSpc>
                <a:spcPct val="80000"/>
              </a:lnSpc>
              <a:buClr>
                <a:schemeClr val="bg2">
                  <a:lumMod val="40000"/>
                  <a:lumOff val="60000"/>
                </a:schemeClr>
              </a:buClr>
              <a:buNone/>
              <a:defRPr/>
            </a:pPr>
            <a:r>
              <a:rPr lang="en-US" sz="2800" dirty="0" smtClean="0">
                <a:solidFill>
                  <a:schemeClr val="tx1">
                    <a:lumMod val="85000"/>
                    <a:lumOff val="15000"/>
                  </a:schemeClr>
                </a:solidFill>
                <a:cs typeface="Times New Roman" charset="0"/>
              </a:rPr>
              <a:t>                  iii) Varnishes</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b="1" u="sng" dirty="0" smtClean="0">
                <a:solidFill>
                  <a:schemeClr val="tx1">
                    <a:lumMod val="85000"/>
                    <a:lumOff val="15000"/>
                  </a:schemeClr>
                </a:solidFill>
              </a:rPr>
              <a:t>Zinc Phosphate cement</a:t>
            </a:r>
          </a:p>
        </p:txBody>
      </p:sp>
      <p:sp>
        <p:nvSpPr>
          <p:cNvPr id="34819" name="Rectangle 3"/>
          <p:cNvSpPr>
            <a:spLocks noGrp="1" noChangeArrowheads="1"/>
          </p:cNvSpPr>
          <p:nvPr>
            <p:ph type="body" sz="half" idx="1"/>
          </p:nvPr>
        </p:nvSpPr>
        <p:spPr/>
        <p:txBody>
          <a:bodyPr/>
          <a:lstStyle/>
          <a:p>
            <a:pPr eaLnBrk="1" hangingPunct="1">
              <a:lnSpc>
                <a:spcPct val="70000"/>
              </a:lnSpc>
            </a:pPr>
            <a:endParaRPr lang="en-US" sz="2400" smtClean="0"/>
          </a:p>
          <a:p>
            <a:pPr eaLnBrk="1" hangingPunct="1">
              <a:lnSpc>
                <a:spcPct val="70000"/>
              </a:lnSpc>
            </a:pPr>
            <a:r>
              <a:rPr lang="en-US" sz="2400" smtClean="0">
                <a:solidFill>
                  <a:schemeClr val="tx2"/>
                </a:solidFill>
                <a:cs typeface="Times New Roman" pitchFamily="18" charset="0"/>
              </a:rPr>
              <a:t>Introduced over a century ago.</a:t>
            </a:r>
          </a:p>
          <a:p>
            <a:pPr eaLnBrk="1" hangingPunct="1">
              <a:lnSpc>
                <a:spcPct val="70000"/>
              </a:lnSpc>
            </a:pPr>
            <a:endParaRPr lang="en-US" sz="2400" smtClean="0">
              <a:solidFill>
                <a:schemeClr val="tx2"/>
              </a:solidFill>
              <a:cs typeface="Times New Roman" pitchFamily="18" charset="0"/>
            </a:endParaRPr>
          </a:p>
          <a:p>
            <a:pPr eaLnBrk="1" hangingPunct="1">
              <a:lnSpc>
                <a:spcPct val="70000"/>
              </a:lnSpc>
            </a:pPr>
            <a:r>
              <a:rPr lang="en-US" sz="2400" smtClean="0">
                <a:solidFill>
                  <a:schemeClr val="tx2"/>
                </a:solidFill>
                <a:cs typeface="Times New Roman" pitchFamily="18" charset="0"/>
              </a:rPr>
              <a:t> It is the oldest luting cement</a:t>
            </a:r>
          </a:p>
          <a:p>
            <a:pPr eaLnBrk="1" hangingPunct="1">
              <a:lnSpc>
                <a:spcPct val="70000"/>
              </a:lnSpc>
              <a:buFont typeface="Wingdings 3" pitchFamily="18" charset="2"/>
              <a:buNone/>
            </a:pPr>
            <a:endParaRPr lang="en-US" sz="2400" smtClean="0">
              <a:solidFill>
                <a:schemeClr val="tx2"/>
              </a:solidFill>
              <a:cs typeface="Times New Roman" pitchFamily="18" charset="0"/>
            </a:endParaRPr>
          </a:p>
          <a:p>
            <a:pPr eaLnBrk="1" hangingPunct="1">
              <a:lnSpc>
                <a:spcPct val="70000"/>
              </a:lnSpc>
              <a:buFont typeface="Wingdings" pitchFamily="2" charset="2"/>
              <a:buNone/>
            </a:pPr>
            <a:endParaRPr lang="en-US" sz="2400" smtClean="0">
              <a:solidFill>
                <a:schemeClr val="tx2"/>
              </a:solidFill>
              <a:cs typeface="Times New Roman" pitchFamily="18" charset="0"/>
            </a:endParaRPr>
          </a:p>
          <a:p>
            <a:pPr eaLnBrk="1" hangingPunct="1">
              <a:lnSpc>
                <a:spcPct val="70000"/>
              </a:lnSpc>
            </a:pPr>
            <a:r>
              <a:rPr lang="en-US" sz="2400" smtClean="0">
                <a:solidFill>
                  <a:schemeClr val="tx2"/>
                </a:solidFill>
                <a:cs typeface="Times New Roman" pitchFamily="18" charset="0"/>
              </a:rPr>
              <a:t>Synonyms `Crown and Bridge</a:t>
            </a:r>
            <a:r>
              <a:rPr lang="ja-JP" altLang="en-US" sz="2400" smtClean="0">
                <a:solidFill>
                  <a:schemeClr val="tx2"/>
                </a:solidFill>
                <a:latin typeface="Times New Roman" pitchFamily="18" charset="0"/>
                <a:ea typeface="メイリオ" charset="-128"/>
              </a:rPr>
              <a:t>’</a:t>
            </a:r>
            <a:r>
              <a:rPr lang="en-US" altLang="ja-JP" sz="2400" smtClean="0">
                <a:solidFill>
                  <a:schemeClr val="tx2"/>
                </a:solidFill>
                <a:cs typeface="Times New Roman" pitchFamily="18" charset="0"/>
              </a:rPr>
              <a:t> and </a:t>
            </a:r>
            <a:r>
              <a:rPr lang="ja-JP" altLang="en-US" sz="2400" smtClean="0">
                <a:solidFill>
                  <a:schemeClr val="tx2"/>
                </a:solidFill>
                <a:latin typeface="Times New Roman" pitchFamily="18" charset="0"/>
                <a:ea typeface="メイリオ" charset="-128"/>
              </a:rPr>
              <a:t>“</a:t>
            </a:r>
            <a:r>
              <a:rPr lang="en-US" altLang="ja-JP" sz="2400" smtClean="0">
                <a:solidFill>
                  <a:schemeClr val="tx2"/>
                </a:solidFill>
                <a:cs typeface="Times New Roman" pitchFamily="18" charset="0"/>
              </a:rPr>
              <a:t>Zinc oxyphosphate</a:t>
            </a:r>
            <a:r>
              <a:rPr lang="ja-JP" altLang="en-US" sz="2400" smtClean="0">
                <a:solidFill>
                  <a:schemeClr val="tx2"/>
                </a:solidFill>
                <a:latin typeface="Times New Roman" pitchFamily="18" charset="0"/>
                <a:ea typeface="メイリオ" charset="-128"/>
              </a:rPr>
              <a:t>’</a:t>
            </a:r>
            <a:r>
              <a:rPr lang="en-US" altLang="ja-JP" sz="2400" smtClean="0">
                <a:solidFill>
                  <a:schemeClr val="tx2"/>
                </a:solidFill>
                <a:cs typeface="Times New Roman" pitchFamily="18" charset="0"/>
              </a:rPr>
              <a:t> </a:t>
            </a:r>
          </a:p>
          <a:p>
            <a:pPr eaLnBrk="1" hangingPunct="1">
              <a:lnSpc>
                <a:spcPct val="70000"/>
              </a:lnSpc>
              <a:buFont typeface="Wingdings" pitchFamily="2" charset="2"/>
              <a:buNone/>
            </a:pPr>
            <a:r>
              <a:rPr lang="en-US" sz="2400" smtClean="0">
                <a:solidFill>
                  <a:schemeClr val="tx2"/>
                </a:solidFill>
                <a:cs typeface="Times New Roman" pitchFamily="18" charset="0"/>
              </a:rPr>
              <a:t> </a:t>
            </a:r>
          </a:p>
        </p:txBody>
      </p:sp>
      <p:pic>
        <p:nvPicPr>
          <p:cNvPr id="34820" name="Picture 8" descr="DSC00820"/>
          <p:cNvPicPr>
            <a:picLocks noGrp="1" noChangeAspect="1" noChangeArrowheads="1"/>
          </p:cNvPicPr>
          <p:nvPr>
            <p:ph sz="quarter" idx="2"/>
          </p:nvPr>
        </p:nvPicPr>
        <p:blipFill>
          <a:blip r:embed="rId3" cstate="print"/>
          <a:srcRect/>
          <a:stretch>
            <a:fillRect/>
          </a:stretch>
        </p:blipFill>
        <p:spPr>
          <a:xfrm>
            <a:off x="5208588" y="1600200"/>
            <a:ext cx="2917825" cy="2189163"/>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IN" dirty="0"/>
          </a:p>
        </p:txBody>
      </p:sp>
      <p:sp>
        <p:nvSpPr>
          <p:cNvPr id="3" name="Content Placeholder 2"/>
          <p:cNvSpPr>
            <a:spLocks noGrp="1"/>
          </p:cNvSpPr>
          <p:nvPr>
            <p:ph sz="quarter" idx="1"/>
          </p:nvPr>
        </p:nvSpPr>
        <p:spPr/>
        <p:txBody>
          <a:bodyPr>
            <a:normAutofit lnSpcReduction="10000"/>
          </a:bodyPr>
          <a:lstStyle/>
          <a:p>
            <a:pPr marL="342906" indent="-342906" defTabSz="457207">
              <a:lnSpc>
                <a:spcPct val="80000"/>
              </a:lnSpc>
              <a:buClr>
                <a:srgbClr val="CC66FF"/>
              </a:buClr>
              <a:buFont typeface="Wingdings" charset="0"/>
              <a:buChar char="q"/>
              <a:defRPr/>
            </a:pPr>
            <a:r>
              <a:rPr lang="en-US" b="1" dirty="0" smtClean="0">
                <a:solidFill>
                  <a:schemeClr val="tx1">
                    <a:lumMod val="85000"/>
                    <a:lumOff val="15000"/>
                  </a:schemeClr>
                </a:solidFill>
                <a:cs typeface="Times New Roman" charset="0"/>
              </a:rPr>
              <a:t>POWDER </a:t>
            </a:r>
          </a:p>
          <a:p>
            <a:pPr marL="342906" indent="-342906" defTabSz="457207">
              <a:lnSpc>
                <a:spcPct val="80000"/>
              </a:lnSpc>
              <a:buClr>
                <a:schemeClr val="bg2">
                  <a:lumMod val="40000"/>
                  <a:lumOff val="60000"/>
                </a:schemeClr>
              </a:buClr>
              <a:buNone/>
              <a:defRPr/>
            </a:pPr>
            <a:r>
              <a:rPr lang="en-US" b="1" dirty="0" smtClean="0">
                <a:solidFill>
                  <a:schemeClr val="tx1">
                    <a:lumMod val="85000"/>
                    <a:lumOff val="15000"/>
                  </a:schemeClr>
                </a:solidFill>
                <a:cs typeface="Times New Roman" charset="0"/>
              </a:rPr>
              <a:t>Zinc Oxide- 90.2% Principle Ingredient</a:t>
            </a:r>
          </a:p>
          <a:p>
            <a:pPr marL="342906" indent="-342906" defTabSz="457207">
              <a:lnSpc>
                <a:spcPct val="80000"/>
              </a:lnSpc>
              <a:buClr>
                <a:schemeClr val="bg2">
                  <a:lumMod val="40000"/>
                  <a:lumOff val="60000"/>
                </a:schemeClr>
              </a:buClr>
              <a:buNone/>
              <a:defRPr/>
            </a:pPr>
            <a:r>
              <a:rPr lang="en-US" b="1" dirty="0" smtClean="0">
                <a:solidFill>
                  <a:schemeClr val="tx1">
                    <a:lumMod val="85000"/>
                    <a:lumOff val="15000"/>
                  </a:schemeClr>
                </a:solidFill>
                <a:cs typeface="Times New Roman" charset="0"/>
              </a:rPr>
              <a:t> </a:t>
            </a:r>
          </a:p>
          <a:p>
            <a:pPr marL="342906" indent="-342906" defTabSz="457207">
              <a:lnSpc>
                <a:spcPct val="80000"/>
              </a:lnSpc>
              <a:buClr>
                <a:schemeClr val="bg2">
                  <a:lumMod val="40000"/>
                  <a:lumOff val="60000"/>
                </a:schemeClr>
              </a:buClr>
              <a:buNone/>
              <a:defRPr/>
            </a:pPr>
            <a:r>
              <a:rPr lang="en-US" b="1" dirty="0" smtClean="0">
                <a:solidFill>
                  <a:schemeClr val="tx1">
                    <a:lumMod val="85000"/>
                    <a:lumOff val="15000"/>
                  </a:schemeClr>
                </a:solidFill>
                <a:cs typeface="Times New Roman" charset="0"/>
              </a:rPr>
              <a:t>Magnesium Oxide- 8.2% Reduces the temp. of calcification process and aids in sintering. </a:t>
            </a:r>
          </a:p>
          <a:p>
            <a:pPr marL="342906" indent="-342906" defTabSz="457207">
              <a:lnSpc>
                <a:spcPct val="80000"/>
              </a:lnSpc>
              <a:buClr>
                <a:schemeClr val="bg2">
                  <a:lumMod val="40000"/>
                  <a:lumOff val="60000"/>
                </a:schemeClr>
              </a:buClr>
              <a:buNone/>
              <a:defRPr/>
            </a:pPr>
            <a:r>
              <a:rPr lang="en-US" b="1" dirty="0" smtClean="0">
                <a:solidFill>
                  <a:schemeClr val="tx1">
                    <a:lumMod val="85000"/>
                    <a:lumOff val="15000"/>
                  </a:schemeClr>
                </a:solidFill>
                <a:cs typeface="Times New Roman" charset="0"/>
              </a:rPr>
              <a:t>     </a:t>
            </a:r>
          </a:p>
          <a:p>
            <a:pPr marL="342906" indent="-342906" defTabSz="457207">
              <a:lnSpc>
                <a:spcPct val="80000"/>
              </a:lnSpc>
              <a:buClr>
                <a:schemeClr val="bg2">
                  <a:lumMod val="40000"/>
                  <a:lumOff val="60000"/>
                </a:schemeClr>
              </a:buClr>
              <a:buNone/>
              <a:defRPr/>
            </a:pPr>
            <a:r>
              <a:rPr lang="en-US" b="1" dirty="0" smtClean="0">
                <a:solidFill>
                  <a:schemeClr val="tx1">
                    <a:lumMod val="85000"/>
                    <a:lumOff val="15000"/>
                  </a:schemeClr>
                </a:solidFill>
                <a:cs typeface="Times New Roman" charset="0"/>
              </a:rPr>
              <a:t>Oxides of 	  </a:t>
            </a:r>
          </a:p>
          <a:p>
            <a:pPr marL="342906" indent="-342906" defTabSz="457207">
              <a:lnSpc>
                <a:spcPct val="80000"/>
              </a:lnSpc>
              <a:buClr>
                <a:schemeClr val="bg2">
                  <a:lumMod val="40000"/>
                  <a:lumOff val="60000"/>
                </a:schemeClr>
              </a:buClr>
              <a:buNone/>
              <a:defRPr/>
            </a:pPr>
            <a:r>
              <a:rPr lang="en-US" b="1" dirty="0" smtClean="0">
                <a:solidFill>
                  <a:schemeClr val="tx1">
                    <a:lumMod val="85000"/>
                    <a:lumOff val="15000"/>
                  </a:schemeClr>
                </a:solidFill>
                <a:cs typeface="Times New Roman" charset="0"/>
              </a:rPr>
              <a:t>     Bismuth, Calcium, Barium- 0.2% Impact a  smoothness to freshly mixed cement mass. </a:t>
            </a:r>
          </a:p>
          <a:p>
            <a:pPr marL="342906" indent="-342906" defTabSz="457207">
              <a:lnSpc>
                <a:spcPct val="80000"/>
              </a:lnSpc>
              <a:buClr>
                <a:schemeClr val="bg2">
                  <a:lumMod val="40000"/>
                  <a:lumOff val="60000"/>
                </a:schemeClr>
              </a:buClr>
              <a:buNone/>
              <a:defRPr/>
            </a:pPr>
            <a:endParaRPr lang="en-US" b="1" dirty="0" smtClean="0">
              <a:solidFill>
                <a:schemeClr val="tx1">
                  <a:lumMod val="85000"/>
                  <a:lumOff val="15000"/>
                </a:schemeClr>
              </a:solidFill>
              <a:cs typeface="Times New Roman" charset="0"/>
            </a:endParaRPr>
          </a:p>
          <a:p>
            <a:pPr marL="342906" indent="-342906" defTabSz="457207">
              <a:lnSpc>
                <a:spcPct val="80000"/>
              </a:lnSpc>
              <a:buClr>
                <a:schemeClr val="bg2">
                  <a:lumMod val="40000"/>
                  <a:lumOff val="60000"/>
                </a:schemeClr>
              </a:buClr>
              <a:buNone/>
              <a:defRPr/>
            </a:pPr>
            <a:r>
              <a:rPr lang="en-US" b="1" dirty="0" smtClean="0">
                <a:solidFill>
                  <a:schemeClr val="tx1">
                    <a:lumMod val="85000"/>
                    <a:lumOff val="15000"/>
                  </a:schemeClr>
                </a:solidFill>
                <a:cs typeface="Times New Roman" charset="0"/>
              </a:rPr>
              <a:t>In large quantities lengthen the S.T</a:t>
            </a:r>
          </a:p>
          <a:p>
            <a:pPr marL="342906" indent="-342906" defTabSz="457207">
              <a:lnSpc>
                <a:spcPct val="80000"/>
              </a:lnSpc>
              <a:buClr>
                <a:schemeClr val="bg2">
                  <a:lumMod val="40000"/>
                  <a:lumOff val="60000"/>
                </a:schemeClr>
              </a:buClr>
              <a:buNone/>
              <a:defRPr/>
            </a:pPr>
            <a:r>
              <a:rPr lang="en-US" b="1" dirty="0" smtClean="0">
                <a:solidFill>
                  <a:schemeClr val="tx1">
                    <a:lumMod val="85000"/>
                    <a:lumOff val="15000"/>
                  </a:schemeClr>
                </a:solidFill>
                <a:cs typeface="Times New Roman" charset="0"/>
              </a:rPr>
              <a:t> </a:t>
            </a:r>
          </a:p>
          <a:p>
            <a:pPr marL="342906" indent="-342906" defTabSz="457207">
              <a:lnSpc>
                <a:spcPct val="80000"/>
              </a:lnSpc>
              <a:buClr>
                <a:schemeClr val="bg2">
                  <a:lumMod val="40000"/>
                  <a:lumOff val="60000"/>
                </a:schemeClr>
              </a:buClr>
              <a:buNone/>
              <a:defRPr/>
            </a:pPr>
            <a:r>
              <a:rPr lang="en-US" b="1" dirty="0" smtClean="0">
                <a:solidFill>
                  <a:schemeClr val="tx1">
                    <a:lumMod val="85000"/>
                    <a:lumOff val="15000"/>
                  </a:schemeClr>
                </a:solidFill>
                <a:cs typeface="Times New Roman" charset="0"/>
              </a:rPr>
              <a:t>Silicon Dioxide                -  1.4%In active filler </a:t>
            </a:r>
          </a:p>
          <a:p>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32656"/>
            <a:ext cx="7772400" cy="5687144"/>
          </a:xfrm>
        </p:spPr>
        <p:txBody>
          <a:bodyPr>
            <a:normAutofit fontScale="92500" lnSpcReduction="10000"/>
          </a:bodyPr>
          <a:lstStyle/>
          <a:p>
            <a:pPr>
              <a:buClr>
                <a:srgbClr val="CC66FF"/>
              </a:buClr>
              <a:buFont typeface="Wingdings" pitchFamily="2" charset="2"/>
              <a:buChar char="q"/>
            </a:pPr>
            <a:r>
              <a:rPr lang="en-US" sz="2800" b="1" dirty="0" smtClean="0">
                <a:solidFill>
                  <a:schemeClr val="tx1">
                    <a:lumMod val="85000"/>
                    <a:lumOff val="15000"/>
                  </a:schemeClr>
                </a:solidFill>
                <a:latin typeface="Times New Roman" pitchFamily="18" charset="0"/>
                <a:cs typeface="Times New Roman" pitchFamily="18" charset="0"/>
              </a:rPr>
              <a:t>LIQUID </a:t>
            </a:r>
          </a:p>
          <a:p>
            <a:pPr>
              <a:buClr>
                <a:srgbClr val="CC66FF"/>
              </a:buClr>
              <a:buFont typeface="Wingdings" pitchFamily="2" charset="2"/>
              <a:buNone/>
            </a:pPr>
            <a:endParaRPr lang="en-US" sz="2800" b="1" dirty="0" smtClean="0">
              <a:solidFill>
                <a:schemeClr val="tx1">
                  <a:lumMod val="85000"/>
                  <a:lumOff val="15000"/>
                </a:schemeClr>
              </a:solidFill>
              <a:latin typeface="Times New Roman" pitchFamily="18" charset="0"/>
              <a:cs typeface="Times New Roman" pitchFamily="18" charset="0"/>
            </a:endParaRPr>
          </a:p>
          <a:p>
            <a:r>
              <a:rPr lang="en-US" sz="2800" b="1" dirty="0" smtClean="0">
                <a:solidFill>
                  <a:schemeClr val="tx1">
                    <a:lumMod val="85000"/>
                    <a:lumOff val="15000"/>
                  </a:schemeClr>
                </a:solidFill>
                <a:latin typeface="Times New Roman" pitchFamily="18" charset="0"/>
                <a:cs typeface="Times New Roman" pitchFamily="18" charset="0"/>
              </a:rPr>
              <a:t>Phosphoric acid-</a:t>
            </a:r>
          </a:p>
          <a:p>
            <a:pPr lvl="1"/>
            <a:r>
              <a:rPr lang="en-US" b="1" dirty="0" smtClean="0">
                <a:solidFill>
                  <a:schemeClr val="tx1">
                    <a:lumMod val="85000"/>
                    <a:lumOff val="15000"/>
                  </a:schemeClr>
                </a:solidFill>
              </a:rPr>
              <a:t>45-64%  </a:t>
            </a:r>
            <a:r>
              <a:rPr lang="en-US" b="1" dirty="0" smtClean="0">
                <a:solidFill>
                  <a:schemeClr val="tx1">
                    <a:lumMod val="85000"/>
                    <a:lumOff val="15000"/>
                  </a:schemeClr>
                </a:solidFill>
                <a:latin typeface="Times New Roman" pitchFamily="18" charset="0"/>
                <a:cs typeface="Times New Roman" pitchFamily="18" charset="0"/>
              </a:rPr>
              <a:t> Reacts with </a:t>
            </a:r>
            <a:r>
              <a:rPr lang="en-US" b="1" dirty="0" err="1" smtClean="0">
                <a:solidFill>
                  <a:schemeClr val="tx1">
                    <a:lumMod val="85000"/>
                    <a:lumOff val="15000"/>
                  </a:schemeClr>
                </a:solidFill>
                <a:latin typeface="Times New Roman" pitchFamily="18" charset="0"/>
                <a:cs typeface="Times New Roman" pitchFamily="18" charset="0"/>
              </a:rPr>
              <a:t>ZnO</a:t>
            </a:r>
            <a:r>
              <a:rPr lang="en-US" b="1" dirty="0" smtClean="0">
                <a:solidFill>
                  <a:schemeClr val="tx1">
                    <a:lumMod val="85000"/>
                    <a:lumOff val="15000"/>
                  </a:schemeClr>
                </a:solidFill>
                <a:latin typeface="Times New Roman" pitchFamily="18" charset="0"/>
                <a:cs typeface="Times New Roman" pitchFamily="18" charset="0"/>
              </a:rPr>
              <a:t> </a:t>
            </a:r>
          </a:p>
          <a:p>
            <a:pPr lvl="1"/>
            <a:endParaRPr lang="en-US" b="1" dirty="0" smtClean="0">
              <a:solidFill>
                <a:schemeClr val="tx1">
                  <a:lumMod val="85000"/>
                  <a:lumOff val="15000"/>
                </a:schemeClr>
              </a:solidFill>
              <a:latin typeface="Times New Roman" pitchFamily="18" charset="0"/>
              <a:cs typeface="Times New Roman" pitchFamily="18" charset="0"/>
            </a:endParaRPr>
          </a:p>
          <a:p>
            <a:r>
              <a:rPr lang="en-US" sz="2800" b="1" dirty="0" smtClean="0">
                <a:solidFill>
                  <a:schemeClr val="tx1">
                    <a:lumMod val="85000"/>
                    <a:lumOff val="15000"/>
                  </a:schemeClr>
                </a:solidFill>
                <a:latin typeface="Times New Roman" pitchFamily="18" charset="0"/>
                <a:cs typeface="Times New Roman" pitchFamily="18" charset="0"/>
              </a:rPr>
              <a:t>Water- </a:t>
            </a:r>
          </a:p>
          <a:p>
            <a:pPr lvl="1"/>
            <a:r>
              <a:rPr lang="en-US" b="1" dirty="0" smtClean="0">
                <a:solidFill>
                  <a:schemeClr val="tx1">
                    <a:lumMod val="85000"/>
                    <a:lumOff val="15000"/>
                  </a:schemeClr>
                </a:solidFill>
              </a:rPr>
              <a:t>30 – 55%</a:t>
            </a:r>
            <a:r>
              <a:rPr lang="en-US" b="1" dirty="0" smtClean="0">
                <a:solidFill>
                  <a:schemeClr val="tx1">
                    <a:lumMod val="85000"/>
                    <a:lumOff val="15000"/>
                  </a:schemeClr>
                </a:solidFill>
                <a:latin typeface="Times New Roman" pitchFamily="18" charset="0"/>
                <a:cs typeface="Times New Roman" pitchFamily="18" charset="0"/>
              </a:rPr>
              <a:t>  Increases Rate of reaction  </a:t>
            </a:r>
          </a:p>
          <a:p>
            <a:pPr lvl="1"/>
            <a:endParaRPr lang="en-US" b="1" dirty="0" smtClean="0">
              <a:solidFill>
                <a:schemeClr val="tx1">
                  <a:lumMod val="85000"/>
                  <a:lumOff val="15000"/>
                </a:schemeClr>
              </a:solidFill>
              <a:latin typeface="Times New Roman" pitchFamily="18" charset="0"/>
              <a:cs typeface="Times New Roman" pitchFamily="18" charset="0"/>
            </a:endParaRPr>
          </a:p>
          <a:p>
            <a:r>
              <a:rPr lang="en-US" sz="2800" b="1" dirty="0" smtClean="0">
                <a:solidFill>
                  <a:schemeClr val="tx1">
                    <a:lumMod val="85000"/>
                    <a:lumOff val="15000"/>
                  </a:schemeClr>
                </a:solidFill>
                <a:latin typeface="Times New Roman" pitchFamily="18" charset="0"/>
                <a:cs typeface="Times New Roman" pitchFamily="18" charset="0"/>
              </a:rPr>
              <a:t>Aluminum-</a:t>
            </a:r>
          </a:p>
          <a:p>
            <a:pPr lvl="1"/>
            <a:r>
              <a:rPr lang="en-US" b="1" dirty="0" smtClean="0">
                <a:solidFill>
                  <a:schemeClr val="tx1">
                    <a:lumMod val="85000"/>
                    <a:lumOff val="15000"/>
                  </a:schemeClr>
                </a:solidFill>
                <a:latin typeface="Times New Roman" pitchFamily="18" charset="0"/>
                <a:cs typeface="Times New Roman" pitchFamily="18" charset="0"/>
              </a:rPr>
              <a:t>2</a:t>
            </a:r>
            <a:r>
              <a:rPr lang="en-US" b="1" dirty="0" smtClean="0">
                <a:solidFill>
                  <a:schemeClr val="tx1">
                    <a:lumMod val="85000"/>
                    <a:lumOff val="15000"/>
                  </a:schemeClr>
                </a:solidFill>
              </a:rPr>
              <a:t>.3%</a:t>
            </a:r>
            <a:r>
              <a:rPr lang="en-US" b="1" dirty="0" smtClean="0">
                <a:solidFill>
                  <a:schemeClr val="tx1">
                    <a:lumMod val="85000"/>
                    <a:lumOff val="15000"/>
                  </a:schemeClr>
                </a:solidFill>
                <a:latin typeface="Times New Roman" pitchFamily="18" charset="0"/>
                <a:cs typeface="Times New Roman" pitchFamily="18" charset="0"/>
              </a:rPr>
              <a:t> Essential to the cement forming reaction </a:t>
            </a:r>
          </a:p>
          <a:p>
            <a:pPr lvl="1"/>
            <a:endParaRPr lang="en-US" b="1" dirty="0" smtClean="0">
              <a:solidFill>
                <a:schemeClr val="tx1">
                  <a:lumMod val="85000"/>
                  <a:lumOff val="15000"/>
                </a:schemeClr>
              </a:solidFill>
              <a:latin typeface="Times New Roman" pitchFamily="18" charset="0"/>
              <a:cs typeface="Times New Roman" pitchFamily="18" charset="0"/>
            </a:endParaRPr>
          </a:p>
          <a:p>
            <a:r>
              <a:rPr lang="en-US" sz="2800" b="1" dirty="0" smtClean="0">
                <a:solidFill>
                  <a:schemeClr val="tx1">
                    <a:lumMod val="85000"/>
                    <a:lumOff val="15000"/>
                  </a:schemeClr>
                </a:solidFill>
                <a:latin typeface="Times New Roman" pitchFamily="18" charset="0"/>
                <a:cs typeface="Times New Roman" pitchFamily="18" charset="0"/>
              </a:rPr>
              <a:t>Zinc-</a:t>
            </a:r>
          </a:p>
          <a:p>
            <a:pPr lvl="1"/>
            <a:r>
              <a:rPr lang="en-US" b="1" dirty="0" smtClean="0">
                <a:solidFill>
                  <a:schemeClr val="tx1">
                    <a:lumMod val="85000"/>
                    <a:lumOff val="15000"/>
                  </a:schemeClr>
                </a:solidFill>
              </a:rPr>
              <a:t>0.9%</a:t>
            </a:r>
            <a:r>
              <a:rPr lang="en-US" b="1" dirty="0" smtClean="0">
                <a:solidFill>
                  <a:schemeClr val="tx1">
                    <a:lumMod val="85000"/>
                    <a:lumOff val="15000"/>
                  </a:schemeClr>
                </a:solidFill>
                <a:latin typeface="Times New Roman" pitchFamily="18" charset="0"/>
                <a:cs typeface="Times New Roman" pitchFamily="18" charset="0"/>
              </a:rPr>
              <a:t> Moderates reaction between powder and liquid</a:t>
            </a:r>
          </a:p>
          <a:p>
            <a:pPr lvl="1"/>
            <a:r>
              <a:rPr lang="en-US" b="1" dirty="0" smtClean="0">
                <a:solidFill>
                  <a:schemeClr val="tx1">
                    <a:lumMod val="85000"/>
                    <a:lumOff val="15000"/>
                  </a:schemeClr>
                </a:solidFill>
                <a:latin typeface="Times New Roman" pitchFamily="18" charset="0"/>
                <a:cs typeface="Times New Roman" pitchFamily="18" charset="0"/>
              </a:rPr>
              <a:t>allows adequate working time</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a:xfrm>
            <a:off x="381000" y="307504"/>
            <a:ext cx="8229600" cy="457200"/>
          </a:xfrm>
        </p:spPr>
        <p:txBody>
          <a:bodyPr rtlCol="0">
            <a:normAutofit fontScale="90000"/>
          </a:bodyPr>
          <a:lstStyle/>
          <a:p>
            <a:pPr defTabSz="457207" eaLnBrk="1" fontAlgn="auto" hangingPunct="1">
              <a:spcAft>
                <a:spcPts val="0"/>
              </a:spcAft>
              <a:defRPr/>
            </a:pPr>
            <a:r>
              <a:rPr lang="en-US" sz="3200" dirty="0">
                <a:solidFill>
                  <a:schemeClr val="tx1">
                    <a:lumMod val="85000"/>
                    <a:lumOff val="15000"/>
                  </a:schemeClr>
                </a:solidFill>
                <a:ea typeface="+mj-ea"/>
              </a:rPr>
              <a:t>CONTENTS</a:t>
            </a:r>
          </a:p>
        </p:txBody>
      </p:sp>
      <p:sp>
        <p:nvSpPr>
          <p:cNvPr id="101381" name="Rectangle 5"/>
          <p:cNvSpPr>
            <a:spLocks noGrp="1" noChangeArrowheads="1"/>
          </p:cNvSpPr>
          <p:nvPr>
            <p:ph sz="quarter" idx="1"/>
          </p:nvPr>
        </p:nvSpPr>
        <p:spPr>
          <a:xfrm>
            <a:off x="395536" y="1052736"/>
            <a:ext cx="8458200" cy="5256584"/>
          </a:xfrm>
        </p:spPr>
        <p:txBody>
          <a:bodyPr rtlCol="0">
            <a:normAutofit/>
          </a:bodyPr>
          <a:lstStyle/>
          <a:p>
            <a:pPr marL="342906" indent="-342906" defTabSz="457207" eaLnBrk="1" fontAlgn="auto" hangingPunct="1">
              <a:lnSpc>
                <a:spcPct val="90000"/>
              </a:lnSpc>
              <a:spcAft>
                <a:spcPts val="0"/>
              </a:spcAft>
              <a:buClr>
                <a:srgbClr val="FFFF00"/>
              </a:buClr>
              <a:buFont typeface="Wingdings" charset="0"/>
              <a:buChar char="u"/>
              <a:defRPr/>
            </a:pPr>
            <a:r>
              <a:rPr lang="en-US" sz="2400" b="1" dirty="0">
                <a:solidFill>
                  <a:schemeClr val="tx1">
                    <a:lumMod val="85000"/>
                    <a:lumOff val="15000"/>
                  </a:schemeClr>
                </a:solidFill>
                <a:latin typeface="Times New Roman" charset="0"/>
                <a:ea typeface="+mj-ea"/>
                <a:cs typeface="Times New Roman" charset="0"/>
              </a:rPr>
              <a:t>Introduction </a:t>
            </a:r>
          </a:p>
          <a:p>
            <a:pPr marL="342906" indent="-342906" defTabSz="457207" eaLnBrk="1" fontAlgn="auto" hangingPunct="1">
              <a:lnSpc>
                <a:spcPct val="90000"/>
              </a:lnSpc>
              <a:spcAft>
                <a:spcPts val="0"/>
              </a:spcAft>
              <a:buClr>
                <a:srgbClr val="FFFF00"/>
              </a:buClr>
              <a:buFont typeface="Wingdings" charset="0"/>
              <a:buChar char="u"/>
              <a:defRPr/>
            </a:pPr>
            <a:r>
              <a:rPr lang="en-US" sz="2400" b="1" dirty="0">
                <a:solidFill>
                  <a:schemeClr val="tx1">
                    <a:lumMod val="85000"/>
                    <a:lumOff val="15000"/>
                  </a:schemeClr>
                </a:solidFill>
                <a:latin typeface="Times New Roman" charset="0"/>
                <a:ea typeface="+mj-ea"/>
                <a:cs typeface="Times New Roman" charset="0"/>
              </a:rPr>
              <a:t>Definition</a:t>
            </a:r>
          </a:p>
          <a:p>
            <a:pPr marL="342906" indent="-342906" defTabSz="457207" eaLnBrk="1" fontAlgn="auto" hangingPunct="1">
              <a:lnSpc>
                <a:spcPct val="90000"/>
              </a:lnSpc>
              <a:spcAft>
                <a:spcPts val="0"/>
              </a:spcAft>
              <a:buClr>
                <a:srgbClr val="FFFF00"/>
              </a:buClr>
              <a:buFont typeface="Wingdings" charset="0"/>
              <a:buChar char="u"/>
              <a:defRPr/>
            </a:pPr>
            <a:r>
              <a:rPr lang="en-US" sz="2400" b="1" dirty="0">
                <a:solidFill>
                  <a:schemeClr val="tx1">
                    <a:lumMod val="85000"/>
                    <a:lumOff val="15000"/>
                  </a:schemeClr>
                </a:solidFill>
                <a:latin typeface="Times New Roman" charset="0"/>
                <a:ea typeface="+mj-ea"/>
                <a:cs typeface="Times New Roman" charset="0"/>
              </a:rPr>
              <a:t>History</a:t>
            </a:r>
          </a:p>
          <a:p>
            <a:pPr marL="342906" indent="-342906" defTabSz="457207" eaLnBrk="1" fontAlgn="auto" hangingPunct="1">
              <a:lnSpc>
                <a:spcPct val="90000"/>
              </a:lnSpc>
              <a:spcAft>
                <a:spcPts val="0"/>
              </a:spcAft>
              <a:buClr>
                <a:srgbClr val="FFFF00"/>
              </a:buClr>
              <a:buFont typeface="Wingdings" charset="0"/>
              <a:buChar char="u"/>
              <a:defRPr/>
            </a:pPr>
            <a:r>
              <a:rPr lang="en-US" sz="2400" b="1" dirty="0">
                <a:solidFill>
                  <a:schemeClr val="tx1">
                    <a:lumMod val="85000"/>
                    <a:lumOff val="15000"/>
                  </a:schemeClr>
                </a:solidFill>
                <a:latin typeface="Times New Roman" charset="0"/>
                <a:ea typeface="+mj-ea"/>
                <a:cs typeface="Times New Roman" charset="0"/>
              </a:rPr>
              <a:t>Ideal </a:t>
            </a:r>
            <a:r>
              <a:rPr lang="en-US" sz="2400" b="1" dirty="0" smtClean="0">
                <a:solidFill>
                  <a:schemeClr val="tx1">
                    <a:lumMod val="85000"/>
                    <a:lumOff val="15000"/>
                  </a:schemeClr>
                </a:solidFill>
                <a:latin typeface="Times New Roman" charset="0"/>
                <a:ea typeface="+mj-ea"/>
                <a:cs typeface="Times New Roman" charset="0"/>
              </a:rPr>
              <a:t>properties</a:t>
            </a:r>
            <a:endParaRPr lang="en-US" sz="2400" b="1" dirty="0">
              <a:solidFill>
                <a:schemeClr val="tx1">
                  <a:lumMod val="85000"/>
                  <a:lumOff val="15000"/>
                </a:schemeClr>
              </a:solidFill>
              <a:latin typeface="Times New Roman" charset="0"/>
              <a:ea typeface="+mj-ea"/>
              <a:cs typeface="Times New Roman" charset="0"/>
            </a:endParaRPr>
          </a:p>
          <a:p>
            <a:pPr marL="342906" indent="-342906" defTabSz="457207" eaLnBrk="1" fontAlgn="auto" hangingPunct="1">
              <a:lnSpc>
                <a:spcPct val="90000"/>
              </a:lnSpc>
              <a:spcAft>
                <a:spcPts val="0"/>
              </a:spcAft>
              <a:buClr>
                <a:srgbClr val="FFFF00"/>
              </a:buClr>
              <a:buFont typeface="Wingdings" charset="0"/>
              <a:buChar char="u"/>
              <a:defRPr/>
            </a:pPr>
            <a:r>
              <a:rPr lang="en-US" sz="2400" b="1" dirty="0" smtClean="0">
                <a:solidFill>
                  <a:schemeClr val="tx1">
                    <a:lumMod val="85000"/>
                    <a:lumOff val="15000"/>
                  </a:schemeClr>
                </a:solidFill>
                <a:latin typeface="Times New Roman" charset="0"/>
                <a:ea typeface="+mj-ea"/>
                <a:cs typeface="Times New Roman" charset="0"/>
              </a:rPr>
              <a:t>Classification</a:t>
            </a:r>
          </a:p>
          <a:p>
            <a:pPr marL="342906" indent="-342906" defTabSz="457207" eaLnBrk="1" fontAlgn="auto" hangingPunct="1">
              <a:lnSpc>
                <a:spcPct val="90000"/>
              </a:lnSpc>
              <a:spcAft>
                <a:spcPts val="0"/>
              </a:spcAft>
              <a:buClr>
                <a:srgbClr val="FFFF00"/>
              </a:buClr>
              <a:buFont typeface="Wingdings" charset="0"/>
              <a:buChar char="u"/>
              <a:defRPr/>
            </a:pPr>
            <a:r>
              <a:rPr lang="en-US" sz="2400" b="1" dirty="0" smtClean="0">
                <a:solidFill>
                  <a:schemeClr val="tx1">
                    <a:lumMod val="85000"/>
                    <a:lumOff val="15000"/>
                  </a:schemeClr>
                </a:solidFill>
                <a:latin typeface="Times New Roman" charset="0"/>
                <a:ea typeface="+mj-ea"/>
                <a:cs typeface="Times New Roman" charset="0"/>
              </a:rPr>
              <a:t>Silicate </a:t>
            </a:r>
            <a:r>
              <a:rPr lang="en-US" sz="2400" b="1" dirty="0">
                <a:solidFill>
                  <a:schemeClr val="tx1">
                    <a:lumMod val="85000"/>
                    <a:lumOff val="15000"/>
                  </a:schemeClr>
                </a:solidFill>
                <a:latin typeface="Times New Roman" charset="0"/>
                <a:ea typeface="+mj-ea"/>
                <a:cs typeface="Times New Roman" charset="0"/>
              </a:rPr>
              <a:t>cement</a:t>
            </a:r>
          </a:p>
          <a:p>
            <a:pPr marL="342906" indent="-342906" defTabSz="457207" eaLnBrk="1" fontAlgn="auto" hangingPunct="1">
              <a:lnSpc>
                <a:spcPct val="90000"/>
              </a:lnSpc>
              <a:spcAft>
                <a:spcPts val="0"/>
              </a:spcAft>
              <a:buClr>
                <a:srgbClr val="FFFF00"/>
              </a:buClr>
              <a:buFont typeface="Wingdings" charset="0"/>
              <a:buChar char="u"/>
              <a:defRPr/>
            </a:pPr>
            <a:r>
              <a:rPr lang="en-US" sz="2400" b="1" dirty="0" smtClean="0">
                <a:solidFill>
                  <a:schemeClr val="tx1">
                    <a:lumMod val="85000"/>
                    <a:lumOff val="15000"/>
                  </a:schemeClr>
                </a:solidFill>
                <a:latin typeface="Times New Roman" charset="0"/>
                <a:ea typeface="+mj-ea"/>
                <a:cs typeface="Times New Roman" charset="0"/>
              </a:rPr>
              <a:t>Zinc </a:t>
            </a:r>
            <a:r>
              <a:rPr lang="en-US" sz="2400" b="1" dirty="0">
                <a:solidFill>
                  <a:schemeClr val="tx1">
                    <a:lumMod val="85000"/>
                    <a:lumOff val="15000"/>
                  </a:schemeClr>
                </a:solidFill>
                <a:latin typeface="Times New Roman" charset="0"/>
                <a:ea typeface="+mj-ea"/>
                <a:cs typeface="Times New Roman" charset="0"/>
              </a:rPr>
              <a:t>phosphate cement </a:t>
            </a:r>
          </a:p>
          <a:p>
            <a:pPr marL="342906" indent="-342906" defTabSz="457207" eaLnBrk="1" fontAlgn="auto" hangingPunct="1">
              <a:lnSpc>
                <a:spcPct val="90000"/>
              </a:lnSpc>
              <a:spcAft>
                <a:spcPts val="0"/>
              </a:spcAft>
              <a:buClr>
                <a:srgbClr val="FFFF00"/>
              </a:buClr>
              <a:buFont typeface="Wingdings" charset="0"/>
              <a:buNone/>
              <a:defRPr/>
            </a:pPr>
            <a:r>
              <a:rPr lang="en-US" sz="2400" b="1" dirty="0">
                <a:solidFill>
                  <a:schemeClr val="tx1">
                    <a:lumMod val="85000"/>
                    <a:lumOff val="15000"/>
                  </a:schemeClr>
                </a:solidFill>
                <a:latin typeface="Times New Roman" charset="0"/>
                <a:ea typeface="+mj-ea"/>
                <a:cs typeface="Times New Roman" charset="0"/>
              </a:rPr>
              <a:t>                     Modification</a:t>
            </a:r>
          </a:p>
          <a:p>
            <a:pPr marL="342906" indent="-342906" defTabSz="457207" eaLnBrk="1" fontAlgn="auto" hangingPunct="1">
              <a:lnSpc>
                <a:spcPct val="90000"/>
              </a:lnSpc>
              <a:spcAft>
                <a:spcPts val="0"/>
              </a:spcAft>
              <a:buClr>
                <a:srgbClr val="FFFF00"/>
              </a:buClr>
              <a:buFont typeface="Wingdings" charset="0"/>
              <a:buNone/>
              <a:defRPr/>
            </a:pPr>
            <a:r>
              <a:rPr lang="en-US" sz="2400" b="1" dirty="0">
                <a:solidFill>
                  <a:schemeClr val="tx1">
                    <a:lumMod val="85000"/>
                    <a:lumOff val="15000"/>
                  </a:schemeClr>
                </a:solidFill>
                <a:latin typeface="Times New Roman" charset="0"/>
                <a:ea typeface="+mj-ea"/>
                <a:cs typeface="Times New Roman" charset="0"/>
              </a:rPr>
              <a:t>                     Fluoridated cement</a:t>
            </a:r>
          </a:p>
          <a:p>
            <a:pPr marL="342906" indent="-342906" defTabSz="457207" eaLnBrk="1" fontAlgn="auto" hangingPunct="1">
              <a:lnSpc>
                <a:spcPct val="90000"/>
              </a:lnSpc>
              <a:spcAft>
                <a:spcPts val="0"/>
              </a:spcAft>
              <a:buClr>
                <a:srgbClr val="FFFF00"/>
              </a:buClr>
              <a:buFont typeface="Wingdings" charset="0"/>
              <a:buNone/>
              <a:defRPr/>
            </a:pPr>
            <a:r>
              <a:rPr lang="en-US" sz="2400" b="1" dirty="0">
                <a:solidFill>
                  <a:schemeClr val="tx1">
                    <a:lumMod val="85000"/>
                    <a:lumOff val="15000"/>
                  </a:schemeClr>
                </a:solidFill>
                <a:latin typeface="Times New Roman" charset="0"/>
                <a:ea typeface="+mj-ea"/>
                <a:cs typeface="Times New Roman" charset="0"/>
              </a:rPr>
              <a:t>                     Copper cement</a:t>
            </a:r>
          </a:p>
          <a:p>
            <a:pPr marL="342906" indent="-342906" defTabSz="457207" eaLnBrk="1" fontAlgn="auto" hangingPunct="1">
              <a:lnSpc>
                <a:spcPct val="90000"/>
              </a:lnSpc>
              <a:spcAft>
                <a:spcPts val="0"/>
              </a:spcAft>
              <a:buClr>
                <a:srgbClr val="FFFF00"/>
              </a:buClr>
              <a:buFont typeface="Wingdings" charset="0"/>
              <a:buNone/>
              <a:defRPr/>
            </a:pPr>
            <a:r>
              <a:rPr lang="en-US" sz="2400" b="1" dirty="0">
                <a:solidFill>
                  <a:schemeClr val="tx1">
                    <a:lumMod val="85000"/>
                    <a:lumOff val="15000"/>
                  </a:schemeClr>
                </a:solidFill>
                <a:latin typeface="Times New Roman" charset="0"/>
                <a:ea typeface="+mj-ea"/>
                <a:cs typeface="Times New Roman" charset="0"/>
              </a:rPr>
              <a:t>                     </a:t>
            </a:r>
            <a:r>
              <a:rPr lang="en-US" sz="2400" b="1" dirty="0" err="1">
                <a:solidFill>
                  <a:schemeClr val="tx1">
                    <a:lumMod val="85000"/>
                    <a:lumOff val="15000"/>
                  </a:schemeClr>
                </a:solidFill>
                <a:latin typeface="Times New Roman" charset="0"/>
                <a:ea typeface="+mj-ea"/>
                <a:cs typeface="Times New Roman" charset="0"/>
              </a:rPr>
              <a:t>Silicophosphate</a:t>
            </a:r>
            <a:r>
              <a:rPr lang="en-US" sz="2400" b="1" dirty="0">
                <a:solidFill>
                  <a:schemeClr val="tx1">
                    <a:lumMod val="85000"/>
                    <a:lumOff val="15000"/>
                  </a:schemeClr>
                </a:solidFill>
                <a:latin typeface="Times New Roman" charset="0"/>
                <a:ea typeface="+mj-ea"/>
                <a:cs typeface="Times New Roman" charset="0"/>
              </a:rPr>
              <a:t> cement</a:t>
            </a:r>
          </a:p>
          <a:p>
            <a:pPr marL="342906" indent="-342906" defTabSz="457207" eaLnBrk="1" fontAlgn="auto" hangingPunct="1">
              <a:lnSpc>
                <a:spcPct val="90000"/>
              </a:lnSpc>
              <a:spcAft>
                <a:spcPts val="0"/>
              </a:spcAft>
              <a:buClr>
                <a:srgbClr val="FFFF00"/>
              </a:buClr>
              <a:buFont typeface="Wingdings" charset="0"/>
              <a:buChar char="u"/>
              <a:defRPr/>
            </a:pPr>
            <a:r>
              <a:rPr lang="en-US" sz="2400" b="1" dirty="0">
                <a:solidFill>
                  <a:schemeClr val="tx1">
                    <a:lumMod val="85000"/>
                    <a:lumOff val="15000"/>
                  </a:schemeClr>
                </a:solidFill>
                <a:latin typeface="Times New Roman" charset="0"/>
                <a:ea typeface="+mj-ea"/>
                <a:cs typeface="Times New Roman" charset="0"/>
              </a:rPr>
              <a:t>Zinc </a:t>
            </a:r>
            <a:r>
              <a:rPr lang="en-US" sz="2400" b="1" dirty="0" err="1">
                <a:solidFill>
                  <a:schemeClr val="tx1">
                    <a:lumMod val="85000"/>
                    <a:lumOff val="15000"/>
                  </a:schemeClr>
                </a:solidFill>
                <a:latin typeface="Times New Roman" charset="0"/>
                <a:ea typeface="+mj-ea"/>
                <a:cs typeface="Times New Roman" charset="0"/>
              </a:rPr>
              <a:t>polycarboxylate</a:t>
            </a:r>
            <a:r>
              <a:rPr lang="en-US" sz="2400" b="1" dirty="0">
                <a:solidFill>
                  <a:schemeClr val="tx1">
                    <a:lumMod val="85000"/>
                    <a:lumOff val="15000"/>
                  </a:schemeClr>
                </a:solidFill>
                <a:latin typeface="Times New Roman" charset="0"/>
                <a:ea typeface="+mj-ea"/>
                <a:cs typeface="Times New Roman" charset="0"/>
              </a:rPr>
              <a:t> cement</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457200" y="555973"/>
            <a:ext cx="8229600" cy="712787"/>
          </a:xfrm>
        </p:spPr>
        <p:txBody>
          <a:bodyPr rtlCol="0">
            <a:normAutofit fontScale="90000"/>
          </a:bodyPr>
          <a:lstStyle/>
          <a:p>
            <a:pPr defTabSz="457207" eaLnBrk="1" fontAlgn="auto" hangingPunct="1">
              <a:spcAft>
                <a:spcPts val="0"/>
              </a:spcAft>
              <a:defRPr/>
            </a:pPr>
            <a:r>
              <a:rPr lang="en-US" sz="4800" b="1" dirty="0">
                <a:solidFill>
                  <a:schemeClr val="tx1">
                    <a:lumMod val="85000"/>
                    <a:lumOff val="15000"/>
                  </a:schemeClr>
                </a:solidFill>
                <a:ea typeface="+mj-ea"/>
              </a:rPr>
              <a:t>CLASSIFICATION </a:t>
            </a:r>
            <a:br>
              <a:rPr lang="en-US" sz="4800" b="1" dirty="0">
                <a:solidFill>
                  <a:schemeClr val="tx1">
                    <a:lumMod val="85000"/>
                    <a:lumOff val="15000"/>
                  </a:schemeClr>
                </a:solidFill>
                <a:ea typeface="+mj-ea"/>
              </a:rPr>
            </a:br>
            <a:r>
              <a:rPr lang="en-US" sz="3200" b="1" dirty="0" err="1" smtClean="0">
                <a:solidFill>
                  <a:schemeClr val="tx1">
                    <a:lumMod val="85000"/>
                    <a:lumOff val="15000"/>
                  </a:schemeClr>
                </a:solidFill>
                <a:ea typeface="+mj-ea"/>
              </a:rPr>
              <a:t>Anusavice</a:t>
            </a:r>
            <a:r>
              <a:rPr lang="en-US" sz="3200" b="1" dirty="0" smtClean="0">
                <a:solidFill>
                  <a:schemeClr val="tx1">
                    <a:lumMod val="85000"/>
                    <a:lumOff val="15000"/>
                  </a:schemeClr>
                </a:solidFill>
                <a:ea typeface="+mj-ea"/>
              </a:rPr>
              <a:t> </a:t>
            </a:r>
            <a:endParaRPr lang="en-US" sz="3200" b="1" dirty="0">
              <a:solidFill>
                <a:schemeClr val="tx1">
                  <a:lumMod val="85000"/>
                  <a:lumOff val="15000"/>
                </a:schemeClr>
              </a:solidFill>
              <a:ea typeface="+mj-ea"/>
            </a:endParaRPr>
          </a:p>
        </p:txBody>
      </p:sp>
      <p:sp>
        <p:nvSpPr>
          <p:cNvPr id="29698" name="Rectangle 2"/>
          <p:cNvSpPr>
            <a:spLocks noGrp="1" noChangeArrowheads="1"/>
          </p:cNvSpPr>
          <p:nvPr>
            <p:ph type="body" sz="half" idx="1"/>
          </p:nvPr>
        </p:nvSpPr>
        <p:spPr/>
        <p:txBody>
          <a:bodyPr rtlCol="0">
            <a:noAutofit/>
          </a:bodyPr>
          <a:lstStyle/>
          <a:p>
            <a:pPr marL="342906" indent="-342906" defTabSz="457207" eaLnBrk="1" fontAlgn="auto" hangingPunct="1">
              <a:lnSpc>
                <a:spcPct val="80000"/>
              </a:lnSpc>
              <a:spcAft>
                <a:spcPts val="0"/>
              </a:spcAft>
              <a:buClr>
                <a:srgbClr val="FFFF99"/>
              </a:buClr>
              <a:buFont typeface="Wingdings 3" charset="2"/>
              <a:buChar char=""/>
              <a:defRPr/>
            </a:pPr>
            <a:r>
              <a:rPr lang="en-US" sz="2400" dirty="0">
                <a:ea typeface="+mj-ea"/>
              </a:rPr>
              <a:t>Type I    </a:t>
            </a:r>
          </a:p>
          <a:p>
            <a:pPr marL="342906" indent="-342906" defTabSz="457207" eaLnBrk="1" fontAlgn="auto" hangingPunct="1">
              <a:lnSpc>
                <a:spcPct val="80000"/>
              </a:lnSpc>
              <a:spcAft>
                <a:spcPts val="0"/>
              </a:spcAft>
              <a:buClr>
                <a:srgbClr val="FFFF99"/>
              </a:buClr>
              <a:buFont typeface="Wingdings" charset="0"/>
              <a:buNone/>
              <a:defRPr/>
            </a:pPr>
            <a:r>
              <a:rPr lang="en-US" sz="2400" dirty="0">
                <a:ea typeface="+mj-ea"/>
              </a:rPr>
              <a:t>    -Fine grained </a:t>
            </a:r>
            <a:r>
              <a:rPr lang="en-US" sz="2400" dirty="0" smtClean="0">
                <a:ea typeface="+mj-ea"/>
              </a:rPr>
              <a:t>for </a:t>
            </a:r>
            <a:r>
              <a:rPr lang="en-US" sz="2400" dirty="0" err="1" smtClean="0">
                <a:ea typeface="+mj-ea"/>
              </a:rPr>
              <a:t>luting</a:t>
            </a:r>
            <a:r>
              <a:rPr lang="en-US" sz="2400" dirty="0" smtClean="0">
                <a:ea typeface="+mj-ea"/>
              </a:rPr>
              <a:t>  </a:t>
            </a:r>
            <a:endParaRPr lang="en-US" sz="2400" dirty="0">
              <a:ea typeface="+mj-ea"/>
            </a:endParaRP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    -Film thickness should </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      be less than 25 um </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 </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ea typeface="+mj-ea"/>
            </a:endParaRPr>
          </a:p>
          <a:p>
            <a:pPr marL="342906" indent="-342906" defTabSz="457207" eaLnBrk="1" fontAlgn="auto" hangingPunct="1">
              <a:lnSpc>
                <a:spcPct val="80000"/>
              </a:lnSpc>
              <a:spcAft>
                <a:spcPts val="0"/>
              </a:spcAft>
              <a:buClr>
                <a:srgbClr val="FFFF99"/>
              </a:buClr>
              <a:buFont typeface="Wingdings 3" charset="2"/>
              <a:buChar char=""/>
              <a:defRPr/>
            </a:pPr>
            <a:r>
              <a:rPr lang="en-US" sz="2400" dirty="0">
                <a:ea typeface="+mj-ea"/>
              </a:rPr>
              <a:t>Type II -  </a:t>
            </a:r>
          </a:p>
          <a:p>
            <a:pPr marL="342906" indent="-342906" defTabSz="457207" eaLnBrk="1" fontAlgn="auto" hangingPunct="1">
              <a:lnSpc>
                <a:spcPct val="80000"/>
              </a:lnSpc>
              <a:spcAft>
                <a:spcPts val="0"/>
              </a:spcAft>
              <a:buClr>
                <a:srgbClr val="FFFF99"/>
              </a:buClr>
              <a:buFont typeface="Wingdings" charset="0"/>
              <a:buNone/>
              <a:defRPr/>
            </a:pPr>
            <a:r>
              <a:rPr lang="en-US" sz="2400" dirty="0">
                <a:ea typeface="+mj-ea"/>
              </a:rPr>
              <a:t>     - Medium grained for   </a:t>
            </a:r>
          </a:p>
          <a:p>
            <a:pPr marL="342906" indent="-342906" defTabSz="457207" eaLnBrk="1" fontAlgn="auto" hangingPunct="1">
              <a:lnSpc>
                <a:spcPct val="80000"/>
              </a:lnSpc>
              <a:spcAft>
                <a:spcPts val="0"/>
              </a:spcAft>
              <a:buClr>
                <a:srgbClr val="FFFF99"/>
              </a:buClr>
              <a:buFont typeface="Wingdings" charset="0"/>
              <a:buNone/>
              <a:defRPr/>
            </a:pPr>
            <a:r>
              <a:rPr lang="en-US" sz="2400" dirty="0">
                <a:ea typeface="+mj-ea"/>
              </a:rPr>
              <a:t>        </a:t>
            </a:r>
            <a:r>
              <a:rPr lang="en-US" sz="2400" dirty="0" err="1">
                <a:ea typeface="+mj-ea"/>
              </a:rPr>
              <a:t>luting</a:t>
            </a:r>
            <a:r>
              <a:rPr lang="en-US" sz="2400" dirty="0">
                <a:ea typeface="+mj-ea"/>
              </a:rPr>
              <a:t> and filling </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     -  Film thickness </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        should be more than </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        40um </a:t>
            </a:r>
          </a:p>
        </p:txBody>
      </p:sp>
      <p:pic>
        <p:nvPicPr>
          <p:cNvPr id="36868" name="Picture 5" descr="zincphosphate2"/>
          <p:cNvPicPr>
            <a:picLocks noGrp="1" noChangeAspect="1" noChangeArrowheads="1"/>
          </p:cNvPicPr>
          <p:nvPr>
            <p:ph sz="half" idx="2"/>
          </p:nvPr>
        </p:nvPicPr>
        <p:blipFill>
          <a:blip r:embed="rId3" cstate="print"/>
          <a:srcRect/>
          <a:stretch>
            <a:fillRect/>
          </a:stretch>
        </p:blipFill>
        <p:spPr>
          <a:xfrm>
            <a:off x="4648200" y="1676400"/>
            <a:ext cx="4038600" cy="391953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49275" y="387350"/>
            <a:ext cx="7604125" cy="596900"/>
          </a:xfrm>
        </p:spPr>
        <p:txBody>
          <a:bodyPr>
            <a:normAutofit fontScale="90000"/>
          </a:bodyPr>
          <a:lstStyle/>
          <a:p>
            <a:pPr eaLnBrk="1" hangingPunct="1">
              <a:defRPr/>
            </a:pPr>
            <a:r>
              <a:rPr lang="en-US" sz="2500" b="1" dirty="0" smtClean="0">
                <a:solidFill>
                  <a:schemeClr val="tx1">
                    <a:lumMod val="85000"/>
                    <a:lumOff val="15000"/>
                  </a:schemeClr>
                </a:solidFill>
              </a:rPr>
              <a:t>Manipulation</a:t>
            </a:r>
            <a:r>
              <a:rPr lang="en-US" sz="1600" b="1" u="sng" dirty="0" smtClean="0">
                <a:solidFill>
                  <a:schemeClr val="tx1">
                    <a:lumMod val="85000"/>
                    <a:lumOff val="15000"/>
                  </a:schemeClr>
                </a:solidFill>
              </a:rPr>
              <a:t/>
            </a:r>
            <a:br>
              <a:rPr lang="en-US" sz="1600" b="1" u="sng" dirty="0" smtClean="0">
                <a:solidFill>
                  <a:schemeClr val="tx1">
                    <a:lumMod val="85000"/>
                    <a:lumOff val="15000"/>
                  </a:schemeClr>
                </a:solidFill>
              </a:rPr>
            </a:br>
            <a:endParaRPr lang="en-US" sz="1600" b="1" u="sng" dirty="0" smtClean="0">
              <a:solidFill>
                <a:schemeClr val="tx1">
                  <a:lumMod val="85000"/>
                  <a:lumOff val="15000"/>
                </a:schemeClr>
              </a:solidFill>
            </a:endParaRPr>
          </a:p>
        </p:txBody>
      </p:sp>
      <p:sp>
        <p:nvSpPr>
          <p:cNvPr id="37891" name="Rectangle 3"/>
          <p:cNvSpPr>
            <a:spLocks noGrp="1" noChangeArrowheads="1"/>
          </p:cNvSpPr>
          <p:nvPr>
            <p:ph idx="1"/>
          </p:nvPr>
        </p:nvSpPr>
        <p:spPr>
          <a:xfrm>
            <a:off x="152400" y="1219200"/>
            <a:ext cx="5257800" cy="5257800"/>
          </a:xfrm>
        </p:spPr>
        <p:txBody>
          <a:bodyPr/>
          <a:lstStyle/>
          <a:p>
            <a:pPr eaLnBrk="1" hangingPunct="1"/>
            <a:r>
              <a:rPr lang="en-US" sz="2400" dirty="0" smtClean="0">
                <a:cs typeface="Times New Roman" pitchFamily="18" charset="0"/>
              </a:rPr>
              <a:t>Dispense the cement P/L :1.4 gm / 0.5 ml.</a:t>
            </a:r>
          </a:p>
          <a:p>
            <a:pPr algn="just" eaLnBrk="1" hangingPunct="1"/>
            <a:r>
              <a:rPr lang="en-US" sz="2400" dirty="0" smtClean="0">
                <a:cs typeface="Times New Roman" pitchFamily="18" charset="0"/>
              </a:rPr>
              <a:t> Divide the powder in one corner of the glass slab into increments depending on product. </a:t>
            </a:r>
          </a:p>
          <a:p>
            <a:pPr algn="just" eaLnBrk="1" hangingPunct="1"/>
            <a:r>
              <a:rPr lang="en-US" sz="2400" dirty="0" smtClean="0">
                <a:cs typeface="Times New Roman" pitchFamily="18" charset="0"/>
              </a:rPr>
              <a:t>Dispense the correct amount of liquid, to other area of the slab away from the powder. </a:t>
            </a:r>
          </a:p>
          <a:p>
            <a:pPr algn="just" eaLnBrk="1" hangingPunct="1"/>
            <a:r>
              <a:rPr lang="en-US" sz="2400" dirty="0" smtClean="0">
                <a:cs typeface="Times New Roman" pitchFamily="18" charset="0"/>
              </a:rPr>
              <a:t>Add the powder to liquid in portions at 15 sec intervals for a mixing time 60-120  sec 	</a:t>
            </a:r>
          </a:p>
        </p:txBody>
      </p:sp>
      <p:grpSp>
        <p:nvGrpSpPr>
          <p:cNvPr id="2" name="Group 4"/>
          <p:cNvGrpSpPr>
            <a:grpSpLocks/>
          </p:cNvGrpSpPr>
          <p:nvPr/>
        </p:nvGrpSpPr>
        <p:grpSpPr bwMode="auto">
          <a:xfrm>
            <a:off x="5638800" y="1143000"/>
            <a:ext cx="3505200" cy="4953000"/>
            <a:chOff x="1488" y="0"/>
            <a:chExt cx="3360" cy="3744"/>
          </a:xfrm>
        </p:grpSpPr>
        <p:pic>
          <p:nvPicPr>
            <p:cNvPr id="37893" name="Picture 5"/>
            <p:cNvPicPr>
              <a:picLocks noChangeAspect="1" noChangeArrowheads="1"/>
            </p:cNvPicPr>
            <p:nvPr/>
          </p:nvPicPr>
          <p:blipFill>
            <a:blip r:embed="rId3" cstate="print"/>
            <a:srcRect l="50000" t="14444" r="2499" b="57777"/>
            <a:stretch>
              <a:fillRect/>
            </a:stretch>
          </p:blipFill>
          <p:spPr bwMode="auto">
            <a:xfrm>
              <a:off x="1488" y="1440"/>
              <a:ext cx="3311" cy="1453"/>
            </a:xfrm>
            <a:prstGeom prst="rect">
              <a:avLst/>
            </a:prstGeom>
            <a:noFill/>
            <a:ln w="9525">
              <a:noFill/>
              <a:miter lim="800000"/>
              <a:headEnd/>
              <a:tailEnd/>
            </a:ln>
          </p:spPr>
        </p:pic>
        <p:pic>
          <p:nvPicPr>
            <p:cNvPr id="37894" name="Picture 6"/>
            <p:cNvPicPr>
              <a:picLocks noChangeAspect="1" noChangeArrowheads="1"/>
            </p:cNvPicPr>
            <p:nvPr/>
          </p:nvPicPr>
          <p:blipFill>
            <a:blip r:embed="rId3" cstate="print"/>
            <a:srcRect l="49167" t="42223" r="3334" b="24445"/>
            <a:stretch>
              <a:fillRect/>
            </a:stretch>
          </p:blipFill>
          <p:spPr bwMode="auto">
            <a:xfrm>
              <a:off x="1488" y="0"/>
              <a:ext cx="3311" cy="1364"/>
            </a:xfrm>
            <a:prstGeom prst="rect">
              <a:avLst/>
            </a:prstGeom>
            <a:noFill/>
            <a:ln w="9525">
              <a:noFill/>
              <a:miter lim="800000"/>
              <a:headEnd/>
              <a:tailEnd/>
            </a:ln>
          </p:spPr>
        </p:pic>
        <p:pic>
          <p:nvPicPr>
            <p:cNvPr id="37895" name="Picture 7"/>
            <p:cNvPicPr>
              <a:picLocks noChangeAspect="1" noChangeArrowheads="1"/>
            </p:cNvPicPr>
            <p:nvPr/>
          </p:nvPicPr>
          <p:blipFill>
            <a:blip r:embed="rId4" cstate="print"/>
            <a:srcRect t="73334"/>
            <a:stretch>
              <a:fillRect/>
            </a:stretch>
          </p:blipFill>
          <p:spPr bwMode="auto">
            <a:xfrm>
              <a:off x="1488" y="3072"/>
              <a:ext cx="3360" cy="672"/>
            </a:xfrm>
            <a:prstGeom prst="rect">
              <a:avLst/>
            </a:prstGeom>
            <a:noFill/>
            <a:ln w="9525">
              <a:noFill/>
              <a:miter lim="800000"/>
              <a:headEnd/>
              <a:tailEnd/>
            </a:ln>
          </p:spPr>
        </p:pic>
      </p:gr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29200" y="228600"/>
            <a:ext cx="4114800" cy="6324600"/>
            <a:chOff x="1056" y="0"/>
            <a:chExt cx="2832" cy="4089"/>
          </a:xfrm>
        </p:grpSpPr>
        <p:pic>
          <p:nvPicPr>
            <p:cNvPr id="38916" name="Picture 3"/>
            <p:cNvPicPr>
              <a:picLocks noChangeAspect="1" noChangeArrowheads="1"/>
            </p:cNvPicPr>
            <p:nvPr/>
          </p:nvPicPr>
          <p:blipFill>
            <a:blip r:embed="rId3" cstate="print"/>
            <a:srcRect l="49167" b="70000"/>
            <a:stretch>
              <a:fillRect/>
            </a:stretch>
          </p:blipFill>
          <p:spPr bwMode="auto">
            <a:xfrm>
              <a:off x="1056" y="1343"/>
              <a:ext cx="2832" cy="1173"/>
            </a:xfrm>
            <a:prstGeom prst="rect">
              <a:avLst/>
            </a:prstGeom>
            <a:noFill/>
            <a:ln w="9525">
              <a:noFill/>
              <a:miter lim="800000"/>
              <a:headEnd/>
              <a:tailEnd/>
            </a:ln>
          </p:spPr>
        </p:pic>
        <p:grpSp>
          <p:nvGrpSpPr>
            <p:cNvPr id="3" name="Group 4"/>
            <p:cNvGrpSpPr>
              <a:grpSpLocks/>
            </p:cNvGrpSpPr>
            <p:nvPr/>
          </p:nvGrpSpPr>
          <p:grpSpPr bwMode="auto">
            <a:xfrm>
              <a:off x="1056" y="0"/>
              <a:ext cx="2832" cy="4089"/>
              <a:chOff x="1056" y="16"/>
              <a:chExt cx="2832" cy="4089"/>
            </a:xfrm>
          </p:grpSpPr>
          <p:pic>
            <p:nvPicPr>
              <p:cNvPr id="38918" name="Picture 5"/>
              <p:cNvPicPr>
                <a:picLocks noChangeAspect="1" noChangeArrowheads="1"/>
              </p:cNvPicPr>
              <p:nvPr/>
            </p:nvPicPr>
            <p:blipFill>
              <a:blip r:embed="rId3" cstate="print"/>
              <a:srcRect r="49167" b="55556"/>
              <a:stretch>
                <a:fillRect/>
              </a:stretch>
            </p:blipFill>
            <p:spPr bwMode="auto">
              <a:xfrm>
                <a:off x="1056" y="16"/>
                <a:ext cx="2784" cy="1280"/>
              </a:xfrm>
              <a:prstGeom prst="rect">
                <a:avLst/>
              </a:prstGeom>
              <a:noFill/>
              <a:ln w="9525">
                <a:noFill/>
                <a:miter lim="800000"/>
                <a:headEnd/>
                <a:tailEnd/>
              </a:ln>
            </p:spPr>
          </p:pic>
          <p:pic>
            <p:nvPicPr>
              <p:cNvPr id="38919" name="Picture 6"/>
              <p:cNvPicPr>
                <a:picLocks noChangeAspect="1" noChangeArrowheads="1"/>
              </p:cNvPicPr>
              <p:nvPr/>
            </p:nvPicPr>
            <p:blipFill>
              <a:blip r:embed="rId3" cstate="print"/>
              <a:srcRect l="49165" t="31111" b="32153"/>
              <a:stretch>
                <a:fillRect/>
              </a:stretch>
            </p:blipFill>
            <p:spPr bwMode="auto">
              <a:xfrm>
                <a:off x="1056" y="2592"/>
                <a:ext cx="2832" cy="1513"/>
              </a:xfrm>
              <a:prstGeom prst="rect">
                <a:avLst/>
              </a:prstGeom>
              <a:noFill/>
              <a:ln w="9525">
                <a:noFill/>
                <a:miter lim="800000"/>
                <a:headEnd/>
                <a:tailEnd/>
              </a:ln>
            </p:spPr>
          </p:pic>
        </p:grpSp>
      </p:grpSp>
      <p:sp>
        <p:nvSpPr>
          <p:cNvPr id="38915" name="Rectangle 10"/>
          <p:cNvSpPr>
            <a:spLocks noGrp="1" noChangeArrowheads="1"/>
          </p:cNvSpPr>
          <p:nvPr>
            <p:ph type="body" sz="half" idx="1"/>
          </p:nvPr>
        </p:nvSpPr>
        <p:spPr>
          <a:xfrm>
            <a:off x="381000" y="228600"/>
            <a:ext cx="4495800" cy="6172200"/>
          </a:xfrm>
          <a:noFill/>
        </p:spPr>
        <p:txBody>
          <a:bodyPr/>
          <a:lstStyle/>
          <a:p>
            <a:pPr eaLnBrk="1" hangingPunct="1">
              <a:lnSpc>
                <a:spcPct val="90000"/>
              </a:lnSpc>
            </a:pPr>
            <a:r>
              <a:rPr lang="en-US" sz="2400" smtClean="0">
                <a:cs typeface="Times New Roman" pitchFamily="18" charset="0"/>
              </a:rPr>
              <a:t>Mix  it over a large area of the slab with a flexible metal spatula. </a:t>
            </a:r>
          </a:p>
          <a:p>
            <a:pPr eaLnBrk="1" hangingPunct="1">
              <a:lnSpc>
                <a:spcPct val="90000"/>
              </a:lnSpc>
            </a:pPr>
            <a:endParaRPr lang="en-US" sz="2400" smtClean="0">
              <a:cs typeface="Times New Roman" pitchFamily="18" charset="0"/>
            </a:endParaRPr>
          </a:p>
          <a:p>
            <a:pPr eaLnBrk="1" hangingPunct="1">
              <a:lnSpc>
                <a:spcPct val="90000"/>
              </a:lnSpc>
            </a:pPr>
            <a:r>
              <a:rPr lang="en-US" sz="2400" smtClean="0">
                <a:cs typeface="Times New Roman" pitchFamily="18" charset="0"/>
              </a:rPr>
              <a:t>Test the consistency of the cement before adding the last portion of powder. </a:t>
            </a:r>
          </a:p>
          <a:p>
            <a:pPr eaLnBrk="1" hangingPunct="1">
              <a:lnSpc>
                <a:spcPct val="90000"/>
              </a:lnSpc>
            </a:pPr>
            <a:endParaRPr lang="en-US" sz="2400" smtClean="0">
              <a:cs typeface="Times New Roman" pitchFamily="18" charset="0"/>
            </a:endParaRPr>
          </a:p>
          <a:p>
            <a:pPr eaLnBrk="1" hangingPunct="1">
              <a:lnSpc>
                <a:spcPct val="90000"/>
              </a:lnSpc>
            </a:pPr>
            <a:r>
              <a:rPr lang="en-US" sz="2400" smtClean="0">
                <a:cs typeface="Times New Roman" pitchFamily="18" charset="0"/>
              </a:rPr>
              <a:t>Only part of that portion  of powder may be necessary to reach the desired consistency. </a:t>
            </a:r>
          </a:p>
          <a:p>
            <a:pPr eaLnBrk="1" hangingPunct="1">
              <a:lnSpc>
                <a:spcPct val="90000"/>
              </a:lnSpc>
            </a:pPr>
            <a:endParaRPr lang="en-US" sz="2400" smtClean="0">
              <a:cs typeface="Times New Roman" pitchFamily="18" charset="0"/>
            </a:endParaRPr>
          </a:p>
          <a:p>
            <a:pPr eaLnBrk="1" hangingPunct="1">
              <a:lnSpc>
                <a:spcPct val="90000"/>
              </a:lnSpc>
            </a:pPr>
            <a:r>
              <a:rPr lang="en-US" sz="2400" smtClean="0">
                <a:cs typeface="Times New Roman" pitchFamily="18" charset="0"/>
              </a:rPr>
              <a:t>The cementing strings about one inch above the slab.</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457200" y="533400"/>
            <a:ext cx="8305800" cy="3810000"/>
          </a:xfrm>
        </p:spPr>
        <p:txBody>
          <a:bodyPr rtlCol="0">
            <a:normAutofit fontScale="25000" lnSpcReduction="20000"/>
          </a:bodyPr>
          <a:lstStyle/>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1800" dirty="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pitchFamily="18" charset="2"/>
              <a:buNone/>
              <a:defRPr/>
            </a:pPr>
            <a:r>
              <a:rPr lang="en-US" sz="9800" dirty="0">
                <a:ea typeface="+mj-ea"/>
              </a:rPr>
              <a:t>NOTE </a:t>
            </a:r>
            <a:r>
              <a:rPr lang="en-US" sz="9800" dirty="0" smtClean="0">
                <a:ea typeface="+mj-ea"/>
              </a:rPr>
              <a:t>:</a:t>
            </a:r>
          </a:p>
          <a:p>
            <a:pPr marL="342906" indent="-342906" defTabSz="457207" eaLnBrk="1" fontAlgn="auto" hangingPunct="1">
              <a:lnSpc>
                <a:spcPct val="80000"/>
              </a:lnSpc>
              <a:spcAft>
                <a:spcPts val="0"/>
              </a:spcAft>
              <a:buClr>
                <a:schemeClr val="bg2">
                  <a:lumMod val="40000"/>
                  <a:lumOff val="60000"/>
                </a:schemeClr>
              </a:buClr>
              <a:buFont typeface="Wingdings 3" pitchFamily="18" charset="2"/>
              <a:buNone/>
              <a:defRPr/>
            </a:pPr>
            <a:endParaRPr lang="en-US" sz="9800" dirty="0" smtClean="0">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9800" dirty="0" smtClean="0">
                <a:ea typeface="+mj-ea"/>
              </a:rPr>
              <a:t> </a:t>
            </a:r>
            <a:r>
              <a:rPr lang="en-US" sz="9800" dirty="0">
                <a:ea typeface="+mj-ea"/>
              </a:rPr>
              <a:t>Powder liquid reactions </a:t>
            </a:r>
            <a:r>
              <a:rPr lang="en-US" sz="9800" dirty="0" smtClean="0">
                <a:ea typeface="+mj-ea"/>
              </a:rPr>
              <a:t> </a:t>
            </a:r>
            <a:r>
              <a:rPr lang="en-US" sz="9800" dirty="0">
                <a:ea typeface="+mj-ea"/>
              </a:rPr>
              <a:t>accelerated by the presence of heat (exothermic </a:t>
            </a:r>
            <a:r>
              <a:rPr lang="en-US" sz="9800" dirty="0" smtClean="0">
                <a:ea typeface="+mj-ea"/>
              </a:rPr>
              <a:t>reaction)</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9800" dirty="0" smtClean="0">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9800" dirty="0" smtClean="0">
              <a:ea typeface="+mj-ea"/>
            </a:endParaRPr>
          </a:p>
          <a:p>
            <a:pPr marL="342906" indent="-342906" defTabSz="457207" eaLnBrk="1" fontAlgn="auto" hangingPunct="1">
              <a:lnSpc>
                <a:spcPct val="80000"/>
              </a:lnSpc>
              <a:spcAft>
                <a:spcPts val="0"/>
              </a:spcAft>
              <a:buClr>
                <a:schemeClr val="bg2">
                  <a:lumMod val="40000"/>
                  <a:lumOff val="60000"/>
                </a:schemeClr>
              </a:buClr>
              <a:buFont typeface="Wingdings" pitchFamily="2" charset="2"/>
              <a:buChar char="Ø"/>
              <a:defRPr/>
            </a:pPr>
            <a:r>
              <a:rPr lang="en-US" sz="9800" dirty="0" smtClean="0">
                <a:ea typeface="+mj-ea"/>
              </a:rPr>
              <a:t>When </a:t>
            </a:r>
            <a:r>
              <a:rPr lang="en-US" sz="9800" dirty="0">
                <a:ea typeface="+mj-ea"/>
              </a:rPr>
              <a:t>this liquid is exposed to a humid atmosphere, it will absorb water. </a:t>
            </a:r>
            <a:endParaRPr lang="en-US" sz="9800" dirty="0" smtClean="0">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9800" dirty="0" smtClean="0">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9800" dirty="0" smtClean="0">
                <a:ea typeface="+mj-ea"/>
              </a:rPr>
              <a:t>Whereas </a:t>
            </a:r>
            <a:r>
              <a:rPr lang="en-US" sz="9800" dirty="0">
                <a:ea typeface="+mj-ea"/>
              </a:rPr>
              <a:t>exposure to dry air tends to result in a loss of water which will alter the property of cement.</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79512" y="-27384"/>
            <a:ext cx="7772400" cy="1143000"/>
          </a:xfrm>
        </p:spPr>
        <p:txBody>
          <a:bodyPr/>
          <a:lstStyle/>
          <a:p>
            <a:pPr eaLnBrk="1" hangingPunct="1"/>
            <a:r>
              <a:rPr lang="en-US" b="1" u="sng" dirty="0" smtClean="0">
                <a:solidFill>
                  <a:schemeClr val="tx1">
                    <a:lumMod val="85000"/>
                    <a:lumOff val="15000"/>
                  </a:schemeClr>
                </a:solidFill>
              </a:rPr>
              <a:t>Frozen Slab Technique</a:t>
            </a:r>
            <a:endParaRPr lang="en-US" u="sng" dirty="0" smtClean="0">
              <a:solidFill>
                <a:schemeClr val="tx1">
                  <a:lumMod val="85000"/>
                  <a:lumOff val="15000"/>
                </a:schemeClr>
              </a:solidFill>
            </a:endParaRPr>
          </a:p>
        </p:txBody>
      </p:sp>
      <p:sp>
        <p:nvSpPr>
          <p:cNvPr id="259075" name="Rectangle 3"/>
          <p:cNvSpPr>
            <a:spLocks noGrp="1" noChangeArrowheads="1"/>
          </p:cNvSpPr>
          <p:nvPr>
            <p:ph idx="1"/>
          </p:nvPr>
        </p:nvSpPr>
        <p:spPr>
          <a:xfrm>
            <a:off x="304800" y="1524000"/>
            <a:ext cx="8839200" cy="4724400"/>
          </a:xfrm>
        </p:spPr>
        <p:txBody>
          <a:bodyPr rtlCol="0">
            <a:noAutofit/>
          </a:bodyPr>
          <a:lstStyle/>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latin typeface="Times New Roman" charset="0"/>
                <a:ea typeface="+mj-ea"/>
                <a:cs typeface="Times New Roman" charset="0"/>
              </a:rPr>
              <a:t>Practical way to increase the working time and reduce the setting time of zinc phosphate cement.</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latin typeface="Times New Roman" charset="0"/>
              <a:ea typeface="+mj-ea"/>
              <a:cs typeface="Times New Roman" charset="0"/>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latin typeface="Times New Roman" charset="0"/>
                <a:ea typeface="+mj-ea"/>
                <a:cs typeface="Times New Roman" charset="0"/>
              </a:rPr>
              <a:t>50% increased powder/liquid ratio.</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latin typeface="Times New Roman" charset="0"/>
              <a:ea typeface="+mj-ea"/>
              <a:cs typeface="Times New Roman" charset="0"/>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latin typeface="Times New Roman" charset="0"/>
                <a:ea typeface="+mj-ea"/>
                <a:cs typeface="Times New Roman" charset="0"/>
              </a:rPr>
              <a:t>Mixing in a frozen glass slab at </a:t>
            </a:r>
            <a:r>
              <a:rPr lang="en-US" sz="2400" dirty="0" smtClean="0">
                <a:latin typeface="Times New Roman" charset="0"/>
                <a:ea typeface="+mj-ea"/>
                <a:cs typeface="Times New Roman" charset="0"/>
              </a:rPr>
              <a:t>6</a:t>
            </a:r>
            <a:r>
              <a:rPr lang="en-US" sz="2400" baseline="30000" dirty="0" smtClean="0">
                <a:latin typeface="Times New Roman" charset="0"/>
                <a:ea typeface="+mj-ea"/>
                <a:cs typeface="Times New Roman" charset="0"/>
              </a:rPr>
              <a:t>0 </a:t>
            </a:r>
            <a:r>
              <a:rPr lang="en-US" sz="2400" dirty="0">
                <a:latin typeface="Times New Roman" charset="0"/>
                <a:ea typeface="+mj-ea"/>
                <a:cs typeface="Times New Roman" charset="0"/>
              </a:rPr>
              <a:t>C.</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latin typeface="Times New Roman" charset="0"/>
              <a:ea typeface="+mj-ea"/>
              <a:cs typeface="Times New Roman" charset="0"/>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latin typeface="Times New Roman" charset="0"/>
                <a:ea typeface="+mj-ea"/>
                <a:cs typeface="Times New Roman" charset="0"/>
              </a:rPr>
              <a:t>Effective when multiple castings are to be cemented.</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latin typeface="Times New Roman" charset="0"/>
              <a:ea typeface="+mj-ea"/>
              <a:cs typeface="Times New Roman" charset="0"/>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latin typeface="Times New Roman" charset="0"/>
                <a:ea typeface="+mj-ea"/>
                <a:cs typeface="Times New Roman" charset="0"/>
              </a:rPr>
              <a:t>Excess of cement is easy to clean up .</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latin typeface="Times New Roman" charset="0"/>
              <a:ea typeface="+mj-ea"/>
              <a:cs typeface="Times New Roman" charset="0"/>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latin typeface="Times New Roman" charset="0"/>
                <a:ea typeface="+mj-ea"/>
                <a:cs typeface="Times New Roman" charset="0"/>
              </a:rPr>
              <a:t>But decrease in compressive strength.</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81000" y="152400"/>
            <a:ext cx="8229600" cy="407988"/>
          </a:xfrm>
        </p:spPr>
        <p:txBody>
          <a:bodyPr rtlCol="0">
            <a:normAutofit fontScale="90000"/>
          </a:bodyPr>
          <a:lstStyle/>
          <a:p>
            <a:pPr defTabSz="457207" eaLnBrk="1" fontAlgn="auto" hangingPunct="1">
              <a:spcAft>
                <a:spcPts val="0"/>
              </a:spcAft>
              <a:defRPr/>
            </a:pPr>
            <a:r>
              <a:rPr lang="en-US" sz="2800" b="1" u="sng">
                <a:solidFill>
                  <a:srgbClr val="9966FF"/>
                </a:solidFill>
                <a:ea typeface="+mj-ea"/>
              </a:rPr>
              <a:t>SETTING REACTION</a:t>
            </a:r>
          </a:p>
        </p:txBody>
      </p:sp>
      <p:sp>
        <p:nvSpPr>
          <p:cNvPr id="126979" name="Rectangle 3"/>
          <p:cNvSpPr>
            <a:spLocks noGrp="1" noChangeArrowheads="1"/>
          </p:cNvSpPr>
          <p:nvPr>
            <p:ph idx="1"/>
          </p:nvPr>
        </p:nvSpPr>
        <p:spPr>
          <a:xfrm>
            <a:off x="228600" y="762000"/>
            <a:ext cx="8686800" cy="5867400"/>
          </a:xfrm>
          <a:extLst>
            <a:ext uri="{91240B29-F687-4f45-9708-019B960494DF}"/>
          </a:extLst>
        </p:spPr>
        <p:txBody>
          <a:bodyPr rtlCol="0">
            <a:noAutofit/>
          </a:bodyPr>
          <a:lstStyle/>
          <a:p>
            <a:pPr marL="342906" indent="-342906" defTabSz="457207" eaLnBrk="1" fontAlgn="auto" hangingPunct="1">
              <a:lnSpc>
                <a:spcPct val="80000"/>
              </a:lnSpc>
              <a:spcAft>
                <a:spcPts val="0"/>
              </a:spcAft>
              <a:buClr>
                <a:srgbClr val="FFFF99"/>
              </a:buClr>
              <a:buFont typeface="Wingdings" charset="0"/>
              <a:buChar char="v"/>
              <a:defRPr/>
            </a:pPr>
            <a:r>
              <a:rPr lang="en-US" sz="2400" dirty="0">
                <a:ea typeface="+mj-ea"/>
              </a:rPr>
              <a:t> Exothermic reaction</a:t>
            </a:r>
          </a:p>
          <a:p>
            <a:pPr marL="342906" indent="-342906" algn="ctr"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Powder &amp; liquid mixed</a:t>
            </a:r>
          </a:p>
          <a:p>
            <a:pPr marL="342906" indent="-342906" algn="ctr"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ea typeface="+mj-ea"/>
            </a:endParaRPr>
          </a:p>
          <a:p>
            <a:pPr marL="342906" indent="-342906" algn="ctr"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              Phosphoric acid attacks the surface</a:t>
            </a:r>
          </a:p>
          <a:p>
            <a:pPr marL="342906" indent="-342906" algn="ctr" defTabSz="457207" eaLnBrk="1" fontAlgn="auto" hangingPunct="1">
              <a:lnSpc>
                <a:spcPct val="80000"/>
              </a:lnSpc>
              <a:spcAft>
                <a:spcPts val="0"/>
              </a:spcAft>
              <a:buClr>
                <a:schemeClr val="bg2">
                  <a:lumMod val="40000"/>
                  <a:lumOff val="60000"/>
                </a:schemeClr>
              </a:buClr>
              <a:buFont typeface="Wingdings 3" charset="2"/>
              <a:buChar char=""/>
              <a:defRPr/>
            </a:pPr>
            <a:endParaRPr lang="en-US" sz="2400" dirty="0">
              <a:ea typeface="+mj-ea"/>
            </a:endParaRPr>
          </a:p>
          <a:p>
            <a:pPr marL="342906" indent="-342906" algn="ctr"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Release of zinc ions &amp; reaction of Al with phosphoric acid</a:t>
            </a:r>
          </a:p>
          <a:p>
            <a:pPr marL="342906" indent="-342906" algn="ctr"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ea typeface="+mj-ea"/>
            </a:endParaRPr>
          </a:p>
          <a:p>
            <a:pPr marL="342906" indent="-342906" algn="ctr"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       Al &amp; Zn ions  react with phosphoric acid</a:t>
            </a:r>
          </a:p>
          <a:p>
            <a:pPr marL="342906" indent="-342906" algn="ctr"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ea typeface="+mj-ea"/>
            </a:endParaRPr>
          </a:p>
          <a:p>
            <a:pPr marL="342906" indent="-342906" algn="ctr"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                      Zinc </a:t>
            </a:r>
            <a:r>
              <a:rPr lang="en-US" sz="2400" dirty="0" err="1">
                <a:ea typeface="+mj-ea"/>
              </a:rPr>
              <a:t>alumino</a:t>
            </a:r>
            <a:r>
              <a:rPr lang="en-US" sz="2400" dirty="0">
                <a:ea typeface="+mj-ea"/>
              </a:rPr>
              <a:t> phosphate gel </a:t>
            </a:r>
          </a:p>
          <a:p>
            <a:pPr marL="342906" indent="-342906" algn="ctr"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ea typeface="+mj-ea"/>
            </a:endParaRPr>
          </a:p>
          <a:p>
            <a:pPr marL="342906" indent="-342906" algn="ctr"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              and surrounds with un reacted particle</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400" b="1" dirty="0">
              <a:ea typeface="+mj-ea"/>
            </a:endParaRP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400" b="1" dirty="0">
              <a:ea typeface="+mj-ea"/>
            </a:endParaRP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smtClean="0">
                <a:ea typeface="+mj-ea"/>
                <a:cs typeface="Times New Roman" charset="0"/>
              </a:rPr>
              <a:t>. </a:t>
            </a:r>
            <a:endParaRPr lang="en-US" sz="2400" dirty="0">
              <a:ea typeface="+mj-ea"/>
              <a:cs typeface="Times New Roman" charset="0"/>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400" dirty="0">
              <a:ea typeface="+mj-ea"/>
              <a:cs typeface="Times New Roman" charset="0"/>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400" dirty="0">
              <a:ea typeface="+mj-ea"/>
              <a:cs typeface="Times New Roman" charset="0"/>
            </a:endParaRPr>
          </a:p>
        </p:txBody>
      </p:sp>
      <p:sp>
        <p:nvSpPr>
          <p:cNvPr id="41988" name="Line 8"/>
          <p:cNvSpPr>
            <a:spLocks noChangeShapeType="1"/>
          </p:cNvSpPr>
          <p:nvPr/>
        </p:nvSpPr>
        <p:spPr bwMode="auto">
          <a:xfrm>
            <a:off x="4695949" y="2316088"/>
            <a:ext cx="0" cy="304800"/>
          </a:xfrm>
          <a:prstGeom prst="line">
            <a:avLst/>
          </a:prstGeom>
          <a:noFill/>
          <a:ln w="9525">
            <a:solidFill>
              <a:schemeClr val="tx1"/>
            </a:solidFill>
            <a:round/>
            <a:headEnd/>
            <a:tailEnd type="triangle" w="med" len="med"/>
          </a:ln>
        </p:spPr>
        <p:txBody>
          <a:bodyPr/>
          <a:lstStyle/>
          <a:p>
            <a:endParaRPr lang="en-IN"/>
          </a:p>
        </p:txBody>
      </p:sp>
      <p:sp>
        <p:nvSpPr>
          <p:cNvPr id="41989" name="Line 12"/>
          <p:cNvSpPr>
            <a:spLocks noChangeShapeType="1"/>
          </p:cNvSpPr>
          <p:nvPr/>
        </p:nvSpPr>
        <p:spPr bwMode="auto">
          <a:xfrm>
            <a:off x="4695949" y="2980184"/>
            <a:ext cx="0" cy="304800"/>
          </a:xfrm>
          <a:prstGeom prst="line">
            <a:avLst/>
          </a:prstGeom>
          <a:noFill/>
          <a:ln w="9525">
            <a:solidFill>
              <a:schemeClr val="tx1"/>
            </a:solidFill>
            <a:round/>
            <a:headEnd/>
            <a:tailEnd type="triangle" w="med" len="med"/>
          </a:ln>
        </p:spPr>
        <p:txBody>
          <a:bodyPr/>
          <a:lstStyle/>
          <a:p>
            <a:endParaRPr lang="en-IN"/>
          </a:p>
        </p:txBody>
      </p:sp>
      <p:sp>
        <p:nvSpPr>
          <p:cNvPr id="41990" name="Line 13"/>
          <p:cNvSpPr>
            <a:spLocks noChangeShapeType="1"/>
          </p:cNvSpPr>
          <p:nvPr/>
        </p:nvSpPr>
        <p:spPr bwMode="auto">
          <a:xfrm flipH="1">
            <a:off x="4716014" y="3717032"/>
            <a:ext cx="1" cy="360040"/>
          </a:xfrm>
          <a:prstGeom prst="line">
            <a:avLst/>
          </a:prstGeom>
          <a:noFill/>
          <a:ln w="9525">
            <a:solidFill>
              <a:schemeClr val="tx1"/>
            </a:solidFill>
            <a:round/>
            <a:headEnd/>
            <a:tailEnd type="triangle" w="med" len="med"/>
          </a:ln>
        </p:spPr>
        <p:txBody>
          <a:bodyPr/>
          <a:lstStyle/>
          <a:p>
            <a:endParaRPr lang="en-IN"/>
          </a:p>
        </p:txBody>
      </p:sp>
      <p:sp>
        <p:nvSpPr>
          <p:cNvPr id="41991" name="Line 16"/>
          <p:cNvSpPr>
            <a:spLocks noChangeShapeType="1"/>
          </p:cNvSpPr>
          <p:nvPr/>
        </p:nvSpPr>
        <p:spPr bwMode="auto">
          <a:xfrm>
            <a:off x="4619749" y="1477888"/>
            <a:ext cx="0" cy="381000"/>
          </a:xfrm>
          <a:prstGeom prst="line">
            <a:avLst/>
          </a:prstGeom>
          <a:noFill/>
          <a:ln w="9525">
            <a:solidFill>
              <a:schemeClr val="tx1"/>
            </a:solidFill>
            <a:round/>
            <a:headEnd/>
            <a:tailEnd type="triangle" w="med" len="med"/>
          </a:ln>
        </p:spPr>
        <p:txBody>
          <a:bodyPr/>
          <a:lstStyle/>
          <a:p>
            <a:endParaRPr lang="en-IN"/>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457200" y="277813"/>
            <a:ext cx="8229600" cy="638175"/>
          </a:xfrm>
        </p:spPr>
        <p:txBody>
          <a:bodyPr/>
          <a:lstStyle/>
          <a:p>
            <a:pPr eaLnBrk="1" hangingPunct="1"/>
            <a:r>
              <a:rPr lang="en-US" sz="3200" smtClean="0">
                <a:solidFill>
                  <a:srgbClr val="9966FF"/>
                </a:solidFill>
              </a:rPr>
              <a:t>Properties</a:t>
            </a:r>
          </a:p>
        </p:txBody>
      </p:sp>
      <p:sp>
        <p:nvSpPr>
          <p:cNvPr id="43011" name="Rectangle 3"/>
          <p:cNvSpPr>
            <a:spLocks noGrp="1" noChangeArrowheads="1"/>
          </p:cNvSpPr>
          <p:nvPr>
            <p:ph idx="1"/>
          </p:nvPr>
        </p:nvSpPr>
        <p:spPr>
          <a:xfrm>
            <a:off x="533400" y="914400"/>
            <a:ext cx="8153400" cy="4724400"/>
          </a:xfrm>
        </p:spPr>
        <p:txBody>
          <a:bodyPr/>
          <a:lstStyle/>
          <a:p>
            <a:pPr eaLnBrk="1" hangingPunct="1">
              <a:lnSpc>
                <a:spcPct val="80000"/>
              </a:lnSpc>
            </a:pPr>
            <a:r>
              <a:rPr lang="en-US" sz="2200" smtClean="0"/>
              <a:t>Compressive strength -104 Mpa</a:t>
            </a:r>
          </a:p>
          <a:p>
            <a:pPr eaLnBrk="1" hangingPunct="1">
              <a:lnSpc>
                <a:spcPct val="80000"/>
              </a:lnSpc>
            </a:pPr>
            <a:endParaRPr lang="en-US" sz="2200" smtClean="0"/>
          </a:p>
          <a:p>
            <a:pPr eaLnBrk="1" hangingPunct="1">
              <a:lnSpc>
                <a:spcPct val="80000"/>
              </a:lnSpc>
            </a:pPr>
            <a:r>
              <a:rPr lang="en-US" sz="2200" smtClean="0"/>
              <a:t>Tensile strength -55 Mpa</a:t>
            </a:r>
          </a:p>
          <a:p>
            <a:pPr eaLnBrk="1" hangingPunct="1">
              <a:lnSpc>
                <a:spcPct val="80000"/>
              </a:lnSpc>
            </a:pPr>
            <a:endParaRPr lang="en-US" sz="2200" smtClean="0"/>
          </a:p>
          <a:p>
            <a:pPr eaLnBrk="1" hangingPunct="1">
              <a:lnSpc>
                <a:spcPct val="80000"/>
              </a:lnSpc>
            </a:pPr>
            <a:r>
              <a:rPr lang="en-US" sz="2200" smtClean="0"/>
              <a:t>Modulus of elasticity – 13.7Gpa ( stiff &amp; resistance to deformity )</a:t>
            </a:r>
          </a:p>
          <a:p>
            <a:pPr eaLnBrk="1" hangingPunct="1">
              <a:lnSpc>
                <a:spcPct val="80000"/>
              </a:lnSpc>
            </a:pPr>
            <a:endParaRPr lang="en-US" sz="2200" smtClean="0"/>
          </a:p>
          <a:p>
            <a:pPr eaLnBrk="1" hangingPunct="1">
              <a:lnSpc>
                <a:spcPct val="80000"/>
              </a:lnSpc>
            </a:pPr>
            <a:r>
              <a:rPr lang="en-US" sz="2200" smtClean="0"/>
              <a:t>Retention is mechanical</a:t>
            </a:r>
          </a:p>
          <a:p>
            <a:pPr eaLnBrk="1" hangingPunct="1">
              <a:lnSpc>
                <a:spcPct val="80000"/>
              </a:lnSpc>
              <a:buFont typeface="Wingdings 3" pitchFamily="18" charset="2"/>
              <a:buNone/>
            </a:pPr>
            <a:r>
              <a:rPr lang="en-US" sz="2200" smtClean="0"/>
              <a:t> </a:t>
            </a:r>
          </a:p>
          <a:p>
            <a:pPr eaLnBrk="1" hangingPunct="1">
              <a:lnSpc>
                <a:spcPct val="80000"/>
              </a:lnSpc>
            </a:pPr>
            <a:r>
              <a:rPr lang="en-US" sz="2200" smtClean="0"/>
              <a:t>At insertion pH at 2 min – 2</a:t>
            </a:r>
          </a:p>
          <a:p>
            <a:pPr eaLnBrk="1" hangingPunct="1">
              <a:lnSpc>
                <a:spcPct val="80000"/>
              </a:lnSpc>
            </a:pPr>
            <a:endParaRPr lang="en-US" sz="2200" smtClean="0"/>
          </a:p>
          <a:p>
            <a:pPr eaLnBrk="1" hangingPunct="1">
              <a:lnSpc>
                <a:spcPct val="80000"/>
              </a:lnSpc>
              <a:buFont typeface="Wingdings" pitchFamily="2" charset="2"/>
              <a:buNone/>
            </a:pPr>
            <a:r>
              <a:rPr lang="en-US" sz="2200" smtClean="0"/>
              <a:t>                             at 24 hrs – 5.</a:t>
            </a:r>
          </a:p>
          <a:p>
            <a:pPr eaLnBrk="1" hangingPunct="1">
              <a:lnSpc>
                <a:spcPct val="80000"/>
              </a:lnSpc>
            </a:pPr>
            <a:endParaRPr lang="en-US" sz="2200" smtClean="0"/>
          </a:p>
          <a:p>
            <a:pPr eaLnBrk="1" hangingPunct="1">
              <a:lnSpc>
                <a:spcPct val="80000"/>
              </a:lnSpc>
            </a:pPr>
            <a:endParaRPr lang="en-US" sz="1900" smtClean="0"/>
          </a:p>
        </p:txBody>
      </p:sp>
      <p:sp>
        <p:nvSpPr>
          <p:cNvPr id="43012" name="Line 6"/>
          <p:cNvSpPr>
            <a:spLocks noChangeShapeType="1"/>
          </p:cNvSpPr>
          <p:nvPr/>
        </p:nvSpPr>
        <p:spPr bwMode="auto">
          <a:xfrm>
            <a:off x="5638800" y="4953000"/>
            <a:ext cx="0" cy="762000"/>
          </a:xfrm>
          <a:prstGeom prst="line">
            <a:avLst/>
          </a:prstGeom>
          <a:noFill/>
          <a:ln w="19050">
            <a:solidFill>
              <a:schemeClr val="tx1"/>
            </a:solidFill>
            <a:round/>
            <a:headEnd/>
            <a:tailEnd/>
          </a:ln>
        </p:spPr>
        <p:txBody>
          <a:bodyPr/>
          <a:lstStyle/>
          <a:p>
            <a:endParaRPr lang="en-IN"/>
          </a:p>
        </p:txBody>
      </p:sp>
      <p:sp>
        <p:nvSpPr>
          <p:cNvPr id="43013" name="Line 7"/>
          <p:cNvSpPr>
            <a:spLocks noChangeShapeType="1"/>
          </p:cNvSpPr>
          <p:nvPr/>
        </p:nvSpPr>
        <p:spPr bwMode="auto">
          <a:xfrm flipH="1">
            <a:off x="4953000" y="5715000"/>
            <a:ext cx="685800" cy="533400"/>
          </a:xfrm>
          <a:prstGeom prst="line">
            <a:avLst/>
          </a:prstGeom>
          <a:noFill/>
          <a:ln w="19050">
            <a:solidFill>
              <a:schemeClr val="tx1"/>
            </a:solidFill>
            <a:round/>
            <a:headEnd/>
            <a:tailEnd/>
          </a:ln>
        </p:spPr>
        <p:txBody>
          <a:bodyPr/>
          <a:lstStyle/>
          <a:p>
            <a:endParaRPr lang="en-IN"/>
          </a:p>
        </p:txBody>
      </p:sp>
      <p:sp>
        <p:nvSpPr>
          <p:cNvPr id="43014" name="Line 8"/>
          <p:cNvSpPr>
            <a:spLocks noChangeShapeType="1"/>
          </p:cNvSpPr>
          <p:nvPr/>
        </p:nvSpPr>
        <p:spPr bwMode="auto">
          <a:xfrm>
            <a:off x="5638800" y="5715000"/>
            <a:ext cx="762000" cy="533400"/>
          </a:xfrm>
          <a:prstGeom prst="line">
            <a:avLst/>
          </a:prstGeom>
          <a:noFill/>
          <a:ln w="19050">
            <a:solidFill>
              <a:schemeClr val="tx1"/>
            </a:solidFill>
            <a:round/>
            <a:headEnd/>
            <a:tailEnd/>
          </a:ln>
        </p:spPr>
        <p:txBody>
          <a:bodyPr/>
          <a:lstStyle/>
          <a:p>
            <a:endParaRPr lang="en-IN"/>
          </a:p>
        </p:txBody>
      </p:sp>
      <p:sp>
        <p:nvSpPr>
          <p:cNvPr id="43015" name="Text Box 10"/>
          <p:cNvSpPr txBox="1">
            <a:spLocks noChangeArrowheads="1"/>
          </p:cNvSpPr>
          <p:nvPr/>
        </p:nvSpPr>
        <p:spPr bwMode="auto">
          <a:xfrm>
            <a:off x="5715000" y="5257800"/>
            <a:ext cx="539750" cy="366713"/>
          </a:xfrm>
          <a:prstGeom prst="rect">
            <a:avLst/>
          </a:prstGeom>
          <a:noFill/>
          <a:ln w="9525">
            <a:noFill/>
            <a:miter lim="800000"/>
            <a:headEnd/>
            <a:tailEnd/>
          </a:ln>
        </p:spPr>
        <p:txBody>
          <a:bodyPr wrap="none">
            <a:spAutoFit/>
          </a:bodyPr>
          <a:lstStyle/>
          <a:p>
            <a:pPr eaLnBrk="0" hangingPunct="0"/>
            <a:r>
              <a:rPr lang="en-US" b="1">
                <a:solidFill>
                  <a:srgbClr val="FFFF00"/>
                </a:solidFill>
              </a:rPr>
              <a:t>WT</a:t>
            </a:r>
          </a:p>
        </p:txBody>
      </p:sp>
      <p:sp>
        <p:nvSpPr>
          <p:cNvPr id="43016" name="Text Box 11"/>
          <p:cNvSpPr txBox="1">
            <a:spLocks noChangeArrowheads="1"/>
          </p:cNvSpPr>
          <p:nvPr/>
        </p:nvSpPr>
        <p:spPr bwMode="auto">
          <a:xfrm>
            <a:off x="5394325" y="5980113"/>
            <a:ext cx="514350" cy="366712"/>
          </a:xfrm>
          <a:prstGeom prst="rect">
            <a:avLst/>
          </a:prstGeom>
          <a:noFill/>
          <a:ln w="9525">
            <a:noFill/>
            <a:miter lim="800000"/>
            <a:headEnd/>
            <a:tailEnd/>
          </a:ln>
        </p:spPr>
        <p:txBody>
          <a:bodyPr wrap="none">
            <a:spAutoFit/>
          </a:bodyPr>
          <a:lstStyle/>
          <a:p>
            <a:pPr eaLnBrk="0" hangingPunct="0"/>
            <a:r>
              <a:rPr lang="en-US" b="1">
                <a:solidFill>
                  <a:srgbClr val="FF3399"/>
                </a:solidFill>
              </a:rPr>
              <a:t>MT</a:t>
            </a:r>
          </a:p>
        </p:txBody>
      </p:sp>
      <p:sp>
        <p:nvSpPr>
          <p:cNvPr id="43017" name="Text Box 12"/>
          <p:cNvSpPr txBox="1">
            <a:spLocks noChangeArrowheads="1"/>
          </p:cNvSpPr>
          <p:nvPr/>
        </p:nvSpPr>
        <p:spPr bwMode="auto">
          <a:xfrm>
            <a:off x="5029200" y="5257800"/>
            <a:ext cx="476250" cy="366713"/>
          </a:xfrm>
          <a:prstGeom prst="rect">
            <a:avLst/>
          </a:prstGeom>
          <a:noFill/>
          <a:ln w="9525">
            <a:noFill/>
            <a:miter lim="800000"/>
            <a:headEnd/>
            <a:tailEnd/>
          </a:ln>
        </p:spPr>
        <p:txBody>
          <a:bodyPr wrap="none">
            <a:spAutoFit/>
          </a:bodyPr>
          <a:lstStyle/>
          <a:p>
            <a:pPr eaLnBrk="0" hangingPunct="0"/>
            <a:r>
              <a:rPr lang="en-US" b="1">
                <a:solidFill>
                  <a:srgbClr val="33CC33"/>
                </a:solidFill>
              </a:rPr>
              <a:t>ST</a:t>
            </a:r>
          </a:p>
        </p:txBody>
      </p:sp>
      <p:sp>
        <p:nvSpPr>
          <p:cNvPr id="43018" name="Line 14"/>
          <p:cNvSpPr>
            <a:spLocks noChangeShapeType="1"/>
          </p:cNvSpPr>
          <p:nvPr/>
        </p:nvSpPr>
        <p:spPr bwMode="auto">
          <a:xfrm flipV="1">
            <a:off x="6248400" y="5334000"/>
            <a:ext cx="533400" cy="76200"/>
          </a:xfrm>
          <a:prstGeom prst="line">
            <a:avLst/>
          </a:prstGeom>
          <a:noFill/>
          <a:ln w="28575">
            <a:solidFill>
              <a:srgbClr val="FFFF00"/>
            </a:solidFill>
            <a:round/>
            <a:headEnd/>
            <a:tailEnd type="triangle" w="med" len="med"/>
          </a:ln>
        </p:spPr>
        <p:txBody>
          <a:bodyPr/>
          <a:lstStyle/>
          <a:p>
            <a:endParaRPr lang="en-IN"/>
          </a:p>
        </p:txBody>
      </p:sp>
      <p:sp>
        <p:nvSpPr>
          <p:cNvPr id="43019" name="Line 16"/>
          <p:cNvSpPr>
            <a:spLocks noChangeShapeType="1"/>
          </p:cNvSpPr>
          <p:nvPr/>
        </p:nvSpPr>
        <p:spPr bwMode="auto">
          <a:xfrm flipH="1">
            <a:off x="4343400" y="5486400"/>
            <a:ext cx="762000" cy="0"/>
          </a:xfrm>
          <a:prstGeom prst="line">
            <a:avLst/>
          </a:prstGeom>
          <a:noFill/>
          <a:ln w="28575">
            <a:solidFill>
              <a:srgbClr val="66FF33"/>
            </a:solidFill>
            <a:round/>
            <a:headEnd/>
            <a:tailEnd type="triangle" w="med" len="med"/>
          </a:ln>
        </p:spPr>
        <p:txBody>
          <a:bodyPr/>
          <a:lstStyle/>
          <a:p>
            <a:endParaRPr lang="en-IN"/>
          </a:p>
        </p:txBody>
      </p:sp>
      <p:sp>
        <p:nvSpPr>
          <p:cNvPr id="128017" name="Text Box 17"/>
          <p:cNvSpPr txBox="1">
            <a:spLocks noChangeArrowheads="1"/>
          </p:cNvSpPr>
          <p:nvPr/>
        </p:nvSpPr>
        <p:spPr bwMode="auto">
          <a:xfrm>
            <a:off x="6858000" y="5181600"/>
            <a:ext cx="781050" cy="36671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defRPr/>
            </a:pPr>
            <a:r>
              <a:rPr lang="en-US" b="1">
                <a:solidFill>
                  <a:srgbClr val="FFFF00"/>
                </a:solidFill>
                <a:effectLst>
                  <a:outerShdw blurRad="38100" dist="38100" dir="2700000" algn="tl">
                    <a:srgbClr val="FFFFFF"/>
                  </a:outerShdw>
                </a:effectLst>
              </a:rPr>
              <a:t>5 min</a:t>
            </a:r>
          </a:p>
        </p:txBody>
      </p:sp>
      <p:sp>
        <p:nvSpPr>
          <p:cNvPr id="128018" name="Text Box 18"/>
          <p:cNvSpPr txBox="1">
            <a:spLocks noChangeArrowheads="1"/>
          </p:cNvSpPr>
          <p:nvPr/>
        </p:nvSpPr>
        <p:spPr bwMode="auto">
          <a:xfrm>
            <a:off x="3124200" y="5334000"/>
            <a:ext cx="1238250" cy="36671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defRPr/>
            </a:pPr>
            <a:r>
              <a:rPr lang="en-US" b="1">
                <a:solidFill>
                  <a:srgbClr val="33CC33"/>
                </a:solidFill>
                <a:effectLst>
                  <a:outerShdw blurRad="38100" dist="38100" dir="2700000" algn="tl">
                    <a:srgbClr val="FFFFFF"/>
                  </a:outerShdw>
                </a:effectLst>
              </a:rPr>
              <a:t>2.5 -8 min</a:t>
            </a:r>
          </a:p>
        </p:txBody>
      </p:sp>
      <p:sp>
        <p:nvSpPr>
          <p:cNvPr id="43022" name="Text Box 19"/>
          <p:cNvSpPr txBox="1">
            <a:spLocks noChangeArrowheads="1"/>
          </p:cNvSpPr>
          <p:nvPr/>
        </p:nvSpPr>
        <p:spPr bwMode="auto">
          <a:xfrm>
            <a:off x="6553200" y="6248400"/>
            <a:ext cx="1235075" cy="366713"/>
          </a:xfrm>
          <a:prstGeom prst="rect">
            <a:avLst/>
          </a:prstGeom>
          <a:noFill/>
          <a:ln w="9525">
            <a:noFill/>
            <a:miter lim="800000"/>
            <a:headEnd/>
            <a:tailEnd/>
          </a:ln>
        </p:spPr>
        <p:txBody>
          <a:bodyPr>
            <a:spAutoFit/>
          </a:bodyPr>
          <a:lstStyle/>
          <a:p>
            <a:pPr eaLnBrk="0" hangingPunct="0"/>
            <a:endParaRPr lang="hi-IN"/>
          </a:p>
        </p:txBody>
      </p:sp>
      <p:sp>
        <p:nvSpPr>
          <p:cNvPr id="128021" name="Text Box 21"/>
          <p:cNvSpPr txBox="1">
            <a:spLocks noChangeArrowheads="1"/>
          </p:cNvSpPr>
          <p:nvPr/>
        </p:nvSpPr>
        <p:spPr bwMode="auto">
          <a:xfrm>
            <a:off x="6765925" y="6284913"/>
            <a:ext cx="1238250" cy="3667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defRPr/>
            </a:pPr>
            <a:r>
              <a:rPr lang="en-US" b="1">
                <a:solidFill>
                  <a:srgbClr val="FF3399"/>
                </a:solidFill>
                <a:effectLst>
                  <a:outerShdw blurRad="38100" dist="38100" dir="2700000" algn="tl">
                    <a:srgbClr val="FFFFFF"/>
                  </a:outerShdw>
                </a:effectLst>
              </a:rPr>
              <a:t>1.5 -2 min</a:t>
            </a:r>
          </a:p>
        </p:txBody>
      </p:sp>
      <p:sp>
        <p:nvSpPr>
          <p:cNvPr id="43024" name="Line 22"/>
          <p:cNvSpPr>
            <a:spLocks noChangeShapeType="1"/>
          </p:cNvSpPr>
          <p:nvPr/>
        </p:nvSpPr>
        <p:spPr bwMode="auto">
          <a:xfrm>
            <a:off x="5715000" y="6248400"/>
            <a:ext cx="990600" cy="228600"/>
          </a:xfrm>
          <a:prstGeom prst="line">
            <a:avLst/>
          </a:prstGeom>
          <a:noFill/>
          <a:ln w="19050">
            <a:solidFill>
              <a:srgbClr val="FF3399"/>
            </a:solidFill>
            <a:round/>
            <a:headEnd/>
            <a:tailEnd type="triangle" w="med" len="med"/>
          </a:ln>
        </p:spPr>
        <p:txBody>
          <a:bodyPr/>
          <a:lstStyle/>
          <a:p>
            <a:endParaRPr lang="en-IN"/>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533400" y="609600"/>
            <a:ext cx="8229600" cy="5867400"/>
          </a:xfrm>
        </p:spPr>
        <p:txBody>
          <a:bodyPr/>
          <a:lstStyle/>
          <a:p>
            <a:pPr eaLnBrk="1" hangingPunct="1">
              <a:lnSpc>
                <a:spcPct val="80000"/>
              </a:lnSpc>
              <a:buFont typeface="Wingdings" pitchFamily="2" charset="2"/>
              <a:buNone/>
            </a:pPr>
            <a:r>
              <a:rPr lang="en-US" smtClean="0"/>
              <a:t> </a:t>
            </a:r>
            <a:r>
              <a:rPr lang="en-US" sz="4000" smtClean="0">
                <a:solidFill>
                  <a:srgbClr val="FF99FF"/>
                </a:solidFill>
              </a:rPr>
              <a:t>Advantages</a:t>
            </a:r>
          </a:p>
          <a:p>
            <a:pPr eaLnBrk="1" hangingPunct="1">
              <a:lnSpc>
                <a:spcPct val="80000"/>
              </a:lnSpc>
              <a:buClr>
                <a:srgbClr val="9966FF"/>
              </a:buClr>
              <a:buFont typeface="Wingdings" pitchFamily="2" charset="2"/>
              <a:buChar char="Ø"/>
            </a:pPr>
            <a:r>
              <a:rPr lang="en-US" sz="2400" smtClean="0"/>
              <a:t>Most popular for cast restorations</a:t>
            </a:r>
          </a:p>
          <a:p>
            <a:pPr eaLnBrk="1" hangingPunct="1">
              <a:lnSpc>
                <a:spcPct val="80000"/>
              </a:lnSpc>
              <a:buClr>
                <a:srgbClr val="9966FF"/>
              </a:buClr>
              <a:buFont typeface="Wingdings" pitchFamily="2" charset="2"/>
              <a:buChar char="Ø"/>
            </a:pPr>
            <a:endParaRPr lang="en-US" sz="2400" smtClean="0"/>
          </a:p>
          <a:p>
            <a:pPr eaLnBrk="1" hangingPunct="1">
              <a:lnSpc>
                <a:spcPct val="80000"/>
              </a:lnSpc>
              <a:buClr>
                <a:srgbClr val="9966FF"/>
              </a:buClr>
              <a:buFont typeface="Wingdings" pitchFamily="2" charset="2"/>
              <a:buChar char="Ø"/>
            </a:pPr>
            <a:r>
              <a:rPr lang="en-US" sz="2400" smtClean="0"/>
              <a:t>Adequate strength</a:t>
            </a:r>
          </a:p>
          <a:p>
            <a:pPr eaLnBrk="1" hangingPunct="1">
              <a:lnSpc>
                <a:spcPct val="80000"/>
              </a:lnSpc>
              <a:buClr>
                <a:srgbClr val="9966FF"/>
              </a:buClr>
              <a:buFont typeface="Wingdings" pitchFamily="2" charset="2"/>
              <a:buChar char="Ø"/>
            </a:pPr>
            <a:endParaRPr lang="en-US" sz="2400" smtClean="0"/>
          </a:p>
          <a:p>
            <a:pPr eaLnBrk="1" hangingPunct="1">
              <a:lnSpc>
                <a:spcPct val="80000"/>
              </a:lnSpc>
              <a:buClr>
                <a:srgbClr val="9966FF"/>
              </a:buClr>
              <a:buFont typeface="Wingdings" pitchFamily="2" charset="2"/>
              <a:buChar char="Ø"/>
            </a:pPr>
            <a:r>
              <a:rPr lang="en-US" sz="2400" smtClean="0"/>
              <a:t>Reasonable working time</a:t>
            </a:r>
          </a:p>
          <a:p>
            <a:pPr eaLnBrk="1" hangingPunct="1">
              <a:lnSpc>
                <a:spcPct val="80000"/>
              </a:lnSpc>
              <a:buClr>
                <a:srgbClr val="9966FF"/>
              </a:buClr>
              <a:buFont typeface="Wingdings" pitchFamily="2" charset="2"/>
              <a:buChar char="Ø"/>
            </a:pPr>
            <a:endParaRPr lang="en-US" sz="2400" smtClean="0"/>
          </a:p>
          <a:p>
            <a:pPr eaLnBrk="1" hangingPunct="1">
              <a:lnSpc>
                <a:spcPct val="80000"/>
              </a:lnSpc>
              <a:buClr>
                <a:srgbClr val="9966FF"/>
              </a:buClr>
              <a:buFont typeface="Wingdings" pitchFamily="2" charset="2"/>
              <a:buChar char="Ø"/>
            </a:pPr>
            <a:r>
              <a:rPr lang="en-US" sz="2400" smtClean="0"/>
              <a:t>Excess material can be easily removed</a:t>
            </a:r>
          </a:p>
          <a:p>
            <a:pPr eaLnBrk="1" hangingPunct="1">
              <a:lnSpc>
                <a:spcPct val="80000"/>
              </a:lnSpc>
              <a:buClr>
                <a:srgbClr val="9966FF"/>
              </a:buClr>
              <a:buFont typeface="Wingdings" pitchFamily="2" charset="2"/>
              <a:buChar char="Ø"/>
            </a:pPr>
            <a:endParaRPr lang="en-US" sz="2400" smtClean="0"/>
          </a:p>
          <a:p>
            <a:pPr eaLnBrk="1" hangingPunct="1">
              <a:lnSpc>
                <a:spcPct val="80000"/>
              </a:lnSpc>
              <a:buClr>
                <a:srgbClr val="9966FF"/>
              </a:buClr>
              <a:buFont typeface="Wingdings" pitchFamily="2" charset="2"/>
              <a:buChar char="Ø"/>
            </a:pPr>
            <a:r>
              <a:rPr lang="en-US" sz="2400" smtClean="0"/>
              <a:t>Acceptable effect over the dental pulp</a:t>
            </a:r>
          </a:p>
          <a:p>
            <a:pPr eaLnBrk="1" hangingPunct="1">
              <a:lnSpc>
                <a:spcPct val="80000"/>
              </a:lnSpc>
              <a:buClr>
                <a:srgbClr val="9966FF"/>
              </a:buClr>
              <a:buFont typeface="Wingdings" pitchFamily="2" charset="2"/>
              <a:buChar char="Ø"/>
            </a:pPr>
            <a:endParaRPr lang="en-US" sz="2400" smtClean="0">
              <a:solidFill>
                <a:srgbClr val="FF99FF"/>
              </a:solidFill>
            </a:endParaRPr>
          </a:p>
          <a:p>
            <a:pPr eaLnBrk="1" hangingPunct="1">
              <a:lnSpc>
                <a:spcPct val="80000"/>
              </a:lnSpc>
              <a:buClr>
                <a:srgbClr val="9966FF"/>
              </a:buClr>
              <a:buFont typeface="Wingdings" pitchFamily="2" charset="2"/>
              <a:buChar char="Ø"/>
            </a:pPr>
            <a:r>
              <a:rPr lang="en-US" sz="2400" smtClean="0"/>
              <a:t>Manipulation less critical than other cements</a:t>
            </a:r>
            <a:r>
              <a:rPr lang="en-US" sz="1900" smtClean="0"/>
              <a:t>. </a:t>
            </a:r>
          </a:p>
          <a:p>
            <a:pPr eaLnBrk="1" hangingPunct="1">
              <a:lnSpc>
                <a:spcPct val="80000"/>
              </a:lnSpc>
              <a:buClr>
                <a:srgbClr val="FFFF99"/>
              </a:buClr>
              <a:buFont typeface="Wingdings" pitchFamily="2" charset="2"/>
              <a:buChar char="ü"/>
            </a:pPr>
            <a:endParaRPr lang="en-US" sz="1900" smtClean="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762000" y="914400"/>
            <a:ext cx="6096000" cy="4475163"/>
          </a:xfrm>
          <a:prstGeom prst="rect">
            <a:avLst/>
          </a:prstGeom>
          <a:noFill/>
          <a:ln w="9525">
            <a:noFill/>
            <a:miter lim="800000"/>
            <a:headEnd/>
            <a:tailEnd/>
          </a:ln>
        </p:spPr>
        <p:txBody>
          <a:bodyPr>
            <a:spAutoFit/>
          </a:bodyPr>
          <a:lstStyle/>
          <a:p>
            <a:pPr>
              <a:lnSpc>
                <a:spcPct val="80000"/>
              </a:lnSpc>
              <a:buFont typeface="Wingdings" pitchFamily="2" charset="2"/>
              <a:buNone/>
              <a:defRPr/>
            </a:pPr>
            <a:r>
              <a:rPr lang="en-US" sz="4400" dirty="0">
                <a:solidFill>
                  <a:srgbClr val="FF99FF"/>
                </a:solidFill>
              </a:rPr>
              <a:t>Disadvantages</a:t>
            </a:r>
          </a:p>
          <a:p>
            <a:pPr>
              <a:lnSpc>
                <a:spcPct val="80000"/>
              </a:lnSpc>
              <a:buClr>
                <a:srgbClr val="FFFF99"/>
              </a:buClr>
              <a:buFont typeface="Wingdings" pitchFamily="2" charset="2"/>
              <a:buChar char="ü"/>
              <a:defRPr/>
            </a:pPr>
            <a:r>
              <a:rPr lang="en-US" sz="2400" dirty="0">
                <a:latin typeface="+mj-lt"/>
              </a:rPr>
              <a:t>Pulp irritation</a:t>
            </a:r>
          </a:p>
          <a:p>
            <a:pPr>
              <a:lnSpc>
                <a:spcPct val="80000"/>
              </a:lnSpc>
              <a:buClr>
                <a:srgbClr val="FFFF99"/>
              </a:buClr>
              <a:buFont typeface="Wingdings" pitchFamily="2" charset="2"/>
              <a:buChar char="ü"/>
              <a:defRPr/>
            </a:pPr>
            <a:endParaRPr lang="en-US" sz="2400" dirty="0">
              <a:latin typeface="+mj-lt"/>
            </a:endParaRPr>
          </a:p>
          <a:p>
            <a:pPr>
              <a:lnSpc>
                <a:spcPct val="80000"/>
              </a:lnSpc>
              <a:buClr>
                <a:srgbClr val="FFFF99"/>
              </a:buClr>
              <a:buFont typeface="Wingdings" pitchFamily="2" charset="2"/>
              <a:buChar char="ü"/>
              <a:defRPr/>
            </a:pPr>
            <a:endParaRPr lang="en-US" sz="2400" dirty="0">
              <a:latin typeface="+mj-lt"/>
            </a:endParaRPr>
          </a:p>
          <a:p>
            <a:pPr>
              <a:lnSpc>
                <a:spcPct val="80000"/>
              </a:lnSpc>
              <a:buClr>
                <a:srgbClr val="FFFF99"/>
              </a:buClr>
              <a:buFont typeface="Wingdings" pitchFamily="2" charset="2"/>
              <a:buChar char="ü"/>
              <a:defRPr/>
            </a:pPr>
            <a:r>
              <a:rPr lang="en-US" sz="2400" dirty="0">
                <a:latin typeface="+mj-lt"/>
              </a:rPr>
              <a:t>Lack of antibacterial action</a:t>
            </a:r>
          </a:p>
          <a:p>
            <a:pPr>
              <a:lnSpc>
                <a:spcPct val="80000"/>
              </a:lnSpc>
              <a:buClr>
                <a:srgbClr val="FFFF99"/>
              </a:buClr>
              <a:buFont typeface="Wingdings" pitchFamily="2" charset="2"/>
              <a:buChar char="ü"/>
              <a:defRPr/>
            </a:pPr>
            <a:endParaRPr lang="en-US" sz="2400" dirty="0">
              <a:latin typeface="+mj-lt"/>
            </a:endParaRPr>
          </a:p>
          <a:p>
            <a:pPr>
              <a:lnSpc>
                <a:spcPct val="80000"/>
              </a:lnSpc>
              <a:buClr>
                <a:srgbClr val="FFFF99"/>
              </a:buClr>
              <a:buFont typeface="Wingdings" pitchFamily="2" charset="2"/>
              <a:buChar char="ü"/>
              <a:defRPr/>
            </a:pPr>
            <a:endParaRPr lang="en-US" sz="2400" dirty="0">
              <a:latin typeface="+mj-lt"/>
            </a:endParaRPr>
          </a:p>
          <a:p>
            <a:pPr>
              <a:lnSpc>
                <a:spcPct val="80000"/>
              </a:lnSpc>
              <a:buClr>
                <a:srgbClr val="FFFF99"/>
              </a:buClr>
              <a:buFont typeface="Wingdings" pitchFamily="2" charset="2"/>
              <a:buChar char="ü"/>
              <a:defRPr/>
            </a:pPr>
            <a:r>
              <a:rPr lang="en-US" sz="2400" dirty="0">
                <a:latin typeface="+mj-lt"/>
              </a:rPr>
              <a:t>Brittleness</a:t>
            </a:r>
          </a:p>
          <a:p>
            <a:pPr>
              <a:lnSpc>
                <a:spcPct val="80000"/>
              </a:lnSpc>
              <a:buClr>
                <a:srgbClr val="FFFF99"/>
              </a:buClr>
              <a:buFont typeface="Wingdings" pitchFamily="2" charset="2"/>
              <a:buChar char="ü"/>
              <a:defRPr/>
            </a:pPr>
            <a:endParaRPr lang="en-US" sz="2400" dirty="0">
              <a:latin typeface="+mj-lt"/>
            </a:endParaRPr>
          </a:p>
          <a:p>
            <a:pPr>
              <a:lnSpc>
                <a:spcPct val="80000"/>
              </a:lnSpc>
              <a:buClr>
                <a:srgbClr val="FFFF99"/>
              </a:buClr>
              <a:buFont typeface="Wingdings" pitchFamily="2" charset="2"/>
              <a:buChar char="ü"/>
              <a:defRPr/>
            </a:pPr>
            <a:endParaRPr lang="en-US" sz="2400" dirty="0">
              <a:latin typeface="+mj-lt"/>
            </a:endParaRPr>
          </a:p>
          <a:p>
            <a:pPr>
              <a:lnSpc>
                <a:spcPct val="80000"/>
              </a:lnSpc>
              <a:buClr>
                <a:srgbClr val="FFFF99"/>
              </a:buClr>
              <a:buFont typeface="Wingdings" pitchFamily="2" charset="2"/>
              <a:buChar char="ü"/>
              <a:defRPr/>
            </a:pPr>
            <a:r>
              <a:rPr lang="en-US" sz="2400" dirty="0">
                <a:latin typeface="+mj-lt"/>
              </a:rPr>
              <a:t>Lack of adhesion</a:t>
            </a:r>
          </a:p>
          <a:p>
            <a:pPr>
              <a:lnSpc>
                <a:spcPct val="80000"/>
              </a:lnSpc>
              <a:buClr>
                <a:srgbClr val="FFFF99"/>
              </a:buClr>
              <a:buFont typeface="Wingdings" pitchFamily="2" charset="2"/>
              <a:buChar char="ü"/>
              <a:defRPr/>
            </a:pPr>
            <a:endParaRPr lang="en-US" sz="2400" dirty="0">
              <a:latin typeface="+mj-lt"/>
            </a:endParaRPr>
          </a:p>
          <a:p>
            <a:pPr>
              <a:lnSpc>
                <a:spcPct val="80000"/>
              </a:lnSpc>
              <a:buClr>
                <a:srgbClr val="FFFF99"/>
              </a:buClr>
              <a:buFont typeface="Wingdings" pitchFamily="2" charset="2"/>
              <a:buChar char="ü"/>
              <a:defRPr/>
            </a:pPr>
            <a:endParaRPr lang="en-US" sz="2400" dirty="0">
              <a:latin typeface="+mj-lt"/>
            </a:endParaRPr>
          </a:p>
          <a:p>
            <a:pPr>
              <a:lnSpc>
                <a:spcPct val="80000"/>
              </a:lnSpc>
              <a:buClr>
                <a:srgbClr val="FFFF99"/>
              </a:buClr>
              <a:buFont typeface="Wingdings" pitchFamily="2" charset="2"/>
              <a:buChar char="ü"/>
              <a:defRPr/>
            </a:pPr>
            <a:r>
              <a:rPr lang="en-US" sz="2400" dirty="0">
                <a:latin typeface="+mj-lt"/>
              </a:rPr>
              <a:t>Solubility in acid fluids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8600" y="152400"/>
            <a:ext cx="8458200" cy="762000"/>
          </a:xfrm>
        </p:spPr>
        <p:txBody>
          <a:bodyPr/>
          <a:lstStyle/>
          <a:p>
            <a:pPr eaLnBrk="1" hangingPunct="1"/>
            <a:r>
              <a:rPr lang="en-US" sz="3200" b="1" u="sng" dirty="0" smtClean="0">
                <a:solidFill>
                  <a:schemeClr val="tx1">
                    <a:lumMod val="85000"/>
                    <a:lumOff val="15000"/>
                  </a:schemeClr>
                </a:solidFill>
              </a:rPr>
              <a:t>Variations in Zinc Phosphate Cement</a:t>
            </a:r>
          </a:p>
        </p:txBody>
      </p:sp>
      <p:sp>
        <p:nvSpPr>
          <p:cNvPr id="117763" name="Rectangle 3"/>
          <p:cNvSpPr>
            <a:spLocks noGrp="1" noChangeArrowheads="1"/>
          </p:cNvSpPr>
          <p:nvPr>
            <p:ph type="body" sz="half" idx="1"/>
          </p:nvPr>
        </p:nvSpPr>
        <p:spPr>
          <a:xfrm>
            <a:off x="381000" y="762000"/>
            <a:ext cx="8458200" cy="5368925"/>
          </a:xfrm>
        </p:spPr>
        <p:txBody>
          <a:bodyPr rtlCol="0">
            <a:normAutofit lnSpcReduction="10000"/>
          </a:bodyPr>
          <a:lstStyle/>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u="sng" dirty="0" smtClean="0">
                <a:solidFill>
                  <a:schemeClr val="tx1">
                    <a:lumMod val="85000"/>
                    <a:lumOff val="15000"/>
                  </a:schemeClr>
                </a:solidFill>
                <a:ea typeface="+mj-ea"/>
              </a:rPr>
              <a:t> </a:t>
            </a:r>
            <a:r>
              <a:rPr lang="en-US" sz="2800" b="1" u="sng" dirty="0" smtClean="0">
                <a:solidFill>
                  <a:schemeClr val="tx1">
                    <a:lumMod val="85000"/>
                    <a:lumOff val="15000"/>
                  </a:schemeClr>
                </a:solidFill>
                <a:ea typeface="+mj-ea"/>
              </a:rPr>
              <a:t>Fluoridated </a:t>
            </a:r>
            <a:r>
              <a:rPr lang="en-US" sz="2800" b="1" u="sng" dirty="0">
                <a:solidFill>
                  <a:schemeClr val="tx1">
                    <a:lumMod val="85000"/>
                    <a:lumOff val="15000"/>
                  </a:schemeClr>
                </a:solidFill>
                <a:ea typeface="+mj-ea"/>
              </a:rPr>
              <a:t>cement:</a:t>
            </a:r>
          </a:p>
          <a:p>
            <a:pPr marL="342906" indent="-342906" defTabSz="457207" eaLnBrk="1" fontAlgn="auto" hangingPunct="1">
              <a:lnSpc>
                <a:spcPct val="80000"/>
              </a:lnSpc>
              <a:spcAft>
                <a:spcPts val="0"/>
              </a:spcAft>
              <a:buClr>
                <a:srgbClr val="FFFF99"/>
              </a:buClr>
              <a:buFontTx/>
              <a:buChar char="o"/>
              <a:defRPr/>
            </a:pPr>
            <a:r>
              <a:rPr lang="en-US" sz="2600" dirty="0" smtClean="0">
                <a:ea typeface="+mj-ea"/>
              </a:rPr>
              <a:t>Small amt of stannous fluoride.</a:t>
            </a:r>
          </a:p>
          <a:p>
            <a:pPr marL="342906" indent="-342906" defTabSz="457207" eaLnBrk="1" fontAlgn="auto" hangingPunct="1">
              <a:lnSpc>
                <a:spcPct val="80000"/>
              </a:lnSpc>
              <a:spcAft>
                <a:spcPts val="0"/>
              </a:spcAft>
              <a:buClr>
                <a:srgbClr val="FFFF99"/>
              </a:buClr>
              <a:buFontTx/>
              <a:buChar char="o"/>
              <a:defRPr/>
            </a:pPr>
            <a:endParaRPr lang="en-US" sz="2600" dirty="0" smtClean="0">
              <a:ea typeface="+mj-ea"/>
            </a:endParaRPr>
          </a:p>
          <a:p>
            <a:pPr marL="342906" indent="-342906" defTabSz="457207" eaLnBrk="1" fontAlgn="auto" hangingPunct="1">
              <a:lnSpc>
                <a:spcPct val="80000"/>
              </a:lnSpc>
              <a:spcAft>
                <a:spcPts val="0"/>
              </a:spcAft>
              <a:buClr>
                <a:srgbClr val="FFFF99"/>
              </a:buClr>
              <a:buFontTx/>
              <a:buChar char="o"/>
              <a:defRPr/>
            </a:pPr>
            <a:r>
              <a:rPr lang="en-US" sz="2600" dirty="0" smtClean="0">
                <a:ea typeface="+mj-ea"/>
              </a:rPr>
              <a:t>Lower strength &amp; higher solubility than zinc phosphate.</a:t>
            </a:r>
          </a:p>
          <a:p>
            <a:pPr marL="342906" indent="-342906" defTabSz="457207" eaLnBrk="1" fontAlgn="auto" hangingPunct="1">
              <a:lnSpc>
                <a:spcPct val="80000"/>
              </a:lnSpc>
              <a:spcAft>
                <a:spcPts val="0"/>
              </a:spcAft>
              <a:buClr>
                <a:srgbClr val="FFFF99"/>
              </a:buClr>
              <a:buFontTx/>
              <a:buChar char="o"/>
              <a:defRPr/>
            </a:pPr>
            <a:endParaRPr lang="en-US" sz="2600" dirty="0" smtClean="0">
              <a:ea typeface="+mj-ea"/>
            </a:endParaRPr>
          </a:p>
          <a:p>
            <a:pPr marL="342906" indent="-342906" defTabSz="457207" eaLnBrk="1" fontAlgn="auto" hangingPunct="1">
              <a:lnSpc>
                <a:spcPct val="80000"/>
              </a:lnSpc>
              <a:spcAft>
                <a:spcPts val="0"/>
              </a:spcAft>
              <a:buClr>
                <a:srgbClr val="FFFF99"/>
              </a:buClr>
              <a:buFontTx/>
              <a:buChar char="o"/>
              <a:defRPr/>
            </a:pPr>
            <a:r>
              <a:rPr lang="en-US" sz="2600" dirty="0" smtClean="0">
                <a:ea typeface="+mj-ea"/>
              </a:rPr>
              <a:t>Fluoride release continues over long period &amp; uptake.  reduces enamel solubility ,increases hardness.</a:t>
            </a:r>
          </a:p>
          <a:p>
            <a:pPr marL="342906" indent="-342906" defTabSz="457207" eaLnBrk="1" fontAlgn="auto" hangingPunct="1">
              <a:lnSpc>
                <a:spcPct val="80000"/>
              </a:lnSpc>
              <a:spcAft>
                <a:spcPts val="0"/>
              </a:spcAft>
              <a:buClr>
                <a:srgbClr val="FFFF99"/>
              </a:buClr>
              <a:buFontTx/>
              <a:buChar char="o"/>
              <a:defRPr/>
            </a:pPr>
            <a:endParaRPr lang="en-US" sz="2600" dirty="0" smtClean="0">
              <a:ea typeface="+mj-ea"/>
            </a:endParaRPr>
          </a:p>
          <a:p>
            <a:pPr marL="342906" indent="-342906" defTabSz="457207" eaLnBrk="1" fontAlgn="auto" hangingPunct="1">
              <a:lnSpc>
                <a:spcPct val="80000"/>
              </a:lnSpc>
              <a:spcAft>
                <a:spcPts val="0"/>
              </a:spcAft>
              <a:buClr>
                <a:srgbClr val="FFFF99"/>
              </a:buClr>
              <a:buFontTx/>
              <a:buChar char="o"/>
              <a:defRPr/>
            </a:pPr>
            <a:r>
              <a:rPr lang="en-US" sz="2600" dirty="0" smtClean="0">
                <a:ea typeface="+mj-ea"/>
              </a:rPr>
              <a:t>This activity should reduce the incidence of enamel decalcification under orthodontic bands.</a:t>
            </a:r>
          </a:p>
          <a:p>
            <a:pPr marL="342906" indent="-342906" defTabSz="457207" eaLnBrk="1" fontAlgn="auto" hangingPunct="1">
              <a:lnSpc>
                <a:spcPct val="80000"/>
              </a:lnSpc>
              <a:spcAft>
                <a:spcPts val="0"/>
              </a:spcAft>
              <a:buClr>
                <a:srgbClr val="FFFF99"/>
              </a:buClr>
              <a:buFontTx/>
              <a:buChar char="o"/>
              <a:defRPr/>
            </a:pPr>
            <a:endParaRPr lang="en-US" sz="2600" dirty="0" smtClean="0">
              <a:ea typeface="+mj-ea"/>
            </a:endParaRPr>
          </a:p>
          <a:p>
            <a:pPr marL="342906" indent="-342906" defTabSz="457207" eaLnBrk="1" fontAlgn="auto" hangingPunct="1">
              <a:lnSpc>
                <a:spcPct val="80000"/>
              </a:lnSpc>
              <a:spcAft>
                <a:spcPts val="0"/>
              </a:spcAft>
              <a:buClr>
                <a:srgbClr val="FFFF99"/>
              </a:buClr>
              <a:buFontTx/>
              <a:buChar char="o"/>
              <a:defRPr/>
            </a:pPr>
            <a:r>
              <a:rPr lang="en-US" sz="2600" dirty="0" smtClean="0">
                <a:ea typeface="+mj-ea"/>
              </a:rPr>
              <a:t>Used in orthodontic band cementation.</a:t>
            </a:r>
          </a:p>
          <a:p>
            <a:pPr marL="342906" indent="-342906" defTabSz="457207" eaLnBrk="1" fontAlgn="auto" hangingPunct="1">
              <a:lnSpc>
                <a:spcPct val="80000"/>
              </a:lnSpc>
              <a:spcAft>
                <a:spcPts val="0"/>
              </a:spcAft>
              <a:buClr>
                <a:srgbClr val="FFFF99"/>
              </a:buClr>
              <a:buFontTx/>
              <a:buNone/>
              <a:defRPr/>
            </a:pPr>
            <a:endParaRPr lang="en-US" sz="2600" dirty="0" smtClean="0">
              <a:ea typeface="+mj-ea"/>
            </a:endParaRPr>
          </a:p>
          <a:p>
            <a:pPr marL="342906" indent="-342906" defTabSz="457207" eaLnBrk="1" fontAlgn="auto" hangingPunct="1">
              <a:lnSpc>
                <a:spcPct val="80000"/>
              </a:lnSpc>
              <a:spcAft>
                <a:spcPts val="0"/>
              </a:spcAft>
              <a:buClr>
                <a:srgbClr val="FFFF99"/>
              </a:buClr>
              <a:buFontTx/>
              <a:buNone/>
              <a:defRPr/>
            </a:pPr>
            <a:r>
              <a:rPr lang="en-US" sz="2600" dirty="0" smtClean="0">
                <a:ea typeface="+mj-ea"/>
              </a:rPr>
              <a:t> </a:t>
            </a:r>
          </a:p>
          <a:p>
            <a:pPr marL="342906" indent="-342906" defTabSz="457207" eaLnBrk="1" fontAlgn="auto" hangingPunct="1">
              <a:lnSpc>
                <a:spcPct val="80000"/>
              </a:lnSpc>
              <a:spcAft>
                <a:spcPts val="0"/>
              </a:spcAft>
              <a:buClr>
                <a:srgbClr val="FFFF99"/>
              </a:buClr>
              <a:buFontTx/>
              <a:buChar char="o"/>
              <a:defRPr/>
            </a:pPr>
            <a:endParaRPr lang="en-US" sz="2400" dirty="0">
              <a:ea typeface="+mj-ea"/>
            </a:endParaRPr>
          </a:p>
        </p:txBody>
      </p:sp>
      <p:sp>
        <p:nvSpPr>
          <p:cNvPr id="46084" name="Content Placeholder 4"/>
          <p:cNvSpPr>
            <a:spLocks noGrp="1"/>
          </p:cNvSpPr>
          <p:nvPr>
            <p:ph sz="half" idx="2"/>
          </p:nvPr>
        </p:nvSpPr>
        <p:spPr>
          <a:xfrm>
            <a:off x="8458200" y="3200400"/>
            <a:ext cx="228600" cy="2930525"/>
          </a:xfrm>
        </p:spPr>
        <p:txBody>
          <a:bodyPr/>
          <a:lstStyle/>
          <a:p>
            <a:endParaRPr lang="en-US" smtClean="0"/>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1"/>
          </p:nvPr>
        </p:nvSpPr>
        <p:spPr>
          <a:xfrm>
            <a:off x="304800" y="609600"/>
            <a:ext cx="8077200" cy="6553200"/>
          </a:xfrm>
        </p:spPr>
        <p:txBody>
          <a:bodyPr/>
          <a:lstStyle/>
          <a:p>
            <a:pPr eaLnBrk="1" hangingPunct="1">
              <a:lnSpc>
                <a:spcPct val="80000"/>
              </a:lnSpc>
              <a:buClr>
                <a:srgbClr val="FFFF00"/>
              </a:buClr>
              <a:buFont typeface="Wingdings" pitchFamily="2" charset="2"/>
              <a:buChar char="u"/>
            </a:pPr>
            <a:r>
              <a:rPr lang="en-US" sz="2400" b="1" smtClean="0">
                <a:cs typeface="Times New Roman" pitchFamily="18" charset="0"/>
              </a:rPr>
              <a:t>Zinc Oxide Eugenol cement</a:t>
            </a:r>
          </a:p>
          <a:p>
            <a:pPr eaLnBrk="1" hangingPunct="1">
              <a:lnSpc>
                <a:spcPct val="80000"/>
              </a:lnSpc>
              <a:buClr>
                <a:srgbClr val="FFFF00"/>
              </a:buClr>
              <a:buFont typeface="Wingdings" pitchFamily="2" charset="2"/>
              <a:buNone/>
            </a:pPr>
            <a:r>
              <a:rPr lang="en-US" sz="2400" b="1" smtClean="0">
                <a:cs typeface="Times New Roman" pitchFamily="18" charset="0"/>
              </a:rPr>
              <a:t>                     </a:t>
            </a:r>
            <a:r>
              <a:rPr lang="en-US" sz="2400" b="1" smtClean="0">
                <a:solidFill>
                  <a:schemeClr val="hlink"/>
                </a:solidFill>
                <a:cs typeface="Times New Roman" pitchFamily="18" charset="0"/>
              </a:rPr>
              <a:t>Modification</a:t>
            </a:r>
          </a:p>
          <a:p>
            <a:pPr eaLnBrk="1" hangingPunct="1">
              <a:lnSpc>
                <a:spcPct val="80000"/>
              </a:lnSpc>
              <a:buClr>
                <a:srgbClr val="FFFF00"/>
              </a:buClr>
              <a:buFont typeface="Wingdings" pitchFamily="2" charset="2"/>
              <a:buNone/>
            </a:pPr>
            <a:r>
              <a:rPr lang="en-US" sz="2400" b="1" smtClean="0">
                <a:solidFill>
                  <a:schemeClr val="hlink"/>
                </a:solidFill>
                <a:cs typeface="Times New Roman" pitchFamily="18" charset="0"/>
              </a:rPr>
              <a:t>                     Reinforced Zinc Oxide Eugenol  </a:t>
            </a:r>
          </a:p>
          <a:p>
            <a:pPr eaLnBrk="1" hangingPunct="1">
              <a:lnSpc>
                <a:spcPct val="80000"/>
              </a:lnSpc>
              <a:buClr>
                <a:srgbClr val="FFFF00"/>
              </a:buClr>
              <a:buFont typeface="Wingdings" pitchFamily="2" charset="2"/>
              <a:buNone/>
            </a:pPr>
            <a:r>
              <a:rPr lang="en-US" sz="2400" b="1" smtClean="0">
                <a:solidFill>
                  <a:schemeClr val="hlink"/>
                </a:solidFill>
                <a:cs typeface="Times New Roman" pitchFamily="18" charset="0"/>
              </a:rPr>
              <a:t>                     EBA</a:t>
            </a:r>
            <a:endParaRPr lang="en-US" sz="2400" b="1" smtClean="0">
              <a:cs typeface="Times New Roman" pitchFamily="18" charset="0"/>
            </a:endParaRPr>
          </a:p>
          <a:p>
            <a:pPr eaLnBrk="1" hangingPunct="1">
              <a:lnSpc>
                <a:spcPct val="80000"/>
              </a:lnSpc>
              <a:buClr>
                <a:srgbClr val="FFFF00"/>
              </a:buClr>
              <a:buFont typeface="Wingdings" pitchFamily="2" charset="2"/>
              <a:buChar char="u"/>
            </a:pPr>
            <a:r>
              <a:rPr lang="en-US" sz="2400" b="1" smtClean="0">
                <a:cs typeface="Times New Roman" pitchFamily="18" charset="0"/>
              </a:rPr>
              <a:t>Calcium Hydroxide cement</a:t>
            </a:r>
          </a:p>
          <a:p>
            <a:pPr eaLnBrk="1" hangingPunct="1">
              <a:lnSpc>
                <a:spcPct val="80000"/>
              </a:lnSpc>
              <a:buClr>
                <a:srgbClr val="FFFF00"/>
              </a:buClr>
              <a:buFont typeface="Wingdings" pitchFamily="2" charset="2"/>
              <a:buChar char="u"/>
            </a:pPr>
            <a:endParaRPr lang="en-US" sz="2400" b="1" smtClean="0">
              <a:cs typeface="Times New Roman" pitchFamily="18" charset="0"/>
            </a:endParaRPr>
          </a:p>
          <a:p>
            <a:pPr eaLnBrk="1" hangingPunct="1">
              <a:lnSpc>
                <a:spcPct val="80000"/>
              </a:lnSpc>
              <a:buClr>
                <a:srgbClr val="FFFF00"/>
              </a:buClr>
              <a:buFont typeface="Wingdings" pitchFamily="2" charset="2"/>
              <a:buChar char="u"/>
            </a:pPr>
            <a:r>
              <a:rPr lang="en-US" sz="2400" b="1" smtClean="0">
                <a:cs typeface="Times New Roman" pitchFamily="18" charset="0"/>
              </a:rPr>
              <a:t>Resin cements</a:t>
            </a:r>
          </a:p>
          <a:p>
            <a:pPr eaLnBrk="1" hangingPunct="1">
              <a:lnSpc>
                <a:spcPct val="80000"/>
              </a:lnSpc>
              <a:buClr>
                <a:srgbClr val="FFFF00"/>
              </a:buClr>
              <a:buFont typeface="Wingdings" pitchFamily="2" charset="2"/>
              <a:buChar char="u"/>
            </a:pPr>
            <a:endParaRPr lang="en-US" sz="2400" b="1" smtClean="0">
              <a:cs typeface="Times New Roman" pitchFamily="18" charset="0"/>
            </a:endParaRPr>
          </a:p>
          <a:p>
            <a:pPr eaLnBrk="1" hangingPunct="1">
              <a:lnSpc>
                <a:spcPct val="80000"/>
              </a:lnSpc>
              <a:buClr>
                <a:srgbClr val="FFFF00"/>
              </a:buClr>
              <a:buFont typeface="Wingdings" pitchFamily="2" charset="2"/>
              <a:buChar char="u"/>
            </a:pPr>
            <a:r>
              <a:rPr lang="en-US" sz="2400" b="1" smtClean="0">
                <a:cs typeface="Times New Roman" pitchFamily="18" charset="0"/>
              </a:rPr>
              <a:t>Conclusions</a:t>
            </a:r>
          </a:p>
          <a:p>
            <a:pPr eaLnBrk="1" hangingPunct="1">
              <a:lnSpc>
                <a:spcPct val="80000"/>
              </a:lnSpc>
              <a:buClr>
                <a:srgbClr val="FFFF00"/>
              </a:buClr>
              <a:buFont typeface="Wingdings" pitchFamily="2" charset="2"/>
              <a:buChar char="u"/>
            </a:pPr>
            <a:endParaRPr lang="en-US" sz="2400" b="1" smtClean="0">
              <a:cs typeface="Times New Roman" pitchFamily="18" charset="0"/>
            </a:endParaRPr>
          </a:p>
          <a:p>
            <a:pPr eaLnBrk="1" hangingPunct="1">
              <a:lnSpc>
                <a:spcPct val="80000"/>
              </a:lnSpc>
              <a:buClr>
                <a:srgbClr val="FFFF00"/>
              </a:buClr>
              <a:buFont typeface="Wingdings" pitchFamily="2" charset="2"/>
              <a:buChar char="u"/>
            </a:pPr>
            <a:r>
              <a:rPr lang="en-US" sz="2400" b="1" smtClean="0">
                <a:cs typeface="Times New Roman" pitchFamily="18" charset="0"/>
              </a:rPr>
              <a:t>References</a:t>
            </a:r>
          </a:p>
          <a:p>
            <a:pPr eaLnBrk="1" hangingPunct="1">
              <a:lnSpc>
                <a:spcPct val="80000"/>
              </a:lnSpc>
              <a:buClr>
                <a:srgbClr val="FFFF00"/>
              </a:buClr>
              <a:buFont typeface="Wingdings" pitchFamily="2" charset="2"/>
              <a:buChar char="u"/>
            </a:pPr>
            <a:endParaRPr lang="en-US" sz="2400" b="1" smtClean="0">
              <a:cs typeface="Times New Roman" pitchFamily="18" charset="0"/>
            </a:endParaRPr>
          </a:p>
          <a:p>
            <a:pPr eaLnBrk="1" hangingPunct="1">
              <a:lnSpc>
                <a:spcPct val="80000"/>
              </a:lnSpc>
            </a:pPr>
            <a:endParaRPr lang="en-US" sz="2400" b="1" smtClean="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354013"/>
            <a:ext cx="8229600" cy="788987"/>
          </a:xfrm>
        </p:spPr>
        <p:txBody>
          <a:bodyPr/>
          <a:lstStyle/>
          <a:p>
            <a:pPr eaLnBrk="1" hangingPunct="1"/>
            <a:r>
              <a:rPr lang="en-US" b="1" smtClean="0">
                <a:solidFill>
                  <a:srgbClr val="CC99FF"/>
                </a:solidFill>
              </a:rPr>
              <a:t>Zinc Oxide Eugenol</a:t>
            </a:r>
          </a:p>
        </p:txBody>
      </p:sp>
      <p:sp>
        <p:nvSpPr>
          <p:cNvPr id="57347" name="Rectangle 3"/>
          <p:cNvSpPr>
            <a:spLocks noGrp="1" noChangeArrowheads="1"/>
          </p:cNvSpPr>
          <p:nvPr>
            <p:ph type="body" sz="half" idx="1"/>
          </p:nvPr>
        </p:nvSpPr>
        <p:spPr>
          <a:xfrm>
            <a:off x="304800" y="1828800"/>
            <a:ext cx="4953000" cy="4800600"/>
          </a:xfrm>
        </p:spPr>
        <p:txBody>
          <a:bodyPr/>
          <a:lstStyle/>
          <a:p>
            <a:pPr eaLnBrk="1" hangingPunct="1">
              <a:buFont typeface="Wingdings" pitchFamily="2" charset="2"/>
              <a:buChar char="Ø"/>
            </a:pPr>
            <a:r>
              <a:rPr lang="en-US" sz="2400" smtClean="0">
                <a:cs typeface="Times New Roman" pitchFamily="18" charset="0"/>
              </a:rPr>
              <a:t>Extensively used in dentistry since 1890</a:t>
            </a:r>
            <a:r>
              <a:rPr lang="ja-JP" altLang="en-US" sz="2400" smtClean="0">
                <a:ea typeface="メイリオ" charset="-128"/>
              </a:rPr>
              <a:t>’</a:t>
            </a:r>
            <a:r>
              <a:rPr lang="en-US" altLang="ja-JP" sz="2400" smtClean="0">
                <a:cs typeface="Times New Roman" pitchFamily="18" charset="0"/>
              </a:rPr>
              <a:t>s .</a:t>
            </a:r>
          </a:p>
          <a:p>
            <a:pPr eaLnBrk="1" hangingPunct="1">
              <a:buFont typeface="Wingdings" pitchFamily="2" charset="2"/>
              <a:buChar char="Ø"/>
            </a:pPr>
            <a:r>
              <a:rPr lang="en-US" sz="2400" smtClean="0">
                <a:cs typeface="Times New Roman" pitchFamily="18" charset="0"/>
              </a:rPr>
              <a:t>Least irritant  of all the dental materials.</a:t>
            </a:r>
          </a:p>
          <a:p>
            <a:pPr eaLnBrk="1" hangingPunct="1">
              <a:buFont typeface="Wingdings" pitchFamily="2" charset="2"/>
              <a:buChar char="Ø"/>
            </a:pPr>
            <a:r>
              <a:rPr lang="en-US" sz="2400" smtClean="0">
                <a:cs typeface="Times New Roman" pitchFamily="18" charset="0"/>
              </a:rPr>
              <a:t>Poor strength when compared to zinc phosphate. </a:t>
            </a:r>
          </a:p>
          <a:p>
            <a:pPr eaLnBrk="1" hangingPunct="1">
              <a:buFont typeface="Wingdings" pitchFamily="2" charset="2"/>
              <a:buChar char="Ø"/>
            </a:pPr>
            <a:r>
              <a:rPr lang="en-US" sz="2400" smtClean="0">
                <a:cs typeface="Times New Roman" pitchFamily="18" charset="0"/>
              </a:rPr>
              <a:t>It has sedative  effect on exposed dentin.</a:t>
            </a:r>
          </a:p>
          <a:p>
            <a:pPr eaLnBrk="1" hangingPunct="1">
              <a:buFont typeface="Wingdings" pitchFamily="2" charset="2"/>
              <a:buChar char="Ø"/>
            </a:pPr>
            <a:endParaRPr lang="en-US" sz="2400" smtClean="0">
              <a:cs typeface="Times New Roman" pitchFamily="18" charset="0"/>
            </a:endParaRPr>
          </a:p>
          <a:p>
            <a:pPr eaLnBrk="1" hangingPunct="1">
              <a:buFont typeface="Wingdings" pitchFamily="2" charset="2"/>
              <a:buNone/>
            </a:pPr>
            <a:endParaRPr lang="en-US" sz="2800" smtClean="0">
              <a:latin typeface="Times New Roman" pitchFamily="18" charset="0"/>
              <a:cs typeface="Times New Roman" pitchFamily="18" charset="0"/>
            </a:endParaRPr>
          </a:p>
        </p:txBody>
      </p:sp>
      <p:pic>
        <p:nvPicPr>
          <p:cNvPr id="57348" name="Picture 17" descr="DSC00809"/>
          <p:cNvPicPr>
            <a:picLocks noGrp="1" noChangeAspect="1" noChangeArrowheads="1"/>
          </p:cNvPicPr>
          <p:nvPr>
            <p:ph sz="half" idx="2"/>
          </p:nvPr>
        </p:nvPicPr>
        <p:blipFill>
          <a:blip r:embed="rId3" cstate="print"/>
          <a:srcRect/>
          <a:stretch>
            <a:fillRect/>
          </a:stretch>
        </p:blipFill>
        <p:spPr>
          <a:xfrm>
            <a:off x="5334000" y="2076450"/>
            <a:ext cx="3505200" cy="340995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533400"/>
            <a:ext cx="7453313" cy="401637"/>
          </a:xfrm>
        </p:spPr>
        <p:txBody>
          <a:bodyPr>
            <a:normAutofit fontScale="90000"/>
          </a:bodyPr>
          <a:lstStyle/>
          <a:p>
            <a:pPr eaLnBrk="1" hangingPunct="1">
              <a:defRPr/>
            </a:pPr>
            <a:r>
              <a:rPr lang="en-US" sz="2200" b="1" smtClean="0">
                <a:solidFill>
                  <a:srgbClr val="66FF33"/>
                </a:solidFill>
              </a:rPr>
              <a:t/>
            </a:r>
            <a:br>
              <a:rPr lang="en-US" sz="2200" b="1" smtClean="0">
                <a:solidFill>
                  <a:srgbClr val="66FF33"/>
                </a:solidFill>
              </a:rPr>
            </a:br>
            <a:r>
              <a:rPr lang="en-US" sz="2200" b="1" smtClean="0">
                <a:solidFill>
                  <a:srgbClr val="66FF33"/>
                </a:solidFill>
              </a:rPr>
              <a:t/>
            </a:r>
            <a:br>
              <a:rPr lang="en-US" sz="2200" b="1" smtClean="0">
                <a:solidFill>
                  <a:srgbClr val="66FF33"/>
                </a:solidFill>
              </a:rPr>
            </a:br>
            <a:r>
              <a:rPr lang="en-US" sz="2200" b="1" smtClean="0">
                <a:solidFill>
                  <a:srgbClr val="66FF33"/>
                </a:solidFill>
              </a:rPr>
              <a:t>ZINC OXIDE EUGENOL</a:t>
            </a:r>
            <a:br>
              <a:rPr lang="en-US" sz="2200" b="1" smtClean="0">
                <a:solidFill>
                  <a:srgbClr val="66FF33"/>
                </a:solidFill>
              </a:rPr>
            </a:br>
            <a:r>
              <a:rPr lang="en-US" sz="3800" smtClean="0">
                <a:solidFill>
                  <a:srgbClr val="66FF33"/>
                </a:solidFill>
              </a:rPr>
              <a:t/>
            </a:r>
            <a:br>
              <a:rPr lang="en-US" sz="3800" smtClean="0">
                <a:solidFill>
                  <a:srgbClr val="66FF33"/>
                </a:solidFill>
              </a:rPr>
            </a:br>
            <a:endParaRPr lang="en-US" sz="3800" smtClean="0">
              <a:solidFill>
                <a:srgbClr val="66FF33"/>
              </a:solidFill>
            </a:endParaRPr>
          </a:p>
        </p:txBody>
      </p:sp>
      <p:graphicFrame>
        <p:nvGraphicFramePr>
          <p:cNvPr id="43101" name="Group 93"/>
          <p:cNvGraphicFramePr>
            <a:graphicFrameLocks noGrp="1"/>
          </p:cNvGraphicFramePr>
          <p:nvPr>
            <p:ph sz="half" idx="1"/>
          </p:nvPr>
        </p:nvGraphicFramePr>
        <p:xfrm>
          <a:off x="304800" y="1295400"/>
          <a:ext cx="3810000" cy="5252721"/>
        </p:xfrm>
        <a:graphic>
          <a:graphicData uri="http://schemas.openxmlformats.org/drawingml/2006/table">
            <a:tbl>
              <a:tblPr/>
              <a:tblGrid>
                <a:gridCol w="1989138"/>
                <a:gridCol w="1820862"/>
              </a:tblGrid>
              <a:tr h="889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err="1"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rPr>
                        <a:t>ZnO</a:t>
                      </a:r>
                      <a:endParaRPr kumimoji="0" lang="en-US" sz="2400" b="0" i="0" u="none" strike="noStrike" cap="none" normalizeH="0" baseline="0" dirty="0"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Principal Ingredient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rPr>
                        <a:t>White rosin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Brittleness of set cement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rPr>
                        <a:t>Zn acetate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Accelerator strength – up to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err="1"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rPr>
                        <a:t>MgO</a:t>
                      </a:r>
                      <a:endParaRPr kumimoji="0" lang="en-US" sz="2400" b="0" i="0" u="none" strike="noStrike" cap="none" normalizeH="0" baseline="0" dirty="0"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Modifier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8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rPr>
                        <a:t>Zn </a:t>
                      </a:r>
                      <a:r>
                        <a:rPr kumimoji="0" lang="en-US" sz="2400" b="0" i="0" u="none" strike="noStrike" cap="none" normalizeH="0" baseline="0" dirty="0" err="1"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rPr>
                        <a:t>stearate</a:t>
                      </a:r>
                      <a:r>
                        <a:rPr kumimoji="0" lang="en-US" sz="2400" b="0" i="0" u="none" strike="noStrike" cap="none" normalizeH="0" baseline="0" dirty="0"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Plasticizer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3111" name="Group 103"/>
          <p:cNvGraphicFramePr>
            <a:graphicFrameLocks noGrp="1"/>
          </p:cNvGraphicFramePr>
          <p:nvPr>
            <p:ph sz="half" idx="2"/>
          </p:nvPr>
        </p:nvGraphicFramePr>
        <p:xfrm>
          <a:off x="4572000" y="1295400"/>
          <a:ext cx="4343400" cy="4953001"/>
        </p:xfrm>
        <a:graphic>
          <a:graphicData uri="http://schemas.openxmlformats.org/drawingml/2006/table">
            <a:tbl>
              <a:tblPr/>
              <a:tblGrid>
                <a:gridCol w="1371600"/>
                <a:gridCol w="2971800"/>
              </a:tblGrid>
              <a:tr h="1127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err="1"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rPr>
                        <a:t>Eugenol</a:t>
                      </a:r>
                      <a:r>
                        <a:rPr kumimoji="0" lang="en-US" sz="2400" b="0" i="0" u="none" strike="noStrike" cap="none" normalizeH="0" baseline="0" dirty="0"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Reacts with ZnO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rPr>
                        <a:t>Olive Oil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Plasticizer (85% Eugenol)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rPr>
                        <a:t>Water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Initiator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6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smtClean="0">
                          <a:ln>
                            <a:noFill/>
                          </a:ln>
                          <a:solidFill>
                            <a:schemeClr val="tx1">
                              <a:lumMod val="85000"/>
                              <a:lumOff val="15000"/>
                            </a:schemeClr>
                          </a:solidFill>
                          <a:effectLst>
                            <a:outerShdw blurRad="38100" dist="38100" dir="2700000" algn="tl">
                              <a:srgbClr val="FFFFFF"/>
                            </a:outerShdw>
                          </a:effectLst>
                          <a:latin typeface="Arial" pitchFamily="34" charset="0"/>
                          <a:ea typeface="ＭＳ Ｐゴシック" pitchFamily="34" charset="-128"/>
                        </a:rPr>
                        <a:t>Acetic acid/alcohol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To accelerate setting – about 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408" name="Rectangle 23"/>
          <p:cNvSpPr>
            <a:spLocks noChangeArrowheads="1"/>
          </p:cNvSpPr>
          <p:nvPr/>
        </p:nvSpPr>
        <p:spPr bwMode="auto">
          <a:xfrm>
            <a:off x="381000" y="476672"/>
            <a:ext cx="3200400" cy="584775"/>
          </a:xfrm>
          <a:prstGeom prst="rect">
            <a:avLst/>
          </a:prstGeom>
          <a:noFill/>
          <a:ln w="9525">
            <a:noFill/>
            <a:miter lim="800000"/>
            <a:headEnd/>
            <a:tailEnd/>
          </a:ln>
        </p:spPr>
        <p:txBody>
          <a:bodyPr>
            <a:spAutoFit/>
          </a:bodyPr>
          <a:lstStyle/>
          <a:p>
            <a:pPr>
              <a:spcBef>
                <a:spcPct val="30000"/>
              </a:spcBef>
            </a:pPr>
            <a:r>
              <a:rPr lang="en-US" sz="3200" dirty="0" smtClean="0">
                <a:solidFill>
                  <a:schemeClr val="tx1">
                    <a:lumMod val="85000"/>
                    <a:lumOff val="15000"/>
                  </a:schemeClr>
                </a:solidFill>
              </a:rPr>
              <a:t>POWDER</a:t>
            </a:r>
            <a:endParaRPr lang="en-US" sz="3200" dirty="0">
              <a:solidFill>
                <a:schemeClr val="tx1">
                  <a:lumMod val="85000"/>
                  <a:lumOff val="15000"/>
                </a:schemeClr>
              </a:solidFill>
            </a:endParaRPr>
          </a:p>
        </p:txBody>
      </p:sp>
      <p:sp>
        <p:nvSpPr>
          <p:cNvPr id="58409" name="Text Box 87"/>
          <p:cNvSpPr txBox="1">
            <a:spLocks noChangeArrowheads="1"/>
          </p:cNvSpPr>
          <p:nvPr/>
        </p:nvSpPr>
        <p:spPr bwMode="auto">
          <a:xfrm>
            <a:off x="4724400" y="492547"/>
            <a:ext cx="1619354" cy="584775"/>
          </a:xfrm>
          <a:prstGeom prst="rect">
            <a:avLst/>
          </a:prstGeom>
          <a:noFill/>
          <a:ln w="9525">
            <a:noFill/>
            <a:miter lim="800000"/>
            <a:headEnd/>
            <a:tailEnd/>
          </a:ln>
        </p:spPr>
        <p:txBody>
          <a:bodyPr wrap="none">
            <a:spAutoFit/>
          </a:bodyPr>
          <a:lstStyle/>
          <a:p>
            <a:r>
              <a:rPr lang="en-US" sz="3200">
                <a:solidFill>
                  <a:schemeClr val="tx1">
                    <a:lumMod val="85000"/>
                    <a:lumOff val="15000"/>
                  </a:schemeClr>
                </a:solidFill>
              </a:rPr>
              <a:t>LIQUID  </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428625"/>
            <a:ext cx="8229600" cy="485775"/>
          </a:xfrm>
        </p:spPr>
        <p:txBody>
          <a:bodyPr>
            <a:normAutofit fontScale="90000"/>
          </a:bodyPr>
          <a:lstStyle/>
          <a:p>
            <a:pPr eaLnBrk="1" hangingPunct="1"/>
            <a:r>
              <a:rPr lang="en-US" sz="2800" b="1" smtClean="0">
                <a:solidFill>
                  <a:srgbClr val="CC99FF"/>
                </a:solidFill>
              </a:rPr>
              <a:t>CLASSIFICATION  (ADA Sp. No 30)</a:t>
            </a:r>
          </a:p>
        </p:txBody>
      </p:sp>
      <p:graphicFrame>
        <p:nvGraphicFramePr>
          <p:cNvPr id="47107" name="Group 3"/>
          <p:cNvGraphicFramePr>
            <a:graphicFrameLocks noGrp="1"/>
          </p:cNvGraphicFramePr>
          <p:nvPr>
            <p:ph type="tbl" idx="1"/>
          </p:nvPr>
        </p:nvGraphicFramePr>
        <p:xfrm>
          <a:off x="381000" y="1219200"/>
          <a:ext cx="8229600" cy="5384801"/>
        </p:xfrm>
        <a:graphic>
          <a:graphicData uri="http://schemas.openxmlformats.org/drawingml/2006/table">
            <a:tbl>
              <a:tblPr/>
              <a:tblGrid>
                <a:gridCol w="2209800"/>
                <a:gridCol w="6019800"/>
              </a:tblGrid>
              <a:tr h="12557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Type  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 Used for Temporary cementation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73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Type II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 Used for Long Term cementation of fixed prosthesis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7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Type III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Temporary Filling/ Thermal insulating base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Type 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Intermediate  Restorations and Cavity liners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7813"/>
            <a:ext cx="8229600" cy="331787"/>
          </a:xfrm>
        </p:spPr>
        <p:txBody>
          <a:bodyPr rtlCol="0">
            <a:normAutofit fontScale="90000"/>
          </a:bodyPr>
          <a:lstStyle/>
          <a:p>
            <a:pPr defTabSz="457207" eaLnBrk="1" fontAlgn="auto" hangingPunct="1">
              <a:spcAft>
                <a:spcPts val="0"/>
              </a:spcAft>
              <a:defRPr/>
            </a:pPr>
            <a:r>
              <a:rPr lang="en-US" sz="3200" b="1">
                <a:solidFill>
                  <a:srgbClr val="CC99FF"/>
                </a:solidFill>
                <a:ea typeface="+mj-ea"/>
              </a:rPr>
              <a:t>ZINC OXIDE EUGENOL CEMENT</a:t>
            </a:r>
          </a:p>
        </p:txBody>
      </p:sp>
      <p:sp>
        <p:nvSpPr>
          <p:cNvPr id="60419" name="Rectangle 3"/>
          <p:cNvSpPr>
            <a:spLocks noGrp="1" noChangeArrowheads="1"/>
          </p:cNvSpPr>
          <p:nvPr>
            <p:ph idx="1"/>
          </p:nvPr>
        </p:nvSpPr>
        <p:spPr>
          <a:xfrm>
            <a:off x="381000" y="762000"/>
            <a:ext cx="8482013" cy="5867400"/>
          </a:xfrm>
        </p:spPr>
        <p:txBody>
          <a:bodyPr/>
          <a:lstStyle/>
          <a:p>
            <a:pPr eaLnBrk="1" hangingPunct="1">
              <a:lnSpc>
                <a:spcPct val="70000"/>
              </a:lnSpc>
              <a:buFont typeface="Wingdings" pitchFamily="2" charset="2"/>
              <a:buNone/>
            </a:pPr>
            <a:endParaRPr lang="en-US" sz="2200" b="1" dirty="0" smtClean="0">
              <a:solidFill>
                <a:schemeClr val="tx1">
                  <a:lumMod val="85000"/>
                  <a:lumOff val="15000"/>
                </a:schemeClr>
              </a:solidFill>
            </a:endParaRPr>
          </a:p>
          <a:p>
            <a:pPr eaLnBrk="1" hangingPunct="1">
              <a:lnSpc>
                <a:spcPct val="70000"/>
              </a:lnSpc>
              <a:buFont typeface="Wingdings" pitchFamily="2" charset="2"/>
              <a:buNone/>
            </a:pPr>
            <a:r>
              <a:rPr lang="en-US" sz="2200" b="1" dirty="0" smtClean="0">
                <a:solidFill>
                  <a:schemeClr val="tx1">
                    <a:lumMod val="85000"/>
                    <a:lumOff val="15000"/>
                  </a:schemeClr>
                </a:solidFill>
              </a:rPr>
              <a:t>MANIPULATION</a:t>
            </a:r>
          </a:p>
          <a:p>
            <a:pPr eaLnBrk="1" hangingPunct="1">
              <a:lnSpc>
                <a:spcPct val="70000"/>
              </a:lnSpc>
            </a:pPr>
            <a:endParaRPr lang="en-US" sz="2200" dirty="0" smtClean="0">
              <a:solidFill>
                <a:schemeClr val="tx1">
                  <a:lumMod val="85000"/>
                  <a:lumOff val="15000"/>
                </a:schemeClr>
              </a:solidFill>
            </a:endParaRPr>
          </a:p>
          <a:p>
            <a:pPr eaLnBrk="1" hangingPunct="1">
              <a:lnSpc>
                <a:spcPct val="70000"/>
              </a:lnSpc>
            </a:pPr>
            <a:r>
              <a:rPr lang="en-US" sz="2400" dirty="0" smtClean="0">
                <a:solidFill>
                  <a:schemeClr val="tx1">
                    <a:lumMod val="85000"/>
                    <a:lumOff val="15000"/>
                  </a:schemeClr>
                </a:solidFill>
              </a:rPr>
              <a:t>Temporary cements (Type I) &amp; Liners (Type IV )</a:t>
            </a:r>
          </a:p>
          <a:p>
            <a:pPr eaLnBrk="1" hangingPunct="1">
              <a:lnSpc>
                <a:spcPct val="70000"/>
              </a:lnSpc>
              <a:buFont typeface="Wingdings" pitchFamily="2" charset="2"/>
              <a:buNone/>
            </a:pPr>
            <a:r>
              <a:rPr lang="en-US" sz="2400" dirty="0" smtClean="0">
                <a:solidFill>
                  <a:schemeClr val="tx1">
                    <a:lumMod val="85000"/>
                    <a:lumOff val="15000"/>
                  </a:schemeClr>
                </a:solidFill>
              </a:rPr>
              <a:t>    A typically  two paste systems.</a:t>
            </a:r>
          </a:p>
          <a:p>
            <a:pPr eaLnBrk="1" hangingPunct="1">
              <a:lnSpc>
                <a:spcPct val="70000"/>
              </a:lnSpc>
              <a:buFont typeface="Wingdings" pitchFamily="2" charset="2"/>
              <a:buNone/>
            </a:pPr>
            <a:r>
              <a:rPr lang="en-US" sz="2400" dirty="0" smtClean="0">
                <a:solidFill>
                  <a:schemeClr val="tx1">
                    <a:lumMod val="85000"/>
                    <a:lumOff val="15000"/>
                  </a:schemeClr>
                </a:solidFill>
              </a:rPr>
              <a:t>    Dispense equal lengths of the accelerators and base pastes on a paper pad / glass slab </a:t>
            </a:r>
          </a:p>
          <a:p>
            <a:pPr eaLnBrk="1" hangingPunct="1">
              <a:lnSpc>
                <a:spcPct val="70000"/>
              </a:lnSpc>
              <a:buFont typeface="Wingdings" pitchFamily="2" charset="2"/>
              <a:buNone/>
            </a:pPr>
            <a:r>
              <a:rPr lang="en-US" sz="2400" dirty="0" smtClean="0">
                <a:solidFill>
                  <a:schemeClr val="tx1">
                    <a:lumMod val="85000"/>
                    <a:lumOff val="15000"/>
                  </a:schemeClr>
                </a:solidFill>
              </a:rPr>
              <a:t>    Continue mixing until a uniform </a:t>
            </a:r>
            <a:r>
              <a:rPr lang="en-US" sz="2400" dirty="0" err="1" smtClean="0">
                <a:solidFill>
                  <a:schemeClr val="tx1">
                    <a:lumMod val="85000"/>
                    <a:lumOff val="15000"/>
                  </a:schemeClr>
                </a:solidFill>
              </a:rPr>
              <a:t>colour</a:t>
            </a:r>
            <a:r>
              <a:rPr lang="en-US" sz="2400" dirty="0" smtClean="0">
                <a:solidFill>
                  <a:schemeClr val="tx1">
                    <a:lumMod val="85000"/>
                    <a:lumOff val="15000"/>
                  </a:schemeClr>
                </a:solidFill>
              </a:rPr>
              <a:t> is achieved</a:t>
            </a:r>
            <a:r>
              <a:rPr lang="en-US" sz="2200" dirty="0" smtClean="0">
                <a:solidFill>
                  <a:schemeClr val="tx1">
                    <a:lumMod val="85000"/>
                    <a:lumOff val="15000"/>
                  </a:schemeClr>
                </a:solidFill>
              </a:rPr>
              <a:t>. </a:t>
            </a:r>
            <a:r>
              <a:rPr lang="en-US" altLang="ja-JP" sz="2200" dirty="0" smtClean="0">
                <a:solidFill>
                  <a:schemeClr val="tx1">
                    <a:lumMod val="85000"/>
                    <a:lumOff val="15000"/>
                  </a:schemeClr>
                </a:solidFill>
              </a:rPr>
              <a:t> </a:t>
            </a:r>
            <a:endParaRPr lang="en-US" sz="2200" dirty="0" smtClean="0">
              <a:solidFill>
                <a:schemeClr val="tx1">
                  <a:lumMod val="85000"/>
                  <a:lumOff val="15000"/>
                </a:schemeClr>
              </a:solidFill>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304800" y="685800"/>
            <a:ext cx="8534400" cy="4235006"/>
          </a:xfrm>
          <a:prstGeom prst="rect">
            <a:avLst/>
          </a:prstGeom>
          <a:noFill/>
          <a:ln w="9525">
            <a:noFill/>
            <a:miter lim="800000"/>
            <a:headEnd/>
            <a:tailEnd/>
          </a:ln>
        </p:spPr>
        <p:txBody>
          <a:bodyPr>
            <a:spAutoFit/>
          </a:bodyPr>
          <a:lstStyle/>
          <a:p>
            <a:pPr>
              <a:lnSpc>
                <a:spcPct val="70000"/>
              </a:lnSpc>
              <a:buFont typeface="Wingdings" pitchFamily="2" charset="2"/>
              <a:buChar char="§"/>
              <a:defRPr/>
            </a:pPr>
            <a:r>
              <a:rPr lang="en-US" sz="2400" b="1" dirty="0">
                <a:solidFill>
                  <a:schemeClr val="tx1">
                    <a:lumMod val="85000"/>
                    <a:lumOff val="15000"/>
                  </a:schemeClr>
                </a:solidFill>
              </a:rPr>
              <a:t>Long term Zinc oxide </a:t>
            </a:r>
            <a:r>
              <a:rPr lang="en-US" sz="2400" b="1" dirty="0" err="1">
                <a:solidFill>
                  <a:schemeClr val="tx1">
                    <a:lumMod val="85000"/>
                    <a:lumOff val="15000"/>
                  </a:schemeClr>
                </a:solidFill>
              </a:rPr>
              <a:t>Eugenol</a:t>
            </a:r>
            <a:r>
              <a:rPr lang="en-US" sz="2400" b="1" dirty="0">
                <a:solidFill>
                  <a:schemeClr val="tx1">
                    <a:lumMod val="85000"/>
                    <a:lumOff val="15000"/>
                  </a:schemeClr>
                </a:solidFill>
              </a:rPr>
              <a:t> Cements (Type – II) </a:t>
            </a:r>
          </a:p>
          <a:p>
            <a:pPr>
              <a:lnSpc>
                <a:spcPct val="70000"/>
              </a:lnSpc>
              <a:defRPr/>
            </a:pPr>
            <a:endParaRPr lang="en-US" sz="2400" dirty="0">
              <a:solidFill>
                <a:schemeClr val="tx1">
                  <a:lumMod val="85000"/>
                  <a:lumOff val="15000"/>
                </a:schemeClr>
              </a:solidFill>
              <a:latin typeface="+mj-lt"/>
            </a:endParaRPr>
          </a:p>
          <a:p>
            <a:pPr>
              <a:lnSpc>
                <a:spcPct val="70000"/>
              </a:lnSpc>
              <a:buFont typeface="Wingdings" pitchFamily="2" charset="2"/>
              <a:buChar char="§"/>
              <a:defRPr/>
            </a:pPr>
            <a:endParaRPr lang="en-US" sz="2400" dirty="0">
              <a:solidFill>
                <a:schemeClr val="tx1">
                  <a:lumMod val="85000"/>
                  <a:lumOff val="15000"/>
                </a:schemeClr>
              </a:solidFill>
              <a:latin typeface="+mj-lt"/>
            </a:endParaRPr>
          </a:p>
          <a:p>
            <a:pPr>
              <a:lnSpc>
                <a:spcPct val="70000"/>
              </a:lnSpc>
              <a:buFont typeface="Wingdings" pitchFamily="2" charset="2"/>
              <a:buChar char="§"/>
              <a:defRPr/>
            </a:pPr>
            <a:r>
              <a:rPr lang="en-US" sz="2400" dirty="0">
                <a:solidFill>
                  <a:schemeClr val="tx1">
                    <a:lumMod val="85000"/>
                    <a:lumOff val="15000"/>
                  </a:schemeClr>
                </a:solidFill>
                <a:latin typeface="+mj-lt"/>
              </a:rPr>
              <a:t>    Shake the powder bottle gently, then dispense the powder  with the supplied scoop and the liquid with a dropper.</a:t>
            </a:r>
          </a:p>
          <a:p>
            <a:pPr>
              <a:lnSpc>
                <a:spcPct val="70000"/>
              </a:lnSpc>
              <a:buFont typeface="Wingdings" pitchFamily="2" charset="2"/>
              <a:buChar char="§"/>
              <a:defRPr/>
            </a:pPr>
            <a:endParaRPr lang="en-US" sz="2400" dirty="0">
              <a:solidFill>
                <a:schemeClr val="tx1">
                  <a:lumMod val="85000"/>
                  <a:lumOff val="15000"/>
                </a:schemeClr>
              </a:solidFill>
              <a:latin typeface="+mj-lt"/>
            </a:endParaRPr>
          </a:p>
          <a:p>
            <a:pPr>
              <a:lnSpc>
                <a:spcPct val="70000"/>
              </a:lnSpc>
              <a:buFont typeface="Wingdings" pitchFamily="2" charset="2"/>
              <a:buChar char="§"/>
              <a:defRPr/>
            </a:pPr>
            <a:endParaRPr lang="en-US" sz="2400" dirty="0">
              <a:solidFill>
                <a:schemeClr val="tx1">
                  <a:lumMod val="85000"/>
                  <a:lumOff val="15000"/>
                </a:schemeClr>
              </a:solidFill>
              <a:latin typeface="+mj-lt"/>
            </a:endParaRPr>
          </a:p>
          <a:p>
            <a:pPr>
              <a:lnSpc>
                <a:spcPct val="70000"/>
              </a:lnSpc>
              <a:buFont typeface="Wingdings" pitchFamily="2" charset="2"/>
              <a:buChar char="§"/>
              <a:defRPr/>
            </a:pPr>
            <a:endParaRPr lang="en-US" sz="2400" dirty="0">
              <a:solidFill>
                <a:schemeClr val="tx1">
                  <a:lumMod val="85000"/>
                  <a:lumOff val="15000"/>
                </a:schemeClr>
              </a:solidFill>
              <a:latin typeface="+mj-lt"/>
            </a:endParaRPr>
          </a:p>
          <a:p>
            <a:pPr>
              <a:lnSpc>
                <a:spcPct val="70000"/>
              </a:lnSpc>
              <a:buFont typeface="Wingdings" pitchFamily="2" charset="2"/>
              <a:buChar char="§"/>
              <a:defRPr/>
            </a:pPr>
            <a:r>
              <a:rPr lang="en-US" sz="2400" dirty="0">
                <a:solidFill>
                  <a:schemeClr val="tx1">
                    <a:lumMod val="85000"/>
                    <a:lumOff val="15000"/>
                  </a:schemeClr>
                </a:solidFill>
                <a:latin typeface="+mj-lt"/>
              </a:rPr>
              <a:t>    Mix on a glass slab or treated paper pad with a metal spatula. Incorporate the powder into the  liquid all at once and mix for 30 sec.</a:t>
            </a:r>
          </a:p>
          <a:p>
            <a:pPr>
              <a:lnSpc>
                <a:spcPct val="70000"/>
              </a:lnSpc>
              <a:buFont typeface="Wingdings" pitchFamily="2" charset="2"/>
              <a:buChar char="§"/>
              <a:defRPr/>
            </a:pPr>
            <a:endParaRPr lang="en-US" sz="2400" dirty="0">
              <a:solidFill>
                <a:schemeClr val="tx1">
                  <a:lumMod val="85000"/>
                  <a:lumOff val="15000"/>
                </a:schemeClr>
              </a:solidFill>
              <a:latin typeface="+mj-lt"/>
            </a:endParaRPr>
          </a:p>
          <a:p>
            <a:pPr>
              <a:lnSpc>
                <a:spcPct val="70000"/>
              </a:lnSpc>
              <a:buFont typeface="Wingdings" pitchFamily="2" charset="2"/>
              <a:buChar char="§"/>
              <a:defRPr/>
            </a:pPr>
            <a:endParaRPr lang="en-US" sz="2400" dirty="0">
              <a:solidFill>
                <a:schemeClr val="tx1">
                  <a:lumMod val="85000"/>
                  <a:lumOff val="15000"/>
                </a:schemeClr>
              </a:solidFill>
              <a:latin typeface="+mj-lt"/>
            </a:endParaRPr>
          </a:p>
          <a:p>
            <a:pPr>
              <a:lnSpc>
                <a:spcPct val="70000"/>
              </a:lnSpc>
              <a:defRPr/>
            </a:pPr>
            <a:endParaRPr lang="en-US" sz="2400" dirty="0">
              <a:solidFill>
                <a:schemeClr val="tx1">
                  <a:lumMod val="85000"/>
                  <a:lumOff val="15000"/>
                </a:schemeClr>
              </a:solidFill>
              <a:latin typeface="+mj-lt"/>
            </a:endParaRPr>
          </a:p>
          <a:p>
            <a:pPr>
              <a:lnSpc>
                <a:spcPct val="70000"/>
              </a:lnSpc>
              <a:defRPr/>
            </a:pPr>
            <a:r>
              <a:rPr lang="en-US" sz="2400" dirty="0">
                <a:solidFill>
                  <a:schemeClr val="tx1">
                    <a:lumMod val="85000"/>
                    <a:lumOff val="15000"/>
                  </a:schemeClr>
                </a:solidFill>
                <a:latin typeface="+mj-lt"/>
              </a:rPr>
              <a:t> </a:t>
            </a:r>
          </a:p>
          <a:p>
            <a:pPr>
              <a:lnSpc>
                <a:spcPct val="70000"/>
              </a:lnSpc>
              <a:defRPr/>
            </a:pPr>
            <a:r>
              <a:rPr lang="en-US" altLang="ja-JP" sz="2400" dirty="0">
                <a:solidFill>
                  <a:schemeClr val="tx1">
                    <a:lumMod val="85000"/>
                    <a:lumOff val="15000"/>
                  </a:schemeClr>
                </a:solidFill>
                <a:latin typeface="+mj-lt"/>
              </a:rPr>
              <a:t> Oil of orange is a solvent useful in removing set cement</a:t>
            </a:r>
            <a:endParaRPr lang="en-US" sz="2400" dirty="0">
              <a:solidFill>
                <a:schemeClr val="tx1">
                  <a:lumMod val="85000"/>
                  <a:lumOff val="15000"/>
                </a:schemeClr>
              </a:solidFill>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0" y="1219200"/>
            <a:ext cx="8763000" cy="5410200"/>
          </a:xfrm>
        </p:spPr>
        <p:txBody>
          <a:bodyPr rtlCol="0">
            <a:normAutofit/>
          </a:bodyPr>
          <a:lstStyle/>
          <a:p>
            <a:pPr marL="342906" indent="-342906" defTabSz="457207" eaLnBrk="1" fontAlgn="auto" hangingPunct="1">
              <a:lnSpc>
                <a:spcPct val="80000"/>
              </a:lnSpc>
              <a:spcAft>
                <a:spcPts val="0"/>
              </a:spcAft>
              <a:buClr>
                <a:schemeClr val="bg2">
                  <a:lumMod val="40000"/>
                  <a:lumOff val="60000"/>
                </a:schemeClr>
              </a:buClr>
              <a:buFont typeface="Wingdings 3" pitchFamily="18" charset="2"/>
              <a:buNone/>
              <a:defRPr/>
            </a:pPr>
            <a:r>
              <a:rPr lang="en-US" sz="3600" b="1" dirty="0">
                <a:solidFill>
                  <a:srgbClr val="00FF00"/>
                </a:solidFill>
                <a:ea typeface="+mj-ea"/>
              </a:rPr>
              <a:t>SETTING REACTION</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                    </a:t>
            </a:r>
            <a:endParaRPr lang="en-US" sz="2400" b="1" dirty="0" smtClean="0"/>
          </a:p>
          <a:p>
            <a:pPr>
              <a:defRPr/>
            </a:pPr>
            <a:r>
              <a:rPr lang="en-US" sz="2400" dirty="0" smtClean="0"/>
              <a:t>Formulated as a powder-liquid or two-</a:t>
            </a:r>
            <a:r>
              <a:rPr lang="en-US" sz="2400" dirty="0" err="1" smtClean="0"/>
              <a:t>pastesystem</a:t>
            </a:r>
            <a:r>
              <a:rPr lang="en-US" sz="2400" dirty="0" smtClean="0"/>
              <a:t>.</a:t>
            </a:r>
          </a:p>
          <a:p>
            <a:pPr>
              <a:defRPr/>
            </a:pPr>
            <a:r>
              <a:rPr lang="fr-FR" sz="2400" dirty="0" smtClean="0"/>
              <a:t>•Powder or Base </a:t>
            </a:r>
            <a:r>
              <a:rPr lang="fr-FR" sz="2400" dirty="0" err="1" smtClean="0"/>
              <a:t>Paste</a:t>
            </a:r>
            <a:r>
              <a:rPr lang="fr-FR" sz="2400" dirty="0" smtClean="0"/>
              <a:t>: zinc </a:t>
            </a:r>
            <a:r>
              <a:rPr lang="fr-FR" sz="2400" dirty="0" err="1" smtClean="0"/>
              <a:t>oxide</a:t>
            </a:r>
            <a:r>
              <a:rPr lang="fr-FR" sz="2400" dirty="0" smtClean="0"/>
              <a:t> </a:t>
            </a:r>
            <a:r>
              <a:rPr lang="fr-FR" sz="2400" dirty="0" err="1" smtClean="0"/>
              <a:t>particles</a:t>
            </a:r>
            <a:r>
              <a:rPr lang="fr-FR" sz="2400" dirty="0" smtClean="0"/>
              <a:t>.</a:t>
            </a:r>
          </a:p>
          <a:p>
            <a:pPr>
              <a:defRPr/>
            </a:pPr>
            <a:r>
              <a:rPr lang="it-IT" sz="2400" dirty="0" smtClean="0"/>
              <a:t>•Liquid or Accelerator Paste: eugenol.</a:t>
            </a:r>
          </a:p>
          <a:p>
            <a:pPr>
              <a:defRPr/>
            </a:pPr>
            <a:r>
              <a:rPr lang="en-US" sz="2400" dirty="0" smtClean="0"/>
              <a:t>•Water in the </a:t>
            </a:r>
            <a:r>
              <a:rPr lang="en-US" sz="2400" dirty="0" err="1" smtClean="0"/>
              <a:t>eugenol</a:t>
            </a:r>
            <a:r>
              <a:rPr lang="en-US" sz="2400" dirty="0" smtClean="0"/>
              <a:t> solution that hydrolyzes the zinc oxide to form zinc hydroxide. </a:t>
            </a:r>
          </a:p>
          <a:p>
            <a:pPr>
              <a:defRPr/>
            </a:pPr>
            <a:r>
              <a:rPr lang="en-US" sz="2400" dirty="0" smtClean="0"/>
              <a:t>•Zinc hydroxide and </a:t>
            </a:r>
            <a:r>
              <a:rPr lang="en-US" sz="2400" dirty="0" err="1" smtClean="0"/>
              <a:t>eugenol</a:t>
            </a:r>
            <a:r>
              <a:rPr lang="en-US" sz="2400" dirty="0" smtClean="0"/>
              <a:t> </a:t>
            </a:r>
            <a:r>
              <a:rPr lang="en-US" sz="2400" dirty="0" err="1" smtClean="0"/>
              <a:t>chelate</a:t>
            </a:r>
            <a:r>
              <a:rPr lang="en-US" sz="2400" dirty="0" smtClean="0"/>
              <a:t> and solidify to form zinc oxide </a:t>
            </a:r>
            <a:r>
              <a:rPr lang="en-US" sz="2400" dirty="0" err="1" smtClean="0"/>
              <a:t>eugenolate</a:t>
            </a:r>
            <a:r>
              <a:rPr lang="en-US" sz="2400" dirty="0" smtClean="0"/>
              <a:t>.</a:t>
            </a:r>
          </a:p>
          <a:p>
            <a:pPr>
              <a:defRPr/>
            </a:pPr>
            <a:r>
              <a:rPr lang="en-US" sz="2400" dirty="0" smtClean="0"/>
              <a:t>•Slow but proceeds more rapidly in a warm, humid environment</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ea typeface="+mj-ea"/>
            </a:endParaRPr>
          </a:p>
        </p:txBody>
      </p:sp>
      <p:sp>
        <p:nvSpPr>
          <p:cNvPr id="62467" name="Title 3"/>
          <p:cNvSpPr>
            <a:spLocks noGrp="1"/>
          </p:cNvSpPr>
          <p:nvPr>
            <p:ph type="title"/>
          </p:nvPr>
        </p:nvSpPr>
        <p:spPr/>
        <p:txBody>
          <a:bodyPr/>
          <a:lstStyle/>
          <a:p>
            <a:endParaRPr lang="en-US" smtClean="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idx="1"/>
          </p:nvPr>
        </p:nvSpPr>
        <p:spPr>
          <a:xfrm>
            <a:off x="228600" y="304800"/>
            <a:ext cx="6400800" cy="6096000"/>
          </a:xfrm>
        </p:spPr>
        <p:txBody>
          <a:bodyPr rtlCol="0">
            <a:normAutofit/>
          </a:bodyPr>
          <a:lstStyle/>
          <a:p>
            <a:pPr marL="342906" indent="-342906" defTabSz="457207" eaLnBrk="1" fontAlgn="auto" hangingPunct="1">
              <a:lnSpc>
                <a:spcPct val="90000"/>
              </a:lnSpc>
              <a:spcAft>
                <a:spcPts val="0"/>
              </a:spcAft>
              <a:buClr>
                <a:schemeClr val="bg2">
                  <a:lumMod val="40000"/>
                  <a:lumOff val="60000"/>
                </a:schemeClr>
              </a:buClr>
              <a:buFont typeface="Wingdings" charset="0"/>
              <a:buNone/>
              <a:defRPr/>
            </a:pPr>
            <a:r>
              <a:rPr lang="en-US" sz="2400" dirty="0">
                <a:solidFill>
                  <a:srgbClr val="FF99FF"/>
                </a:solidFill>
                <a:ea typeface="+mj-ea"/>
              </a:rPr>
              <a:t>Advantages:</a:t>
            </a:r>
          </a:p>
          <a:p>
            <a:pPr marL="342906" indent="-342906" defTabSz="457207" eaLnBrk="1" fontAlgn="auto" hangingPunct="1">
              <a:lnSpc>
                <a:spcPct val="90000"/>
              </a:lnSpc>
              <a:spcAft>
                <a:spcPts val="0"/>
              </a:spcAft>
              <a:buClr>
                <a:srgbClr val="FFFF99"/>
              </a:buClr>
              <a:buFont typeface="Wingdings" charset="0"/>
              <a:buChar char="ü"/>
              <a:defRPr/>
            </a:pPr>
            <a:r>
              <a:rPr lang="en-US" sz="2400" dirty="0">
                <a:ea typeface="+mj-ea"/>
              </a:rPr>
              <a:t>Minimal pulp reaction</a:t>
            </a:r>
            <a:r>
              <a:rPr lang="en-US" sz="2400" dirty="0" smtClean="0">
                <a:ea typeface="+mj-ea"/>
              </a:rPr>
              <a:t>.</a:t>
            </a:r>
          </a:p>
          <a:p>
            <a:pPr marL="342906" indent="-342906" defTabSz="457207" eaLnBrk="1" fontAlgn="auto" hangingPunct="1">
              <a:lnSpc>
                <a:spcPct val="90000"/>
              </a:lnSpc>
              <a:spcAft>
                <a:spcPts val="0"/>
              </a:spcAft>
              <a:buClr>
                <a:srgbClr val="FFFF99"/>
              </a:buClr>
              <a:buFont typeface="Wingdings" charset="0"/>
              <a:buChar char="ü"/>
              <a:defRPr/>
            </a:pPr>
            <a:endParaRPr lang="en-US" sz="2400" dirty="0" smtClean="0">
              <a:ea typeface="+mj-ea"/>
            </a:endParaRPr>
          </a:p>
          <a:p>
            <a:pPr marL="342906" indent="-342906" defTabSz="457207" eaLnBrk="1" fontAlgn="auto" hangingPunct="1">
              <a:lnSpc>
                <a:spcPct val="90000"/>
              </a:lnSpc>
              <a:spcAft>
                <a:spcPts val="0"/>
              </a:spcAft>
              <a:buClr>
                <a:srgbClr val="FFFF99"/>
              </a:buClr>
              <a:buFont typeface="Wingdings" charset="0"/>
              <a:buChar char="ü"/>
              <a:defRPr/>
            </a:pPr>
            <a:endParaRPr lang="en-US" sz="2400" dirty="0">
              <a:ea typeface="+mj-ea"/>
            </a:endParaRPr>
          </a:p>
          <a:p>
            <a:pPr marL="342906" indent="-342906" defTabSz="457207" eaLnBrk="1" fontAlgn="auto" hangingPunct="1">
              <a:lnSpc>
                <a:spcPct val="90000"/>
              </a:lnSpc>
              <a:spcAft>
                <a:spcPts val="0"/>
              </a:spcAft>
              <a:buClr>
                <a:srgbClr val="FFFF99"/>
              </a:buClr>
              <a:buFont typeface="Wingdings" charset="0"/>
              <a:buChar char="ü"/>
              <a:defRPr/>
            </a:pPr>
            <a:r>
              <a:rPr lang="en-US" sz="2400" dirty="0">
                <a:ea typeface="+mj-ea"/>
              </a:rPr>
              <a:t>Good sealing </a:t>
            </a:r>
            <a:r>
              <a:rPr lang="en-US" sz="2400" dirty="0" smtClean="0">
                <a:ea typeface="+mj-ea"/>
              </a:rPr>
              <a:t>properties</a:t>
            </a:r>
          </a:p>
          <a:p>
            <a:pPr marL="342906" indent="-342906" defTabSz="457207" eaLnBrk="1" fontAlgn="auto" hangingPunct="1">
              <a:lnSpc>
                <a:spcPct val="90000"/>
              </a:lnSpc>
              <a:spcAft>
                <a:spcPts val="0"/>
              </a:spcAft>
              <a:buClr>
                <a:srgbClr val="FFFF99"/>
              </a:buClr>
              <a:buFont typeface="Wingdings" charset="0"/>
              <a:buChar char="ü"/>
              <a:defRPr/>
            </a:pPr>
            <a:endParaRPr lang="en-US" sz="2400" dirty="0" smtClean="0">
              <a:ea typeface="+mj-ea"/>
            </a:endParaRPr>
          </a:p>
          <a:p>
            <a:pPr marL="342906" indent="-342906" defTabSz="457207" eaLnBrk="1" fontAlgn="auto" hangingPunct="1">
              <a:lnSpc>
                <a:spcPct val="90000"/>
              </a:lnSpc>
              <a:spcAft>
                <a:spcPts val="0"/>
              </a:spcAft>
              <a:buClr>
                <a:srgbClr val="FFFF99"/>
              </a:buClr>
              <a:buFont typeface="Wingdings" charset="0"/>
              <a:buChar char="ü"/>
              <a:defRPr/>
            </a:pPr>
            <a:endParaRPr lang="en-US" sz="2400" dirty="0">
              <a:ea typeface="+mj-ea"/>
            </a:endParaRPr>
          </a:p>
          <a:p>
            <a:pPr marL="342906" indent="-342906" defTabSz="457207" eaLnBrk="1" fontAlgn="auto" hangingPunct="1">
              <a:lnSpc>
                <a:spcPct val="90000"/>
              </a:lnSpc>
              <a:spcAft>
                <a:spcPts val="0"/>
              </a:spcAft>
              <a:buClr>
                <a:srgbClr val="FFFF99"/>
              </a:buClr>
              <a:buFont typeface="Wingdings" charset="0"/>
              <a:buChar char="ü"/>
              <a:defRPr/>
            </a:pPr>
            <a:r>
              <a:rPr lang="en-US" sz="2400" dirty="0">
                <a:ea typeface="+mj-ea"/>
              </a:rPr>
              <a:t>Strength adequate for lining material &amp; luting single restoration &amp; retainers, with good retention </a:t>
            </a:r>
            <a:r>
              <a:rPr lang="en-US" sz="2400" dirty="0" smtClean="0">
                <a:ea typeface="+mj-ea"/>
              </a:rPr>
              <a:t>form</a:t>
            </a:r>
            <a:endParaRPr lang="en-US" sz="2400" dirty="0">
              <a:ea typeface="+mj-ea"/>
            </a:endParaRP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endParaRPr lang="en-US" sz="2400" dirty="0">
              <a:ea typeface="+mj-ea"/>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3"/>
          <p:cNvSpPr>
            <a:spLocks noGrp="1" noChangeArrowheads="1"/>
          </p:cNvSpPr>
          <p:nvPr>
            <p:ph type="body" sz="half" idx="1"/>
          </p:nvPr>
        </p:nvSpPr>
        <p:spPr>
          <a:xfrm>
            <a:off x="457200" y="1600200"/>
            <a:ext cx="5410200" cy="4530725"/>
          </a:xfrm>
        </p:spPr>
        <p:txBody>
          <a:bodyPr/>
          <a:lstStyle/>
          <a:p>
            <a:pPr eaLnBrk="1" hangingPunct="1">
              <a:buFont typeface="Wingdings" pitchFamily="2" charset="2"/>
              <a:buNone/>
            </a:pPr>
            <a:r>
              <a:rPr lang="en-US" sz="2900" b="1" smtClean="0">
                <a:solidFill>
                  <a:schemeClr val="accent2"/>
                </a:solidFill>
              </a:rPr>
              <a:t> </a:t>
            </a:r>
            <a:r>
              <a:rPr lang="en-US" sz="2400" smtClean="0">
                <a:solidFill>
                  <a:schemeClr val="tx2"/>
                </a:solidFill>
              </a:rPr>
              <a:t>Modifications of ZOE :</a:t>
            </a:r>
          </a:p>
          <a:p>
            <a:pPr eaLnBrk="1" hangingPunct="1">
              <a:buFont typeface="Wingdings" pitchFamily="2" charset="2"/>
              <a:buNone/>
            </a:pPr>
            <a:endParaRPr lang="en-US" sz="2400" smtClean="0">
              <a:solidFill>
                <a:schemeClr val="tx2"/>
              </a:solidFill>
            </a:endParaRPr>
          </a:p>
          <a:p>
            <a:pPr eaLnBrk="1" hangingPunct="1">
              <a:buClr>
                <a:srgbClr val="FFFF99"/>
              </a:buClr>
            </a:pPr>
            <a:r>
              <a:rPr lang="en-US" sz="2400" smtClean="0">
                <a:solidFill>
                  <a:schemeClr val="tx2"/>
                </a:solidFill>
              </a:rPr>
              <a:t> Resin Reinforced Zinc Oxide Eugenol Cement</a:t>
            </a:r>
          </a:p>
          <a:p>
            <a:pPr eaLnBrk="1" hangingPunct="1">
              <a:buClr>
                <a:srgbClr val="FFFF99"/>
              </a:buClr>
              <a:buFont typeface="Wingdings" pitchFamily="2" charset="2"/>
              <a:buNone/>
            </a:pPr>
            <a:r>
              <a:rPr lang="en-US" sz="2400" smtClean="0">
                <a:solidFill>
                  <a:schemeClr val="tx2"/>
                </a:solidFill>
              </a:rPr>
              <a:t> </a:t>
            </a:r>
          </a:p>
          <a:p>
            <a:pPr eaLnBrk="1" hangingPunct="1">
              <a:buClr>
                <a:srgbClr val="FFFF99"/>
              </a:buClr>
            </a:pPr>
            <a:r>
              <a:rPr lang="en-US" sz="2400" smtClean="0">
                <a:solidFill>
                  <a:schemeClr val="tx2"/>
                </a:solidFill>
              </a:rPr>
              <a:t>EBA and other Chelate Cements</a:t>
            </a:r>
            <a:endParaRPr lang="en-US" sz="2400" b="1" smtClean="0">
              <a:solidFill>
                <a:schemeClr val="tx2"/>
              </a:solidFill>
            </a:endParaRPr>
          </a:p>
          <a:p>
            <a:pPr eaLnBrk="1" hangingPunct="1">
              <a:buFont typeface="Wingdings" pitchFamily="2" charset="2"/>
              <a:buNone/>
            </a:pPr>
            <a:r>
              <a:rPr lang="en-US" sz="2400" b="1" smtClean="0">
                <a:solidFill>
                  <a:schemeClr val="accent2"/>
                </a:solidFill>
              </a:rPr>
              <a:t> </a:t>
            </a:r>
          </a:p>
        </p:txBody>
      </p:sp>
      <p:pic>
        <p:nvPicPr>
          <p:cNvPr id="64516" name="Picture 7" descr="DSCN3513"/>
          <p:cNvPicPr>
            <a:picLocks noGrp="1" noChangeAspect="1" noChangeArrowheads="1"/>
          </p:cNvPicPr>
          <p:nvPr>
            <p:ph sz="half" idx="2"/>
          </p:nvPr>
        </p:nvPicPr>
        <p:blipFill>
          <a:blip r:embed="rId3" cstate="print">
            <a:lum bright="6000" contrast="6000"/>
          </a:blip>
          <a:srcRect/>
          <a:stretch>
            <a:fillRect/>
          </a:stretch>
        </p:blipFill>
        <p:spPr>
          <a:xfrm>
            <a:off x="6019800" y="2133600"/>
            <a:ext cx="2743200" cy="3048000"/>
          </a:xfrm>
          <a:noFill/>
        </p:spPr>
      </p:pic>
      <p:sp>
        <p:nvSpPr>
          <p:cNvPr id="5" name="Title 4"/>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239000" cy="5854700"/>
          </a:xfrm>
          <a:prstGeom prst="rect">
            <a:avLst/>
          </a:prstGeom>
        </p:spPr>
        <p:txBody>
          <a:bodyPr>
            <a:spAutoFit/>
          </a:bodyPr>
          <a:lstStyle/>
          <a:p>
            <a:pPr marL="342906" indent="-342906" defTabSz="457207" fontAlgn="auto">
              <a:lnSpc>
                <a:spcPct val="90000"/>
              </a:lnSpc>
              <a:spcAft>
                <a:spcPts val="0"/>
              </a:spcAft>
              <a:buClr>
                <a:schemeClr val="bg2">
                  <a:lumMod val="40000"/>
                  <a:lumOff val="60000"/>
                </a:schemeClr>
              </a:buClr>
              <a:buFont typeface="Wingdings" charset="0"/>
              <a:buNone/>
              <a:defRPr/>
            </a:pPr>
            <a:r>
              <a:rPr lang="en-US" sz="3200" dirty="0">
                <a:solidFill>
                  <a:srgbClr val="FF99FF"/>
                </a:solidFill>
              </a:rPr>
              <a:t>Disadvantages:</a:t>
            </a:r>
          </a:p>
          <a:p>
            <a:pPr marL="342906" indent="-342906" defTabSz="457207" fontAlgn="auto">
              <a:lnSpc>
                <a:spcPct val="90000"/>
              </a:lnSpc>
              <a:spcAft>
                <a:spcPts val="0"/>
              </a:spcAft>
              <a:buClr>
                <a:srgbClr val="FFFF99"/>
              </a:buClr>
              <a:buFont typeface="Wingdings" charset="0"/>
              <a:buChar char="ü"/>
              <a:defRPr/>
            </a:pPr>
            <a:r>
              <a:rPr lang="en-US" sz="2400" dirty="0">
                <a:latin typeface="+mj-lt"/>
              </a:rPr>
              <a:t>Hydrolytic breakdown under exposure to oral fluids</a:t>
            </a: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r>
              <a:rPr lang="en-US" sz="2400" dirty="0">
                <a:latin typeface="+mj-lt"/>
              </a:rPr>
              <a:t>Inflammatory reaction in soft tissue</a:t>
            </a: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defRPr/>
            </a:pPr>
            <a:r>
              <a:rPr lang="en-US" sz="2400" dirty="0">
                <a:latin typeface="+mj-lt"/>
              </a:rPr>
              <a:t>  </a:t>
            </a:r>
          </a:p>
          <a:p>
            <a:pPr marL="342906" indent="-342906" defTabSz="457207" fontAlgn="auto">
              <a:lnSpc>
                <a:spcPct val="90000"/>
              </a:lnSpc>
              <a:spcAft>
                <a:spcPts val="0"/>
              </a:spcAft>
              <a:buClr>
                <a:srgbClr val="FFFF99"/>
              </a:buClr>
              <a:buFont typeface="Wingdings" charset="0"/>
              <a:buChar char="ü"/>
              <a:defRPr/>
            </a:pPr>
            <a:r>
              <a:rPr lang="en-US" sz="2400" dirty="0">
                <a:latin typeface="+mj-lt"/>
              </a:rPr>
              <a:t>potential allergic response</a:t>
            </a: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r>
              <a:rPr lang="en-US" sz="2400" dirty="0">
                <a:latin typeface="+mj-lt"/>
              </a:rPr>
              <a:t>Minimal mechanical properties for </a:t>
            </a:r>
            <a:r>
              <a:rPr lang="en-US" sz="2400" dirty="0" err="1">
                <a:latin typeface="+mj-lt"/>
              </a:rPr>
              <a:t>luting</a:t>
            </a: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r>
              <a:rPr lang="en-US" sz="2400" dirty="0">
                <a:latin typeface="+mj-lt"/>
              </a:rPr>
              <a:t>May soften &amp; discolor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457200" y="277813"/>
            <a:ext cx="8229600" cy="865187"/>
          </a:xfrm>
        </p:spPr>
        <p:txBody>
          <a:bodyPr rtlCol="0">
            <a:normAutofit fontScale="90000"/>
          </a:bodyPr>
          <a:lstStyle/>
          <a:p>
            <a:pPr defTabSz="457207" eaLnBrk="1" fontAlgn="auto" hangingPunct="1">
              <a:spcAft>
                <a:spcPts val="0"/>
              </a:spcAft>
              <a:defRPr/>
            </a:pPr>
            <a:r>
              <a:rPr lang="en-US" sz="3600" b="1" dirty="0" smtClean="0">
                <a:solidFill>
                  <a:srgbClr val="FF99FF"/>
                </a:solidFill>
                <a:ea typeface="+mj-ea"/>
              </a:rPr>
              <a:t>RESIN </a:t>
            </a:r>
            <a:r>
              <a:rPr lang="en-US" sz="3600" b="1" dirty="0">
                <a:solidFill>
                  <a:srgbClr val="FF99FF"/>
                </a:solidFill>
                <a:ea typeface="+mj-ea"/>
              </a:rPr>
              <a:t>REINFORCED ZINC OXIDE </a:t>
            </a:r>
            <a:r>
              <a:rPr lang="en-US" sz="3600" b="1" dirty="0" smtClean="0">
                <a:solidFill>
                  <a:srgbClr val="FF99FF"/>
                </a:solidFill>
                <a:ea typeface="+mj-ea"/>
              </a:rPr>
              <a:t/>
            </a:r>
            <a:br>
              <a:rPr lang="en-US" sz="3600" b="1" dirty="0" smtClean="0">
                <a:solidFill>
                  <a:srgbClr val="FF99FF"/>
                </a:solidFill>
                <a:ea typeface="+mj-ea"/>
              </a:rPr>
            </a:br>
            <a:r>
              <a:rPr lang="en-US" sz="3600" b="1" dirty="0" smtClean="0">
                <a:solidFill>
                  <a:srgbClr val="FF99FF"/>
                </a:solidFill>
                <a:ea typeface="+mj-ea"/>
              </a:rPr>
              <a:t>EUGENOL </a:t>
            </a:r>
            <a:r>
              <a:rPr lang="en-US" sz="3600" b="1" dirty="0">
                <a:solidFill>
                  <a:srgbClr val="FF99FF"/>
                </a:solidFill>
                <a:ea typeface="+mj-ea"/>
              </a:rPr>
              <a:t>CEMENT</a:t>
            </a:r>
          </a:p>
        </p:txBody>
      </p:sp>
      <p:sp>
        <p:nvSpPr>
          <p:cNvPr id="66563" name="Rectangle 3"/>
          <p:cNvSpPr>
            <a:spLocks noGrp="1" noChangeArrowheads="1"/>
          </p:cNvSpPr>
          <p:nvPr>
            <p:ph idx="1"/>
          </p:nvPr>
        </p:nvSpPr>
        <p:spPr>
          <a:xfrm>
            <a:off x="381000" y="1447800"/>
            <a:ext cx="8229600" cy="5334000"/>
          </a:xfrm>
          <a:ln w="28575">
            <a:solidFill>
              <a:schemeClr val="tx1"/>
            </a:solidFill>
          </a:ln>
        </p:spPr>
        <p:txBody>
          <a:bodyPr>
            <a:normAutofit fontScale="92500" lnSpcReduction="10000"/>
          </a:bodyPr>
          <a:lstStyle/>
          <a:p>
            <a:pPr eaLnBrk="1" hangingPunct="1">
              <a:lnSpc>
                <a:spcPct val="90000"/>
              </a:lnSpc>
              <a:buClr>
                <a:srgbClr val="FFFF99"/>
              </a:buClr>
              <a:buFont typeface="Wingdings" pitchFamily="2" charset="2"/>
              <a:buChar char="v"/>
            </a:pPr>
            <a:r>
              <a:rPr lang="en-US" b="1" smtClean="0">
                <a:solidFill>
                  <a:schemeClr val="tx1">
                    <a:lumMod val="85000"/>
                    <a:lumOff val="15000"/>
                  </a:schemeClr>
                </a:solidFill>
              </a:rPr>
              <a:t>COMPOSITION :</a:t>
            </a:r>
          </a:p>
          <a:p>
            <a:pPr eaLnBrk="1" hangingPunct="1">
              <a:lnSpc>
                <a:spcPct val="90000"/>
              </a:lnSpc>
              <a:buClr>
                <a:srgbClr val="FFFF99"/>
              </a:buClr>
              <a:buFont typeface="Wingdings" pitchFamily="2" charset="2"/>
              <a:buNone/>
            </a:pPr>
            <a:r>
              <a:rPr lang="en-US" smtClean="0">
                <a:solidFill>
                  <a:schemeClr val="tx1">
                    <a:lumMod val="85000"/>
                    <a:lumOff val="15000"/>
                  </a:schemeClr>
                </a:solidFill>
              </a:rPr>
              <a:t>    </a:t>
            </a:r>
          </a:p>
          <a:p>
            <a:pPr eaLnBrk="1" hangingPunct="1">
              <a:lnSpc>
                <a:spcPct val="90000"/>
              </a:lnSpc>
              <a:buClr>
                <a:srgbClr val="FFFF99"/>
              </a:buClr>
              <a:buFont typeface="Wingdings" pitchFamily="2" charset="2"/>
              <a:buNone/>
            </a:pPr>
            <a:r>
              <a:rPr lang="en-US" smtClean="0">
                <a:solidFill>
                  <a:schemeClr val="tx1">
                    <a:lumMod val="85000"/>
                    <a:lumOff val="15000"/>
                  </a:schemeClr>
                </a:solidFill>
              </a:rPr>
              <a:t>POWDER :</a:t>
            </a:r>
          </a:p>
          <a:p>
            <a:pPr eaLnBrk="1" hangingPunct="1">
              <a:lnSpc>
                <a:spcPct val="90000"/>
              </a:lnSpc>
              <a:buClr>
                <a:srgbClr val="FFFF99"/>
              </a:buClr>
              <a:buFont typeface="Wingdings" pitchFamily="2" charset="2"/>
              <a:buNone/>
            </a:pPr>
            <a:r>
              <a:rPr lang="en-US" smtClean="0">
                <a:solidFill>
                  <a:schemeClr val="tx1">
                    <a:lumMod val="85000"/>
                    <a:lumOff val="15000"/>
                  </a:schemeClr>
                </a:solidFill>
              </a:rPr>
              <a:t>    Zinc powder – 80.0%</a:t>
            </a:r>
          </a:p>
          <a:p>
            <a:pPr eaLnBrk="1" hangingPunct="1">
              <a:lnSpc>
                <a:spcPct val="90000"/>
              </a:lnSpc>
              <a:buClr>
                <a:srgbClr val="FFFF99"/>
              </a:buClr>
              <a:buFont typeface="Wingdings" pitchFamily="2" charset="2"/>
              <a:buNone/>
            </a:pPr>
            <a:r>
              <a:rPr lang="en-US" smtClean="0">
                <a:solidFill>
                  <a:schemeClr val="tx1">
                    <a:lumMod val="85000"/>
                    <a:lumOff val="15000"/>
                  </a:schemeClr>
                </a:solidFill>
              </a:rPr>
              <a:t>    Poly methyl-methacrylate – 20.0%(bond to other  components)</a:t>
            </a:r>
          </a:p>
          <a:p>
            <a:pPr eaLnBrk="1" hangingPunct="1">
              <a:lnSpc>
                <a:spcPct val="90000"/>
              </a:lnSpc>
              <a:buClr>
                <a:srgbClr val="FFFF99"/>
              </a:buClr>
              <a:buFont typeface="Wingdings" pitchFamily="2" charset="2"/>
              <a:buNone/>
            </a:pPr>
            <a:r>
              <a:rPr lang="en-US" smtClean="0">
                <a:solidFill>
                  <a:schemeClr val="tx1">
                    <a:lumMod val="85000"/>
                    <a:lumOff val="15000"/>
                  </a:schemeClr>
                </a:solidFill>
              </a:rPr>
              <a:t>    Zinc stearate - traces (accelerator)</a:t>
            </a:r>
          </a:p>
          <a:p>
            <a:pPr eaLnBrk="1" hangingPunct="1">
              <a:lnSpc>
                <a:spcPct val="90000"/>
              </a:lnSpc>
              <a:buClr>
                <a:srgbClr val="FFFF99"/>
              </a:buClr>
              <a:buFont typeface="Wingdings" pitchFamily="2" charset="2"/>
              <a:buNone/>
            </a:pPr>
            <a:r>
              <a:rPr lang="en-US" smtClean="0">
                <a:solidFill>
                  <a:schemeClr val="tx1">
                    <a:lumMod val="85000"/>
                    <a:lumOff val="15000"/>
                  </a:schemeClr>
                </a:solidFill>
              </a:rPr>
              <a:t>    Zinc acetate </a:t>
            </a:r>
          </a:p>
          <a:p>
            <a:pPr eaLnBrk="1" hangingPunct="1">
              <a:lnSpc>
                <a:spcPct val="90000"/>
              </a:lnSpc>
              <a:buClr>
                <a:srgbClr val="FFFF99"/>
              </a:buClr>
              <a:buFont typeface="Wingdings" pitchFamily="2" charset="2"/>
              <a:buNone/>
            </a:pPr>
            <a:r>
              <a:rPr lang="en-US" smtClean="0">
                <a:solidFill>
                  <a:schemeClr val="tx1">
                    <a:lumMod val="85000"/>
                    <a:lumOff val="15000"/>
                  </a:schemeClr>
                </a:solidFill>
              </a:rPr>
              <a:t>    Thymol &amp; hydroxyquinoline –    traces (antimicrobial  agent)</a:t>
            </a:r>
          </a:p>
          <a:p>
            <a:pPr eaLnBrk="1" hangingPunct="1">
              <a:lnSpc>
                <a:spcPct val="90000"/>
              </a:lnSpc>
              <a:buClr>
                <a:srgbClr val="FFFF99"/>
              </a:buClr>
              <a:buFont typeface="Wingdings" pitchFamily="2" charset="2"/>
              <a:buNone/>
            </a:pPr>
            <a:endParaRPr lang="en-US" smtClean="0">
              <a:solidFill>
                <a:schemeClr val="tx1">
                  <a:lumMod val="85000"/>
                  <a:lumOff val="15000"/>
                </a:schemeClr>
              </a:solidFill>
            </a:endParaRPr>
          </a:p>
          <a:p>
            <a:pPr eaLnBrk="1" hangingPunct="1">
              <a:lnSpc>
                <a:spcPct val="90000"/>
              </a:lnSpc>
              <a:buClr>
                <a:srgbClr val="FFFF99"/>
              </a:buClr>
              <a:buFont typeface="Wingdings" pitchFamily="2" charset="2"/>
              <a:buNone/>
            </a:pPr>
            <a:r>
              <a:rPr lang="en-US" smtClean="0">
                <a:solidFill>
                  <a:schemeClr val="tx1">
                    <a:lumMod val="85000"/>
                    <a:lumOff val="15000"/>
                  </a:schemeClr>
                </a:solidFill>
              </a:rPr>
              <a:t> LIQUID:</a:t>
            </a:r>
          </a:p>
          <a:p>
            <a:pPr eaLnBrk="1" hangingPunct="1">
              <a:lnSpc>
                <a:spcPct val="90000"/>
              </a:lnSpc>
              <a:buClr>
                <a:srgbClr val="FFFF99"/>
              </a:buClr>
              <a:buFont typeface="Wingdings" pitchFamily="2" charset="2"/>
              <a:buNone/>
            </a:pPr>
            <a:r>
              <a:rPr lang="en-US" smtClean="0">
                <a:solidFill>
                  <a:schemeClr val="tx1">
                    <a:lumMod val="85000"/>
                    <a:lumOff val="15000"/>
                  </a:schemeClr>
                </a:solidFill>
              </a:rPr>
              <a:t>    Eugenol – 85%</a:t>
            </a:r>
          </a:p>
          <a:p>
            <a:pPr eaLnBrk="1" hangingPunct="1">
              <a:lnSpc>
                <a:spcPct val="90000"/>
              </a:lnSpc>
              <a:buClr>
                <a:srgbClr val="FFFF99"/>
              </a:buClr>
              <a:buFont typeface="Wingdings" pitchFamily="2" charset="2"/>
              <a:buNone/>
            </a:pPr>
            <a:r>
              <a:rPr lang="en-US" smtClean="0">
                <a:solidFill>
                  <a:schemeClr val="tx1">
                    <a:lumMod val="85000"/>
                    <a:lumOff val="15000"/>
                  </a:schemeClr>
                </a:solidFill>
              </a:rPr>
              <a:t>    Olive oil – 15% -(as plasticizer ,masks irritating effect of eugenol).</a:t>
            </a:r>
          </a:p>
          <a:p>
            <a:pPr eaLnBrk="1" hangingPunct="1">
              <a:lnSpc>
                <a:spcPct val="90000"/>
              </a:lnSpc>
              <a:buClr>
                <a:srgbClr val="FFFF99"/>
              </a:buClr>
              <a:buFont typeface="Wingdings" pitchFamily="2" charset="2"/>
              <a:buNone/>
            </a:pPr>
            <a:endParaRPr lang="en-US" smtClean="0">
              <a:solidFill>
                <a:schemeClr val="tx1">
                  <a:lumMod val="85000"/>
                  <a:lumOff val="15000"/>
                </a:schemeClr>
              </a:solidFill>
            </a:endParaRPr>
          </a:p>
          <a:p>
            <a:pPr eaLnBrk="1" hangingPunct="1">
              <a:lnSpc>
                <a:spcPct val="90000"/>
              </a:lnSpc>
              <a:buClr>
                <a:srgbClr val="FFFF99"/>
              </a:buClr>
              <a:buFont typeface="Wingdings" pitchFamily="2" charset="2"/>
              <a:buNone/>
            </a:pPr>
            <a:r>
              <a:rPr lang="en-US" smtClean="0">
                <a:solidFill>
                  <a:schemeClr val="tx1">
                    <a:lumMod val="85000"/>
                    <a:lumOff val="15000"/>
                  </a:schemeClr>
                </a:solidFill>
              </a:rPr>
              <a:t>    </a:t>
            </a:r>
          </a:p>
          <a:p>
            <a:pPr eaLnBrk="1" hangingPunct="1">
              <a:lnSpc>
                <a:spcPct val="90000"/>
              </a:lnSpc>
            </a:pPr>
            <a:endParaRPr lang="en-US" sz="1900" smtClean="0">
              <a:solidFill>
                <a:schemeClr val="tx1">
                  <a:lumMod val="85000"/>
                  <a:lumOff val="15000"/>
                </a:schemeClr>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51520" y="3140968"/>
            <a:ext cx="8534400" cy="6019800"/>
          </a:xfrm>
        </p:spPr>
        <p:txBody>
          <a:bodyPr/>
          <a:lstStyle/>
          <a:p>
            <a:pPr eaLnBrk="1" hangingPunct="1">
              <a:buFont typeface="Wingdings" pitchFamily="2" charset="2"/>
              <a:buBlip>
                <a:blip r:embed="rId3"/>
              </a:buBlip>
            </a:pPr>
            <a:r>
              <a:rPr lang="en-US" sz="2200" cap="none" dirty="0" smtClean="0">
                <a:solidFill>
                  <a:srgbClr val="8AD0D6"/>
                </a:solidFill>
                <a:cs typeface="Times New Roman" pitchFamily="18" charset="0"/>
              </a:rPr>
              <a:t> </a:t>
            </a:r>
            <a:r>
              <a:rPr lang="en-US" sz="2200" cap="none" dirty="0" smtClean="0">
                <a:solidFill>
                  <a:schemeClr val="tx1"/>
                </a:solidFill>
                <a:cs typeface="Times New Roman" pitchFamily="18" charset="0"/>
              </a:rPr>
              <a:t>In last 20  years there has been an explosion of different types of dental cements that have become available to practicing dentist ,many of them tailored for specialized types of restoration.</a:t>
            </a:r>
          </a:p>
          <a:p>
            <a:pPr eaLnBrk="1" hangingPunct="1">
              <a:buFont typeface="Wingdings" pitchFamily="2" charset="2"/>
              <a:buBlip>
                <a:blip r:embed="rId3"/>
              </a:buBlip>
            </a:pPr>
            <a:endParaRPr lang="en-US" sz="2200" cap="none" dirty="0" smtClean="0">
              <a:solidFill>
                <a:schemeClr val="tx1"/>
              </a:solidFill>
              <a:cs typeface="Times New Roman" pitchFamily="18" charset="0"/>
            </a:endParaRPr>
          </a:p>
          <a:p>
            <a:pPr eaLnBrk="1" hangingPunct="1">
              <a:buFont typeface="Wingdings" pitchFamily="2" charset="2"/>
              <a:buBlip>
                <a:blip r:embed="rId3"/>
              </a:buBlip>
            </a:pPr>
            <a:r>
              <a:rPr lang="en-US" sz="2200" cap="none" dirty="0" smtClean="0">
                <a:solidFill>
                  <a:schemeClr val="tx1"/>
                </a:solidFill>
                <a:cs typeface="Times New Roman" pitchFamily="18" charset="0"/>
              </a:rPr>
              <a:t> Dental cements are employed to bond inlays, crowns, bridges, posts and facings in or on the tooth and to retain orthodontic bands and  retainers</a:t>
            </a:r>
            <a:r>
              <a:rPr lang="en-US" sz="2200" cap="none" dirty="0" smtClean="0">
                <a:solidFill>
                  <a:srgbClr val="8AD0D6"/>
                </a:solidFill>
                <a:cs typeface="Times New Roman" pitchFamily="18" charset="0"/>
              </a:rPr>
              <a:t>. </a:t>
            </a:r>
          </a:p>
        </p:txBody>
      </p:sp>
      <p:sp>
        <p:nvSpPr>
          <p:cNvPr id="2050" name="Rectangle 2"/>
          <p:cNvSpPr>
            <a:spLocks noGrp="1" noChangeArrowheads="1"/>
          </p:cNvSpPr>
          <p:nvPr>
            <p:ph type="ctrTitle"/>
          </p:nvPr>
        </p:nvSpPr>
        <p:spPr>
          <a:xfrm>
            <a:off x="611560" y="2060848"/>
            <a:ext cx="7772400" cy="609600"/>
          </a:xfrm>
        </p:spPr>
        <p:txBody>
          <a:bodyPr rtlCol="0">
            <a:normAutofit fontScale="90000"/>
          </a:bodyPr>
          <a:lstStyle/>
          <a:p>
            <a:pPr defTabSz="457207" eaLnBrk="1" fontAlgn="auto" hangingPunct="1">
              <a:spcAft>
                <a:spcPts val="0"/>
              </a:spcAft>
              <a:defRPr/>
            </a:pPr>
            <a:r>
              <a:rPr lang="en-US" sz="4400" b="1" u="sng" dirty="0">
                <a:solidFill>
                  <a:schemeClr val="tx1">
                    <a:lumMod val="85000"/>
                    <a:lumOff val="15000"/>
                  </a:schemeClr>
                </a:solidFill>
                <a:ea typeface="+mj-ea"/>
              </a:rPr>
              <a:t>INTRODUCTION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898"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1000"/>
                                        <p:tgtEl>
                                          <p:spTgt spid="2051">
                                            <p:txEl>
                                              <p:pRg st="0" end="0"/>
                                            </p:txEl>
                                          </p:spTgt>
                                        </p:tgtEl>
                                      </p:cBhvr>
                                    </p:animEffect>
                                    <p:anim calcmode="lin" valueType="num">
                                      <p:cBhvr>
                                        <p:cTn id="16"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5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51">
                                            <p:txEl>
                                              <p:pRg st="2" end="2"/>
                                            </p:txEl>
                                          </p:spTgt>
                                        </p:tgtEl>
                                        <p:attrNameLst>
                                          <p:attrName>style.visibility</p:attrName>
                                        </p:attrNameLst>
                                      </p:cBhvr>
                                      <p:to>
                                        <p:strVal val="visible"/>
                                      </p:to>
                                    </p:set>
                                    <p:animEffect transition="in" filter="fade">
                                      <p:cBhvr>
                                        <p:cTn id="23" dur="1000"/>
                                        <p:tgtEl>
                                          <p:spTgt spid="2051">
                                            <p:txEl>
                                              <p:pRg st="2" end="2"/>
                                            </p:txEl>
                                          </p:spTgt>
                                        </p:tgtEl>
                                      </p:cBhvr>
                                    </p:animEffect>
                                    <p:anim calcmode="lin" valueType="num">
                                      <p:cBhvr>
                                        <p:cTn id="24"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05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05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0"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7813"/>
            <a:ext cx="8229600" cy="407987"/>
          </a:xfrm>
        </p:spPr>
        <p:txBody>
          <a:bodyPr rtlCol="0">
            <a:normAutofit fontScale="90000"/>
          </a:bodyPr>
          <a:lstStyle/>
          <a:p>
            <a:pPr defTabSz="457207" eaLnBrk="1" fontAlgn="auto" hangingPunct="1">
              <a:spcAft>
                <a:spcPts val="0"/>
              </a:spcAft>
              <a:defRPr/>
            </a:pPr>
            <a:r>
              <a:rPr lang="en-US" sz="4000" b="1">
                <a:solidFill>
                  <a:srgbClr val="CC99FF"/>
                </a:solidFill>
                <a:ea typeface="+mj-ea"/>
              </a:rPr>
              <a:t>PROPERTIES</a:t>
            </a:r>
          </a:p>
        </p:txBody>
      </p:sp>
      <p:sp>
        <p:nvSpPr>
          <p:cNvPr id="52227" name="Rectangle 3"/>
          <p:cNvSpPr>
            <a:spLocks noGrp="1" noChangeArrowheads="1"/>
          </p:cNvSpPr>
          <p:nvPr>
            <p:ph idx="1"/>
          </p:nvPr>
        </p:nvSpPr>
        <p:spPr>
          <a:xfrm>
            <a:off x="228600" y="1219200"/>
            <a:ext cx="8253413" cy="4114800"/>
          </a:xfrm>
        </p:spPr>
        <p:txBody>
          <a:bodyPr rtlCol="0">
            <a:normAutofit/>
          </a:bodyPr>
          <a:lstStyle/>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solidFill>
                  <a:schemeClr val="tx2"/>
                </a:solidFill>
                <a:ea typeface="+mj-ea"/>
              </a:rPr>
              <a:t>Film thickness 		- 25-75 um </a:t>
            </a:r>
            <a:endParaRPr lang="en-US" sz="2400" dirty="0" smtClean="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400" dirty="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solidFill>
                  <a:schemeClr val="tx2"/>
                </a:solidFill>
                <a:ea typeface="+mj-ea"/>
              </a:rPr>
              <a:t>Compressive strength	- 35-55 </a:t>
            </a:r>
            <a:r>
              <a:rPr lang="en-US" sz="2400" dirty="0" err="1">
                <a:solidFill>
                  <a:schemeClr val="tx2"/>
                </a:solidFill>
                <a:ea typeface="+mj-ea"/>
              </a:rPr>
              <a:t>MPa</a:t>
            </a:r>
            <a:r>
              <a:rPr lang="en-US" sz="2400" dirty="0">
                <a:solidFill>
                  <a:schemeClr val="tx2"/>
                </a:solidFill>
                <a:ea typeface="+mj-ea"/>
              </a:rPr>
              <a:t> </a:t>
            </a:r>
            <a:endParaRPr lang="en-US" sz="2400" dirty="0" smtClean="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400" dirty="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solidFill>
                  <a:schemeClr val="tx2"/>
                </a:solidFill>
                <a:ea typeface="+mj-ea"/>
              </a:rPr>
              <a:t>Tensile Strength 		- 4 </a:t>
            </a:r>
            <a:r>
              <a:rPr lang="en-US" sz="2400" dirty="0" err="1" smtClean="0">
                <a:solidFill>
                  <a:schemeClr val="tx2"/>
                </a:solidFill>
                <a:ea typeface="+mj-ea"/>
              </a:rPr>
              <a:t>Mpa</a:t>
            </a:r>
            <a:endParaRPr lang="en-US" sz="2400" dirty="0" smtClean="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400" dirty="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solidFill>
                  <a:schemeClr val="tx2"/>
                </a:solidFill>
                <a:ea typeface="+mj-ea"/>
              </a:rPr>
              <a:t>Modulus of elasticity 	- 2-3000 </a:t>
            </a:r>
            <a:r>
              <a:rPr lang="en-US" sz="2400" dirty="0" err="1">
                <a:solidFill>
                  <a:schemeClr val="tx2"/>
                </a:solidFill>
                <a:ea typeface="+mj-ea"/>
              </a:rPr>
              <a:t>MPa</a:t>
            </a:r>
            <a:r>
              <a:rPr lang="en-US" sz="2400" dirty="0">
                <a:solidFill>
                  <a:schemeClr val="tx2"/>
                </a:solidFill>
                <a:ea typeface="+mj-ea"/>
              </a:rPr>
              <a:t> </a:t>
            </a:r>
            <a:endParaRPr lang="en-US" sz="2400" dirty="0" smtClean="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400" dirty="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solidFill>
                  <a:schemeClr val="tx2"/>
                </a:solidFill>
                <a:ea typeface="+mj-ea"/>
              </a:rPr>
              <a:t>Water immersion reduces the mechanical properties due to loss of </a:t>
            </a:r>
            <a:r>
              <a:rPr lang="en-US" sz="2400" dirty="0" err="1">
                <a:solidFill>
                  <a:schemeClr val="tx2"/>
                </a:solidFill>
                <a:ea typeface="+mj-ea"/>
              </a:rPr>
              <a:t>eugenol</a:t>
            </a:r>
            <a:r>
              <a:rPr lang="en-US" sz="2400" dirty="0">
                <a:solidFill>
                  <a:schemeClr val="tx2"/>
                </a:solidFill>
                <a:ea typeface="+mj-ea"/>
              </a:rPr>
              <a:t>. </a:t>
            </a:r>
          </a:p>
        </p:txBody>
      </p:sp>
      <p:grpSp>
        <p:nvGrpSpPr>
          <p:cNvPr id="2" name="Group 1"/>
          <p:cNvGrpSpPr>
            <a:grpSpLocks/>
          </p:cNvGrpSpPr>
          <p:nvPr/>
        </p:nvGrpSpPr>
        <p:grpSpPr bwMode="auto">
          <a:xfrm>
            <a:off x="4419600" y="5181600"/>
            <a:ext cx="3657600" cy="1393825"/>
            <a:chOff x="4572000" y="4876800"/>
            <a:chExt cx="4057650" cy="1851025"/>
          </a:xfrm>
        </p:grpSpPr>
        <p:sp>
          <p:nvSpPr>
            <p:cNvPr id="67589" name="Line 5"/>
            <p:cNvSpPr>
              <a:spLocks noChangeShapeType="1"/>
            </p:cNvSpPr>
            <p:nvPr/>
          </p:nvSpPr>
          <p:spPr bwMode="auto">
            <a:xfrm>
              <a:off x="6629003" y="4876800"/>
              <a:ext cx="0" cy="609279"/>
            </a:xfrm>
            <a:prstGeom prst="line">
              <a:avLst/>
            </a:prstGeom>
            <a:noFill/>
            <a:ln w="28575">
              <a:solidFill>
                <a:schemeClr val="tx1"/>
              </a:solidFill>
              <a:round/>
              <a:headEnd/>
              <a:tailEnd/>
            </a:ln>
          </p:spPr>
          <p:txBody>
            <a:bodyPr/>
            <a:lstStyle/>
            <a:p>
              <a:endParaRPr lang="en-IN"/>
            </a:p>
          </p:txBody>
        </p:sp>
        <p:sp>
          <p:nvSpPr>
            <p:cNvPr id="67590" name="Line 6"/>
            <p:cNvSpPr>
              <a:spLocks noChangeShapeType="1"/>
            </p:cNvSpPr>
            <p:nvPr/>
          </p:nvSpPr>
          <p:spPr bwMode="auto">
            <a:xfrm flipH="1">
              <a:off x="6095380" y="5486079"/>
              <a:ext cx="533623" cy="305693"/>
            </a:xfrm>
            <a:prstGeom prst="line">
              <a:avLst/>
            </a:prstGeom>
            <a:noFill/>
            <a:ln w="28575">
              <a:solidFill>
                <a:schemeClr val="tx1"/>
              </a:solidFill>
              <a:round/>
              <a:headEnd/>
              <a:tailEnd/>
            </a:ln>
          </p:spPr>
          <p:txBody>
            <a:bodyPr/>
            <a:lstStyle/>
            <a:p>
              <a:endParaRPr lang="en-IN"/>
            </a:p>
          </p:txBody>
        </p:sp>
        <p:sp>
          <p:nvSpPr>
            <p:cNvPr id="67591" name="Line 7"/>
            <p:cNvSpPr>
              <a:spLocks noChangeShapeType="1"/>
            </p:cNvSpPr>
            <p:nvPr/>
          </p:nvSpPr>
          <p:spPr bwMode="auto">
            <a:xfrm>
              <a:off x="6629003" y="5486079"/>
              <a:ext cx="533624" cy="305693"/>
            </a:xfrm>
            <a:prstGeom prst="line">
              <a:avLst/>
            </a:prstGeom>
            <a:noFill/>
            <a:ln w="28575">
              <a:solidFill>
                <a:schemeClr val="tx1"/>
              </a:solidFill>
              <a:round/>
              <a:headEnd/>
              <a:tailEnd/>
            </a:ln>
          </p:spPr>
          <p:txBody>
            <a:bodyPr/>
            <a:lstStyle/>
            <a:p>
              <a:endParaRPr lang="en-IN"/>
            </a:p>
          </p:txBody>
        </p:sp>
        <p:sp>
          <p:nvSpPr>
            <p:cNvPr id="67592" name="Text Box 9"/>
            <p:cNvSpPr txBox="1">
              <a:spLocks noChangeArrowheads="1"/>
            </p:cNvSpPr>
            <p:nvPr/>
          </p:nvSpPr>
          <p:spPr bwMode="auto">
            <a:xfrm>
              <a:off x="6704732" y="5182494"/>
              <a:ext cx="540667" cy="366832"/>
            </a:xfrm>
            <a:prstGeom prst="rect">
              <a:avLst/>
            </a:prstGeom>
            <a:noFill/>
            <a:ln w="9525">
              <a:noFill/>
              <a:miter lim="800000"/>
              <a:headEnd/>
              <a:tailEnd/>
            </a:ln>
          </p:spPr>
          <p:txBody>
            <a:bodyPr wrap="none">
              <a:spAutoFit/>
            </a:bodyPr>
            <a:lstStyle/>
            <a:p>
              <a:pPr eaLnBrk="0" hangingPunct="0"/>
              <a:r>
                <a:rPr lang="en-US" b="1">
                  <a:solidFill>
                    <a:srgbClr val="FF3399"/>
                  </a:solidFill>
                </a:rPr>
                <a:t>WT</a:t>
              </a:r>
            </a:p>
          </p:txBody>
        </p:sp>
        <p:sp>
          <p:nvSpPr>
            <p:cNvPr id="67593" name="Text Box 10"/>
            <p:cNvSpPr txBox="1">
              <a:spLocks noChangeArrowheads="1"/>
            </p:cNvSpPr>
            <p:nvPr/>
          </p:nvSpPr>
          <p:spPr bwMode="auto">
            <a:xfrm>
              <a:off x="6003802" y="5142437"/>
              <a:ext cx="475506" cy="366832"/>
            </a:xfrm>
            <a:prstGeom prst="rect">
              <a:avLst/>
            </a:prstGeom>
            <a:noFill/>
            <a:ln w="9525">
              <a:noFill/>
              <a:miter lim="800000"/>
              <a:headEnd/>
              <a:tailEnd/>
            </a:ln>
          </p:spPr>
          <p:txBody>
            <a:bodyPr wrap="none">
              <a:spAutoFit/>
            </a:bodyPr>
            <a:lstStyle/>
            <a:p>
              <a:pPr eaLnBrk="0" hangingPunct="0"/>
              <a:r>
                <a:rPr lang="en-US">
                  <a:solidFill>
                    <a:srgbClr val="66FF33"/>
                  </a:solidFill>
                </a:rPr>
                <a:t>ST</a:t>
              </a:r>
            </a:p>
          </p:txBody>
        </p:sp>
        <p:sp>
          <p:nvSpPr>
            <p:cNvPr id="67594" name="Text Box 11"/>
            <p:cNvSpPr txBox="1">
              <a:spLocks noChangeArrowheads="1"/>
            </p:cNvSpPr>
            <p:nvPr/>
          </p:nvSpPr>
          <p:spPr bwMode="auto">
            <a:xfrm>
              <a:off x="6400056" y="5561975"/>
              <a:ext cx="514251" cy="366832"/>
            </a:xfrm>
            <a:prstGeom prst="rect">
              <a:avLst/>
            </a:prstGeom>
            <a:noFill/>
            <a:ln w="9525">
              <a:noFill/>
              <a:miter lim="800000"/>
              <a:headEnd/>
              <a:tailEnd/>
            </a:ln>
          </p:spPr>
          <p:txBody>
            <a:bodyPr wrap="none">
              <a:spAutoFit/>
            </a:bodyPr>
            <a:lstStyle/>
            <a:p>
              <a:pPr eaLnBrk="0" hangingPunct="0"/>
              <a:r>
                <a:rPr lang="en-US">
                  <a:solidFill>
                    <a:srgbClr val="FFFF00"/>
                  </a:solidFill>
                </a:rPr>
                <a:t>MT</a:t>
              </a:r>
            </a:p>
          </p:txBody>
        </p:sp>
        <p:sp>
          <p:nvSpPr>
            <p:cNvPr id="67595" name="Line 12"/>
            <p:cNvSpPr>
              <a:spLocks noChangeShapeType="1"/>
            </p:cNvSpPr>
            <p:nvPr/>
          </p:nvSpPr>
          <p:spPr bwMode="auto">
            <a:xfrm>
              <a:off x="7277100" y="5483970"/>
              <a:ext cx="533624" cy="0"/>
            </a:xfrm>
            <a:prstGeom prst="line">
              <a:avLst/>
            </a:prstGeom>
            <a:noFill/>
            <a:ln w="28575">
              <a:solidFill>
                <a:srgbClr val="FF3399"/>
              </a:solidFill>
              <a:round/>
              <a:headEnd/>
              <a:tailEnd type="triangle" w="med" len="med"/>
            </a:ln>
          </p:spPr>
          <p:txBody>
            <a:bodyPr/>
            <a:lstStyle/>
            <a:p>
              <a:endParaRPr lang="en-IN"/>
            </a:p>
          </p:txBody>
        </p:sp>
        <p:sp>
          <p:nvSpPr>
            <p:cNvPr id="67596" name="Line 14"/>
            <p:cNvSpPr>
              <a:spLocks noChangeShapeType="1"/>
            </p:cNvSpPr>
            <p:nvPr/>
          </p:nvSpPr>
          <p:spPr bwMode="auto">
            <a:xfrm flipH="1">
              <a:off x="5561757" y="5382775"/>
              <a:ext cx="457895" cy="0"/>
            </a:xfrm>
            <a:prstGeom prst="line">
              <a:avLst/>
            </a:prstGeom>
            <a:noFill/>
            <a:ln w="28575">
              <a:solidFill>
                <a:srgbClr val="66FF33"/>
              </a:solidFill>
              <a:round/>
              <a:headEnd/>
              <a:tailEnd type="triangle" w="med" len="med"/>
            </a:ln>
          </p:spPr>
          <p:txBody>
            <a:bodyPr/>
            <a:lstStyle/>
            <a:p>
              <a:endParaRPr lang="en-IN"/>
            </a:p>
          </p:txBody>
        </p:sp>
        <p:sp>
          <p:nvSpPr>
            <p:cNvPr id="67597" name="Line 15"/>
            <p:cNvSpPr>
              <a:spLocks noChangeShapeType="1"/>
            </p:cNvSpPr>
            <p:nvPr/>
          </p:nvSpPr>
          <p:spPr bwMode="auto">
            <a:xfrm>
              <a:off x="6685359" y="5989945"/>
              <a:ext cx="0" cy="457486"/>
            </a:xfrm>
            <a:prstGeom prst="line">
              <a:avLst/>
            </a:prstGeom>
            <a:noFill/>
            <a:ln w="28575">
              <a:solidFill>
                <a:srgbClr val="FFFF00"/>
              </a:solidFill>
              <a:round/>
              <a:headEnd/>
              <a:tailEnd type="triangle" w="med" len="med"/>
            </a:ln>
          </p:spPr>
          <p:txBody>
            <a:bodyPr/>
            <a:lstStyle/>
            <a:p>
              <a:endParaRPr lang="en-IN"/>
            </a:p>
          </p:txBody>
        </p:sp>
        <p:sp>
          <p:nvSpPr>
            <p:cNvPr id="67598" name="Text Box 19"/>
            <p:cNvSpPr txBox="1">
              <a:spLocks noChangeArrowheads="1"/>
            </p:cNvSpPr>
            <p:nvPr/>
          </p:nvSpPr>
          <p:spPr bwMode="auto">
            <a:xfrm>
              <a:off x="7849469" y="5182494"/>
              <a:ext cx="780181" cy="366832"/>
            </a:xfrm>
            <a:prstGeom prst="rect">
              <a:avLst/>
            </a:prstGeom>
            <a:noFill/>
            <a:ln w="9525">
              <a:noFill/>
              <a:miter lim="800000"/>
              <a:headEnd/>
              <a:tailEnd/>
            </a:ln>
          </p:spPr>
          <p:txBody>
            <a:bodyPr wrap="none">
              <a:spAutoFit/>
            </a:bodyPr>
            <a:lstStyle/>
            <a:p>
              <a:pPr eaLnBrk="0" hangingPunct="0"/>
              <a:r>
                <a:rPr lang="en-US" b="1">
                  <a:solidFill>
                    <a:srgbClr val="FF3399"/>
                  </a:solidFill>
                </a:rPr>
                <a:t>5 min</a:t>
              </a:r>
            </a:p>
          </p:txBody>
        </p:sp>
        <p:sp>
          <p:nvSpPr>
            <p:cNvPr id="67599" name="Text Box 20"/>
            <p:cNvSpPr txBox="1">
              <a:spLocks noChangeArrowheads="1"/>
            </p:cNvSpPr>
            <p:nvPr/>
          </p:nvSpPr>
          <p:spPr bwMode="auto">
            <a:xfrm>
              <a:off x="4572000" y="5104489"/>
              <a:ext cx="984474" cy="366832"/>
            </a:xfrm>
            <a:prstGeom prst="rect">
              <a:avLst/>
            </a:prstGeom>
            <a:noFill/>
            <a:ln w="9525">
              <a:noFill/>
              <a:miter lim="800000"/>
              <a:headEnd/>
              <a:tailEnd/>
            </a:ln>
          </p:spPr>
          <p:txBody>
            <a:bodyPr wrap="none">
              <a:spAutoFit/>
            </a:bodyPr>
            <a:lstStyle/>
            <a:p>
              <a:pPr eaLnBrk="0" hangingPunct="0"/>
              <a:r>
                <a:rPr lang="en-US" b="1">
                  <a:solidFill>
                    <a:srgbClr val="66FF33"/>
                  </a:solidFill>
                </a:rPr>
                <a:t>7-9 min</a:t>
              </a:r>
            </a:p>
          </p:txBody>
        </p:sp>
        <p:sp>
          <p:nvSpPr>
            <p:cNvPr id="67600" name="Text Box 21"/>
            <p:cNvSpPr txBox="1">
              <a:spLocks noChangeArrowheads="1"/>
            </p:cNvSpPr>
            <p:nvPr/>
          </p:nvSpPr>
          <p:spPr bwMode="auto">
            <a:xfrm>
              <a:off x="6308477" y="6360993"/>
              <a:ext cx="743198" cy="366832"/>
            </a:xfrm>
            <a:prstGeom prst="rect">
              <a:avLst/>
            </a:prstGeom>
            <a:noFill/>
            <a:ln w="9525">
              <a:noFill/>
              <a:miter lim="800000"/>
              <a:headEnd/>
              <a:tailEnd/>
            </a:ln>
          </p:spPr>
          <p:txBody>
            <a:bodyPr wrap="none">
              <a:spAutoFit/>
            </a:bodyPr>
            <a:lstStyle/>
            <a:p>
              <a:pPr eaLnBrk="0" hangingPunct="0"/>
              <a:r>
                <a:rPr lang="en-US">
                  <a:solidFill>
                    <a:srgbClr val="FFFF00"/>
                  </a:solidFill>
                </a:rPr>
                <a:t>2 min</a:t>
              </a:r>
            </a:p>
          </p:txBody>
        </p:sp>
      </p:gr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7162800" cy="1865313"/>
          </a:xfrm>
          <a:prstGeom prst="rect">
            <a:avLst/>
          </a:prstGeom>
        </p:spPr>
        <p:txBody>
          <a:bodyPr>
            <a:spAutoFit/>
          </a:bodyPr>
          <a:lstStyle/>
          <a:p>
            <a:pPr marL="342906" indent="-342906" defTabSz="457207" fontAlgn="auto">
              <a:lnSpc>
                <a:spcPct val="80000"/>
              </a:lnSpc>
              <a:spcAft>
                <a:spcPts val="0"/>
              </a:spcAft>
              <a:buClr>
                <a:schemeClr val="bg2">
                  <a:lumMod val="40000"/>
                  <a:lumOff val="60000"/>
                </a:schemeClr>
              </a:buClr>
              <a:buFont typeface="Wingdings 3" charset="2"/>
              <a:buChar char=""/>
              <a:defRPr/>
            </a:pPr>
            <a:r>
              <a:rPr lang="en-US" sz="2400" dirty="0">
                <a:solidFill>
                  <a:schemeClr val="tx2"/>
                </a:solidFill>
              </a:rPr>
              <a:t>Mechanical retention of crowns of ZOE cement is less than Zinc phosphate cements.</a:t>
            </a:r>
          </a:p>
          <a:p>
            <a:pPr marL="342906" indent="-342906" defTabSz="457207" fontAlgn="auto">
              <a:lnSpc>
                <a:spcPct val="80000"/>
              </a:lnSpc>
              <a:spcAft>
                <a:spcPts val="0"/>
              </a:spcAft>
              <a:buClr>
                <a:schemeClr val="bg2">
                  <a:lumMod val="40000"/>
                  <a:lumOff val="60000"/>
                </a:schemeClr>
              </a:buClr>
              <a:buFont typeface="Wingdings 3" charset="2"/>
              <a:buChar char=""/>
              <a:defRPr/>
            </a:pPr>
            <a:endParaRPr lang="en-US" sz="2400" dirty="0">
              <a:solidFill>
                <a:schemeClr val="tx2"/>
              </a:solidFill>
            </a:endParaRPr>
          </a:p>
          <a:p>
            <a:pPr marL="342906" indent="-342906" defTabSz="457207" fontAlgn="auto">
              <a:lnSpc>
                <a:spcPct val="80000"/>
              </a:lnSpc>
              <a:spcAft>
                <a:spcPts val="0"/>
              </a:spcAft>
              <a:buClr>
                <a:schemeClr val="bg2">
                  <a:lumMod val="40000"/>
                  <a:lumOff val="60000"/>
                </a:schemeClr>
              </a:buClr>
              <a:buFont typeface="Wingdings 3" charset="2"/>
              <a:buChar char=""/>
              <a:defRPr/>
            </a:pPr>
            <a:endParaRPr lang="en-US" sz="2400" dirty="0">
              <a:solidFill>
                <a:schemeClr val="tx2"/>
              </a:solidFill>
            </a:endParaRPr>
          </a:p>
          <a:p>
            <a:pPr marL="342906" indent="-342906" defTabSz="457207" fontAlgn="auto">
              <a:lnSpc>
                <a:spcPct val="80000"/>
              </a:lnSpc>
              <a:spcAft>
                <a:spcPts val="0"/>
              </a:spcAft>
              <a:buClr>
                <a:schemeClr val="bg2">
                  <a:lumMod val="40000"/>
                  <a:lumOff val="60000"/>
                </a:schemeClr>
              </a:buClr>
              <a:buFont typeface="Wingdings 3" charset="2"/>
              <a:buChar char=""/>
              <a:defRPr/>
            </a:pPr>
            <a:r>
              <a:rPr lang="en-US" sz="2400" dirty="0">
                <a:solidFill>
                  <a:schemeClr val="tx2"/>
                </a:solidFill>
              </a:rPr>
              <a:t> An 83.5% success rate was noted for polymer reinforced cement after 7 years.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354013"/>
            <a:ext cx="8229600" cy="788987"/>
          </a:xfrm>
        </p:spPr>
        <p:txBody>
          <a:bodyPr/>
          <a:lstStyle/>
          <a:p>
            <a:pPr eaLnBrk="1" hangingPunct="1"/>
            <a:r>
              <a:rPr lang="en-US" b="1" smtClean="0">
                <a:solidFill>
                  <a:srgbClr val="CC99FF"/>
                </a:solidFill>
              </a:rPr>
              <a:t>Zinc Oxide Eugenol</a:t>
            </a:r>
          </a:p>
        </p:txBody>
      </p:sp>
      <p:sp>
        <p:nvSpPr>
          <p:cNvPr id="57347" name="Rectangle 3"/>
          <p:cNvSpPr>
            <a:spLocks noGrp="1" noChangeArrowheads="1"/>
          </p:cNvSpPr>
          <p:nvPr>
            <p:ph type="body" sz="half" idx="1"/>
          </p:nvPr>
        </p:nvSpPr>
        <p:spPr>
          <a:xfrm>
            <a:off x="304800" y="1828800"/>
            <a:ext cx="4953000" cy="4800600"/>
          </a:xfrm>
        </p:spPr>
        <p:txBody>
          <a:bodyPr/>
          <a:lstStyle/>
          <a:p>
            <a:pPr eaLnBrk="1" hangingPunct="1">
              <a:buFont typeface="Wingdings" pitchFamily="2" charset="2"/>
              <a:buChar char="Ø"/>
            </a:pPr>
            <a:r>
              <a:rPr lang="en-US" sz="2400" smtClean="0">
                <a:cs typeface="Times New Roman" pitchFamily="18" charset="0"/>
              </a:rPr>
              <a:t>Extensively used in dentistry since 1890</a:t>
            </a:r>
            <a:r>
              <a:rPr lang="ja-JP" altLang="en-US" sz="2400" smtClean="0">
                <a:ea typeface="メイリオ" charset="-128"/>
              </a:rPr>
              <a:t>’</a:t>
            </a:r>
            <a:r>
              <a:rPr lang="en-US" altLang="ja-JP" sz="2400" smtClean="0">
                <a:cs typeface="Times New Roman" pitchFamily="18" charset="0"/>
              </a:rPr>
              <a:t>s .</a:t>
            </a:r>
          </a:p>
          <a:p>
            <a:pPr eaLnBrk="1" hangingPunct="1">
              <a:buFont typeface="Wingdings" pitchFamily="2" charset="2"/>
              <a:buChar char="Ø"/>
            </a:pPr>
            <a:r>
              <a:rPr lang="en-US" sz="2400" smtClean="0">
                <a:cs typeface="Times New Roman" pitchFamily="18" charset="0"/>
              </a:rPr>
              <a:t>Least irritant  of all the dental materials.</a:t>
            </a:r>
          </a:p>
          <a:p>
            <a:pPr eaLnBrk="1" hangingPunct="1">
              <a:buFont typeface="Wingdings" pitchFamily="2" charset="2"/>
              <a:buChar char="Ø"/>
            </a:pPr>
            <a:r>
              <a:rPr lang="en-US" sz="2400" smtClean="0">
                <a:cs typeface="Times New Roman" pitchFamily="18" charset="0"/>
              </a:rPr>
              <a:t>Poor strength when compared to zinc phosphate. </a:t>
            </a:r>
          </a:p>
          <a:p>
            <a:pPr eaLnBrk="1" hangingPunct="1">
              <a:buFont typeface="Wingdings" pitchFamily="2" charset="2"/>
              <a:buChar char="Ø"/>
            </a:pPr>
            <a:r>
              <a:rPr lang="en-US" sz="2400" smtClean="0">
                <a:cs typeface="Times New Roman" pitchFamily="18" charset="0"/>
              </a:rPr>
              <a:t>It has sedative  effect on exposed dentin.</a:t>
            </a:r>
          </a:p>
          <a:p>
            <a:pPr eaLnBrk="1" hangingPunct="1">
              <a:buFont typeface="Wingdings" pitchFamily="2" charset="2"/>
              <a:buChar char="Ø"/>
            </a:pPr>
            <a:endParaRPr lang="en-US" sz="2400" smtClean="0">
              <a:cs typeface="Times New Roman" pitchFamily="18" charset="0"/>
            </a:endParaRPr>
          </a:p>
          <a:p>
            <a:pPr eaLnBrk="1" hangingPunct="1">
              <a:buFont typeface="Wingdings" pitchFamily="2" charset="2"/>
              <a:buNone/>
            </a:pPr>
            <a:endParaRPr lang="en-US" sz="2800" smtClean="0">
              <a:latin typeface="Times New Roman" pitchFamily="18" charset="0"/>
              <a:cs typeface="Times New Roman" pitchFamily="18" charset="0"/>
            </a:endParaRPr>
          </a:p>
        </p:txBody>
      </p:sp>
      <p:pic>
        <p:nvPicPr>
          <p:cNvPr id="57348" name="Picture 17" descr="DSC00809"/>
          <p:cNvPicPr>
            <a:picLocks noGrp="1" noChangeAspect="1" noChangeArrowheads="1"/>
          </p:cNvPicPr>
          <p:nvPr>
            <p:ph sz="half" idx="2"/>
          </p:nvPr>
        </p:nvPicPr>
        <p:blipFill>
          <a:blip r:embed="rId3" cstate="print"/>
          <a:srcRect/>
          <a:stretch>
            <a:fillRect/>
          </a:stretch>
        </p:blipFill>
        <p:spPr>
          <a:xfrm>
            <a:off x="5334000" y="2076450"/>
            <a:ext cx="3505200" cy="3409950"/>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533400"/>
            <a:ext cx="7453313" cy="401637"/>
          </a:xfrm>
        </p:spPr>
        <p:txBody>
          <a:bodyPr>
            <a:normAutofit fontScale="90000"/>
          </a:bodyPr>
          <a:lstStyle/>
          <a:p>
            <a:pPr eaLnBrk="1" hangingPunct="1">
              <a:defRPr/>
            </a:pPr>
            <a:r>
              <a:rPr lang="en-US" sz="2200" b="1" smtClean="0">
                <a:solidFill>
                  <a:srgbClr val="66FF33"/>
                </a:solidFill>
              </a:rPr>
              <a:t/>
            </a:r>
            <a:br>
              <a:rPr lang="en-US" sz="2200" b="1" smtClean="0">
                <a:solidFill>
                  <a:srgbClr val="66FF33"/>
                </a:solidFill>
              </a:rPr>
            </a:br>
            <a:r>
              <a:rPr lang="en-US" sz="2200" b="1" smtClean="0">
                <a:solidFill>
                  <a:srgbClr val="66FF33"/>
                </a:solidFill>
              </a:rPr>
              <a:t/>
            </a:r>
            <a:br>
              <a:rPr lang="en-US" sz="2200" b="1" smtClean="0">
                <a:solidFill>
                  <a:srgbClr val="66FF33"/>
                </a:solidFill>
              </a:rPr>
            </a:br>
            <a:r>
              <a:rPr lang="en-US" sz="2200" b="1" smtClean="0">
                <a:solidFill>
                  <a:srgbClr val="66FF33"/>
                </a:solidFill>
              </a:rPr>
              <a:t>ZINC OXIDE EUGENOL</a:t>
            </a:r>
            <a:br>
              <a:rPr lang="en-US" sz="2200" b="1" smtClean="0">
                <a:solidFill>
                  <a:srgbClr val="66FF33"/>
                </a:solidFill>
              </a:rPr>
            </a:br>
            <a:r>
              <a:rPr lang="en-US" sz="3800" smtClean="0">
                <a:solidFill>
                  <a:srgbClr val="66FF33"/>
                </a:solidFill>
              </a:rPr>
              <a:t/>
            </a:r>
            <a:br>
              <a:rPr lang="en-US" sz="3800" smtClean="0">
                <a:solidFill>
                  <a:srgbClr val="66FF33"/>
                </a:solidFill>
              </a:rPr>
            </a:br>
            <a:endParaRPr lang="en-US" sz="3800" smtClean="0">
              <a:solidFill>
                <a:srgbClr val="66FF33"/>
              </a:solidFill>
            </a:endParaRPr>
          </a:p>
        </p:txBody>
      </p:sp>
      <p:graphicFrame>
        <p:nvGraphicFramePr>
          <p:cNvPr id="43101" name="Group 93"/>
          <p:cNvGraphicFramePr>
            <a:graphicFrameLocks noGrp="1"/>
          </p:cNvGraphicFramePr>
          <p:nvPr>
            <p:ph sz="half" idx="1"/>
          </p:nvPr>
        </p:nvGraphicFramePr>
        <p:xfrm>
          <a:off x="304800" y="1295400"/>
          <a:ext cx="3810000" cy="5252721"/>
        </p:xfrm>
        <a:graphic>
          <a:graphicData uri="http://schemas.openxmlformats.org/drawingml/2006/table">
            <a:tbl>
              <a:tblPr/>
              <a:tblGrid>
                <a:gridCol w="1989138"/>
                <a:gridCol w="1820862"/>
              </a:tblGrid>
              <a:tr h="889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ZnO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Principal Ingredient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White rosin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Brittleness of set cement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Zn acetate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Accelerator strength – up to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MgO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Modifier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8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Zn stearate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Plasticizer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3111" name="Group 103"/>
          <p:cNvGraphicFramePr>
            <a:graphicFrameLocks noGrp="1"/>
          </p:cNvGraphicFramePr>
          <p:nvPr>
            <p:ph sz="half" idx="2"/>
          </p:nvPr>
        </p:nvGraphicFramePr>
        <p:xfrm>
          <a:off x="4572000" y="1295400"/>
          <a:ext cx="4343400" cy="4953001"/>
        </p:xfrm>
        <a:graphic>
          <a:graphicData uri="http://schemas.openxmlformats.org/drawingml/2006/table">
            <a:tbl>
              <a:tblPr/>
              <a:tblGrid>
                <a:gridCol w="1371600"/>
                <a:gridCol w="2971800"/>
              </a:tblGrid>
              <a:tr h="11271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66FF33"/>
                          </a:solidFill>
                          <a:effectLst>
                            <a:outerShdw blurRad="38100" dist="38100" dir="2700000" algn="tl">
                              <a:srgbClr val="FFFFFF"/>
                            </a:outerShdw>
                          </a:effectLst>
                          <a:latin typeface="Arial" pitchFamily="34" charset="0"/>
                          <a:ea typeface="ＭＳ Ｐゴシック" pitchFamily="34" charset="-128"/>
                        </a:rPr>
                        <a:t>Eugenol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Reacts with ZnO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66FF33"/>
                          </a:solidFill>
                          <a:effectLst>
                            <a:outerShdw blurRad="38100" dist="38100" dir="2700000" algn="tl">
                              <a:srgbClr val="FFFFFF"/>
                            </a:outerShdw>
                          </a:effectLst>
                          <a:latin typeface="Arial" pitchFamily="34" charset="0"/>
                          <a:ea typeface="ＭＳ Ｐゴシック" pitchFamily="34" charset="-128"/>
                        </a:rPr>
                        <a:t>Olive Oil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Plasticizer (85% Eugenol)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66FF33"/>
                          </a:solidFill>
                          <a:effectLst>
                            <a:outerShdw blurRad="38100" dist="38100" dir="2700000" algn="tl">
                              <a:srgbClr val="FFFFFF"/>
                            </a:outerShdw>
                          </a:effectLst>
                          <a:latin typeface="Arial" pitchFamily="34" charset="0"/>
                          <a:ea typeface="ＭＳ Ｐゴシック" pitchFamily="34" charset="-128"/>
                        </a:rPr>
                        <a:t>Water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Initiator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6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rgbClr val="66FF33"/>
                          </a:solidFill>
                          <a:effectLst>
                            <a:outerShdw blurRad="38100" dist="38100" dir="2700000" algn="tl">
                              <a:srgbClr val="FFFFFF"/>
                            </a:outerShdw>
                          </a:effectLst>
                          <a:latin typeface="Arial" pitchFamily="34" charset="0"/>
                          <a:ea typeface="ＭＳ Ｐゴシック" pitchFamily="34" charset="-128"/>
                        </a:rPr>
                        <a:t>Acetic acid/alcohol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To accelerate setting – about 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408" name="Rectangle 23"/>
          <p:cNvSpPr>
            <a:spLocks noChangeArrowheads="1"/>
          </p:cNvSpPr>
          <p:nvPr/>
        </p:nvSpPr>
        <p:spPr bwMode="auto">
          <a:xfrm>
            <a:off x="381000" y="822325"/>
            <a:ext cx="3200400" cy="396875"/>
          </a:xfrm>
          <a:prstGeom prst="rect">
            <a:avLst/>
          </a:prstGeom>
          <a:noFill/>
          <a:ln w="9525">
            <a:noFill/>
            <a:miter lim="800000"/>
            <a:headEnd/>
            <a:tailEnd/>
          </a:ln>
        </p:spPr>
        <p:txBody>
          <a:bodyPr>
            <a:spAutoFit/>
          </a:bodyPr>
          <a:lstStyle/>
          <a:p>
            <a:pPr>
              <a:spcBef>
                <a:spcPct val="30000"/>
              </a:spcBef>
            </a:pPr>
            <a:r>
              <a:rPr lang="en-US" sz="2000">
                <a:solidFill>
                  <a:srgbClr val="FFFF99"/>
                </a:solidFill>
              </a:rPr>
              <a:t>POWDER</a:t>
            </a:r>
          </a:p>
        </p:txBody>
      </p:sp>
      <p:sp>
        <p:nvSpPr>
          <p:cNvPr id="58409" name="Text Box 87"/>
          <p:cNvSpPr txBox="1">
            <a:spLocks noChangeArrowheads="1"/>
          </p:cNvSpPr>
          <p:nvPr/>
        </p:nvSpPr>
        <p:spPr bwMode="auto">
          <a:xfrm>
            <a:off x="4724400" y="838200"/>
            <a:ext cx="1157288" cy="396875"/>
          </a:xfrm>
          <a:prstGeom prst="rect">
            <a:avLst/>
          </a:prstGeom>
          <a:noFill/>
          <a:ln w="9525">
            <a:noFill/>
            <a:miter lim="800000"/>
            <a:headEnd/>
            <a:tailEnd/>
          </a:ln>
        </p:spPr>
        <p:txBody>
          <a:bodyPr wrap="none">
            <a:spAutoFit/>
          </a:bodyPr>
          <a:lstStyle/>
          <a:p>
            <a:r>
              <a:rPr lang="en-US" sz="2000">
                <a:solidFill>
                  <a:srgbClr val="FFFF99"/>
                </a:solidFill>
              </a:rPr>
              <a:t>LIQUID</a:t>
            </a:r>
            <a:r>
              <a:rPr lang="en-US"/>
              <a:t>  </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428625"/>
            <a:ext cx="8229600" cy="485775"/>
          </a:xfrm>
        </p:spPr>
        <p:txBody>
          <a:bodyPr>
            <a:normAutofit fontScale="90000"/>
          </a:bodyPr>
          <a:lstStyle/>
          <a:p>
            <a:pPr eaLnBrk="1" hangingPunct="1"/>
            <a:r>
              <a:rPr lang="en-US" sz="2800" b="1" smtClean="0">
                <a:solidFill>
                  <a:srgbClr val="CC99FF"/>
                </a:solidFill>
              </a:rPr>
              <a:t>CLASSIFICATION  (ADA Sp. No 30)</a:t>
            </a:r>
          </a:p>
        </p:txBody>
      </p:sp>
      <p:graphicFrame>
        <p:nvGraphicFramePr>
          <p:cNvPr id="47107" name="Group 3"/>
          <p:cNvGraphicFramePr>
            <a:graphicFrameLocks noGrp="1"/>
          </p:cNvGraphicFramePr>
          <p:nvPr>
            <p:ph type="tbl" idx="1"/>
          </p:nvPr>
        </p:nvGraphicFramePr>
        <p:xfrm>
          <a:off x="381000" y="1219200"/>
          <a:ext cx="8229600" cy="5384801"/>
        </p:xfrm>
        <a:graphic>
          <a:graphicData uri="http://schemas.openxmlformats.org/drawingml/2006/table">
            <a:tbl>
              <a:tblPr/>
              <a:tblGrid>
                <a:gridCol w="2209800"/>
                <a:gridCol w="6019800"/>
              </a:tblGrid>
              <a:tr h="12557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Type  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 Used for Temporary cementation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73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Type II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 Used for Long Term cementation of fixed prosthesis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76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Type III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Temporary Filling/ Thermal insulating base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smtClean="0">
                          <a:ln>
                            <a:noFill/>
                          </a:ln>
                          <a:solidFill>
                            <a:srgbClr val="FF99FF"/>
                          </a:solidFill>
                          <a:effectLst>
                            <a:outerShdw blurRad="38100" dist="38100" dir="2700000" algn="tl">
                              <a:srgbClr val="FFFFFF"/>
                            </a:outerShdw>
                          </a:effectLst>
                          <a:latin typeface="Arial" pitchFamily="34" charset="0"/>
                          <a:ea typeface="ＭＳ Ｐゴシック" pitchFamily="34" charset="-128"/>
                        </a:rPr>
                        <a:t>Type 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1E5155"/>
                            </a:outerShdw>
                          </a:effectLst>
                          <a:latin typeface="Arial" pitchFamily="34" charset="0"/>
                          <a:ea typeface="ＭＳ Ｐゴシック" pitchFamily="34" charset="-128"/>
                        </a:rPr>
                        <a:t>Intermediate  Restorations and Cavity liners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7813"/>
            <a:ext cx="8229600" cy="331787"/>
          </a:xfrm>
        </p:spPr>
        <p:txBody>
          <a:bodyPr rtlCol="0">
            <a:normAutofit fontScale="90000"/>
          </a:bodyPr>
          <a:lstStyle/>
          <a:p>
            <a:pPr defTabSz="457207" eaLnBrk="1" fontAlgn="auto" hangingPunct="1">
              <a:spcAft>
                <a:spcPts val="0"/>
              </a:spcAft>
              <a:defRPr/>
            </a:pPr>
            <a:r>
              <a:rPr lang="en-US" sz="3200" b="1">
                <a:solidFill>
                  <a:srgbClr val="CC99FF"/>
                </a:solidFill>
                <a:ea typeface="+mj-ea"/>
              </a:rPr>
              <a:t>ZINC OXIDE EUGENOL CEMENT</a:t>
            </a:r>
          </a:p>
        </p:txBody>
      </p:sp>
      <p:sp>
        <p:nvSpPr>
          <p:cNvPr id="60419" name="Rectangle 3"/>
          <p:cNvSpPr>
            <a:spLocks noGrp="1" noChangeArrowheads="1"/>
          </p:cNvSpPr>
          <p:nvPr>
            <p:ph idx="1"/>
          </p:nvPr>
        </p:nvSpPr>
        <p:spPr>
          <a:xfrm>
            <a:off x="381000" y="762000"/>
            <a:ext cx="8482013" cy="5867400"/>
          </a:xfrm>
        </p:spPr>
        <p:txBody>
          <a:bodyPr/>
          <a:lstStyle/>
          <a:p>
            <a:pPr eaLnBrk="1" hangingPunct="1">
              <a:lnSpc>
                <a:spcPct val="70000"/>
              </a:lnSpc>
              <a:buFont typeface="Wingdings" pitchFamily="2" charset="2"/>
              <a:buNone/>
            </a:pPr>
            <a:endParaRPr lang="en-US" sz="2200" b="1" smtClean="0">
              <a:solidFill>
                <a:schemeClr val="accent2"/>
              </a:solidFill>
            </a:endParaRPr>
          </a:p>
          <a:p>
            <a:pPr eaLnBrk="1" hangingPunct="1">
              <a:lnSpc>
                <a:spcPct val="70000"/>
              </a:lnSpc>
              <a:buFont typeface="Wingdings" pitchFamily="2" charset="2"/>
              <a:buNone/>
            </a:pPr>
            <a:r>
              <a:rPr lang="en-US" sz="2200" b="1" smtClean="0">
                <a:solidFill>
                  <a:schemeClr val="accent2"/>
                </a:solidFill>
              </a:rPr>
              <a:t>MANIPULATION</a:t>
            </a:r>
          </a:p>
          <a:p>
            <a:pPr eaLnBrk="1" hangingPunct="1">
              <a:lnSpc>
                <a:spcPct val="70000"/>
              </a:lnSpc>
            </a:pPr>
            <a:endParaRPr lang="en-US" sz="2200" smtClean="0">
              <a:solidFill>
                <a:schemeClr val="accent2"/>
              </a:solidFill>
            </a:endParaRPr>
          </a:p>
          <a:p>
            <a:pPr eaLnBrk="1" hangingPunct="1">
              <a:lnSpc>
                <a:spcPct val="70000"/>
              </a:lnSpc>
            </a:pPr>
            <a:r>
              <a:rPr lang="en-US" sz="2400" smtClean="0">
                <a:solidFill>
                  <a:srgbClr val="FFFF00"/>
                </a:solidFill>
              </a:rPr>
              <a:t>Temporary cements (Type I)</a:t>
            </a:r>
            <a:r>
              <a:rPr lang="en-US" sz="2400" smtClean="0"/>
              <a:t> </a:t>
            </a:r>
            <a:r>
              <a:rPr lang="en-US" sz="2400" smtClean="0">
                <a:solidFill>
                  <a:srgbClr val="FFFF00"/>
                </a:solidFill>
              </a:rPr>
              <a:t>&amp; Liners (Type IV )</a:t>
            </a:r>
          </a:p>
          <a:p>
            <a:pPr eaLnBrk="1" hangingPunct="1">
              <a:lnSpc>
                <a:spcPct val="70000"/>
              </a:lnSpc>
              <a:buFont typeface="Wingdings" pitchFamily="2" charset="2"/>
              <a:buNone/>
            </a:pPr>
            <a:r>
              <a:rPr lang="en-US" sz="2400" smtClean="0"/>
              <a:t>    A typically  two paste systems.</a:t>
            </a:r>
          </a:p>
          <a:p>
            <a:pPr eaLnBrk="1" hangingPunct="1">
              <a:lnSpc>
                <a:spcPct val="70000"/>
              </a:lnSpc>
              <a:buFont typeface="Wingdings" pitchFamily="2" charset="2"/>
              <a:buNone/>
            </a:pPr>
            <a:r>
              <a:rPr lang="en-US" sz="2400" smtClean="0"/>
              <a:t>    Dispense equal lengths of the accelerators and base pastes on a paper pad / glass slab </a:t>
            </a:r>
          </a:p>
          <a:p>
            <a:pPr eaLnBrk="1" hangingPunct="1">
              <a:lnSpc>
                <a:spcPct val="70000"/>
              </a:lnSpc>
              <a:buFont typeface="Wingdings" pitchFamily="2" charset="2"/>
              <a:buNone/>
            </a:pPr>
            <a:r>
              <a:rPr lang="en-US" sz="2400" smtClean="0"/>
              <a:t>    Continue mixing until a uniform colour is achieved</a:t>
            </a:r>
            <a:r>
              <a:rPr lang="en-US" sz="2200" smtClean="0"/>
              <a:t>. </a:t>
            </a:r>
            <a:r>
              <a:rPr lang="en-US" altLang="ja-JP" sz="2200" smtClean="0"/>
              <a:t> </a:t>
            </a:r>
            <a:endParaRPr lang="en-US" sz="2200" smtClean="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304800" y="685800"/>
            <a:ext cx="8534400" cy="4487863"/>
          </a:xfrm>
          <a:prstGeom prst="rect">
            <a:avLst/>
          </a:prstGeom>
          <a:noFill/>
          <a:ln w="9525">
            <a:noFill/>
            <a:miter lim="800000"/>
            <a:headEnd/>
            <a:tailEnd/>
          </a:ln>
        </p:spPr>
        <p:txBody>
          <a:bodyPr>
            <a:spAutoFit/>
          </a:bodyPr>
          <a:lstStyle/>
          <a:p>
            <a:pPr>
              <a:lnSpc>
                <a:spcPct val="70000"/>
              </a:lnSpc>
              <a:buFont typeface="Wingdings" pitchFamily="2" charset="2"/>
              <a:buChar char="§"/>
              <a:defRPr/>
            </a:pPr>
            <a:r>
              <a:rPr lang="en-US" sz="2400" b="1" dirty="0">
                <a:solidFill>
                  <a:srgbClr val="FFFF00"/>
                </a:solidFill>
              </a:rPr>
              <a:t>Long term Zinc oxide </a:t>
            </a:r>
            <a:r>
              <a:rPr lang="en-US" sz="2400" b="1" dirty="0" err="1">
                <a:solidFill>
                  <a:srgbClr val="FFFF00"/>
                </a:solidFill>
              </a:rPr>
              <a:t>Eugenol</a:t>
            </a:r>
            <a:r>
              <a:rPr lang="en-US" sz="2400" b="1" dirty="0">
                <a:solidFill>
                  <a:srgbClr val="FFFF00"/>
                </a:solidFill>
              </a:rPr>
              <a:t> Cements (Type – II)</a:t>
            </a:r>
            <a:r>
              <a:rPr lang="en-US" sz="2400" b="1" dirty="0"/>
              <a:t> </a:t>
            </a:r>
          </a:p>
          <a:p>
            <a:pPr>
              <a:lnSpc>
                <a:spcPct val="70000"/>
              </a:lnSpc>
              <a:defRPr/>
            </a:pPr>
            <a:endParaRPr lang="en-US" sz="2400" dirty="0">
              <a:latin typeface="+mj-lt"/>
            </a:endParaRPr>
          </a:p>
          <a:p>
            <a:pPr>
              <a:lnSpc>
                <a:spcPct val="70000"/>
              </a:lnSpc>
              <a:buFont typeface="Wingdings" pitchFamily="2" charset="2"/>
              <a:buChar char="§"/>
              <a:defRPr/>
            </a:pPr>
            <a:endParaRPr lang="en-US" sz="2400" dirty="0">
              <a:latin typeface="+mj-lt"/>
            </a:endParaRPr>
          </a:p>
          <a:p>
            <a:pPr>
              <a:lnSpc>
                <a:spcPct val="70000"/>
              </a:lnSpc>
              <a:buFont typeface="Wingdings" pitchFamily="2" charset="2"/>
              <a:buChar char="§"/>
              <a:defRPr/>
            </a:pPr>
            <a:r>
              <a:rPr lang="en-US" sz="2400" dirty="0">
                <a:latin typeface="+mj-lt"/>
              </a:rPr>
              <a:t>    Shake the powder bottle gently, then dispense the powder  with the supplied scoop and the liquid with a dropper.</a:t>
            </a:r>
          </a:p>
          <a:p>
            <a:pPr>
              <a:lnSpc>
                <a:spcPct val="70000"/>
              </a:lnSpc>
              <a:buFont typeface="Wingdings" pitchFamily="2" charset="2"/>
              <a:buChar char="§"/>
              <a:defRPr/>
            </a:pPr>
            <a:endParaRPr lang="en-US" sz="2400" dirty="0">
              <a:latin typeface="+mj-lt"/>
            </a:endParaRPr>
          </a:p>
          <a:p>
            <a:pPr>
              <a:lnSpc>
                <a:spcPct val="70000"/>
              </a:lnSpc>
              <a:buFont typeface="Wingdings" pitchFamily="2" charset="2"/>
              <a:buChar char="§"/>
              <a:defRPr/>
            </a:pPr>
            <a:endParaRPr lang="en-US" sz="2400" dirty="0">
              <a:latin typeface="+mj-lt"/>
            </a:endParaRPr>
          </a:p>
          <a:p>
            <a:pPr>
              <a:lnSpc>
                <a:spcPct val="70000"/>
              </a:lnSpc>
              <a:buFont typeface="Wingdings" pitchFamily="2" charset="2"/>
              <a:buChar char="§"/>
              <a:defRPr/>
            </a:pPr>
            <a:endParaRPr lang="en-US" sz="2400" dirty="0">
              <a:latin typeface="+mj-lt"/>
            </a:endParaRPr>
          </a:p>
          <a:p>
            <a:pPr>
              <a:lnSpc>
                <a:spcPct val="70000"/>
              </a:lnSpc>
              <a:buFont typeface="Wingdings" pitchFamily="2" charset="2"/>
              <a:buChar char="§"/>
              <a:defRPr/>
            </a:pPr>
            <a:r>
              <a:rPr lang="en-US" sz="2400" dirty="0">
                <a:latin typeface="+mj-lt"/>
              </a:rPr>
              <a:t>    Mix on a glass slab or treated paper pad with a metal spatula. Incorporate the powder into the  liquid all at once and mix for 30 sec.</a:t>
            </a:r>
          </a:p>
          <a:p>
            <a:pPr>
              <a:lnSpc>
                <a:spcPct val="70000"/>
              </a:lnSpc>
              <a:buFont typeface="Wingdings" pitchFamily="2" charset="2"/>
              <a:buChar char="§"/>
              <a:defRPr/>
            </a:pPr>
            <a:endParaRPr lang="en-US" sz="2400" dirty="0">
              <a:latin typeface="+mj-lt"/>
            </a:endParaRPr>
          </a:p>
          <a:p>
            <a:pPr>
              <a:lnSpc>
                <a:spcPct val="70000"/>
              </a:lnSpc>
              <a:buFont typeface="Wingdings" pitchFamily="2" charset="2"/>
              <a:buChar char="§"/>
              <a:defRPr/>
            </a:pPr>
            <a:endParaRPr lang="en-US" sz="2400" dirty="0">
              <a:latin typeface="+mj-lt"/>
            </a:endParaRPr>
          </a:p>
          <a:p>
            <a:pPr>
              <a:lnSpc>
                <a:spcPct val="70000"/>
              </a:lnSpc>
              <a:defRPr/>
            </a:pPr>
            <a:endParaRPr lang="en-US" sz="2400" dirty="0">
              <a:latin typeface="+mj-lt"/>
            </a:endParaRPr>
          </a:p>
          <a:p>
            <a:pPr>
              <a:lnSpc>
                <a:spcPct val="70000"/>
              </a:lnSpc>
              <a:defRPr/>
            </a:pPr>
            <a:r>
              <a:rPr lang="en-US" sz="2400" dirty="0">
                <a:latin typeface="+mj-lt"/>
              </a:rPr>
              <a:t> </a:t>
            </a:r>
          </a:p>
          <a:p>
            <a:pPr>
              <a:lnSpc>
                <a:spcPct val="70000"/>
              </a:lnSpc>
              <a:defRPr/>
            </a:pPr>
            <a:r>
              <a:rPr lang="en-US" altLang="ja-JP" sz="2400" dirty="0">
                <a:latin typeface="+mj-lt"/>
              </a:rPr>
              <a:t> Oil of orange is a solvent useful in removing set cement</a:t>
            </a:r>
            <a:endParaRPr lang="en-US" sz="2400" dirty="0">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81000" y="1219200"/>
            <a:ext cx="8763000" cy="5410200"/>
          </a:xfrm>
        </p:spPr>
        <p:txBody>
          <a:bodyPr rtlCol="0">
            <a:normAutofit/>
          </a:bodyPr>
          <a:lstStyle/>
          <a:p>
            <a:pPr marL="342906" indent="-342906" defTabSz="457207" eaLnBrk="1" fontAlgn="auto" hangingPunct="1">
              <a:lnSpc>
                <a:spcPct val="80000"/>
              </a:lnSpc>
              <a:spcAft>
                <a:spcPts val="0"/>
              </a:spcAft>
              <a:buClr>
                <a:schemeClr val="bg2">
                  <a:lumMod val="40000"/>
                  <a:lumOff val="60000"/>
                </a:schemeClr>
              </a:buClr>
              <a:buFont typeface="Wingdings 3" pitchFamily="18" charset="2"/>
              <a:buNone/>
              <a:defRPr/>
            </a:pPr>
            <a:r>
              <a:rPr lang="en-US" sz="3600" b="1" dirty="0">
                <a:solidFill>
                  <a:srgbClr val="00FF00"/>
                </a:solidFill>
                <a:ea typeface="+mj-ea"/>
              </a:rPr>
              <a:t>SETTING REACTION</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400" dirty="0">
                <a:ea typeface="+mj-ea"/>
              </a:rPr>
              <a:t>                    </a:t>
            </a:r>
            <a:endParaRPr lang="en-US" sz="2400" b="1" dirty="0" smtClean="0"/>
          </a:p>
          <a:p>
            <a:pPr>
              <a:defRPr/>
            </a:pPr>
            <a:r>
              <a:rPr lang="en-US" sz="2400" dirty="0" smtClean="0"/>
              <a:t>Formulated as a powder-liquid or two-</a:t>
            </a:r>
            <a:r>
              <a:rPr lang="en-US" sz="2400" dirty="0" err="1" smtClean="0"/>
              <a:t>pastesystem</a:t>
            </a:r>
            <a:r>
              <a:rPr lang="en-US" sz="2400" dirty="0" smtClean="0"/>
              <a:t>.</a:t>
            </a:r>
          </a:p>
          <a:p>
            <a:pPr>
              <a:defRPr/>
            </a:pPr>
            <a:r>
              <a:rPr lang="fr-FR" sz="2400" dirty="0" smtClean="0"/>
              <a:t>•Powder or Base </a:t>
            </a:r>
            <a:r>
              <a:rPr lang="fr-FR" sz="2400" dirty="0" err="1" smtClean="0"/>
              <a:t>Paste</a:t>
            </a:r>
            <a:r>
              <a:rPr lang="fr-FR" sz="2400" dirty="0" smtClean="0"/>
              <a:t>: zinc </a:t>
            </a:r>
            <a:r>
              <a:rPr lang="fr-FR" sz="2400" dirty="0" err="1" smtClean="0"/>
              <a:t>oxide</a:t>
            </a:r>
            <a:r>
              <a:rPr lang="fr-FR" sz="2400" dirty="0" smtClean="0"/>
              <a:t> </a:t>
            </a:r>
            <a:r>
              <a:rPr lang="fr-FR" sz="2400" dirty="0" err="1" smtClean="0"/>
              <a:t>particles</a:t>
            </a:r>
            <a:r>
              <a:rPr lang="fr-FR" sz="2400" dirty="0" smtClean="0"/>
              <a:t>.</a:t>
            </a:r>
          </a:p>
          <a:p>
            <a:pPr>
              <a:defRPr/>
            </a:pPr>
            <a:r>
              <a:rPr lang="it-IT" sz="2400" dirty="0" smtClean="0"/>
              <a:t>•Liquid or Accelerator Paste: eugenol.</a:t>
            </a:r>
          </a:p>
          <a:p>
            <a:pPr>
              <a:defRPr/>
            </a:pPr>
            <a:r>
              <a:rPr lang="en-US" sz="2400" dirty="0" smtClean="0"/>
              <a:t>•Water in the </a:t>
            </a:r>
            <a:r>
              <a:rPr lang="en-US" sz="2400" dirty="0" err="1" smtClean="0"/>
              <a:t>eugenol</a:t>
            </a:r>
            <a:r>
              <a:rPr lang="en-US" sz="2400" dirty="0" smtClean="0"/>
              <a:t> solution that hydrolyzes the zinc oxide to form zinc hydroxide. </a:t>
            </a:r>
          </a:p>
          <a:p>
            <a:pPr>
              <a:defRPr/>
            </a:pPr>
            <a:r>
              <a:rPr lang="en-US" sz="2400" dirty="0" smtClean="0"/>
              <a:t>•Zinc hydroxide and </a:t>
            </a:r>
            <a:r>
              <a:rPr lang="en-US" sz="2400" dirty="0" err="1" smtClean="0"/>
              <a:t>eugenol</a:t>
            </a:r>
            <a:r>
              <a:rPr lang="en-US" sz="2400" dirty="0" smtClean="0"/>
              <a:t> </a:t>
            </a:r>
            <a:r>
              <a:rPr lang="en-US" sz="2400" dirty="0" err="1" smtClean="0"/>
              <a:t>chelate</a:t>
            </a:r>
            <a:r>
              <a:rPr lang="en-US" sz="2400" dirty="0" smtClean="0"/>
              <a:t> and solidify to form zinc oxide </a:t>
            </a:r>
            <a:r>
              <a:rPr lang="en-US" sz="2400" dirty="0" err="1" smtClean="0"/>
              <a:t>eugenolate</a:t>
            </a:r>
            <a:r>
              <a:rPr lang="en-US" sz="2400" dirty="0" smtClean="0"/>
              <a:t>.</a:t>
            </a:r>
          </a:p>
          <a:p>
            <a:pPr>
              <a:defRPr/>
            </a:pPr>
            <a:r>
              <a:rPr lang="en-US" sz="2400" dirty="0" smtClean="0"/>
              <a:t>•Slow but proceeds more rapidly in a warm, humid environment</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400" dirty="0">
              <a:ea typeface="+mj-ea"/>
            </a:endParaRPr>
          </a:p>
        </p:txBody>
      </p:sp>
      <p:sp>
        <p:nvSpPr>
          <p:cNvPr id="62467" name="Title 3"/>
          <p:cNvSpPr>
            <a:spLocks noGrp="1"/>
          </p:cNvSpPr>
          <p:nvPr>
            <p:ph type="title"/>
          </p:nvPr>
        </p:nvSpPr>
        <p:spPr/>
        <p:txBody>
          <a:bodyPr/>
          <a:lstStyle/>
          <a:p>
            <a:endParaRPr lang="en-US" smtClean="0"/>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idx="1"/>
          </p:nvPr>
        </p:nvSpPr>
        <p:spPr>
          <a:xfrm>
            <a:off x="228600" y="304800"/>
            <a:ext cx="6400800" cy="6096000"/>
          </a:xfrm>
        </p:spPr>
        <p:txBody>
          <a:bodyPr rtlCol="0">
            <a:normAutofit/>
          </a:bodyPr>
          <a:lstStyle/>
          <a:p>
            <a:pPr marL="342906" indent="-342906" defTabSz="457207" eaLnBrk="1" fontAlgn="auto" hangingPunct="1">
              <a:lnSpc>
                <a:spcPct val="90000"/>
              </a:lnSpc>
              <a:spcAft>
                <a:spcPts val="0"/>
              </a:spcAft>
              <a:buClr>
                <a:schemeClr val="bg2">
                  <a:lumMod val="40000"/>
                  <a:lumOff val="60000"/>
                </a:schemeClr>
              </a:buClr>
              <a:buFont typeface="Wingdings" charset="0"/>
              <a:buNone/>
              <a:defRPr/>
            </a:pPr>
            <a:r>
              <a:rPr lang="en-US" sz="2400" dirty="0">
                <a:solidFill>
                  <a:srgbClr val="FF99FF"/>
                </a:solidFill>
                <a:ea typeface="+mj-ea"/>
              </a:rPr>
              <a:t>Advantages:</a:t>
            </a:r>
          </a:p>
          <a:p>
            <a:pPr marL="342906" indent="-342906" defTabSz="457207" eaLnBrk="1" fontAlgn="auto" hangingPunct="1">
              <a:lnSpc>
                <a:spcPct val="90000"/>
              </a:lnSpc>
              <a:spcAft>
                <a:spcPts val="0"/>
              </a:spcAft>
              <a:buClr>
                <a:srgbClr val="FFFF99"/>
              </a:buClr>
              <a:buFont typeface="Wingdings" charset="0"/>
              <a:buChar char="ü"/>
              <a:defRPr/>
            </a:pPr>
            <a:r>
              <a:rPr lang="en-US" sz="2400" dirty="0">
                <a:ea typeface="+mj-ea"/>
              </a:rPr>
              <a:t>Minimal pulp reaction</a:t>
            </a:r>
            <a:r>
              <a:rPr lang="en-US" sz="2400" dirty="0" smtClean="0">
                <a:ea typeface="+mj-ea"/>
              </a:rPr>
              <a:t>.</a:t>
            </a:r>
          </a:p>
          <a:p>
            <a:pPr marL="342906" indent="-342906" defTabSz="457207" eaLnBrk="1" fontAlgn="auto" hangingPunct="1">
              <a:lnSpc>
                <a:spcPct val="90000"/>
              </a:lnSpc>
              <a:spcAft>
                <a:spcPts val="0"/>
              </a:spcAft>
              <a:buClr>
                <a:srgbClr val="FFFF99"/>
              </a:buClr>
              <a:buFont typeface="Wingdings" charset="0"/>
              <a:buChar char="ü"/>
              <a:defRPr/>
            </a:pPr>
            <a:endParaRPr lang="en-US" sz="2400" dirty="0" smtClean="0">
              <a:ea typeface="+mj-ea"/>
            </a:endParaRPr>
          </a:p>
          <a:p>
            <a:pPr marL="342906" indent="-342906" defTabSz="457207" eaLnBrk="1" fontAlgn="auto" hangingPunct="1">
              <a:lnSpc>
                <a:spcPct val="90000"/>
              </a:lnSpc>
              <a:spcAft>
                <a:spcPts val="0"/>
              </a:spcAft>
              <a:buClr>
                <a:srgbClr val="FFFF99"/>
              </a:buClr>
              <a:buFont typeface="Wingdings" charset="0"/>
              <a:buChar char="ü"/>
              <a:defRPr/>
            </a:pPr>
            <a:endParaRPr lang="en-US" sz="2400" dirty="0">
              <a:ea typeface="+mj-ea"/>
            </a:endParaRPr>
          </a:p>
          <a:p>
            <a:pPr marL="342906" indent="-342906" defTabSz="457207" eaLnBrk="1" fontAlgn="auto" hangingPunct="1">
              <a:lnSpc>
                <a:spcPct val="90000"/>
              </a:lnSpc>
              <a:spcAft>
                <a:spcPts val="0"/>
              </a:spcAft>
              <a:buClr>
                <a:srgbClr val="FFFF99"/>
              </a:buClr>
              <a:buFont typeface="Wingdings" charset="0"/>
              <a:buChar char="ü"/>
              <a:defRPr/>
            </a:pPr>
            <a:r>
              <a:rPr lang="en-US" sz="2400" dirty="0">
                <a:ea typeface="+mj-ea"/>
              </a:rPr>
              <a:t>Good sealing </a:t>
            </a:r>
            <a:r>
              <a:rPr lang="en-US" sz="2400" dirty="0" smtClean="0">
                <a:ea typeface="+mj-ea"/>
              </a:rPr>
              <a:t>properties</a:t>
            </a:r>
          </a:p>
          <a:p>
            <a:pPr marL="342906" indent="-342906" defTabSz="457207" eaLnBrk="1" fontAlgn="auto" hangingPunct="1">
              <a:lnSpc>
                <a:spcPct val="90000"/>
              </a:lnSpc>
              <a:spcAft>
                <a:spcPts val="0"/>
              </a:spcAft>
              <a:buClr>
                <a:srgbClr val="FFFF99"/>
              </a:buClr>
              <a:buFont typeface="Wingdings" charset="0"/>
              <a:buChar char="ü"/>
              <a:defRPr/>
            </a:pPr>
            <a:endParaRPr lang="en-US" sz="2400" dirty="0" smtClean="0">
              <a:ea typeface="+mj-ea"/>
            </a:endParaRPr>
          </a:p>
          <a:p>
            <a:pPr marL="342906" indent="-342906" defTabSz="457207" eaLnBrk="1" fontAlgn="auto" hangingPunct="1">
              <a:lnSpc>
                <a:spcPct val="90000"/>
              </a:lnSpc>
              <a:spcAft>
                <a:spcPts val="0"/>
              </a:spcAft>
              <a:buClr>
                <a:srgbClr val="FFFF99"/>
              </a:buClr>
              <a:buFont typeface="Wingdings" charset="0"/>
              <a:buChar char="ü"/>
              <a:defRPr/>
            </a:pPr>
            <a:endParaRPr lang="en-US" sz="2400" dirty="0">
              <a:ea typeface="+mj-ea"/>
            </a:endParaRPr>
          </a:p>
          <a:p>
            <a:pPr marL="342906" indent="-342906" defTabSz="457207" eaLnBrk="1" fontAlgn="auto" hangingPunct="1">
              <a:lnSpc>
                <a:spcPct val="90000"/>
              </a:lnSpc>
              <a:spcAft>
                <a:spcPts val="0"/>
              </a:spcAft>
              <a:buClr>
                <a:srgbClr val="FFFF99"/>
              </a:buClr>
              <a:buFont typeface="Wingdings" charset="0"/>
              <a:buChar char="ü"/>
              <a:defRPr/>
            </a:pPr>
            <a:r>
              <a:rPr lang="en-US" sz="2400" dirty="0">
                <a:ea typeface="+mj-ea"/>
              </a:rPr>
              <a:t>Strength adequate for lining material &amp; luting single restoration &amp; retainers, with good retention </a:t>
            </a:r>
            <a:r>
              <a:rPr lang="en-US" sz="2400" dirty="0" smtClean="0">
                <a:ea typeface="+mj-ea"/>
              </a:rPr>
              <a:t>form</a:t>
            </a:r>
            <a:endParaRPr lang="en-US" sz="2400" dirty="0">
              <a:ea typeface="+mj-ea"/>
            </a:endParaRP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endParaRPr lang="en-US" sz="2400" dirty="0">
              <a:ea typeface="+mj-ea"/>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764704"/>
            <a:ext cx="8137525" cy="290512"/>
          </a:xfrm>
        </p:spPr>
        <p:txBody>
          <a:bodyPr rtlCol="0">
            <a:normAutofit fontScale="90000"/>
          </a:bodyPr>
          <a:lstStyle/>
          <a:p>
            <a:pPr defTabSz="457207" eaLnBrk="1" fontAlgn="auto" hangingPunct="1">
              <a:spcAft>
                <a:spcPts val="0"/>
              </a:spcAft>
              <a:defRPr/>
            </a:pPr>
            <a:r>
              <a:rPr lang="en-US" sz="3600" b="1">
                <a:solidFill>
                  <a:schemeClr val="tx1">
                    <a:lumMod val="85000"/>
                    <a:lumOff val="15000"/>
                  </a:schemeClr>
                </a:solidFill>
                <a:ea typeface="+mj-ea"/>
              </a:rPr>
              <a:t>DEFINITIONS</a:t>
            </a:r>
          </a:p>
        </p:txBody>
      </p:sp>
      <p:sp>
        <p:nvSpPr>
          <p:cNvPr id="9219" name="Rectangle 3"/>
          <p:cNvSpPr>
            <a:spLocks noGrp="1" noChangeArrowheads="1"/>
          </p:cNvSpPr>
          <p:nvPr>
            <p:ph sz="quarter" idx="1"/>
          </p:nvPr>
        </p:nvSpPr>
        <p:spPr>
          <a:xfrm>
            <a:off x="304800" y="914400"/>
            <a:ext cx="8305800" cy="5638800"/>
          </a:xfrm>
          <a:ln>
            <a:solidFill>
              <a:schemeClr val="bg1"/>
            </a:solidFill>
          </a:ln>
        </p:spPr>
        <p:txBody>
          <a:bodyPr rtlCol="0">
            <a:normAutofit/>
          </a:bodyPr>
          <a:lstStyle/>
          <a:p>
            <a:pPr marL="342906" indent="-342906" defTabSz="457207" eaLnBrk="1" fontAlgn="auto" hangingPunct="1">
              <a:lnSpc>
                <a:spcPct val="80000"/>
              </a:lnSpc>
              <a:spcAft>
                <a:spcPts val="0"/>
              </a:spcAft>
              <a:buClr>
                <a:srgbClr val="FF99CC"/>
              </a:buClr>
              <a:buNone/>
              <a:defRPr/>
            </a:pPr>
            <a:endParaRPr lang="fr-FR" dirty="0" smtClean="0">
              <a:solidFill>
                <a:schemeClr val="hlink"/>
              </a:solidFill>
              <a:ea typeface="+mj-ea"/>
            </a:endParaRPr>
          </a:p>
          <a:p>
            <a:pPr marL="342906" indent="-342906" defTabSz="457207" eaLnBrk="1" fontAlgn="auto" hangingPunct="1">
              <a:lnSpc>
                <a:spcPct val="80000"/>
              </a:lnSpc>
              <a:spcAft>
                <a:spcPts val="0"/>
              </a:spcAft>
              <a:buClr>
                <a:srgbClr val="FF99CC"/>
              </a:buClr>
              <a:buFontTx/>
              <a:buChar char="o"/>
              <a:defRPr/>
            </a:pPr>
            <a:r>
              <a:rPr lang="fr-FR" sz="3200" dirty="0" err="1" smtClean="0">
                <a:ea typeface="+mj-ea"/>
              </a:rPr>
              <a:t>Cement</a:t>
            </a:r>
            <a:r>
              <a:rPr lang="fr-FR" sz="3200" dirty="0" smtClean="0">
                <a:ea typeface="+mj-ea"/>
              </a:rPr>
              <a:t>: </a:t>
            </a:r>
          </a:p>
          <a:p>
            <a:pPr marL="617226" lvl="1" indent="-342906" defTabSz="457207">
              <a:lnSpc>
                <a:spcPct val="80000"/>
              </a:lnSpc>
              <a:buClr>
                <a:srgbClr val="FF99CC"/>
              </a:buClr>
              <a:buFontTx/>
              <a:buChar char="o"/>
              <a:defRPr/>
            </a:pPr>
            <a:r>
              <a:rPr lang="fr-FR" sz="3200" dirty="0" smtClean="0">
                <a:ea typeface="+mj-ea"/>
              </a:rPr>
              <a:t>A </a:t>
            </a:r>
            <a:r>
              <a:rPr lang="fr-FR" sz="3200" dirty="0">
                <a:ea typeface="+mj-ea"/>
              </a:rPr>
              <a:t>non </a:t>
            </a:r>
            <a:r>
              <a:rPr lang="fr-FR" sz="3200" dirty="0" err="1">
                <a:ea typeface="+mj-ea"/>
              </a:rPr>
              <a:t>metallic</a:t>
            </a:r>
            <a:r>
              <a:rPr lang="fr-FR" sz="3200" dirty="0">
                <a:ea typeface="+mj-ea"/>
              </a:rPr>
              <a:t> </a:t>
            </a:r>
            <a:r>
              <a:rPr lang="fr-FR" sz="3200" dirty="0" err="1">
                <a:ea typeface="+mj-ea"/>
              </a:rPr>
              <a:t>material</a:t>
            </a:r>
            <a:r>
              <a:rPr lang="fr-FR" sz="3200" dirty="0">
                <a:ea typeface="+mj-ea"/>
              </a:rPr>
              <a:t> , </a:t>
            </a:r>
            <a:r>
              <a:rPr lang="en-US" sz="3200" dirty="0">
                <a:ea typeface="+mj-ea"/>
              </a:rPr>
              <a:t>used for luting, filling permanent or temporary restorative purposes, made by mixing components into a plastic mass that sets or as an adherent sealer in attaching various dental restorations in or on the tooth </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3200" dirty="0">
                <a:solidFill>
                  <a:schemeClr val="tx1">
                    <a:lumMod val="85000"/>
                    <a:lumOff val="15000"/>
                  </a:schemeClr>
                </a:solidFill>
                <a:ea typeface="+mj-ea"/>
              </a:rPr>
              <a:t>                                                       (</a:t>
            </a:r>
            <a:r>
              <a:rPr lang="en-US" sz="3200" b="1" dirty="0">
                <a:solidFill>
                  <a:schemeClr val="tx1">
                    <a:lumMod val="85000"/>
                    <a:lumOff val="15000"/>
                  </a:schemeClr>
                </a:solidFill>
                <a:ea typeface="+mj-ea"/>
              </a:rPr>
              <a:t>CRAIG)</a:t>
            </a:r>
            <a:endParaRPr lang="fr-FR" sz="3200" dirty="0">
              <a:solidFill>
                <a:schemeClr val="tx1">
                  <a:lumMod val="85000"/>
                  <a:lumOff val="15000"/>
                </a:schemeClr>
              </a:solidFill>
              <a:ea typeface="+mj-ea"/>
              <a:cs typeface="Times New Roman" charset="0"/>
            </a:endParaRPr>
          </a:p>
          <a:p>
            <a:pPr marL="342906" indent="-342906" defTabSz="457207" eaLnBrk="1" fontAlgn="auto" hangingPunct="1">
              <a:lnSpc>
                <a:spcPct val="80000"/>
              </a:lnSpc>
              <a:spcAft>
                <a:spcPts val="0"/>
              </a:spcAft>
              <a:buClr>
                <a:srgbClr val="FF99FF"/>
              </a:buClr>
              <a:buFontTx/>
              <a:buNone/>
              <a:defRPr/>
            </a:pPr>
            <a:endParaRPr lang="fr-FR" sz="2400" dirty="0">
              <a:solidFill>
                <a:srgbClr val="66FF33"/>
              </a:solidFill>
              <a:ea typeface="+mj-ea"/>
              <a:cs typeface="Times New Roman" charset="0"/>
            </a:endParaRPr>
          </a:p>
          <a:p>
            <a:pPr marL="342906" indent="-342906" defTabSz="457207" eaLnBrk="1" fontAlgn="auto" hangingPunct="1">
              <a:lnSpc>
                <a:spcPct val="80000"/>
              </a:lnSpc>
              <a:spcAft>
                <a:spcPts val="0"/>
              </a:spcAft>
              <a:buClr>
                <a:srgbClr val="FF99FF"/>
              </a:buClr>
              <a:buFontTx/>
              <a:buChar char="o"/>
              <a:defRPr/>
            </a:pPr>
            <a:endParaRPr lang="en-US" sz="2400" dirty="0">
              <a:solidFill>
                <a:srgbClr val="CCFFFF"/>
              </a:solidFill>
              <a:ea typeface="+mj-ea"/>
              <a:cs typeface="Times New Roman" charset="0"/>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3600" b="1" smtClean="0">
                <a:solidFill>
                  <a:srgbClr val="CC99FF"/>
                </a:solidFill>
              </a:rPr>
              <a:t>ZINC OXIDE EUGENOL</a:t>
            </a:r>
          </a:p>
        </p:txBody>
      </p:sp>
      <p:sp>
        <p:nvSpPr>
          <p:cNvPr id="64515" name="Rectangle 3"/>
          <p:cNvSpPr>
            <a:spLocks noGrp="1" noChangeArrowheads="1"/>
          </p:cNvSpPr>
          <p:nvPr>
            <p:ph type="body" sz="half" idx="1"/>
          </p:nvPr>
        </p:nvSpPr>
        <p:spPr>
          <a:xfrm>
            <a:off x="457200" y="1600200"/>
            <a:ext cx="5410200" cy="4530725"/>
          </a:xfrm>
        </p:spPr>
        <p:txBody>
          <a:bodyPr/>
          <a:lstStyle/>
          <a:p>
            <a:pPr eaLnBrk="1" hangingPunct="1">
              <a:buFont typeface="Wingdings" pitchFamily="2" charset="2"/>
              <a:buNone/>
            </a:pPr>
            <a:r>
              <a:rPr lang="en-US" sz="2900" b="1" smtClean="0">
                <a:solidFill>
                  <a:schemeClr val="accent2"/>
                </a:solidFill>
              </a:rPr>
              <a:t> </a:t>
            </a:r>
            <a:r>
              <a:rPr lang="en-US" sz="2400" smtClean="0">
                <a:solidFill>
                  <a:schemeClr val="tx2"/>
                </a:solidFill>
              </a:rPr>
              <a:t>Modifications of ZOE :</a:t>
            </a:r>
          </a:p>
          <a:p>
            <a:pPr eaLnBrk="1" hangingPunct="1">
              <a:buFont typeface="Wingdings" pitchFamily="2" charset="2"/>
              <a:buNone/>
            </a:pPr>
            <a:endParaRPr lang="en-US" sz="2400" smtClean="0">
              <a:solidFill>
                <a:schemeClr val="tx2"/>
              </a:solidFill>
            </a:endParaRPr>
          </a:p>
          <a:p>
            <a:pPr eaLnBrk="1" hangingPunct="1">
              <a:buClr>
                <a:srgbClr val="FFFF99"/>
              </a:buClr>
            </a:pPr>
            <a:r>
              <a:rPr lang="en-US" sz="2400" smtClean="0">
                <a:solidFill>
                  <a:schemeClr val="tx2"/>
                </a:solidFill>
              </a:rPr>
              <a:t> Resin Reinforced Zinc Oxide Eugenol Cement</a:t>
            </a:r>
          </a:p>
          <a:p>
            <a:pPr eaLnBrk="1" hangingPunct="1">
              <a:buClr>
                <a:srgbClr val="FFFF99"/>
              </a:buClr>
              <a:buFont typeface="Wingdings" pitchFamily="2" charset="2"/>
              <a:buNone/>
            </a:pPr>
            <a:r>
              <a:rPr lang="en-US" sz="2400" smtClean="0">
                <a:solidFill>
                  <a:schemeClr val="tx2"/>
                </a:solidFill>
              </a:rPr>
              <a:t> </a:t>
            </a:r>
          </a:p>
          <a:p>
            <a:pPr eaLnBrk="1" hangingPunct="1">
              <a:buClr>
                <a:srgbClr val="FFFF99"/>
              </a:buClr>
            </a:pPr>
            <a:r>
              <a:rPr lang="en-US" sz="2400" smtClean="0">
                <a:solidFill>
                  <a:schemeClr val="tx2"/>
                </a:solidFill>
              </a:rPr>
              <a:t>EBA and other Chelate Cements</a:t>
            </a:r>
            <a:endParaRPr lang="en-US" sz="2400" b="1" smtClean="0">
              <a:solidFill>
                <a:schemeClr val="tx2"/>
              </a:solidFill>
            </a:endParaRPr>
          </a:p>
          <a:p>
            <a:pPr eaLnBrk="1" hangingPunct="1">
              <a:buFont typeface="Wingdings" pitchFamily="2" charset="2"/>
              <a:buNone/>
            </a:pPr>
            <a:r>
              <a:rPr lang="en-US" sz="2400" b="1" smtClean="0">
                <a:solidFill>
                  <a:schemeClr val="accent2"/>
                </a:solidFill>
              </a:rPr>
              <a:t> </a:t>
            </a:r>
          </a:p>
        </p:txBody>
      </p:sp>
      <p:pic>
        <p:nvPicPr>
          <p:cNvPr id="64516" name="Picture 7" descr="DSCN3513"/>
          <p:cNvPicPr>
            <a:picLocks noGrp="1" noChangeAspect="1" noChangeArrowheads="1"/>
          </p:cNvPicPr>
          <p:nvPr>
            <p:ph sz="half" idx="2"/>
          </p:nvPr>
        </p:nvPicPr>
        <p:blipFill>
          <a:blip r:embed="rId3" cstate="print">
            <a:lum bright="6000" contrast="6000"/>
          </a:blip>
          <a:srcRect/>
          <a:stretch>
            <a:fillRect/>
          </a:stretch>
        </p:blipFill>
        <p:spPr>
          <a:xfrm>
            <a:off x="6019800" y="2133600"/>
            <a:ext cx="2743200" cy="3048000"/>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239000" cy="5854700"/>
          </a:xfrm>
          <a:prstGeom prst="rect">
            <a:avLst/>
          </a:prstGeom>
        </p:spPr>
        <p:txBody>
          <a:bodyPr>
            <a:spAutoFit/>
          </a:bodyPr>
          <a:lstStyle/>
          <a:p>
            <a:pPr marL="342906" indent="-342906" defTabSz="457207" fontAlgn="auto">
              <a:lnSpc>
                <a:spcPct val="90000"/>
              </a:lnSpc>
              <a:spcAft>
                <a:spcPts val="0"/>
              </a:spcAft>
              <a:buClr>
                <a:schemeClr val="bg2">
                  <a:lumMod val="40000"/>
                  <a:lumOff val="60000"/>
                </a:schemeClr>
              </a:buClr>
              <a:buFont typeface="Wingdings" charset="0"/>
              <a:buNone/>
              <a:defRPr/>
            </a:pPr>
            <a:r>
              <a:rPr lang="en-US" sz="3200" dirty="0">
                <a:solidFill>
                  <a:srgbClr val="FF99FF"/>
                </a:solidFill>
              </a:rPr>
              <a:t>Disadvantages:</a:t>
            </a:r>
          </a:p>
          <a:p>
            <a:pPr marL="342906" indent="-342906" defTabSz="457207" fontAlgn="auto">
              <a:lnSpc>
                <a:spcPct val="90000"/>
              </a:lnSpc>
              <a:spcAft>
                <a:spcPts val="0"/>
              </a:spcAft>
              <a:buClr>
                <a:srgbClr val="FFFF99"/>
              </a:buClr>
              <a:buFont typeface="Wingdings" charset="0"/>
              <a:buChar char="ü"/>
              <a:defRPr/>
            </a:pPr>
            <a:r>
              <a:rPr lang="en-US" sz="2400" dirty="0">
                <a:latin typeface="+mj-lt"/>
              </a:rPr>
              <a:t>Hydrolytic breakdown under exposure to oral fluids</a:t>
            </a: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r>
              <a:rPr lang="en-US" sz="2400" dirty="0">
                <a:latin typeface="+mj-lt"/>
              </a:rPr>
              <a:t>Inflammatory reaction in soft tissue</a:t>
            </a: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defRPr/>
            </a:pPr>
            <a:r>
              <a:rPr lang="en-US" sz="2400" dirty="0">
                <a:latin typeface="+mj-lt"/>
              </a:rPr>
              <a:t>  </a:t>
            </a:r>
          </a:p>
          <a:p>
            <a:pPr marL="342906" indent="-342906" defTabSz="457207" fontAlgn="auto">
              <a:lnSpc>
                <a:spcPct val="90000"/>
              </a:lnSpc>
              <a:spcAft>
                <a:spcPts val="0"/>
              </a:spcAft>
              <a:buClr>
                <a:srgbClr val="FFFF99"/>
              </a:buClr>
              <a:buFont typeface="Wingdings" charset="0"/>
              <a:buChar char="ü"/>
              <a:defRPr/>
            </a:pPr>
            <a:r>
              <a:rPr lang="en-US" sz="2400" dirty="0">
                <a:latin typeface="+mj-lt"/>
              </a:rPr>
              <a:t>potential allergic response</a:t>
            </a: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r>
              <a:rPr lang="en-US" sz="2400" dirty="0">
                <a:latin typeface="+mj-lt"/>
              </a:rPr>
              <a:t>Minimal mechanical properties for </a:t>
            </a:r>
            <a:r>
              <a:rPr lang="en-US" sz="2400" dirty="0" err="1">
                <a:latin typeface="+mj-lt"/>
              </a:rPr>
              <a:t>luting</a:t>
            </a: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endParaRPr lang="en-US" sz="2400" dirty="0">
              <a:latin typeface="+mj-lt"/>
            </a:endParaRPr>
          </a:p>
          <a:p>
            <a:pPr marL="342906" indent="-342906" defTabSz="457207" fontAlgn="auto">
              <a:lnSpc>
                <a:spcPct val="90000"/>
              </a:lnSpc>
              <a:spcAft>
                <a:spcPts val="0"/>
              </a:spcAft>
              <a:buClr>
                <a:srgbClr val="FFFF99"/>
              </a:buClr>
              <a:buFont typeface="Wingdings" charset="0"/>
              <a:buChar char="ü"/>
              <a:defRPr/>
            </a:pPr>
            <a:r>
              <a:rPr lang="en-US" sz="2400" dirty="0">
                <a:latin typeface="+mj-lt"/>
              </a:rPr>
              <a:t>May soften &amp; discolor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457200" y="277813"/>
            <a:ext cx="8229600" cy="865187"/>
          </a:xfrm>
        </p:spPr>
        <p:txBody>
          <a:bodyPr rtlCol="0">
            <a:normAutofit fontScale="90000"/>
          </a:bodyPr>
          <a:lstStyle/>
          <a:p>
            <a:pPr defTabSz="457207" eaLnBrk="1" fontAlgn="auto" hangingPunct="1">
              <a:spcAft>
                <a:spcPts val="0"/>
              </a:spcAft>
              <a:defRPr/>
            </a:pPr>
            <a:r>
              <a:rPr lang="en-US" sz="3600" b="1" dirty="0" smtClean="0">
                <a:solidFill>
                  <a:srgbClr val="FF99FF"/>
                </a:solidFill>
                <a:ea typeface="+mj-ea"/>
              </a:rPr>
              <a:t>RESIN </a:t>
            </a:r>
            <a:r>
              <a:rPr lang="en-US" sz="3600" b="1" dirty="0">
                <a:solidFill>
                  <a:srgbClr val="FF99FF"/>
                </a:solidFill>
                <a:ea typeface="+mj-ea"/>
              </a:rPr>
              <a:t>REINFORCED ZINC OXIDE </a:t>
            </a:r>
            <a:r>
              <a:rPr lang="en-US" sz="3600" b="1" dirty="0" smtClean="0">
                <a:solidFill>
                  <a:srgbClr val="FF99FF"/>
                </a:solidFill>
                <a:ea typeface="+mj-ea"/>
              </a:rPr>
              <a:t/>
            </a:r>
            <a:br>
              <a:rPr lang="en-US" sz="3600" b="1" dirty="0" smtClean="0">
                <a:solidFill>
                  <a:srgbClr val="FF99FF"/>
                </a:solidFill>
                <a:ea typeface="+mj-ea"/>
              </a:rPr>
            </a:br>
            <a:r>
              <a:rPr lang="en-US" sz="3600" b="1" dirty="0" smtClean="0">
                <a:solidFill>
                  <a:srgbClr val="FF99FF"/>
                </a:solidFill>
                <a:ea typeface="+mj-ea"/>
              </a:rPr>
              <a:t>EUGENOL </a:t>
            </a:r>
            <a:r>
              <a:rPr lang="en-US" sz="3600" b="1" dirty="0">
                <a:solidFill>
                  <a:srgbClr val="FF99FF"/>
                </a:solidFill>
                <a:ea typeface="+mj-ea"/>
              </a:rPr>
              <a:t>CEMENT</a:t>
            </a:r>
          </a:p>
        </p:txBody>
      </p:sp>
      <p:sp>
        <p:nvSpPr>
          <p:cNvPr id="66563" name="Rectangle 3"/>
          <p:cNvSpPr>
            <a:spLocks noGrp="1" noChangeArrowheads="1"/>
          </p:cNvSpPr>
          <p:nvPr>
            <p:ph idx="1"/>
          </p:nvPr>
        </p:nvSpPr>
        <p:spPr>
          <a:xfrm>
            <a:off x="381000" y="1447800"/>
            <a:ext cx="8229600" cy="5334000"/>
          </a:xfrm>
          <a:ln w="28575">
            <a:solidFill>
              <a:schemeClr val="tx1"/>
            </a:solidFill>
          </a:ln>
        </p:spPr>
        <p:txBody>
          <a:bodyPr>
            <a:normAutofit fontScale="92500" lnSpcReduction="10000"/>
          </a:bodyPr>
          <a:lstStyle/>
          <a:p>
            <a:pPr eaLnBrk="1" hangingPunct="1">
              <a:lnSpc>
                <a:spcPct val="90000"/>
              </a:lnSpc>
              <a:buClr>
                <a:srgbClr val="FFFF99"/>
              </a:buClr>
              <a:buFont typeface="Wingdings" pitchFamily="2" charset="2"/>
              <a:buChar char="v"/>
            </a:pPr>
            <a:r>
              <a:rPr lang="en-US" b="1" smtClean="0">
                <a:solidFill>
                  <a:srgbClr val="66FFFF"/>
                </a:solidFill>
              </a:rPr>
              <a:t>COMPOSITION :</a:t>
            </a:r>
          </a:p>
          <a:p>
            <a:pPr eaLnBrk="1" hangingPunct="1">
              <a:lnSpc>
                <a:spcPct val="90000"/>
              </a:lnSpc>
              <a:buClr>
                <a:srgbClr val="FFFF99"/>
              </a:buClr>
              <a:buFont typeface="Wingdings" pitchFamily="2" charset="2"/>
              <a:buNone/>
            </a:pPr>
            <a:r>
              <a:rPr lang="en-US" smtClean="0">
                <a:solidFill>
                  <a:srgbClr val="66FFFF"/>
                </a:solidFill>
              </a:rPr>
              <a:t>    </a:t>
            </a:r>
          </a:p>
          <a:p>
            <a:pPr eaLnBrk="1" hangingPunct="1">
              <a:lnSpc>
                <a:spcPct val="90000"/>
              </a:lnSpc>
              <a:buClr>
                <a:srgbClr val="FFFF99"/>
              </a:buClr>
              <a:buFont typeface="Wingdings" pitchFamily="2" charset="2"/>
              <a:buNone/>
            </a:pPr>
            <a:r>
              <a:rPr lang="en-US" smtClean="0">
                <a:solidFill>
                  <a:srgbClr val="FFFF00"/>
                </a:solidFill>
              </a:rPr>
              <a:t>POWDER :</a:t>
            </a:r>
          </a:p>
          <a:p>
            <a:pPr eaLnBrk="1" hangingPunct="1">
              <a:lnSpc>
                <a:spcPct val="90000"/>
              </a:lnSpc>
              <a:buClr>
                <a:srgbClr val="FFFF99"/>
              </a:buClr>
              <a:buFont typeface="Wingdings" pitchFamily="2" charset="2"/>
              <a:buNone/>
            </a:pPr>
            <a:r>
              <a:rPr lang="en-US" smtClean="0">
                <a:solidFill>
                  <a:srgbClr val="66FFFF"/>
                </a:solidFill>
              </a:rPr>
              <a:t>    Zinc powder – 80.0%</a:t>
            </a:r>
          </a:p>
          <a:p>
            <a:pPr eaLnBrk="1" hangingPunct="1">
              <a:lnSpc>
                <a:spcPct val="90000"/>
              </a:lnSpc>
              <a:buClr>
                <a:srgbClr val="FFFF99"/>
              </a:buClr>
              <a:buFont typeface="Wingdings" pitchFamily="2" charset="2"/>
              <a:buNone/>
            </a:pPr>
            <a:r>
              <a:rPr lang="en-US" smtClean="0">
                <a:solidFill>
                  <a:srgbClr val="66FFFF"/>
                </a:solidFill>
              </a:rPr>
              <a:t>    Poly methyl-methacrylate – 20.0%(bond to other  components)</a:t>
            </a:r>
          </a:p>
          <a:p>
            <a:pPr eaLnBrk="1" hangingPunct="1">
              <a:lnSpc>
                <a:spcPct val="90000"/>
              </a:lnSpc>
              <a:buClr>
                <a:srgbClr val="FFFF99"/>
              </a:buClr>
              <a:buFont typeface="Wingdings" pitchFamily="2" charset="2"/>
              <a:buNone/>
            </a:pPr>
            <a:r>
              <a:rPr lang="en-US" smtClean="0">
                <a:solidFill>
                  <a:srgbClr val="66FFFF"/>
                </a:solidFill>
              </a:rPr>
              <a:t>    Zinc stearate - traces (accelerator)</a:t>
            </a:r>
          </a:p>
          <a:p>
            <a:pPr eaLnBrk="1" hangingPunct="1">
              <a:lnSpc>
                <a:spcPct val="90000"/>
              </a:lnSpc>
              <a:buClr>
                <a:srgbClr val="FFFF99"/>
              </a:buClr>
              <a:buFont typeface="Wingdings" pitchFamily="2" charset="2"/>
              <a:buNone/>
            </a:pPr>
            <a:r>
              <a:rPr lang="en-US" smtClean="0">
                <a:solidFill>
                  <a:srgbClr val="66FFFF"/>
                </a:solidFill>
              </a:rPr>
              <a:t>    Zinc acetate </a:t>
            </a:r>
          </a:p>
          <a:p>
            <a:pPr eaLnBrk="1" hangingPunct="1">
              <a:lnSpc>
                <a:spcPct val="90000"/>
              </a:lnSpc>
              <a:buClr>
                <a:srgbClr val="FFFF99"/>
              </a:buClr>
              <a:buFont typeface="Wingdings" pitchFamily="2" charset="2"/>
              <a:buNone/>
            </a:pPr>
            <a:r>
              <a:rPr lang="en-US" smtClean="0">
                <a:solidFill>
                  <a:srgbClr val="66FFFF"/>
                </a:solidFill>
              </a:rPr>
              <a:t>    Thymol &amp; hydroxyquinoline –    traces (antimicrobial  agent)</a:t>
            </a:r>
          </a:p>
          <a:p>
            <a:pPr eaLnBrk="1" hangingPunct="1">
              <a:lnSpc>
                <a:spcPct val="90000"/>
              </a:lnSpc>
              <a:buClr>
                <a:srgbClr val="FFFF99"/>
              </a:buClr>
              <a:buFont typeface="Wingdings" pitchFamily="2" charset="2"/>
              <a:buNone/>
            </a:pPr>
            <a:endParaRPr lang="en-US" smtClean="0">
              <a:solidFill>
                <a:srgbClr val="FFFF00"/>
              </a:solidFill>
            </a:endParaRPr>
          </a:p>
          <a:p>
            <a:pPr eaLnBrk="1" hangingPunct="1">
              <a:lnSpc>
                <a:spcPct val="90000"/>
              </a:lnSpc>
              <a:buClr>
                <a:srgbClr val="FFFF99"/>
              </a:buClr>
              <a:buFont typeface="Wingdings" pitchFamily="2" charset="2"/>
              <a:buNone/>
            </a:pPr>
            <a:r>
              <a:rPr lang="en-US" smtClean="0">
                <a:solidFill>
                  <a:srgbClr val="FFFF00"/>
                </a:solidFill>
              </a:rPr>
              <a:t> LIQUID:</a:t>
            </a:r>
          </a:p>
          <a:p>
            <a:pPr eaLnBrk="1" hangingPunct="1">
              <a:lnSpc>
                <a:spcPct val="90000"/>
              </a:lnSpc>
              <a:buClr>
                <a:srgbClr val="FFFF99"/>
              </a:buClr>
              <a:buFont typeface="Wingdings" pitchFamily="2" charset="2"/>
              <a:buNone/>
            </a:pPr>
            <a:r>
              <a:rPr lang="en-US" smtClean="0">
                <a:solidFill>
                  <a:srgbClr val="66FFFF"/>
                </a:solidFill>
              </a:rPr>
              <a:t>    Eugenol – 85%</a:t>
            </a:r>
          </a:p>
          <a:p>
            <a:pPr eaLnBrk="1" hangingPunct="1">
              <a:lnSpc>
                <a:spcPct val="90000"/>
              </a:lnSpc>
              <a:buClr>
                <a:srgbClr val="FFFF99"/>
              </a:buClr>
              <a:buFont typeface="Wingdings" pitchFamily="2" charset="2"/>
              <a:buNone/>
            </a:pPr>
            <a:r>
              <a:rPr lang="en-US" smtClean="0">
                <a:solidFill>
                  <a:srgbClr val="66FFFF"/>
                </a:solidFill>
              </a:rPr>
              <a:t>    Olive oil – 15% -(as plasticizer ,masks irritating effect of eugenol).</a:t>
            </a:r>
          </a:p>
          <a:p>
            <a:pPr eaLnBrk="1" hangingPunct="1">
              <a:lnSpc>
                <a:spcPct val="90000"/>
              </a:lnSpc>
              <a:buClr>
                <a:srgbClr val="FFFF99"/>
              </a:buClr>
              <a:buFont typeface="Wingdings" pitchFamily="2" charset="2"/>
              <a:buNone/>
            </a:pPr>
            <a:endParaRPr lang="en-US" smtClean="0">
              <a:solidFill>
                <a:srgbClr val="66FFFF"/>
              </a:solidFill>
            </a:endParaRPr>
          </a:p>
          <a:p>
            <a:pPr eaLnBrk="1" hangingPunct="1">
              <a:lnSpc>
                <a:spcPct val="90000"/>
              </a:lnSpc>
              <a:buClr>
                <a:srgbClr val="FFFF99"/>
              </a:buClr>
              <a:buFont typeface="Wingdings" pitchFamily="2" charset="2"/>
              <a:buNone/>
            </a:pPr>
            <a:r>
              <a:rPr lang="en-US" smtClean="0">
                <a:solidFill>
                  <a:srgbClr val="66FFFF"/>
                </a:solidFill>
              </a:rPr>
              <a:t>    </a:t>
            </a:r>
            <a:endParaRPr lang="en-US" smtClean="0">
              <a:solidFill>
                <a:schemeClr val="tx2"/>
              </a:solidFill>
            </a:endParaRPr>
          </a:p>
          <a:p>
            <a:pPr eaLnBrk="1" hangingPunct="1">
              <a:lnSpc>
                <a:spcPct val="90000"/>
              </a:lnSpc>
            </a:pPr>
            <a:endParaRPr lang="en-US" sz="1900" smtClean="0"/>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7813"/>
            <a:ext cx="8229600" cy="407987"/>
          </a:xfrm>
        </p:spPr>
        <p:txBody>
          <a:bodyPr rtlCol="0">
            <a:normAutofit fontScale="90000"/>
          </a:bodyPr>
          <a:lstStyle/>
          <a:p>
            <a:pPr defTabSz="457207" eaLnBrk="1" fontAlgn="auto" hangingPunct="1">
              <a:spcAft>
                <a:spcPts val="0"/>
              </a:spcAft>
              <a:defRPr/>
            </a:pPr>
            <a:r>
              <a:rPr lang="en-US" sz="4000" b="1">
                <a:solidFill>
                  <a:srgbClr val="CC99FF"/>
                </a:solidFill>
                <a:ea typeface="+mj-ea"/>
              </a:rPr>
              <a:t>PROPERTIES</a:t>
            </a:r>
          </a:p>
        </p:txBody>
      </p:sp>
      <p:sp>
        <p:nvSpPr>
          <p:cNvPr id="52227" name="Rectangle 3"/>
          <p:cNvSpPr>
            <a:spLocks noGrp="1" noChangeArrowheads="1"/>
          </p:cNvSpPr>
          <p:nvPr>
            <p:ph idx="1"/>
          </p:nvPr>
        </p:nvSpPr>
        <p:spPr>
          <a:xfrm>
            <a:off x="228600" y="1219200"/>
            <a:ext cx="8253413" cy="4114800"/>
          </a:xfrm>
        </p:spPr>
        <p:txBody>
          <a:bodyPr rtlCol="0">
            <a:normAutofit/>
          </a:bodyPr>
          <a:lstStyle/>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solidFill>
                  <a:schemeClr val="tx2"/>
                </a:solidFill>
                <a:ea typeface="+mj-ea"/>
              </a:rPr>
              <a:t>Film thickness 		- 25-75 um </a:t>
            </a:r>
            <a:endParaRPr lang="en-US" sz="2400" dirty="0" smtClean="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400" dirty="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solidFill>
                  <a:schemeClr val="tx2"/>
                </a:solidFill>
                <a:ea typeface="+mj-ea"/>
              </a:rPr>
              <a:t>Compressive strength	- 35-55 </a:t>
            </a:r>
            <a:r>
              <a:rPr lang="en-US" sz="2400" dirty="0" err="1">
                <a:solidFill>
                  <a:schemeClr val="tx2"/>
                </a:solidFill>
                <a:ea typeface="+mj-ea"/>
              </a:rPr>
              <a:t>MPa</a:t>
            </a:r>
            <a:r>
              <a:rPr lang="en-US" sz="2400" dirty="0">
                <a:solidFill>
                  <a:schemeClr val="tx2"/>
                </a:solidFill>
                <a:ea typeface="+mj-ea"/>
              </a:rPr>
              <a:t> </a:t>
            </a:r>
            <a:endParaRPr lang="en-US" sz="2400" dirty="0" smtClean="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400" dirty="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solidFill>
                  <a:schemeClr val="tx2"/>
                </a:solidFill>
                <a:ea typeface="+mj-ea"/>
              </a:rPr>
              <a:t>Tensile Strength 		- 4 </a:t>
            </a:r>
            <a:r>
              <a:rPr lang="en-US" sz="2400" dirty="0" err="1" smtClean="0">
                <a:solidFill>
                  <a:schemeClr val="tx2"/>
                </a:solidFill>
                <a:ea typeface="+mj-ea"/>
              </a:rPr>
              <a:t>Mpa</a:t>
            </a:r>
            <a:endParaRPr lang="en-US" sz="2400" dirty="0" smtClean="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400" dirty="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solidFill>
                  <a:schemeClr val="tx2"/>
                </a:solidFill>
                <a:ea typeface="+mj-ea"/>
              </a:rPr>
              <a:t>Modulus of elasticity 	- 2-3000 </a:t>
            </a:r>
            <a:r>
              <a:rPr lang="en-US" sz="2400" dirty="0" err="1">
                <a:solidFill>
                  <a:schemeClr val="tx2"/>
                </a:solidFill>
                <a:ea typeface="+mj-ea"/>
              </a:rPr>
              <a:t>MPa</a:t>
            </a:r>
            <a:r>
              <a:rPr lang="en-US" sz="2400" dirty="0">
                <a:solidFill>
                  <a:schemeClr val="tx2"/>
                </a:solidFill>
                <a:ea typeface="+mj-ea"/>
              </a:rPr>
              <a:t> </a:t>
            </a:r>
            <a:endParaRPr lang="en-US" sz="2400" dirty="0" smtClean="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400" dirty="0">
              <a:solidFill>
                <a:schemeClr val="tx2"/>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400" dirty="0">
                <a:solidFill>
                  <a:schemeClr val="tx2"/>
                </a:solidFill>
                <a:ea typeface="+mj-ea"/>
              </a:rPr>
              <a:t>Water immersion reduces the mechanical properties due to loss of </a:t>
            </a:r>
            <a:r>
              <a:rPr lang="en-US" sz="2400" dirty="0" err="1">
                <a:solidFill>
                  <a:schemeClr val="tx2"/>
                </a:solidFill>
                <a:ea typeface="+mj-ea"/>
              </a:rPr>
              <a:t>eugenol</a:t>
            </a:r>
            <a:r>
              <a:rPr lang="en-US" sz="2400" dirty="0">
                <a:solidFill>
                  <a:schemeClr val="tx2"/>
                </a:solidFill>
                <a:ea typeface="+mj-ea"/>
              </a:rPr>
              <a:t>. </a:t>
            </a:r>
          </a:p>
        </p:txBody>
      </p:sp>
      <p:grpSp>
        <p:nvGrpSpPr>
          <p:cNvPr id="2" name="Group 1"/>
          <p:cNvGrpSpPr>
            <a:grpSpLocks/>
          </p:cNvGrpSpPr>
          <p:nvPr/>
        </p:nvGrpSpPr>
        <p:grpSpPr bwMode="auto">
          <a:xfrm>
            <a:off x="4419600" y="5181600"/>
            <a:ext cx="3657600" cy="1393825"/>
            <a:chOff x="4572000" y="4876800"/>
            <a:chExt cx="4057650" cy="1851025"/>
          </a:xfrm>
        </p:grpSpPr>
        <p:sp>
          <p:nvSpPr>
            <p:cNvPr id="67589" name="Line 5"/>
            <p:cNvSpPr>
              <a:spLocks noChangeShapeType="1"/>
            </p:cNvSpPr>
            <p:nvPr/>
          </p:nvSpPr>
          <p:spPr bwMode="auto">
            <a:xfrm>
              <a:off x="6629003" y="4876800"/>
              <a:ext cx="0" cy="609279"/>
            </a:xfrm>
            <a:prstGeom prst="line">
              <a:avLst/>
            </a:prstGeom>
            <a:noFill/>
            <a:ln w="28575">
              <a:solidFill>
                <a:schemeClr val="tx1"/>
              </a:solidFill>
              <a:round/>
              <a:headEnd/>
              <a:tailEnd/>
            </a:ln>
          </p:spPr>
          <p:txBody>
            <a:bodyPr/>
            <a:lstStyle/>
            <a:p>
              <a:endParaRPr lang="en-IN"/>
            </a:p>
          </p:txBody>
        </p:sp>
        <p:sp>
          <p:nvSpPr>
            <p:cNvPr id="67590" name="Line 6"/>
            <p:cNvSpPr>
              <a:spLocks noChangeShapeType="1"/>
            </p:cNvSpPr>
            <p:nvPr/>
          </p:nvSpPr>
          <p:spPr bwMode="auto">
            <a:xfrm flipH="1">
              <a:off x="6095380" y="5486079"/>
              <a:ext cx="533623" cy="305693"/>
            </a:xfrm>
            <a:prstGeom prst="line">
              <a:avLst/>
            </a:prstGeom>
            <a:noFill/>
            <a:ln w="28575">
              <a:solidFill>
                <a:schemeClr val="tx1"/>
              </a:solidFill>
              <a:round/>
              <a:headEnd/>
              <a:tailEnd/>
            </a:ln>
          </p:spPr>
          <p:txBody>
            <a:bodyPr/>
            <a:lstStyle/>
            <a:p>
              <a:endParaRPr lang="en-IN"/>
            </a:p>
          </p:txBody>
        </p:sp>
        <p:sp>
          <p:nvSpPr>
            <p:cNvPr id="67591" name="Line 7"/>
            <p:cNvSpPr>
              <a:spLocks noChangeShapeType="1"/>
            </p:cNvSpPr>
            <p:nvPr/>
          </p:nvSpPr>
          <p:spPr bwMode="auto">
            <a:xfrm>
              <a:off x="6629003" y="5486079"/>
              <a:ext cx="533624" cy="305693"/>
            </a:xfrm>
            <a:prstGeom prst="line">
              <a:avLst/>
            </a:prstGeom>
            <a:noFill/>
            <a:ln w="28575">
              <a:solidFill>
                <a:schemeClr val="tx1"/>
              </a:solidFill>
              <a:round/>
              <a:headEnd/>
              <a:tailEnd/>
            </a:ln>
          </p:spPr>
          <p:txBody>
            <a:bodyPr/>
            <a:lstStyle/>
            <a:p>
              <a:endParaRPr lang="en-IN"/>
            </a:p>
          </p:txBody>
        </p:sp>
        <p:sp>
          <p:nvSpPr>
            <p:cNvPr id="67592" name="Text Box 9"/>
            <p:cNvSpPr txBox="1">
              <a:spLocks noChangeArrowheads="1"/>
            </p:cNvSpPr>
            <p:nvPr/>
          </p:nvSpPr>
          <p:spPr bwMode="auto">
            <a:xfrm>
              <a:off x="6704732" y="5182494"/>
              <a:ext cx="540667" cy="366832"/>
            </a:xfrm>
            <a:prstGeom prst="rect">
              <a:avLst/>
            </a:prstGeom>
            <a:noFill/>
            <a:ln w="9525">
              <a:noFill/>
              <a:miter lim="800000"/>
              <a:headEnd/>
              <a:tailEnd/>
            </a:ln>
          </p:spPr>
          <p:txBody>
            <a:bodyPr wrap="none">
              <a:spAutoFit/>
            </a:bodyPr>
            <a:lstStyle/>
            <a:p>
              <a:pPr eaLnBrk="0" hangingPunct="0"/>
              <a:r>
                <a:rPr lang="en-US" b="1">
                  <a:solidFill>
                    <a:srgbClr val="FF3399"/>
                  </a:solidFill>
                </a:rPr>
                <a:t>WT</a:t>
              </a:r>
            </a:p>
          </p:txBody>
        </p:sp>
        <p:sp>
          <p:nvSpPr>
            <p:cNvPr id="67593" name="Text Box 10"/>
            <p:cNvSpPr txBox="1">
              <a:spLocks noChangeArrowheads="1"/>
            </p:cNvSpPr>
            <p:nvPr/>
          </p:nvSpPr>
          <p:spPr bwMode="auto">
            <a:xfrm>
              <a:off x="6003802" y="5142437"/>
              <a:ext cx="475506" cy="366832"/>
            </a:xfrm>
            <a:prstGeom prst="rect">
              <a:avLst/>
            </a:prstGeom>
            <a:noFill/>
            <a:ln w="9525">
              <a:noFill/>
              <a:miter lim="800000"/>
              <a:headEnd/>
              <a:tailEnd/>
            </a:ln>
          </p:spPr>
          <p:txBody>
            <a:bodyPr wrap="none">
              <a:spAutoFit/>
            </a:bodyPr>
            <a:lstStyle/>
            <a:p>
              <a:pPr eaLnBrk="0" hangingPunct="0"/>
              <a:r>
                <a:rPr lang="en-US">
                  <a:solidFill>
                    <a:srgbClr val="66FF33"/>
                  </a:solidFill>
                </a:rPr>
                <a:t>ST</a:t>
              </a:r>
            </a:p>
          </p:txBody>
        </p:sp>
        <p:sp>
          <p:nvSpPr>
            <p:cNvPr id="67594" name="Text Box 11"/>
            <p:cNvSpPr txBox="1">
              <a:spLocks noChangeArrowheads="1"/>
            </p:cNvSpPr>
            <p:nvPr/>
          </p:nvSpPr>
          <p:spPr bwMode="auto">
            <a:xfrm>
              <a:off x="6400056" y="5561975"/>
              <a:ext cx="514251" cy="366832"/>
            </a:xfrm>
            <a:prstGeom prst="rect">
              <a:avLst/>
            </a:prstGeom>
            <a:noFill/>
            <a:ln w="9525">
              <a:noFill/>
              <a:miter lim="800000"/>
              <a:headEnd/>
              <a:tailEnd/>
            </a:ln>
          </p:spPr>
          <p:txBody>
            <a:bodyPr wrap="none">
              <a:spAutoFit/>
            </a:bodyPr>
            <a:lstStyle/>
            <a:p>
              <a:pPr eaLnBrk="0" hangingPunct="0"/>
              <a:r>
                <a:rPr lang="en-US">
                  <a:solidFill>
                    <a:srgbClr val="FFFF00"/>
                  </a:solidFill>
                </a:rPr>
                <a:t>MT</a:t>
              </a:r>
            </a:p>
          </p:txBody>
        </p:sp>
        <p:sp>
          <p:nvSpPr>
            <p:cNvPr id="67595" name="Line 12"/>
            <p:cNvSpPr>
              <a:spLocks noChangeShapeType="1"/>
            </p:cNvSpPr>
            <p:nvPr/>
          </p:nvSpPr>
          <p:spPr bwMode="auto">
            <a:xfrm>
              <a:off x="7277100" y="5483970"/>
              <a:ext cx="533624" cy="0"/>
            </a:xfrm>
            <a:prstGeom prst="line">
              <a:avLst/>
            </a:prstGeom>
            <a:noFill/>
            <a:ln w="28575">
              <a:solidFill>
                <a:srgbClr val="FF3399"/>
              </a:solidFill>
              <a:round/>
              <a:headEnd/>
              <a:tailEnd type="triangle" w="med" len="med"/>
            </a:ln>
          </p:spPr>
          <p:txBody>
            <a:bodyPr/>
            <a:lstStyle/>
            <a:p>
              <a:endParaRPr lang="en-IN"/>
            </a:p>
          </p:txBody>
        </p:sp>
        <p:sp>
          <p:nvSpPr>
            <p:cNvPr id="67596" name="Line 14"/>
            <p:cNvSpPr>
              <a:spLocks noChangeShapeType="1"/>
            </p:cNvSpPr>
            <p:nvPr/>
          </p:nvSpPr>
          <p:spPr bwMode="auto">
            <a:xfrm flipH="1">
              <a:off x="5561757" y="5382775"/>
              <a:ext cx="457895" cy="0"/>
            </a:xfrm>
            <a:prstGeom prst="line">
              <a:avLst/>
            </a:prstGeom>
            <a:noFill/>
            <a:ln w="28575">
              <a:solidFill>
                <a:srgbClr val="66FF33"/>
              </a:solidFill>
              <a:round/>
              <a:headEnd/>
              <a:tailEnd type="triangle" w="med" len="med"/>
            </a:ln>
          </p:spPr>
          <p:txBody>
            <a:bodyPr/>
            <a:lstStyle/>
            <a:p>
              <a:endParaRPr lang="en-IN"/>
            </a:p>
          </p:txBody>
        </p:sp>
        <p:sp>
          <p:nvSpPr>
            <p:cNvPr id="67597" name="Line 15"/>
            <p:cNvSpPr>
              <a:spLocks noChangeShapeType="1"/>
            </p:cNvSpPr>
            <p:nvPr/>
          </p:nvSpPr>
          <p:spPr bwMode="auto">
            <a:xfrm>
              <a:off x="6685359" y="5989945"/>
              <a:ext cx="0" cy="457486"/>
            </a:xfrm>
            <a:prstGeom prst="line">
              <a:avLst/>
            </a:prstGeom>
            <a:noFill/>
            <a:ln w="28575">
              <a:solidFill>
                <a:srgbClr val="FFFF00"/>
              </a:solidFill>
              <a:round/>
              <a:headEnd/>
              <a:tailEnd type="triangle" w="med" len="med"/>
            </a:ln>
          </p:spPr>
          <p:txBody>
            <a:bodyPr/>
            <a:lstStyle/>
            <a:p>
              <a:endParaRPr lang="en-IN"/>
            </a:p>
          </p:txBody>
        </p:sp>
        <p:sp>
          <p:nvSpPr>
            <p:cNvPr id="67598" name="Text Box 19"/>
            <p:cNvSpPr txBox="1">
              <a:spLocks noChangeArrowheads="1"/>
            </p:cNvSpPr>
            <p:nvPr/>
          </p:nvSpPr>
          <p:spPr bwMode="auto">
            <a:xfrm>
              <a:off x="7849469" y="5182494"/>
              <a:ext cx="780181" cy="366832"/>
            </a:xfrm>
            <a:prstGeom prst="rect">
              <a:avLst/>
            </a:prstGeom>
            <a:noFill/>
            <a:ln w="9525">
              <a:noFill/>
              <a:miter lim="800000"/>
              <a:headEnd/>
              <a:tailEnd/>
            </a:ln>
          </p:spPr>
          <p:txBody>
            <a:bodyPr wrap="none">
              <a:spAutoFit/>
            </a:bodyPr>
            <a:lstStyle/>
            <a:p>
              <a:pPr eaLnBrk="0" hangingPunct="0"/>
              <a:r>
                <a:rPr lang="en-US" b="1">
                  <a:solidFill>
                    <a:srgbClr val="FF3399"/>
                  </a:solidFill>
                </a:rPr>
                <a:t>5 min</a:t>
              </a:r>
            </a:p>
          </p:txBody>
        </p:sp>
        <p:sp>
          <p:nvSpPr>
            <p:cNvPr id="67599" name="Text Box 20"/>
            <p:cNvSpPr txBox="1">
              <a:spLocks noChangeArrowheads="1"/>
            </p:cNvSpPr>
            <p:nvPr/>
          </p:nvSpPr>
          <p:spPr bwMode="auto">
            <a:xfrm>
              <a:off x="4572000" y="5104489"/>
              <a:ext cx="984474" cy="366832"/>
            </a:xfrm>
            <a:prstGeom prst="rect">
              <a:avLst/>
            </a:prstGeom>
            <a:noFill/>
            <a:ln w="9525">
              <a:noFill/>
              <a:miter lim="800000"/>
              <a:headEnd/>
              <a:tailEnd/>
            </a:ln>
          </p:spPr>
          <p:txBody>
            <a:bodyPr wrap="none">
              <a:spAutoFit/>
            </a:bodyPr>
            <a:lstStyle/>
            <a:p>
              <a:pPr eaLnBrk="0" hangingPunct="0"/>
              <a:r>
                <a:rPr lang="en-US" b="1">
                  <a:solidFill>
                    <a:srgbClr val="66FF33"/>
                  </a:solidFill>
                </a:rPr>
                <a:t>7-9 min</a:t>
              </a:r>
            </a:p>
          </p:txBody>
        </p:sp>
        <p:sp>
          <p:nvSpPr>
            <p:cNvPr id="67600" name="Text Box 21"/>
            <p:cNvSpPr txBox="1">
              <a:spLocks noChangeArrowheads="1"/>
            </p:cNvSpPr>
            <p:nvPr/>
          </p:nvSpPr>
          <p:spPr bwMode="auto">
            <a:xfrm>
              <a:off x="6308477" y="6360993"/>
              <a:ext cx="743198" cy="366832"/>
            </a:xfrm>
            <a:prstGeom prst="rect">
              <a:avLst/>
            </a:prstGeom>
            <a:noFill/>
            <a:ln w="9525">
              <a:noFill/>
              <a:miter lim="800000"/>
              <a:headEnd/>
              <a:tailEnd/>
            </a:ln>
          </p:spPr>
          <p:txBody>
            <a:bodyPr wrap="none">
              <a:spAutoFit/>
            </a:bodyPr>
            <a:lstStyle/>
            <a:p>
              <a:pPr eaLnBrk="0" hangingPunct="0"/>
              <a:r>
                <a:rPr lang="en-US">
                  <a:solidFill>
                    <a:srgbClr val="FFFF00"/>
                  </a:solidFill>
                </a:rPr>
                <a:t>2 min</a:t>
              </a:r>
            </a:p>
          </p:txBody>
        </p:sp>
      </p:gr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7162800" cy="1865313"/>
          </a:xfrm>
          <a:prstGeom prst="rect">
            <a:avLst/>
          </a:prstGeom>
        </p:spPr>
        <p:txBody>
          <a:bodyPr>
            <a:spAutoFit/>
          </a:bodyPr>
          <a:lstStyle/>
          <a:p>
            <a:pPr marL="342906" indent="-342906" defTabSz="457207" fontAlgn="auto">
              <a:lnSpc>
                <a:spcPct val="80000"/>
              </a:lnSpc>
              <a:spcAft>
                <a:spcPts val="0"/>
              </a:spcAft>
              <a:buClr>
                <a:schemeClr val="bg2">
                  <a:lumMod val="40000"/>
                  <a:lumOff val="60000"/>
                </a:schemeClr>
              </a:buClr>
              <a:buFont typeface="Wingdings 3" charset="2"/>
              <a:buChar char=""/>
              <a:defRPr/>
            </a:pPr>
            <a:r>
              <a:rPr lang="en-US" sz="2400" dirty="0">
                <a:solidFill>
                  <a:schemeClr val="tx2"/>
                </a:solidFill>
              </a:rPr>
              <a:t>Mechanical retention of crowns of ZOE cement is less than Zinc phosphate cements.</a:t>
            </a:r>
          </a:p>
          <a:p>
            <a:pPr marL="342906" indent="-342906" defTabSz="457207" fontAlgn="auto">
              <a:lnSpc>
                <a:spcPct val="80000"/>
              </a:lnSpc>
              <a:spcAft>
                <a:spcPts val="0"/>
              </a:spcAft>
              <a:buClr>
                <a:schemeClr val="bg2">
                  <a:lumMod val="40000"/>
                  <a:lumOff val="60000"/>
                </a:schemeClr>
              </a:buClr>
              <a:buFont typeface="Wingdings 3" charset="2"/>
              <a:buChar char=""/>
              <a:defRPr/>
            </a:pPr>
            <a:endParaRPr lang="en-US" sz="2400" dirty="0">
              <a:solidFill>
                <a:schemeClr val="tx2"/>
              </a:solidFill>
            </a:endParaRPr>
          </a:p>
          <a:p>
            <a:pPr marL="342906" indent="-342906" defTabSz="457207" fontAlgn="auto">
              <a:lnSpc>
                <a:spcPct val="80000"/>
              </a:lnSpc>
              <a:spcAft>
                <a:spcPts val="0"/>
              </a:spcAft>
              <a:buClr>
                <a:schemeClr val="bg2">
                  <a:lumMod val="40000"/>
                  <a:lumOff val="60000"/>
                </a:schemeClr>
              </a:buClr>
              <a:buFont typeface="Wingdings 3" charset="2"/>
              <a:buChar char=""/>
              <a:defRPr/>
            </a:pPr>
            <a:endParaRPr lang="en-US" sz="2400" dirty="0">
              <a:solidFill>
                <a:schemeClr val="tx2"/>
              </a:solidFill>
            </a:endParaRPr>
          </a:p>
          <a:p>
            <a:pPr marL="342906" indent="-342906" defTabSz="457207" fontAlgn="auto">
              <a:lnSpc>
                <a:spcPct val="80000"/>
              </a:lnSpc>
              <a:spcAft>
                <a:spcPts val="0"/>
              </a:spcAft>
              <a:buClr>
                <a:schemeClr val="bg2">
                  <a:lumMod val="40000"/>
                  <a:lumOff val="60000"/>
                </a:schemeClr>
              </a:buClr>
              <a:buFont typeface="Wingdings 3" charset="2"/>
              <a:buChar char=""/>
              <a:defRPr/>
            </a:pPr>
            <a:r>
              <a:rPr lang="en-US" sz="2400" dirty="0">
                <a:solidFill>
                  <a:schemeClr val="tx2"/>
                </a:solidFill>
              </a:rPr>
              <a:t> An 83.5% success rate was noted for polymer reinforced cement after 7 years.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normAutofit fontScale="90000"/>
          </a:bodyPr>
          <a:lstStyle/>
          <a:p>
            <a:pPr eaLnBrk="1" hangingPunct="1">
              <a:defRPr/>
            </a:pPr>
            <a:r>
              <a:rPr lang="en-US" sz="3600" b="1" smtClean="0">
                <a:solidFill>
                  <a:srgbClr val="CC99FF"/>
                </a:solidFill>
              </a:rPr>
              <a:t/>
            </a:r>
            <a:br>
              <a:rPr lang="en-US" sz="3600" b="1" smtClean="0">
                <a:solidFill>
                  <a:srgbClr val="CC99FF"/>
                </a:solidFill>
              </a:rPr>
            </a:br>
            <a:r>
              <a:rPr lang="en-US" sz="3600" b="1" u="sng" smtClean="0">
                <a:solidFill>
                  <a:srgbClr val="CC99FF"/>
                </a:solidFill>
              </a:rPr>
              <a:t>Silicates</a:t>
            </a:r>
            <a:r>
              <a:rPr lang="en-US" sz="3600" b="1" u="sng" smtClean="0"/>
              <a:t> </a:t>
            </a:r>
            <a:r>
              <a:rPr lang="en-US" sz="3600" u="sng" smtClean="0"/>
              <a:t/>
            </a:r>
            <a:br>
              <a:rPr lang="en-US" sz="3600" u="sng" smtClean="0"/>
            </a:br>
            <a:endParaRPr lang="en-US" sz="3600" u="sng" smtClean="0"/>
          </a:p>
        </p:txBody>
      </p:sp>
      <p:sp>
        <p:nvSpPr>
          <p:cNvPr id="30723" name="Rectangle 2"/>
          <p:cNvSpPr>
            <a:spLocks noGrp="1" noChangeArrowheads="1"/>
          </p:cNvSpPr>
          <p:nvPr>
            <p:ph type="body" sz="half" idx="4294967295"/>
          </p:nvPr>
        </p:nvSpPr>
        <p:spPr>
          <a:xfrm>
            <a:off x="389384" y="1493838"/>
            <a:ext cx="4038600" cy="5135562"/>
          </a:xfrm>
        </p:spPr>
        <p:txBody>
          <a:bodyPr/>
          <a:lstStyle/>
          <a:p>
            <a:pPr eaLnBrk="1" hangingPunct="1">
              <a:lnSpc>
                <a:spcPct val="90000"/>
              </a:lnSpc>
            </a:pPr>
            <a:r>
              <a:rPr lang="en-US" sz="2400" dirty="0" smtClean="0">
                <a:solidFill>
                  <a:schemeClr val="tx2"/>
                </a:solidFill>
                <a:cs typeface="Times New Roman" pitchFamily="18" charset="0"/>
              </a:rPr>
              <a:t>Introduced in 1903 as anterior filling materials.</a:t>
            </a:r>
          </a:p>
          <a:p>
            <a:pPr eaLnBrk="1" hangingPunct="1">
              <a:lnSpc>
                <a:spcPct val="90000"/>
              </a:lnSpc>
            </a:pPr>
            <a:r>
              <a:rPr lang="en-US" sz="2400" dirty="0" smtClean="0">
                <a:solidFill>
                  <a:schemeClr val="tx2"/>
                </a:solidFill>
                <a:cs typeface="Times New Roman" pitchFamily="18" charset="0"/>
              </a:rPr>
              <a:t>Silicates are attacked by oral fluids and in time degrade. </a:t>
            </a:r>
          </a:p>
          <a:p>
            <a:pPr eaLnBrk="1" hangingPunct="1">
              <a:lnSpc>
                <a:spcPct val="90000"/>
              </a:lnSpc>
            </a:pPr>
            <a:r>
              <a:rPr lang="en-US" sz="2400" dirty="0" smtClean="0">
                <a:solidFill>
                  <a:schemeClr val="tx2"/>
                </a:solidFill>
                <a:cs typeface="Times New Roman" pitchFamily="18" charset="0"/>
              </a:rPr>
              <a:t>They may not be considered permanent restoration. </a:t>
            </a:r>
          </a:p>
          <a:p>
            <a:pPr eaLnBrk="1" hangingPunct="1">
              <a:lnSpc>
                <a:spcPct val="90000"/>
              </a:lnSpc>
            </a:pPr>
            <a:r>
              <a:rPr lang="en-US" sz="2400" dirty="0" smtClean="0">
                <a:solidFill>
                  <a:schemeClr val="tx2"/>
                </a:solidFill>
                <a:cs typeface="Times New Roman" pitchFamily="18" charset="0"/>
              </a:rPr>
              <a:t>The uses of silicate cements diminished with the advent of composite resins and  development of GIC. </a:t>
            </a:r>
          </a:p>
        </p:txBody>
      </p:sp>
      <p:pic>
        <p:nvPicPr>
          <p:cNvPr id="30724" name="Picture 7" descr="silicate cement"/>
          <p:cNvPicPr>
            <a:picLocks noGrp="1" noChangeAspect="1" noChangeArrowheads="1"/>
          </p:cNvPicPr>
          <p:nvPr>
            <p:ph sz="half" idx="4294967295"/>
          </p:nvPr>
        </p:nvPicPr>
        <p:blipFill>
          <a:blip r:embed="rId3" cstate="print"/>
          <a:srcRect/>
          <a:stretch>
            <a:fillRect/>
          </a:stretch>
        </p:blipFill>
        <p:spPr>
          <a:xfrm>
            <a:off x="5004048" y="1957388"/>
            <a:ext cx="3657600" cy="3681412"/>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rtlCol="0">
            <a:noAutofit/>
            <a:scene3d>
              <a:camera prst="orthographicFront"/>
              <a:lightRig rig="soft" dir="t">
                <a:rot lat="0" lon="0" rev="10800000"/>
              </a:lightRig>
            </a:scene3d>
            <a:sp3d>
              <a:bevelT w="27940" h="12700"/>
              <a:contourClr>
                <a:srgbClr val="DDDDDD"/>
              </a:contourClr>
            </a:sp3d>
          </a:bodyPr>
          <a:lstStyle/>
          <a:p>
            <a:pPr defTabSz="457207" eaLnBrk="1" fontAlgn="auto" hangingPunct="1">
              <a:spcAft>
                <a:spcPts val="0"/>
              </a:spcAft>
              <a:defRPr/>
            </a:pPr>
            <a:r>
              <a:rPr lang="en-US" b="1" spc="150" dirty="0">
                <a:ln w="11430"/>
                <a:solidFill>
                  <a:srgbClr val="F8F8F8"/>
                </a:solidFill>
                <a:effectLst>
                  <a:outerShdw blurRad="25400" algn="tl" rotWithShape="0">
                    <a:srgbClr val="000000">
                      <a:alpha val="43000"/>
                    </a:srgbClr>
                  </a:outerShdw>
                </a:effectLst>
                <a:ea typeface="+mj-ea"/>
              </a:rPr>
              <a:t>Composition</a:t>
            </a:r>
          </a:p>
        </p:txBody>
      </p:sp>
      <p:sp>
        <p:nvSpPr>
          <p:cNvPr id="31747" name="Rectangle 3"/>
          <p:cNvSpPr>
            <a:spLocks noGrp="1" noChangeArrowheads="1"/>
          </p:cNvSpPr>
          <p:nvPr>
            <p:ph sz="half" idx="1"/>
          </p:nvPr>
        </p:nvSpPr>
        <p:spPr>
          <a:xfrm>
            <a:off x="533400" y="1981200"/>
            <a:ext cx="4038600" cy="4530725"/>
          </a:xfrm>
        </p:spPr>
        <p:txBody>
          <a:bodyPr/>
          <a:lstStyle/>
          <a:p>
            <a:pPr eaLnBrk="1" hangingPunct="1">
              <a:buClr>
                <a:srgbClr val="CC66FF"/>
              </a:buClr>
              <a:buFont typeface="Wingdings" pitchFamily="2" charset="2"/>
              <a:buNone/>
            </a:pPr>
            <a:r>
              <a:rPr lang="en-US" smtClean="0">
                <a:solidFill>
                  <a:srgbClr val="CC66FF"/>
                </a:solidFill>
              </a:rPr>
              <a:t>Powder:</a:t>
            </a:r>
          </a:p>
          <a:p>
            <a:pPr eaLnBrk="1" hangingPunct="1">
              <a:buClr>
                <a:srgbClr val="CC66FF"/>
              </a:buClr>
              <a:buFont typeface="Wingdings" pitchFamily="2" charset="2"/>
              <a:buChar char="v"/>
            </a:pPr>
            <a:r>
              <a:rPr lang="en-US" sz="2400" smtClean="0"/>
              <a:t> Silica</a:t>
            </a:r>
          </a:p>
          <a:p>
            <a:pPr eaLnBrk="1" hangingPunct="1">
              <a:buClr>
                <a:srgbClr val="CC66FF"/>
              </a:buClr>
              <a:buFont typeface="Wingdings" pitchFamily="2" charset="2"/>
              <a:buChar char="v"/>
            </a:pPr>
            <a:r>
              <a:rPr lang="en-US" sz="2400" smtClean="0"/>
              <a:t>Alumina 			</a:t>
            </a:r>
          </a:p>
          <a:p>
            <a:pPr eaLnBrk="1" hangingPunct="1">
              <a:buClr>
                <a:srgbClr val="CC66FF"/>
              </a:buClr>
              <a:buFont typeface="Wingdings" pitchFamily="2" charset="2"/>
              <a:buChar char="v"/>
            </a:pPr>
            <a:r>
              <a:rPr lang="en-US" sz="2400" smtClean="0"/>
              <a:t>Fluoride compounds</a:t>
            </a:r>
          </a:p>
          <a:p>
            <a:pPr eaLnBrk="1" hangingPunct="1">
              <a:buClr>
                <a:srgbClr val="CC66FF"/>
              </a:buClr>
              <a:buFont typeface="Wingdings" pitchFamily="2" charset="2"/>
              <a:buChar char="v"/>
            </a:pPr>
            <a:r>
              <a:rPr lang="en-US" sz="2400" smtClean="0"/>
              <a:t>Calcium salts </a:t>
            </a:r>
          </a:p>
          <a:p>
            <a:pPr eaLnBrk="1" hangingPunct="1">
              <a:buClr>
                <a:srgbClr val="CC66FF"/>
              </a:buClr>
              <a:buFont typeface="Wingdings" pitchFamily="2" charset="2"/>
              <a:buNone/>
            </a:pPr>
            <a:r>
              <a:rPr lang="en-US" sz="2400" smtClean="0"/>
              <a:t>Fluoride  Flux -</a:t>
            </a:r>
          </a:p>
          <a:p>
            <a:pPr eaLnBrk="1" hangingPunct="1">
              <a:buFont typeface="Wingdings" pitchFamily="2" charset="2"/>
              <a:buNone/>
            </a:pPr>
            <a:r>
              <a:rPr lang="en-US" sz="2400" smtClean="0"/>
              <a:t> To permit proper sintering </a:t>
            </a:r>
          </a:p>
          <a:p>
            <a:pPr eaLnBrk="1" hangingPunct="1">
              <a:buFont typeface="Wingdings" pitchFamily="2" charset="2"/>
              <a:buNone/>
            </a:pPr>
            <a:r>
              <a:rPr lang="en-US" sz="2400" smtClean="0"/>
              <a:t>of the other ingredients. </a:t>
            </a:r>
          </a:p>
        </p:txBody>
      </p:sp>
      <p:sp>
        <p:nvSpPr>
          <p:cNvPr id="31748" name="Rectangle 6"/>
          <p:cNvSpPr>
            <a:spLocks noGrp="1" noChangeArrowheads="1"/>
          </p:cNvSpPr>
          <p:nvPr>
            <p:ph sz="half" idx="2"/>
          </p:nvPr>
        </p:nvSpPr>
        <p:spPr>
          <a:xfrm>
            <a:off x="4800600" y="1981200"/>
            <a:ext cx="4038600" cy="4530725"/>
          </a:xfrm>
        </p:spPr>
        <p:txBody>
          <a:bodyPr/>
          <a:lstStyle/>
          <a:p>
            <a:pPr eaLnBrk="1" hangingPunct="1">
              <a:buFont typeface="Wingdings" pitchFamily="2" charset="2"/>
              <a:buNone/>
            </a:pPr>
            <a:r>
              <a:rPr lang="en-US" smtClean="0">
                <a:solidFill>
                  <a:srgbClr val="FF99FF"/>
                </a:solidFill>
              </a:rPr>
              <a:t>Liquid :</a:t>
            </a:r>
          </a:p>
          <a:p>
            <a:pPr eaLnBrk="1" hangingPunct="1">
              <a:buClr>
                <a:srgbClr val="CC66FF"/>
              </a:buClr>
              <a:buFont typeface="Wingdings" pitchFamily="2" charset="2"/>
              <a:buChar char="v"/>
            </a:pPr>
            <a:r>
              <a:rPr lang="en-US" smtClean="0"/>
              <a:t>Phosphoric acid</a:t>
            </a:r>
          </a:p>
          <a:p>
            <a:pPr eaLnBrk="1" hangingPunct="1">
              <a:buClr>
                <a:srgbClr val="CC66FF"/>
              </a:buClr>
              <a:buFont typeface="Wingdings" pitchFamily="2" charset="2"/>
              <a:buChar char="v"/>
            </a:pPr>
            <a:r>
              <a:rPr lang="en-US" smtClean="0"/>
              <a:t>Water</a:t>
            </a:r>
          </a:p>
          <a:p>
            <a:pPr eaLnBrk="1" hangingPunct="1">
              <a:buClr>
                <a:srgbClr val="CC66FF"/>
              </a:buClr>
              <a:buFont typeface="Wingdings" pitchFamily="2" charset="2"/>
              <a:buChar char="v"/>
            </a:pPr>
            <a:r>
              <a:rPr lang="en-US" smtClean="0"/>
              <a:t>Buffer salts</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57200" y="277813"/>
            <a:ext cx="8229600" cy="636587"/>
          </a:xfrm>
        </p:spPr>
        <p:txBody>
          <a:bodyPr rtlCol="0">
            <a:normAutofit fontScale="90000"/>
          </a:bodyPr>
          <a:lstStyle/>
          <a:p>
            <a:pPr defTabSz="457207" eaLnBrk="1" fontAlgn="auto" hangingPunct="1">
              <a:spcAft>
                <a:spcPts val="0"/>
              </a:spcAft>
              <a:defRPr/>
            </a:pPr>
            <a:r>
              <a:rPr lang="en-US" sz="4000" dirty="0">
                <a:ea typeface="+mj-ea"/>
              </a:rPr>
              <a:t>Setting Reaction</a:t>
            </a:r>
          </a:p>
        </p:txBody>
      </p:sp>
      <p:sp>
        <p:nvSpPr>
          <p:cNvPr id="371715" name="Rectangle 3"/>
          <p:cNvSpPr>
            <a:spLocks noGrp="1" noChangeArrowheads="1"/>
          </p:cNvSpPr>
          <p:nvPr>
            <p:ph idx="1"/>
          </p:nvPr>
        </p:nvSpPr>
        <p:spPr>
          <a:xfrm>
            <a:off x="304800" y="914400"/>
            <a:ext cx="8382000" cy="5715000"/>
          </a:xfrm>
        </p:spPr>
        <p:txBody>
          <a:bodyPr rtlCol="0">
            <a:normAutofit/>
          </a:bodyPr>
          <a:lstStyle/>
          <a:p>
            <a:pPr marL="342906" indent="-342906" defTabSz="457207" eaLnBrk="1" fontAlgn="auto" hangingPunct="1">
              <a:lnSpc>
                <a:spcPct val="90000"/>
              </a:lnSpc>
              <a:spcAft>
                <a:spcPts val="0"/>
              </a:spcAft>
              <a:buClr>
                <a:schemeClr val="bg2">
                  <a:lumMod val="40000"/>
                  <a:lumOff val="60000"/>
                </a:schemeClr>
              </a:buClr>
              <a:buFont typeface="Wingdings" charset="0"/>
              <a:buNone/>
              <a:defRPr/>
            </a:pPr>
            <a:r>
              <a:rPr lang="en-US" dirty="0">
                <a:ea typeface="+mj-ea"/>
              </a:rPr>
              <a:t>                </a:t>
            </a:r>
            <a:r>
              <a:rPr lang="en-US" dirty="0" smtClean="0">
                <a:ea typeface="+mj-ea"/>
              </a:rPr>
              <a:t>        </a:t>
            </a:r>
            <a:r>
              <a:rPr lang="en-US" sz="2400" dirty="0" smtClean="0">
                <a:ea typeface="+mj-ea"/>
              </a:rPr>
              <a:t>Powder </a:t>
            </a:r>
            <a:r>
              <a:rPr lang="en-US" sz="2400" dirty="0">
                <a:ea typeface="+mj-ea"/>
              </a:rPr>
              <a:t>mixed with liquid</a:t>
            </a: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endParaRPr lang="en-US" sz="2400" dirty="0">
              <a:ea typeface="+mj-ea"/>
            </a:endParaRP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r>
              <a:rPr lang="en-US" sz="2400" dirty="0" smtClean="0">
                <a:ea typeface="+mj-ea"/>
              </a:rPr>
              <a:t>Powder attacked by acid liquid releasing Ca, Al, Fl ions</a:t>
            </a:r>
            <a:endParaRPr lang="en-US" sz="2400" dirty="0">
              <a:ea typeface="+mj-ea"/>
            </a:endParaRP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endParaRPr lang="en-US" sz="2400" dirty="0">
              <a:ea typeface="+mj-ea"/>
            </a:endParaRP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endParaRPr lang="en-US" sz="2400" dirty="0">
              <a:ea typeface="+mj-ea"/>
            </a:endParaRP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r>
              <a:rPr lang="en-US" sz="2400" dirty="0">
                <a:ea typeface="+mj-ea"/>
              </a:rPr>
              <a:t>  </a:t>
            </a:r>
            <a:r>
              <a:rPr lang="en-US" sz="2400" dirty="0" smtClean="0">
                <a:ea typeface="+mj-ea"/>
              </a:rPr>
              <a:t> Metal </a:t>
            </a:r>
            <a:r>
              <a:rPr lang="en-US" sz="2400" dirty="0">
                <a:ea typeface="+mj-ea"/>
              </a:rPr>
              <a:t>ions precipitate as </a:t>
            </a:r>
            <a:r>
              <a:rPr lang="en-US" sz="2400" dirty="0" smtClean="0">
                <a:ea typeface="+mj-ea"/>
              </a:rPr>
              <a:t>phosphate along with </a:t>
            </a:r>
            <a:r>
              <a:rPr lang="en-US" sz="2400" dirty="0" err="1" smtClean="0">
                <a:ea typeface="+mj-ea"/>
              </a:rPr>
              <a:t>silicic</a:t>
            </a:r>
            <a:r>
              <a:rPr lang="en-US" sz="2400" dirty="0" smtClean="0">
                <a:ea typeface="+mj-ea"/>
              </a:rPr>
              <a:t> acid  that form silica gel.</a:t>
            </a: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endParaRPr lang="en-US" sz="2400" dirty="0" smtClean="0">
              <a:ea typeface="+mj-ea"/>
            </a:endParaRP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endParaRPr lang="en-US" sz="2400" dirty="0" smtClean="0">
              <a:ea typeface="+mj-ea"/>
            </a:endParaRP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r>
              <a:rPr lang="en-US" sz="2400" dirty="0" smtClean="0">
                <a:ea typeface="+mj-ea"/>
              </a:rPr>
              <a:t>      Set cement contain phosphate matrix containing </a:t>
            </a:r>
            <a:r>
              <a:rPr lang="en-US" sz="2400" dirty="0" err="1" smtClean="0">
                <a:ea typeface="+mj-ea"/>
              </a:rPr>
              <a:t>unreacted</a:t>
            </a:r>
            <a:r>
              <a:rPr lang="en-US" sz="2400" dirty="0" smtClean="0">
                <a:ea typeface="+mj-ea"/>
              </a:rPr>
              <a:t> powder particles surrounded by </a:t>
            </a:r>
            <a:r>
              <a:rPr lang="en-US" sz="2400" dirty="0" err="1" smtClean="0">
                <a:ea typeface="+mj-ea"/>
              </a:rPr>
              <a:t>silic</a:t>
            </a:r>
            <a:r>
              <a:rPr lang="en-US" sz="2400" dirty="0" smtClean="0">
                <a:ea typeface="+mj-ea"/>
              </a:rPr>
              <a:t> acid and fluoride ions.</a:t>
            </a: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endParaRPr lang="en-US" sz="2400" dirty="0" smtClean="0">
              <a:ea typeface="+mj-ea"/>
            </a:endParaRP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r>
              <a:rPr lang="en-US" dirty="0" smtClean="0">
                <a:ea typeface="+mj-ea"/>
              </a:rPr>
              <a:t>                                 </a:t>
            </a:r>
            <a:endParaRPr lang="en-US" dirty="0">
              <a:ea typeface="+mj-ea"/>
            </a:endParaRPr>
          </a:p>
        </p:txBody>
      </p:sp>
      <p:sp>
        <p:nvSpPr>
          <p:cNvPr id="32772" name="AutoShape 8"/>
          <p:cNvSpPr>
            <a:spLocks noChangeArrowheads="1"/>
          </p:cNvSpPr>
          <p:nvPr/>
        </p:nvSpPr>
        <p:spPr bwMode="auto">
          <a:xfrm>
            <a:off x="3733800" y="1295400"/>
            <a:ext cx="76200" cy="304800"/>
          </a:xfrm>
          <a:prstGeom prst="downArrow">
            <a:avLst>
              <a:gd name="adj1" fmla="val 50000"/>
              <a:gd name="adj2" fmla="val 200000"/>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
        <p:nvSpPr>
          <p:cNvPr id="32773" name="AutoShape 9"/>
          <p:cNvSpPr>
            <a:spLocks noChangeArrowheads="1"/>
          </p:cNvSpPr>
          <p:nvPr/>
        </p:nvSpPr>
        <p:spPr bwMode="auto">
          <a:xfrm flipH="1">
            <a:off x="3733800" y="2286000"/>
            <a:ext cx="76200" cy="533400"/>
          </a:xfrm>
          <a:prstGeom prst="downArrow">
            <a:avLst>
              <a:gd name="adj1" fmla="val 50000"/>
              <a:gd name="adj2" fmla="val 275009"/>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
        <p:nvSpPr>
          <p:cNvPr id="32774" name="AutoShape 10"/>
          <p:cNvSpPr>
            <a:spLocks noChangeArrowheads="1"/>
          </p:cNvSpPr>
          <p:nvPr/>
        </p:nvSpPr>
        <p:spPr bwMode="auto">
          <a:xfrm>
            <a:off x="3886200" y="4038600"/>
            <a:ext cx="76200" cy="609600"/>
          </a:xfrm>
          <a:prstGeom prst="downArrow">
            <a:avLst>
              <a:gd name="adj1" fmla="val 50000"/>
              <a:gd name="adj2" fmla="val 200000"/>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8229600" cy="788987"/>
          </a:xfrm>
        </p:spPr>
        <p:txBody>
          <a:bodyPr/>
          <a:lstStyle/>
          <a:p>
            <a:pPr eaLnBrk="1" hangingPunct="1"/>
            <a:r>
              <a:rPr lang="en-US" sz="3600" smtClean="0">
                <a:solidFill>
                  <a:srgbClr val="FFFF00"/>
                </a:solidFill>
                <a:latin typeface="Times New Roman" pitchFamily="18" charset="0"/>
                <a:cs typeface="Times New Roman" pitchFamily="18" charset="0"/>
              </a:rPr>
              <a:t>Advantages</a:t>
            </a:r>
          </a:p>
        </p:txBody>
      </p:sp>
      <p:sp>
        <p:nvSpPr>
          <p:cNvPr id="369667" name="Rectangle 3"/>
          <p:cNvSpPr>
            <a:spLocks noGrp="1" noChangeArrowheads="1"/>
          </p:cNvSpPr>
          <p:nvPr>
            <p:ph idx="1"/>
          </p:nvPr>
        </p:nvSpPr>
        <p:spPr>
          <a:xfrm>
            <a:off x="381000" y="1219200"/>
            <a:ext cx="8229600" cy="1828800"/>
          </a:xfrm>
        </p:spPr>
        <p:txBody>
          <a:bodyPr rtlCol="0">
            <a:normAutofit/>
          </a:bodyPr>
          <a:lstStyle/>
          <a:p>
            <a:pPr marL="342906" indent="-342906" defTabSz="457207" eaLnBrk="1" fontAlgn="auto" hangingPunct="1">
              <a:spcAft>
                <a:spcPts val="0"/>
              </a:spcAft>
              <a:buClr>
                <a:schemeClr val="bg2">
                  <a:lumMod val="40000"/>
                  <a:lumOff val="60000"/>
                </a:schemeClr>
              </a:buClr>
              <a:buFont typeface="Wingdings 3" charset="2"/>
              <a:buChar char=""/>
              <a:defRPr/>
            </a:pPr>
            <a:r>
              <a:rPr lang="en-US" sz="2400" dirty="0">
                <a:ea typeface="+mj-ea"/>
              </a:rPr>
              <a:t>It exhibit good esthetic qualities .</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400" dirty="0" err="1">
                <a:ea typeface="+mj-ea"/>
              </a:rPr>
              <a:t>Anticariogenic</a:t>
            </a:r>
            <a:r>
              <a:rPr lang="en-US" sz="2400" dirty="0">
                <a:ea typeface="+mj-ea"/>
              </a:rPr>
              <a:t> property.</a:t>
            </a:r>
          </a:p>
          <a:p>
            <a:pPr marL="342906" indent="-342906" defTabSz="457207" eaLnBrk="1" fontAlgn="auto" hangingPunct="1">
              <a:spcAft>
                <a:spcPts val="0"/>
              </a:spcAft>
              <a:buClr>
                <a:schemeClr val="bg2">
                  <a:lumMod val="40000"/>
                  <a:lumOff val="60000"/>
                </a:schemeClr>
              </a:buClr>
              <a:buFont typeface="Wingdings 3" charset="2"/>
              <a:buChar char=""/>
              <a:defRPr/>
            </a:pPr>
            <a:r>
              <a:rPr lang="en-US" sz="2400" dirty="0">
                <a:ea typeface="+mj-ea"/>
              </a:rPr>
              <a:t>Analogues to topical applied fluoride solution.</a:t>
            </a:r>
          </a:p>
          <a:p>
            <a:pPr marL="342906" indent="-342906" defTabSz="457207" eaLnBrk="1" fontAlgn="auto" hangingPunct="1">
              <a:spcAft>
                <a:spcPts val="0"/>
              </a:spcAft>
              <a:buClr>
                <a:schemeClr val="bg2">
                  <a:lumMod val="40000"/>
                  <a:lumOff val="60000"/>
                </a:schemeClr>
              </a:buClr>
              <a:buFont typeface="Wingdings 3" charset="2"/>
              <a:buChar char=""/>
              <a:defRPr/>
            </a:pPr>
            <a:endParaRPr lang="en-US" sz="2800" dirty="0">
              <a:ea typeface="+mj-ea"/>
            </a:endParaRPr>
          </a:p>
        </p:txBody>
      </p:sp>
      <p:sp>
        <p:nvSpPr>
          <p:cNvPr id="369668" name="Rectangle 4"/>
          <p:cNvSpPr>
            <a:spLocks noChangeArrowheads="1"/>
          </p:cNvSpPr>
          <p:nvPr/>
        </p:nvSpPr>
        <p:spPr bwMode="auto">
          <a:xfrm>
            <a:off x="533400" y="3048000"/>
            <a:ext cx="5291138" cy="523875"/>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en-US" sz="2800" dirty="0">
                <a:solidFill>
                  <a:srgbClr val="FFFF00"/>
                </a:solidFill>
                <a:effectLst>
                  <a:outerShdw blurRad="38100" dist="38100" dir="2700000" algn="tl">
                    <a:srgbClr val="FFFFFF"/>
                  </a:outerShdw>
                </a:effectLst>
              </a:rPr>
              <a:t>Disadvantag</a:t>
            </a:r>
            <a:r>
              <a:rPr lang="en-US" sz="2800" b="1" dirty="0">
                <a:solidFill>
                  <a:srgbClr val="FFFF00"/>
                </a:solidFill>
                <a:effectLst>
                  <a:outerShdw blurRad="38100" dist="38100" dir="2700000" algn="tl">
                    <a:srgbClr val="FFFFFF"/>
                  </a:outerShdw>
                </a:effectLst>
              </a:rPr>
              <a:t>es</a:t>
            </a:r>
          </a:p>
        </p:txBody>
      </p:sp>
      <p:sp>
        <p:nvSpPr>
          <p:cNvPr id="369669" name="Rectangle 5"/>
          <p:cNvSpPr>
            <a:spLocks noChangeArrowheads="1"/>
          </p:cNvSpPr>
          <p:nvPr/>
        </p:nvSpPr>
        <p:spPr bwMode="auto">
          <a:xfrm>
            <a:off x="-152400" y="3657600"/>
            <a:ext cx="9067800" cy="2678113"/>
          </a:xfrm>
          <a:prstGeom prst="rect">
            <a:avLst/>
          </a:prstGeom>
          <a:noFill/>
          <a:ln>
            <a:noFill/>
          </a:ln>
          <a:effectLst/>
          <a:extLst>
            <a:ext uri="{909E8E84-426E-40dd-AFC4-6F175D3DCCD1}"/>
            <a:ext uri="{91240B29-F687-4f45-9708-019B960494DF}"/>
            <a:ext uri="{AF507438-7753-43e0-B8FC-AC1667EBCBE1}"/>
          </a:extLst>
        </p:spPr>
        <p:txBody>
          <a:bodyPr>
            <a:spAutoFit/>
          </a:bodyPr>
          <a:lstStyle/>
          <a:p>
            <a:pPr lvl="1">
              <a:buClr>
                <a:srgbClr val="FF99CC"/>
              </a:buClr>
              <a:buFont typeface="Wingdings" charset="0"/>
              <a:buChar char="v"/>
              <a:defRPr/>
            </a:pPr>
            <a:r>
              <a:rPr lang="en-US" sz="2400" dirty="0">
                <a:effectLst>
                  <a:outerShdw blurRad="38100" dist="38100" dir="2700000" algn="tl">
                    <a:srgbClr val="000000"/>
                  </a:outerShdw>
                </a:effectLst>
                <a:latin typeface="+mj-lt"/>
                <a:ea typeface="ＭＳ Ｐゴシック" charset="0"/>
                <a:cs typeface="Arial" charset="0"/>
              </a:rPr>
              <a:t>It lacks stability in oral fluids with loss of esthetic qualities</a:t>
            </a:r>
          </a:p>
          <a:p>
            <a:pPr lvl="1">
              <a:buClr>
                <a:srgbClr val="FF99CC"/>
              </a:buClr>
              <a:buFont typeface="Wingdings" charset="0"/>
              <a:buChar char="v"/>
              <a:defRPr/>
            </a:pPr>
            <a:endParaRPr lang="en-US" sz="2400" dirty="0">
              <a:effectLst>
                <a:outerShdw blurRad="38100" dist="38100" dir="2700000" algn="tl">
                  <a:srgbClr val="000000"/>
                </a:outerShdw>
              </a:effectLst>
              <a:latin typeface="+mj-lt"/>
              <a:ea typeface="ＭＳ Ｐゴシック" charset="0"/>
              <a:cs typeface="Arial" charset="0"/>
            </a:endParaRPr>
          </a:p>
          <a:p>
            <a:pPr lvl="1">
              <a:buClr>
                <a:srgbClr val="FF99CC"/>
              </a:buClr>
              <a:buFont typeface="Wingdings" charset="0"/>
              <a:buChar char="v"/>
              <a:defRPr/>
            </a:pPr>
            <a:r>
              <a:rPr lang="en-US" sz="2400" dirty="0">
                <a:effectLst>
                  <a:outerShdw blurRad="38100" dist="38100" dir="2700000" algn="tl">
                    <a:srgbClr val="000000"/>
                  </a:outerShdw>
                </a:effectLst>
                <a:latin typeface="+mj-lt"/>
                <a:ea typeface="ＭＳ Ｐゴシック" charset="0"/>
                <a:cs typeface="Arial" charset="0"/>
              </a:rPr>
              <a:t>Rubber dam is essential for successful silicate </a:t>
            </a:r>
          </a:p>
          <a:p>
            <a:pPr lvl="1">
              <a:buClr>
                <a:srgbClr val="FF99CC"/>
              </a:buClr>
              <a:buFont typeface="Wingdings" charset="0"/>
              <a:buNone/>
              <a:defRPr/>
            </a:pPr>
            <a:r>
              <a:rPr lang="en-US" sz="2400" dirty="0">
                <a:effectLst>
                  <a:outerShdw blurRad="38100" dist="38100" dir="2700000" algn="tl">
                    <a:srgbClr val="000000"/>
                  </a:outerShdw>
                </a:effectLst>
                <a:latin typeface="+mj-lt"/>
                <a:ea typeface="ＭＳ Ｐゴシック" charset="0"/>
                <a:cs typeface="Arial" charset="0"/>
              </a:rPr>
              <a:t>    restoration.</a:t>
            </a:r>
          </a:p>
          <a:p>
            <a:pPr lvl="1">
              <a:buClr>
                <a:srgbClr val="FF99CC"/>
              </a:buClr>
              <a:buFont typeface="Wingdings" charset="0"/>
              <a:buNone/>
              <a:defRPr/>
            </a:pPr>
            <a:r>
              <a:rPr lang="en-US" sz="2400" dirty="0">
                <a:effectLst>
                  <a:outerShdw blurRad="38100" dist="38100" dir="2700000" algn="tl">
                    <a:srgbClr val="000000"/>
                  </a:outerShdw>
                </a:effectLst>
                <a:latin typeface="+mj-lt"/>
                <a:ea typeface="ＭＳ Ｐゴシック" charset="0"/>
                <a:cs typeface="Arial" charset="0"/>
              </a:rPr>
              <a:t> </a:t>
            </a:r>
          </a:p>
          <a:p>
            <a:pPr lvl="1">
              <a:buClr>
                <a:srgbClr val="FF99CC"/>
              </a:buClr>
              <a:buFont typeface="Wingdings" charset="0"/>
              <a:buChar char="v"/>
              <a:defRPr/>
            </a:pPr>
            <a:r>
              <a:rPr lang="en-US" sz="2400" dirty="0">
                <a:effectLst>
                  <a:outerShdw blurRad="38100" dist="38100" dir="2700000" algn="tl">
                    <a:srgbClr val="000000"/>
                  </a:outerShdw>
                </a:effectLst>
                <a:latin typeface="+mj-lt"/>
                <a:ea typeface="ＭＳ Ｐゴシック" charset="0"/>
                <a:cs typeface="Arial" charset="0"/>
              </a:rPr>
              <a:t>Irritant to pul</a:t>
            </a:r>
            <a:r>
              <a:rPr lang="en-US" sz="2400" dirty="0">
                <a:effectLst>
                  <a:outerShdw blurRad="38100" dist="38100" dir="2700000" algn="tl">
                    <a:srgbClr val="000000"/>
                  </a:outerShdw>
                </a:effectLst>
                <a:latin typeface="Arial" charset="0"/>
                <a:ea typeface="ＭＳ Ｐゴシック" charset="0"/>
                <a:cs typeface="Arial" charset="0"/>
              </a:rPr>
              <a:t>p.</a:t>
            </a:r>
          </a:p>
          <a:p>
            <a:pPr lvl="1">
              <a:buClr>
                <a:srgbClr val="FF99CC"/>
              </a:buClr>
              <a:buFont typeface="Wingdings" charset="0"/>
              <a:buChar char="v"/>
              <a:defRPr/>
            </a:pPr>
            <a:endParaRPr lang="en-US" sz="2400" dirty="0">
              <a:effectLst>
                <a:outerShdw blurRad="38100" dist="38100" dir="2700000" algn="tl">
                  <a:srgbClr val="000000"/>
                </a:outerShdw>
              </a:effectLst>
              <a:latin typeface="Arial" charset="0"/>
              <a:ea typeface="ＭＳ Ｐゴシック" charset="0"/>
              <a:cs typeface="Arial" charset="0"/>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xfrm>
            <a:off x="662880" y="504924"/>
            <a:ext cx="8229600" cy="331788"/>
          </a:xfrm>
        </p:spPr>
        <p:txBody>
          <a:bodyPr rtlCol="0">
            <a:normAutofit fontScale="90000"/>
          </a:bodyPr>
          <a:lstStyle/>
          <a:p>
            <a:pPr defTabSz="457207" eaLnBrk="1" fontAlgn="auto" hangingPunct="1">
              <a:spcAft>
                <a:spcPts val="0"/>
              </a:spcAft>
              <a:defRPr/>
            </a:pPr>
            <a:r>
              <a:rPr lang="en-US" sz="3600" b="1" dirty="0">
                <a:solidFill>
                  <a:srgbClr val="CC99FF"/>
                </a:solidFill>
                <a:ea typeface="+mj-ea"/>
                <a:cs typeface="Times New Roman" charset="0"/>
              </a:rPr>
              <a:t>ZINC POLYCARBOXYLATE</a:t>
            </a:r>
          </a:p>
        </p:txBody>
      </p:sp>
      <p:sp>
        <p:nvSpPr>
          <p:cNvPr id="51203" name="Rectangle 2"/>
          <p:cNvSpPr>
            <a:spLocks noGrp="1" noChangeArrowheads="1"/>
          </p:cNvSpPr>
          <p:nvPr>
            <p:ph type="body" idx="4294967295"/>
          </p:nvPr>
        </p:nvSpPr>
        <p:spPr>
          <a:xfrm>
            <a:off x="899592" y="1844824"/>
            <a:ext cx="7711008" cy="4860776"/>
          </a:xfrm>
        </p:spPr>
        <p:txBody>
          <a:bodyPr/>
          <a:lstStyle/>
          <a:p>
            <a:pPr eaLnBrk="1" hangingPunct="1">
              <a:lnSpc>
                <a:spcPct val="80000"/>
              </a:lnSpc>
              <a:buFont typeface="Wingdings" pitchFamily="2" charset="2"/>
              <a:buNone/>
            </a:pPr>
            <a:endParaRPr lang="en-US" sz="2400" b="1" dirty="0" smtClean="0">
              <a:solidFill>
                <a:srgbClr val="9966FF"/>
              </a:solidFill>
            </a:endParaRPr>
          </a:p>
          <a:p>
            <a:pPr eaLnBrk="1" hangingPunct="1">
              <a:lnSpc>
                <a:spcPct val="80000"/>
              </a:lnSpc>
              <a:buFont typeface="Wingdings" pitchFamily="2" charset="2"/>
              <a:buNone/>
            </a:pPr>
            <a:r>
              <a:rPr lang="en-US" sz="2400" b="1" dirty="0" smtClean="0">
                <a:solidFill>
                  <a:srgbClr val="9966FF"/>
                </a:solidFill>
              </a:rPr>
              <a:t>MANIPULATION:-</a:t>
            </a:r>
          </a:p>
          <a:p>
            <a:pPr eaLnBrk="1" hangingPunct="1">
              <a:lnSpc>
                <a:spcPct val="80000"/>
              </a:lnSpc>
              <a:buFont typeface="Wingdings" pitchFamily="2" charset="2"/>
              <a:buNone/>
            </a:pPr>
            <a:endParaRPr lang="en-US" sz="2400" dirty="0" smtClean="0">
              <a:solidFill>
                <a:srgbClr val="9966FF"/>
              </a:solidFill>
            </a:endParaRPr>
          </a:p>
          <a:p>
            <a:pPr eaLnBrk="1" hangingPunct="1">
              <a:lnSpc>
                <a:spcPct val="80000"/>
              </a:lnSpc>
            </a:pPr>
            <a:r>
              <a:rPr lang="en-US" sz="2400" dirty="0" smtClean="0">
                <a:cs typeface="Times New Roman" pitchFamily="18" charset="0"/>
              </a:rPr>
              <a:t>Mixed at a P/L of 1.5 :1</a:t>
            </a:r>
          </a:p>
          <a:p>
            <a:pPr eaLnBrk="1" hangingPunct="1">
              <a:lnSpc>
                <a:spcPct val="80000"/>
              </a:lnSpc>
            </a:pPr>
            <a:endParaRPr lang="en-US" sz="2400" dirty="0" smtClean="0">
              <a:cs typeface="Times New Roman" pitchFamily="18" charset="0"/>
            </a:endParaRPr>
          </a:p>
          <a:p>
            <a:pPr eaLnBrk="1" hangingPunct="1">
              <a:lnSpc>
                <a:spcPct val="80000"/>
              </a:lnSpc>
            </a:pPr>
            <a:r>
              <a:rPr lang="en-US" sz="2400" dirty="0" smtClean="0">
                <a:cs typeface="Times New Roman" pitchFamily="18" charset="0"/>
              </a:rPr>
              <a:t>The consistency is creamy compared with that of zinc phosphate cements.</a:t>
            </a:r>
          </a:p>
          <a:p>
            <a:pPr eaLnBrk="1" hangingPunct="1">
              <a:lnSpc>
                <a:spcPct val="80000"/>
              </a:lnSpc>
            </a:pPr>
            <a:endParaRPr lang="en-US" sz="2400" dirty="0" smtClean="0">
              <a:cs typeface="Times New Roman" pitchFamily="18" charset="0"/>
            </a:endParaRPr>
          </a:p>
          <a:p>
            <a:pPr eaLnBrk="1" hangingPunct="1">
              <a:lnSpc>
                <a:spcPct val="80000"/>
              </a:lnSpc>
              <a:buClr>
                <a:schemeClr val="tx1"/>
              </a:buClr>
            </a:pPr>
            <a:r>
              <a:rPr lang="en-US" sz="2400" dirty="0" smtClean="0">
                <a:cs typeface="Times New Roman" pitchFamily="18" charset="0"/>
              </a:rPr>
              <a:t> Dispensing of the liquid should be done immediately before mixing to prevent evaporation of water and subsequent thickening. </a:t>
            </a:r>
            <a:r>
              <a:rPr lang="en-US" sz="2400" dirty="0" smtClean="0">
                <a:latin typeface="Times New Roman" pitchFamily="18" charset="0"/>
                <a:cs typeface="Times New Roman" pitchFamily="18" charset="0"/>
              </a:rPr>
              <a:t> </a:t>
            </a:r>
          </a:p>
          <a:p>
            <a:pPr eaLnBrk="1" hangingPunct="1">
              <a:lnSpc>
                <a:spcPct val="80000"/>
              </a:lnSpc>
              <a:buFont typeface="Wingdings 3" pitchFamily="18" charset="2"/>
              <a:buNone/>
            </a:pPr>
            <a:endParaRPr lang="en-US" sz="2400" dirty="0" smtClean="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sz="quarter" idx="1"/>
          </p:nvPr>
        </p:nvSpPr>
        <p:spPr>
          <a:xfrm>
            <a:off x="228600" y="533400"/>
            <a:ext cx="8229600" cy="5715000"/>
          </a:xfrm>
        </p:spPr>
        <p:txBody>
          <a:bodyPr>
            <a:normAutofit/>
          </a:bodyPr>
          <a:lstStyle/>
          <a:p>
            <a:pPr eaLnBrk="1" hangingPunct="1">
              <a:lnSpc>
                <a:spcPct val="80000"/>
              </a:lnSpc>
              <a:buClr>
                <a:srgbClr val="FF99FF"/>
              </a:buClr>
              <a:buFontTx/>
              <a:buChar char="o"/>
              <a:defRPr/>
            </a:pPr>
            <a:r>
              <a:rPr lang="en-US" sz="2800" dirty="0" smtClean="0"/>
              <a:t>A substance that hardens to act as a Base, Liner, Filling material or Adhesive to Bind Devices and Prosthesis To Tooth Structure To each Other . </a:t>
            </a:r>
          </a:p>
          <a:p>
            <a:pPr eaLnBrk="1" hangingPunct="1">
              <a:lnSpc>
                <a:spcPct val="80000"/>
              </a:lnSpc>
              <a:buClr>
                <a:srgbClr val="FF99FF"/>
              </a:buClr>
              <a:buFontTx/>
              <a:buNone/>
              <a:defRPr/>
            </a:pPr>
            <a:r>
              <a:rPr lang="en-US" sz="2800" dirty="0" smtClean="0">
                <a:cs typeface="Times New Roman" pitchFamily="18" charset="0"/>
              </a:rPr>
              <a:t>                                                   </a:t>
            </a:r>
            <a:r>
              <a:rPr lang="en-US" sz="2800" dirty="0" smtClean="0">
                <a:solidFill>
                  <a:schemeClr val="tx1">
                    <a:lumMod val="85000"/>
                    <a:lumOff val="15000"/>
                  </a:schemeClr>
                </a:solidFill>
                <a:cs typeface="Times New Roman" pitchFamily="18" charset="0"/>
              </a:rPr>
              <a:t>(</a:t>
            </a:r>
            <a:r>
              <a:rPr lang="en-US" sz="2800" b="1" dirty="0" err="1" smtClean="0">
                <a:solidFill>
                  <a:schemeClr val="tx1">
                    <a:lumMod val="85000"/>
                    <a:lumOff val="15000"/>
                  </a:schemeClr>
                </a:solidFill>
                <a:cs typeface="Times New Roman" pitchFamily="18" charset="0"/>
              </a:rPr>
              <a:t>Anusavice</a:t>
            </a:r>
            <a:r>
              <a:rPr lang="en-US" sz="2800" b="1" dirty="0" smtClean="0">
                <a:solidFill>
                  <a:schemeClr val="tx1">
                    <a:lumMod val="85000"/>
                    <a:lumOff val="15000"/>
                  </a:schemeClr>
                </a:solidFill>
                <a:cs typeface="Times New Roman" pitchFamily="18" charset="0"/>
              </a:rPr>
              <a:t>)</a:t>
            </a:r>
          </a:p>
          <a:p>
            <a:pPr eaLnBrk="1" hangingPunct="1">
              <a:lnSpc>
                <a:spcPct val="80000"/>
              </a:lnSpc>
              <a:buClr>
                <a:srgbClr val="FF99FF"/>
              </a:buClr>
              <a:buFontTx/>
              <a:buNone/>
              <a:defRPr/>
            </a:pPr>
            <a:endParaRPr lang="en-US" sz="2800" b="1" dirty="0" smtClean="0">
              <a:cs typeface="Times New Roman" pitchFamily="18" charset="0"/>
            </a:endParaRPr>
          </a:p>
          <a:p>
            <a:pPr eaLnBrk="1" hangingPunct="1">
              <a:lnSpc>
                <a:spcPct val="80000"/>
              </a:lnSpc>
              <a:buClr>
                <a:srgbClr val="FF99FF"/>
              </a:buClr>
              <a:buFontTx/>
              <a:buNone/>
              <a:defRPr/>
            </a:pPr>
            <a:endParaRPr lang="en-US" sz="2800" dirty="0" smtClean="0">
              <a:solidFill>
                <a:srgbClr val="CC99FF"/>
              </a:solidFill>
              <a:cs typeface="Times New Roman" pitchFamily="18" charset="0"/>
            </a:endParaRPr>
          </a:p>
          <a:p>
            <a:pPr eaLnBrk="1" hangingPunct="1">
              <a:lnSpc>
                <a:spcPct val="80000"/>
              </a:lnSpc>
              <a:buClr>
                <a:srgbClr val="FF99FF"/>
              </a:buClr>
              <a:buFont typeface="Courier New" pitchFamily="49" charset="0"/>
              <a:buChar char="o"/>
              <a:defRPr/>
            </a:pPr>
            <a:r>
              <a:rPr lang="en-US" sz="2800" dirty="0" smtClean="0">
                <a:cs typeface="Times New Roman" pitchFamily="18" charset="0"/>
              </a:rPr>
              <a:t>Dental cements are based on reactions between acidic liquids and basic powders to produce reaction product salts that form a solid matrix surrounding residual powder particles. </a:t>
            </a:r>
          </a:p>
          <a:p>
            <a:pPr eaLnBrk="1" hangingPunct="1">
              <a:lnSpc>
                <a:spcPct val="80000"/>
              </a:lnSpc>
              <a:buClr>
                <a:srgbClr val="FF99FF"/>
              </a:buClr>
              <a:buFont typeface="Wingdings 3" pitchFamily="18" charset="2"/>
              <a:buNone/>
              <a:defRPr/>
            </a:pPr>
            <a:r>
              <a:rPr lang="en-US" sz="2800" b="1" dirty="0" smtClean="0">
                <a:solidFill>
                  <a:schemeClr val="accent1">
                    <a:lumMod val="20000"/>
                    <a:lumOff val="80000"/>
                  </a:schemeClr>
                </a:solidFill>
                <a:cs typeface="Times New Roman" pitchFamily="18" charset="0"/>
              </a:rPr>
              <a:t>                                        </a:t>
            </a:r>
            <a:r>
              <a:rPr lang="en-US" sz="2800" b="1" dirty="0" smtClean="0">
                <a:solidFill>
                  <a:schemeClr val="tx1">
                    <a:lumMod val="85000"/>
                    <a:lumOff val="15000"/>
                  </a:schemeClr>
                </a:solidFill>
                <a:cs typeface="Times New Roman" pitchFamily="18" charset="0"/>
              </a:rPr>
              <a:t>  (Sturdevant)</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304800" y="1752600"/>
            <a:ext cx="8382000" cy="5715000"/>
          </a:xfrm>
        </p:spPr>
        <p:txBody>
          <a:bodyPr/>
          <a:lstStyle/>
          <a:p>
            <a:pPr eaLnBrk="1" hangingPunct="1">
              <a:lnSpc>
                <a:spcPct val="80000"/>
              </a:lnSpc>
              <a:buClr>
                <a:schemeClr val="tx1"/>
              </a:buClr>
              <a:buFont typeface="Wingdings" pitchFamily="2" charset="2"/>
              <a:buChar char="Ø"/>
            </a:pPr>
            <a:r>
              <a:rPr lang="en-US" sz="2400" smtClean="0">
                <a:cs typeface="Times New Roman" pitchFamily="18" charset="0"/>
              </a:rPr>
              <a:t>Non absorptive surface, such as glass slab or treated paper, will keep all the liquid  available for the reaction and facilitate spatulation.</a:t>
            </a:r>
          </a:p>
          <a:p>
            <a:pPr eaLnBrk="1" hangingPunct="1">
              <a:lnSpc>
                <a:spcPct val="80000"/>
              </a:lnSpc>
              <a:buClr>
                <a:schemeClr val="tx1"/>
              </a:buClr>
              <a:buFont typeface="Wingdings" pitchFamily="2" charset="2"/>
              <a:buNone/>
            </a:pPr>
            <a:r>
              <a:rPr lang="en-US" sz="2400" smtClean="0">
                <a:cs typeface="Times New Roman" pitchFamily="18" charset="0"/>
              </a:rPr>
              <a:t> </a:t>
            </a:r>
          </a:p>
          <a:p>
            <a:pPr eaLnBrk="1" hangingPunct="1">
              <a:lnSpc>
                <a:spcPct val="80000"/>
              </a:lnSpc>
              <a:buClr>
                <a:schemeClr val="tx1"/>
              </a:buClr>
              <a:buFont typeface="Wingdings" pitchFamily="2" charset="2"/>
              <a:buChar char="Ø"/>
            </a:pPr>
            <a:r>
              <a:rPr lang="en-US" sz="2400" smtClean="0">
                <a:cs typeface="Times New Roman" pitchFamily="18" charset="0"/>
              </a:rPr>
              <a:t>Polyacrylate cements should be mixed within 30-60 sec, with half to all of the powder incorporated at once to provide the max thickness. </a:t>
            </a:r>
          </a:p>
          <a:p>
            <a:pPr eaLnBrk="1" hangingPunct="1">
              <a:lnSpc>
                <a:spcPct val="80000"/>
              </a:lnSpc>
              <a:buClr>
                <a:schemeClr val="tx1"/>
              </a:buClr>
              <a:buFont typeface="Wingdings 3" pitchFamily="18" charset="2"/>
              <a:buNone/>
            </a:pPr>
            <a:endParaRPr lang="en-US" sz="2400" smtClean="0">
              <a:cs typeface="Times New Roman" pitchFamily="18" charset="0"/>
            </a:endParaRPr>
          </a:p>
        </p:txBody>
      </p:sp>
      <p:sp>
        <p:nvSpPr>
          <p:cNvPr id="52227" name="Rectangle 2"/>
          <p:cNvSpPr>
            <a:spLocks noChangeArrowheads="1"/>
          </p:cNvSpPr>
          <p:nvPr/>
        </p:nvSpPr>
        <p:spPr bwMode="auto">
          <a:xfrm>
            <a:off x="228600" y="0"/>
            <a:ext cx="8534400" cy="5324475"/>
          </a:xfrm>
          <a:prstGeom prst="rect">
            <a:avLst/>
          </a:prstGeom>
          <a:noFill/>
          <a:ln w="9525">
            <a:noFill/>
            <a:miter lim="800000"/>
            <a:headEnd/>
            <a:tailEnd/>
          </a:ln>
        </p:spPr>
        <p:txBody>
          <a:bodyPr>
            <a:spAutoFit/>
          </a:bodyPr>
          <a:lstStyle/>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latin typeface="Times New Roman" pitchFamily="18" charset="0"/>
              <a:cs typeface="Times New Roman" pitchFamily="18" charset="0"/>
            </a:endParaRPr>
          </a:p>
          <a:p>
            <a:pPr>
              <a:buFont typeface="Wingdings" pitchFamily="2" charset="2"/>
              <a:buChar char="Ø"/>
            </a:pPr>
            <a:endParaRPr lang="en-US" sz="2000" b="1"/>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457200" y="277813"/>
            <a:ext cx="8229600" cy="484187"/>
          </a:xfrm>
        </p:spPr>
        <p:txBody>
          <a:bodyPr rtlCol="0">
            <a:normAutofit fontScale="90000"/>
          </a:bodyPr>
          <a:lstStyle/>
          <a:p>
            <a:pPr defTabSz="457207" eaLnBrk="1" fontAlgn="auto" hangingPunct="1">
              <a:spcAft>
                <a:spcPts val="0"/>
              </a:spcAft>
              <a:defRPr/>
            </a:pPr>
            <a:r>
              <a:rPr lang="en-US" sz="3600">
                <a:solidFill>
                  <a:srgbClr val="66FF33"/>
                </a:solidFill>
                <a:ea typeface="+mj-ea"/>
              </a:rPr>
              <a:t>Setting Reaction</a:t>
            </a:r>
          </a:p>
        </p:txBody>
      </p:sp>
      <p:sp>
        <p:nvSpPr>
          <p:cNvPr id="373763" name="Rectangle 3"/>
          <p:cNvSpPr>
            <a:spLocks noGrp="1" noChangeArrowheads="1"/>
          </p:cNvSpPr>
          <p:nvPr>
            <p:ph idx="1"/>
          </p:nvPr>
        </p:nvSpPr>
        <p:spPr>
          <a:xfrm>
            <a:off x="457200" y="1295400"/>
            <a:ext cx="8229600" cy="5181600"/>
          </a:xfrm>
          <a:ln w="19050">
            <a:solidFill>
              <a:schemeClr val="tx1"/>
            </a:solidFill>
          </a:ln>
        </p:spPr>
        <p:txBody>
          <a:bodyPr rtlCol="0">
            <a:normAutofit/>
          </a:bodyPr>
          <a:lstStyle/>
          <a:p>
            <a:pPr marL="342906" indent="-342906" defTabSz="457207" eaLnBrk="1" fontAlgn="auto" hangingPunct="1">
              <a:spcAft>
                <a:spcPts val="0"/>
              </a:spcAft>
              <a:buClr>
                <a:schemeClr val="bg2">
                  <a:lumMod val="40000"/>
                  <a:lumOff val="60000"/>
                </a:schemeClr>
              </a:buClr>
              <a:buFont typeface="Wingdings" charset="0"/>
              <a:buNone/>
              <a:defRPr/>
            </a:pPr>
            <a:r>
              <a:rPr lang="en-US" dirty="0">
                <a:ea typeface="+mj-ea"/>
              </a:rPr>
              <a:t>        </a:t>
            </a:r>
            <a:r>
              <a:rPr lang="en-US" sz="2400" dirty="0">
                <a:ea typeface="+mj-ea"/>
              </a:rPr>
              <a:t>Surface dissolution of particles by acid</a:t>
            </a:r>
          </a:p>
          <a:p>
            <a:pPr marL="342906" indent="-342906" defTabSz="457207" eaLnBrk="1" fontAlgn="auto" hangingPunct="1">
              <a:spcAft>
                <a:spcPts val="0"/>
              </a:spcAft>
              <a:buClr>
                <a:schemeClr val="bg2">
                  <a:lumMod val="40000"/>
                  <a:lumOff val="60000"/>
                </a:schemeClr>
              </a:buClr>
              <a:buFont typeface="Wingdings" charset="0"/>
              <a:buNone/>
              <a:defRPr/>
            </a:pPr>
            <a:endParaRPr lang="en-US" sz="2400" dirty="0">
              <a:ea typeface="+mj-ea"/>
            </a:endParaRPr>
          </a:p>
          <a:p>
            <a:pPr marL="342906" indent="-342906" defTabSz="457207" eaLnBrk="1" fontAlgn="auto" hangingPunct="1">
              <a:spcAft>
                <a:spcPts val="0"/>
              </a:spcAft>
              <a:buClr>
                <a:schemeClr val="bg2">
                  <a:lumMod val="40000"/>
                  <a:lumOff val="60000"/>
                </a:schemeClr>
              </a:buClr>
              <a:buFont typeface="Wingdings" charset="0"/>
              <a:buNone/>
              <a:defRPr/>
            </a:pPr>
            <a:r>
              <a:rPr lang="en-US" sz="2400" dirty="0">
                <a:ea typeface="+mj-ea"/>
              </a:rPr>
              <a:t>                      Release of Zn, Mg ,</a:t>
            </a:r>
            <a:r>
              <a:rPr lang="en-US" sz="2400" dirty="0" err="1">
                <a:ea typeface="+mj-ea"/>
              </a:rPr>
              <a:t>Sn</a:t>
            </a:r>
            <a:r>
              <a:rPr lang="en-US" sz="2400" dirty="0">
                <a:ea typeface="+mj-ea"/>
              </a:rPr>
              <a:t> ions</a:t>
            </a:r>
          </a:p>
          <a:p>
            <a:pPr marL="342906" indent="-342906" defTabSz="457207" eaLnBrk="1" fontAlgn="auto" hangingPunct="1">
              <a:spcAft>
                <a:spcPts val="0"/>
              </a:spcAft>
              <a:buClr>
                <a:schemeClr val="bg2">
                  <a:lumMod val="40000"/>
                  <a:lumOff val="60000"/>
                </a:schemeClr>
              </a:buClr>
              <a:buFont typeface="Wingdings" charset="0"/>
              <a:buNone/>
              <a:defRPr/>
            </a:pPr>
            <a:endParaRPr lang="en-US" sz="2400" dirty="0">
              <a:ea typeface="+mj-ea"/>
            </a:endParaRPr>
          </a:p>
          <a:p>
            <a:pPr marL="342906" indent="-342906" defTabSz="457207" eaLnBrk="1" fontAlgn="auto" hangingPunct="1">
              <a:spcAft>
                <a:spcPts val="0"/>
              </a:spcAft>
              <a:buClr>
                <a:schemeClr val="bg2">
                  <a:lumMod val="40000"/>
                  <a:lumOff val="60000"/>
                </a:schemeClr>
              </a:buClr>
              <a:buFont typeface="Wingdings" charset="0"/>
              <a:buNone/>
              <a:defRPr/>
            </a:pPr>
            <a:r>
              <a:rPr lang="en-US" sz="2400" dirty="0">
                <a:ea typeface="+mj-ea"/>
              </a:rPr>
              <a:t>                Bind to polymer chain by OH group</a:t>
            </a:r>
          </a:p>
          <a:p>
            <a:pPr marL="342906" indent="-342906" defTabSz="457207" eaLnBrk="1" fontAlgn="auto" hangingPunct="1">
              <a:spcAft>
                <a:spcPts val="0"/>
              </a:spcAft>
              <a:buClr>
                <a:schemeClr val="bg2">
                  <a:lumMod val="40000"/>
                  <a:lumOff val="60000"/>
                </a:schemeClr>
              </a:buClr>
              <a:buFont typeface="Wingdings" charset="0"/>
              <a:buNone/>
              <a:defRPr/>
            </a:pPr>
            <a:endParaRPr lang="en-US" sz="2400" dirty="0">
              <a:ea typeface="+mj-ea"/>
            </a:endParaRPr>
          </a:p>
          <a:p>
            <a:pPr marL="342906" indent="-342906" defTabSz="457207" eaLnBrk="1" fontAlgn="auto" hangingPunct="1">
              <a:spcAft>
                <a:spcPts val="0"/>
              </a:spcAft>
              <a:buClr>
                <a:schemeClr val="bg2">
                  <a:lumMod val="40000"/>
                  <a:lumOff val="60000"/>
                </a:schemeClr>
              </a:buClr>
              <a:buFont typeface="Wingdings" charset="0"/>
              <a:buNone/>
              <a:defRPr/>
            </a:pPr>
            <a:r>
              <a:rPr lang="en-US" sz="2400" dirty="0">
                <a:ea typeface="+mj-ea"/>
              </a:rPr>
              <a:t>                     Reacts with carboxylic group</a:t>
            </a:r>
          </a:p>
          <a:p>
            <a:pPr marL="342906" indent="-342906" defTabSz="457207" eaLnBrk="1" fontAlgn="auto" hangingPunct="1">
              <a:spcAft>
                <a:spcPts val="0"/>
              </a:spcAft>
              <a:buClr>
                <a:schemeClr val="bg2">
                  <a:lumMod val="40000"/>
                  <a:lumOff val="60000"/>
                </a:schemeClr>
              </a:buClr>
              <a:buFont typeface="Wingdings" charset="0"/>
              <a:buNone/>
              <a:defRPr/>
            </a:pPr>
            <a:endParaRPr lang="en-US" sz="2400" dirty="0">
              <a:ea typeface="+mj-ea"/>
            </a:endParaRPr>
          </a:p>
          <a:p>
            <a:pPr marL="342906" indent="-342906" defTabSz="457207" eaLnBrk="1" fontAlgn="auto" hangingPunct="1">
              <a:spcAft>
                <a:spcPts val="0"/>
              </a:spcAft>
              <a:buClr>
                <a:schemeClr val="bg2">
                  <a:lumMod val="40000"/>
                  <a:lumOff val="60000"/>
                </a:schemeClr>
              </a:buClr>
              <a:buFont typeface="Wingdings" charset="0"/>
              <a:buNone/>
              <a:defRPr/>
            </a:pPr>
            <a:r>
              <a:rPr lang="en-US" sz="2400" dirty="0">
                <a:ea typeface="+mj-ea"/>
              </a:rPr>
              <a:t>                     Cross linking of polymer chain</a:t>
            </a:r>
          </a:p>
          <a:p>
            <a:pPr marL="342906" indent="-342906" defTabSz="457207" eaLnBrk="1" fontAlgn="auto" hangingPunct="1">
              <a:spcAft>
                <a:spcPts val="0"/>
              </a:spcAft>
              <a:buClr>
                <a:schemeClr val="bg2">
                  <a:lumMod val="40000"/>
                  <a:lumOff val="60000"/>
                </a:schemeClr>
              </a:buClr>
              <a:buFont typeface="Wingdings" charset="0"/>
              <a:buNone/>
              <a:defRPr/>
            </a:pPr>
            <a:endParaRPr lang="en-US" sz="2400" dirty="0">
              <a:ea typeface="+mj-ea"/>
            </a:endParaRPr>
          </a:p>
          <a:p>
            <a:pPr marL="342906" indent="-342906" defTabSz="457207" eaLnBrk="1" fontAlgn="auto" hangingPunct="1">
              <a:spcAft>
                <a:spcPts val="0"/>
              </a:spcAft>
              <a:buClr>
                <a:schemeClr val="bg2">
                  <a:lumMod val="40000"/>
                  <a:lumOff val="60000"/>
                </a:schemeClr>
              </a:buClr>
              <a:buFont typeface="Wingdings" charset="0"/>
              <a:buNone/>
              <a:defRPr/>
            </a:pPr>
            <a:r>
              <a:rPr lang="en-US" sz="2400" dirty="0">
                <a:ea typeface="+mj-ea"/>
              </a:rPr>
              <a:t>Amorphous gel particle with </a:t>
            </a:r>
            <a:r>
              <a:rPr lang="en-US" sz="2400" dirty="0" err="1">
                <a:ea typeface="+mj-ea"/>
              </a:rPr>
              <a:t>unreacted</a:t>
            </a:r>
            <a:r>
              <a:rPr lang="en-US" sz="2400" dirty="0">
                <a:ea typeface="+mj-ea"/>
              </a:rPr>
              <a:t> particle dispersed </a:t>
            </a:r>
          </a:p>
        </p:txBody>
      </p:sp>
      <p:sp>
        <p:nvSpPr>
          <p:cNvPr id="53252" name="AutoShape 6"/>
          <p:cNvSpPr>
            <a:spLocks noChangeArrowheads="1"/>
          </p:cNvSpPr>
          <p:nvPr/>
        </p:nvSpPr>
        <p:spPr bwMode="auto">
          <a:xfrm>
            <a:off x="3962400" y="1828800"/>
            <a:ext cx="228600" cy="381000"/>
          </a:xfrm>
          <a:prstGeom prst="downArrow">
            <a:avLst>
              <a:gd name="adj1" fmla="val 50000"/>
              <a:gd name="adj2" fmla="val 29414"/>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
        <p:nvSpPr>
          <p:cNvPr id="53253" name="AutoShape 7"/>
          <p:cNvSpPr>
            <a:spLocks noChangeArrowheads="1"/>
          </p:cNvSpPr>
          <p:nvPr/>
        </p:nvSpPr>
        <p:spPr bwMode="auto">
          <a:xfrm>
            <a:off x="3962400" y="2667000"/>
            <a:ext cx="228600" cy="609600"/>
          </a:xfrm>
          <a:prstGeom prst="downArrow">
            <a:avLst>
              <a:gd name="adj1" fmla="val 50000"/>
              <a:gd name="adj2" fmla="val 150000"/>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
        <p:nvSpPr>
          <p:cNvPr id="53254" name="AutoShape 8"/>
          <p:cNvSpPr>
            <a:spLocks noChangeArrowheads="1"/>
          </p:cNvSpPr>
          <p:nvPr/>
        </p:nvSpPr>
        <p:spPr bwMode="auto">
          <a:xfrm>
            <a:off x="3962400" y="3505200"/>
            <a:ext cx="304800" cy="533400"/>
          </a:xfrm>
          <a:prstGeom prst="downArrow">
            <a:avLst>
              <a:gd name="adj1" fmla="val 50000"/>
              <a:gd name="adj2" fmla="val 104903"/>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
        <p:nvSpPr>
          <p:cNvPr id="53255" name="AutoShape 9"/>
          <p:cNvSpPr>
            <a:spLocks noChangeArrowheads="1"/>
          </p:cNvSpPr>
          <p:nvPr/>
        </p:nvSpPr>
        <p:spPr bwMode="auto">
          <a:xfrm>
            <a:off x="3962400" y="4495800"/>
            <a:ext cx="304800" cy="533400"/>
          </a:xfrm>
          <a:prstGeom prst="downArrow">
            <a:avLst>
              <a:gd name="adj1" fmla="val 50000"/>
              <a:gd name="adj2" fmla="val 125003"/>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
        <p:nvSpPr>
          <p:cNvPr id="53256" name="AutoShape 10"/>
          <p:cNvSpPr>
            <a:spLocks noChangeArrowheads="1"/>
          </p:cNvSpPr>
          <p:nvPr/>
        </p:nvSpPr>
        <p:spPr bwMode="auto">
          <a:xfrm>
            <a:off x="3962400" y="5410200"/>
            <a:ext cx="228600" cy="533400"/>
          </a:xfrm>
          <a:prstGeom prst="downArrow">
            <a:avLst>
              <a:gd name="adj1" fmla="val 50000"/>
              <a:gd name="adj2" fmla="val 99998"/>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93712" y="0"/>
            <a:ext cx="8686800" cy="915988"/>
          </a:xfrm>
        </p:spPr>
        <p:txBody>
          <a:bodyPr rtlCol="0">
            <a:normAutofit/>
          </a:bodyPr>
          <a:lstStyle/>
          <a:p>
            <a:pPr defTabSz="457207" eaLnBrk="1" fontAlgn="auto" hangingPunct="1">
              <a:spcAft>
                <a:spcPts val="0"/>
              </a:spcAft>
              <a:defRPr/>
            </a:pPr>
            <a:r>
              <a:rPr lang="en-US" sz="4000" u="sng" dirty="0">
                <a:solidFill>
                  <a:schemeClr val="tx1">
                    <a:lumMod val="85000"/>
                    <a:lumOff val="15000"/>
                  </a:schemeClr>
                </a:solidFill>
                <a:ea typeface="+mj-ea"/>
              </a:rPr>
              <a:t>Properties</a:t>
            </a:r>
          </a:p>
        </p:txBody>
      </p:sp>
      <p:sp>
        <p:nvSpPr>
          <p:cNvPr id="54275" name="Rectangle 3"/>
          <p:cNvSpPr>
            <a:spLocks noGrp="1" noChangeArrowheads="1"/>
          </p:cNvSpPr>
          <p:nvPr>
            <p:ph idx="1"/>
          </p:nvPr>
        </p:nvSpPr>
        <p:spPr>
          <a:xfrm>
            <a:off x="564232" y="914400"/>
            <a:ext cx="6096000" cy="3581400"/>
          </a:xfrm>
        </p:spPr>
        <p:txBody>
          <a:bodyPr/>
          <a:lstStyle/>
          <a:p>
            <a:pPr eaLnBrk="1" hangingPunct="1">
              <a:lnSpc>
                <a:spcPct val="70000"/>
              </a:lnSpc>
            </a:pPr>
            <a:r>
              <a:rPr lang="en-US" sz="2400" dirty="0" smtClean="0"/>
              <a:t>Compressive strength – 55 -67 </a:t>
            </a:r>
            <a:r>
              <a:rPr lang="en-US" sz="2400" dirty="0" err="1" smtClean="0"/>
              <a:t>Mpa</a:t>
            </a:r>
            <a:endParaRPr lang="en-US" sz="2400" dirty="0" smtClean="0"/>
          </a:p>
          <a:p>
            <a:pPr eaLnBrk="1" hangingPunct="1">
              <a:lnSpc>
                <a:spcPct val="70000"/>
              </a:lnSpc>
            </a:pPr>
            <a:endParaRPr lang="en-US" sz="2400" dirty="0" smtClean="0"/>
          </a:p>
          <a:p>
            <a:pPr eaLnBrk="1" hangingPunct="1">
              <a:lnSpc>
                <a:spcPct val="70000"/>
              </a:lnSpc>
            </a:pPr>
            <a:r>
              <a:rPr lang="en-US" sz="2400" dirty="0" smtClean="0"/>
              <a:t>Tensile strength –slightly higher than ZnPO</a:t>
            </a:r>
            <a:r>
              <a:rPr lang="en-US" sz="2400" baseline="-25000" dirty="0" smtClean="0"/>
              <a:t>4</a:t>
            </a:r>
          </a:p>
          <a:p>
            <a:pPr eaLnBrk="1" hangingPunct="1">
              <a:lnSpc>
                <a:spcPct val="70000"/>
              </a:lnSpc>
            </a:pPr>
            <a:endParaRPr lang="en-US" sz="2400" dirty="0" smtClean="0"/>
          </a:p>
          <a:p>
            <a:pPr eaLnBrk="1" hangingPunct="1">
              <a:lnSpc>
                <a:spcPct val="70000"/>
              </a:lnSpc>
            </a:pPr>
            <a:r>
              <a:rPr lang="en-US" sz="2400" dirty="0" smtClean="0"/>
              <a:t>Modulus of elasticity -2.4 – 4.4 </a:t>
            </a:r>
            <a:r>
              <a:rPr lang="en-US" sz="2400" dirty="0" err="1" smtClean="0"/>
              <a:t>Gpa</a:t>
            </a:r>
            <a:r>
              <a:rPr lang="en-US" sz="2400" dirty="0" smtClean="0"/>
              <a:t> </a:t>
            </a:r>
          </a:p>
          <a:p>
            <a:pPr eaLnBrk="1" hangingPunct="1">
              <a:lnSpc>
                <a:spcPct val="70000"/>
              </a:lnSpc>
              <a:buFont typeface="Wingdings 3" pitchFamily="18" charset="2"/>
              <a:buNone/>
            </a:pPr>
            <a:r>
              <a:rPr lang="en-US" sz="2400" dirty="0" smtClean="0"/>
              <a:t>(less stiffer &amp; less brittle thanZnPo</a:t>
            </a:r>
            <a:r>
              <a:rPr lang="en-US" sz="2400" baseline="-25000" dirty="0" smtClean="0"/>
              <a:t>4 </a:t>
            </a:r>
            <a:r>
              <a:rPr lang="en-US" sz="2400" dirty="0" smtClean="0"/>
              <a:t>) </a:t>
            </a:r>
          </a:p>
          <a:p>
            <a:pPr eaLnBrk="1" hangingPunct="1">
              <a:lnSpc>
                <a:spcPct val="70000"/>
              </a:lnSpc>
            </a:pPr>
            <a:endParaRPr lang="en-US" sz="2400" dirty="0" smtClean="0"/>
          </a:p>
          <a:p>
            <a:pPr eaLnBrk="1" hangingPunct="1">
              <a:lnSpc>
                <a:spcPct val="70000"/>
              </a:lnSpc>
            </a:pPr>
            <a:r>
              <a:rPr lang="en-US" sz="2400" dirty="0" smtClean="0"/>
              <a:t>Low soluble in oral fluids than ZnPO</a:t>
            </a:r>
            <a:r>
              <a:rPr lang="en-US" sz="2400" baseline="-25000" dirty="0" smtClean="0"/>
              <a:t>4</a:t>
            </a:r>
          </a:p>
          <a:p>
            <a:pPr eaLnBrk="1" hangingPunct="1">
              <a:lnSpc>
                <a:spcPct val="70000"/>
              </a:lnSpc>
            </a:pPr>
            <a:endParaRPr lang="en-US" sz="2400" dirty="0" smtClean="0"/>
          </a:p>
          <a:p>
            <a:pPr eaLnBrk="1" hangingPunct="1">
              <a:lnSpc>
                <a:spcPct val="70000"/>
              </a:lnSpc>
            </a:pPr>
            <a:r>
              <a:rPr lang="en-US" sz="2400" dirty="0" smtClean="0"/>
              <a:t>Excellent biocompatibility with pulp </a:t>
            </a:r>
          </a:p>
          <a:p>
            <a:pPr eaLnBrk="1" hangingPunct="1">
              <a:lnSpc>
                <a:spcPct val="70000"/>
              </a:lnSpc>
              <a:buFont typeface="Wingdings" pitchFamily="2" charset="2"/>
              <a:buNone/>
            </a:pPr>
            <a:endParaRPr lang="en-US" sz="2800" dirty="0" smtClean="0"/>
          </a:p>
        </p:txBody>
      </p:sp>
      <p:grpSp>
        <p:nvGrpSpPr>
          <p:cNvPr id="2" name="Group 2"/>
          <p:cNvGrpSpPr>
            <a:grpSpLocks/>
          </p:cNvGrpSpPr>
          <p:nvPr/>
        </p:nvGrpSpPr>
        <p:grpSpPr bwMode="auto">
          <a:xfrm>
            <a:off x="5791200" y="4419600"/>
            <a:ext cx="3276600" cy="2155825"/>
            <a:chOff x="4648200" y="4572000"/>
            <a:chExt cx="4400550" cy="2079625"/>
          </a:xfrm>
        </p:grpSpPr>
        <p:sp>
          <p:nvSpPr>
            <p:cNvPr id="140305" name="Text Box 17"/>
            <p:cNvSpPr txBox="1">
              <a:spLocks noChangeArrowheads="1"/>
            </p:cNvSpPr>
            <p:nvPr/>
          </p:nvSpPr>
          <p:spPr bwMode="auto">
            <a:xfrm>
              <a:off x="8076535" y="4815491"/>
              <a:ext cx="972215" cy="366001"/>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defRPr/>
              </a:pPr>
              <a:r>
                <a:rPr lang="en-US" b="1">
                  <a:solidFill>
                    <a:srgbClr val="66FF33"/>
                  </a:solidFill>
                  <a:effectLst>
                    <a:outerShdw blurRad="38100" dist="38100" dir="2700000" algn="tl">
                      <a:srgbClr val="FFFFFF"/>
                    </a:outerShdw>
                  </a:effectLst>
                </a:rPr>
                <a:t>2.5 min</a:t>
              </a:r>
            </a:p>
          </p:txBody>
        </p:sp>
        <p:grpSp>
          <p:nvGrpSpPr>
            <p:cNvPr id="3" name="Group 1"/>
            <p:cNvGrpSpPr>
              <a:grpSpLocks/>
            </p:cNvGrpSpPr>
            <p:nvPr/>
          </p:nvGrpSpPr>
          <p:grpSpPr bwMode="auto">
            <a:xfrm>
              <a:off x="4648200" y="4572000"/>
              <a:ext cx="3505200" cy="2079625"/>
              <a:chOff x="4648200" y="4572000"/>
              <a:chExt cx="3505200" cy="2079625"/>
            </a:xfrm>
          </p:grpSpPr>
          <p:sp>
            <p:nvSpPr>
              <p:cNvPr id="54279" name="Line 5"/>
              <p:cNvSpPr>
                <a:spLocks noChangeShapeType="1"/>
              </p:cNvSpPr>
              <p:nvPr/>
            </p:nvSpPr>
            <p:spPr bwMode="auto">
              <a:xfrm>
                <a:off x="7010400" y="4572000"/>
                <a:ext cx="0" cy="685800"/>
              </a:xfrm>
              <a:prstGeom prst="line">
                <a:avLst/>
              </a:prstGeom>
              <a:noFill/>
              <a:ln w="28575">
                <a:solidFill>
                  <a:schemeClr val="tx1"/>
                </a:solidFill>
                <a:round/>
                <a:headEnd/>
                <a:tailEnd/>
              </a:ln>
            </p:spPr>
            <p:txBody>
              <a:bodyPr/>
              <a:lstStyle/>
              <a:p>
                <a:endParaRPr lang="en-IN"/>
              </a:p>
            </p:txBody>
          </p:sp>
          <p:sp>
            <p:nvSpPr>
              <p:cNvPr id="54280" name="Line 6"/>
              <p:cNvSpPr>
                <a:spLocks noChangeShapeType="1"/>
              </p:cNvSpPr>
              <p:nvPr/>
            </p:nvSpPr>
            <p:spPr bwMode="auto">
              <a:xfrm flipH="1">
                <a:off x="6248400" y="5257800"/>
                <a:ext cx="762000" cy="381000"/>
              </a:xfrm>
              <a:prstGeom prst="line">
                <a:avLst/>
              </a:prstGeom>
              <a:noFill/>
              <a:ln w="28575">
                <a:solidFill>
                  <a:schemeClr val="tx1"/>
                </a:solidFill>
                <a:round/>
                <a:headEnd/>
                <a:tailEnd/>
              </a:ln>
            </p:spPr>
            <p:txBody>
              <a:bodyPr/>
              <a:lstStyle/>
              <a:p>
                <a:endParaRPr lang="en-IN"/>
              </a:p>
            </p:txBody>
          </p:sp>
          <p:sp>
            <p:nvSpPr>
              <p:cNvPr id="54281" name="Line 7"/>
              <p:cNvSpPr>
                <a:spLocks noChangeShapeType="1"/>
              </p:cNvSpPr>
              <p:nvPr/>
            </p:nvSpPr>
            <p:spPr bwMode="auto">
              <a:xfrm>
                <a:off x="7010400" y="5257800"/>
                <a:ext cx="609600" cy="533400"/>
              </a:xfrm>
              <a:prstGeom prst="line">
                <a:avLst/>
              </a:prstGeom>
              <a:noFill/>
              <a:ln w="28575">
                <a:solidFill>
                  <a:schemeClr val="tx1"/>
                </a:solidFill>
                <a:round/>
                <a:headEnd/>
                <a:tailEnd/>
              </a:ln>
            </p:spPr>
            <p:txBody>
              <a:bodyPr/>
              <a:lstStyle/>
              <a:p>
                <a:endParaRPr lang="en-IN"/>
              </a:p>
            </p:txBody>
          </p:sp>
          <p:sp>
            <p:nvSpPr>
              <p:cNvPr id="54282" name="Text Box 9"/>
              <p:cNvSpPr txBox="1">
                <a:spLocks noChangeArrowheads="1"/>
              </p:cNvSpPr>
              <p:nvPr/>
            </p:nvSpPr>
            <p:spPr bwMode="auto">
              <a:xfrm>
                <a:off x="7086600" y="4800600"/>
                <a:ext cx="539750" cy="366713"/>
              </a:xfrm>
              <a:prstGeom prst="rect">
                <a:avLst/>
              </a:prstGeom>
              <a:noFill/>
              <a:ln w="9525">
                <a:noFill/>
                <a:miter lim="800000"/>
                <a:headEnd/>
                <a:tailEnd/>
              </a:ln>
            </p:spPr>
            <p:txBody>
              <a:bodyPr wrap="none">
                <a:spAutoFit/>
              </a:bodyPr>
              <a:lstStyle/>
              <a:p>
                <a:pPr eaLnBrk="0" hangingPunct="0"/>
                <a:r>
                  <a:rPr lang="en-US" b="1">
                    <a:solidFill>
                      <a:srgbClr val="66FF33"/>
                    </a:solidFill>
                  </a:rPr>
                  <a:t>WT</a:t>
                </a:r>
              </a:p>
            </p:txBody>
          </p:sp>
          <p:sp>
            <p:nvSpPr>
              <p:cNvPr id="54283" name="Text Box 10"/>
              <p:cNvSpPr txBox="1">
                <a:spLocks noChangeArrowheads="1"/>
              </p:cNvSpPr>
              <p:nvPr/>
            </p:nvSpPr>
            <p:spPr bwMode="auto">
              <a:xfrm>
                <a:off x="6324600" y="4800600"/>
                <a:ext cx="476250" cy="366713"/>
              </a:xfrm>
              <a:prstGeom prst="rect">
                <a:avLst/>
              </a:prstGeom>
              <a:noFill/>
              <a:ln w="9525">
                <a:noFill/>
                <a:miter lim="800000"/>
                <a:headEnd/>
                <a:tailEnd/>
              </a:ln>
            </p:spPr>
            <p:txBody>
              <a:bodyPr wrap="none">
                <a:spAutoFit/>
              </a:bodyPr>
              <a:lstStyle/>
              <a:p>
                <a:pPr eaLnBrk="0" hangingPunct="0"/>
                <a:r>
                  <a:rPr lang="en-US" b="1">
                    <a:solidFill>
                      <a:srgbClr val="FF3399"/>
                    </a:solidFill>
                  </a:rPr>
                  <a:t>ST</a:t>
                </a:r>
              </a:p>
            </p:txBody>
          </p:sp>
          <p:sp>
            <p:nvSpPr>
              <p:cNvPr id="54284" name="Text Box 11"/>
              <p:cNvSpPr txBox="1">
                <a:spLocks noChangeArrowheads="1"/>
              </p:cNvSpPr>
              <p:nvPr/>
            </p:nvSpPr>
            <p:spPr bwMode="auto">
              <a:xfrm>
                <a:off x="6613525" y="5522913"/>
                <a:ext cx="514350" cy="366712"/>
              </a:xfrm>
              <a:prstGeom prst="rect">
                <a:avLst/>
              </a:prstGeom>
              <a:noFill/>
              <a:ln w="9525">
                <a:noFill/>
                <a:miter lim="800000"/>
                <a:headEnd/>
                <a:tailEnd/>
              </a:ln>
            </p:spPr>
            <p:txBody>
              <a:bodyPr wrap="none">
                <a:spAutoFit/>
              </a:bodyPr>
              <a:lstStyle/>
              <a:p>
                <a:pPr eaLnBrk="0" hangingPunct="0"/>
                <a:r>
                  <a:rPr lang="en-US" b="1">
                    <a:solidFill>
                      <a:srgbClr val="FFFF00"/>
                    </a:solidFill>
                  </a:rPr>
                  <a:t>MT</a:t>
                </a:r>
              </a:p>
            </p:txBody>
          </p:sp>
          <p:sp>
            <p:nvSpPr>
              <p:cNvPr id="54285" name="Line 12"/>
              <p:cNvSpPr>
                <a:spLocks noChangeShapeType="1"/>
              </p:cNvSpPr>
              <p:nvPr/>
            </p:nvSpPr>
            <p:spPr bwMode="auto">
              <a:xfrm>
                <a:off x="7543800" y="5029200"/>
                <a:ext cx="609600" cy="0"/>
              </a:xfrm>
              <a:prstGeom prst="line">
                <a:avLst/>
              </a:prstGeom>
              <a:noFill/>
              <a:ln w="38100">
                <a:solidFill>
                  <a:srgbClr val="66FF33"/>
                </a:solidFill>
                <a:round/>
                <a:headEnd/>
                <a:tailEnd type="triangle" w="med" len="med"/>
              </a:ln>
            </p:spPr>
            <p:txBody>
              <a:bodyPr/>
              <a:lstStyle/>
              <a:p>
                <a:endParaRPr lang="en-IN"/>
              </a:p>
            </p:txBody>
          </p:sp>
          <p:sp>
            <p:nvSpPr>
              <p:cNvPr id="54286" name="Line 13"/>
              <p:cNvSpPr>
                <a:spLocks noChangeShapeType="1"/>
              </p:cNvSpPr>
              <p:nvPr/>
            </p:nvSpPr>
            <p:spPr bwMode="auto">
              <a:xfrm flipH="1">
                <a:off x="5638800" y="5029200"/>
                <a:ext cx="685800" cy="0"/>
              </a:xfrm>
              <a:prstGeom prst="line">
                <a:avLst/>
              </a:prstGeom>
              <a:noFill/>
              <a:ln w="28575">
                <a:solidFill>
                  <a:srgbClr val="FF3399"/>
                </a:solidFill>
                <a:round/>
                <a:headEnd/>
                <a:tailEnd type="triangle" w="med" len="med"/>
              </a:ln>
            </p:spPr>
            <p:txBody>
              <a:bodyPr/>
              <a:lstStyle/>
              <a:p>
                <a:endParaRPr lang="en-IN"/>
              </a:p>
            </p:txBody>
          </p:sp>
          <p:sp>
            <p:nvSpPr>
              <p:cNvPr id="54287" name="Line 14"/>
              <p:cNvSpPr>
                <a:spLocks noChangeShapeType="1"/>
              </p:cNvSpPr>
              <p:nvPr/>
            </p:nvSpPr>
            <p:spPr bwMode="auto">
              <a:xfrm>
                <a:off x="6858000" y="5867400"/>
                <a:ext cx="0" cy="457200"/>
              </a:xfrm>
              <a:prstGeom prst="line">
                <a:avLst/>
              </a:prstGeom>
              <a:noFill/>
              <a:ln w="19050">
                <a:solidFill>
                  <a:srgbClr val="FFFF00"/>
                </a:solidFill>
                <a:round/>
                <a:headEnd/>
                <a:tailEnd type="triangle" w="med" len="med"/>
              </a:ln>
            </p:spPr>
            <p:txBody>
              <a:bodyPr/>
              <a:lstStyle/>
              <a:p>
                <a:endParaRPr lang="en-IN"/>
              </a:p>
            </p:txBody>
          </p:sp>
          <p:sp>
            <p:nvSpPr>
              <p:cNvPr id="54288" name="Text Box 15"/>
              <p:cNvSpPr txBox="1">
                <a:spLocks noChangeArrowheads="1"/>
              </p:cNvSpPr>
              <p:nvPr/>
            </p:nvSpPr>
            <p:spPr bwMode="auto">
              <a:xfrm>
                <a:off x="6384925" y="6284913"/>
                <a:ext cx="1212850" cy="366712"/>
              </a:xfrm>
              <a:prstGeom prst="rect">
                <a:avLst/>
              </a:prstGeom>
              <a:noFill/>
              <a:ln w="9525">
                <a:noFill/>
                <a:miter lim="800000"/>
                <a:headEnd/>
                <a:tailEnd/>
              </a:ln>
            </p:spPr>
            <p:txBody>
              <a:bodyPr wrap="none">
                <a:spAutoFit/>
              </a:bodyPr>
              <a:lstStyle/>
              <a:p>
                <a:pPr eaLnBrk="0" hangingPunct="0"/>
                <a:r>
                  <a:rPr lang="en-US" b="1">
                    <a:solidFill>
                      <a:srgbClr val="FFFF00"/>
                    </a:solidFill>
                  </a:rPr>
                  <a:t>30-60 sec</a:t>
                </a:r>
              </a:p>
            </p:txBody>
          </p:sp>
          <p:sp>
            <p:nvSpPr>
              <p:cNvPr id="140306" name="Text Box 18"/>
              <p:cNvSpPr txBox="1">
                <a:spLocks noChangeArrowheads="1"/>
              </p:cNvSpPr>
              <p:nvPr/>
            </p:nvSpPr>
            <p:spPr bwMode="auto">
              <a:xfrm>
                <a:off x="4648200" y="4953316"/>
                <a:ext cx="1046837" cy="366001"/>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defRPr/>
                </a:pPr>
                <a:r>
                  <a:rPr lang="en-US" b="1">
                    <a:solidFill>
                      <a:srgbClr val="FF3399"/>
                    </a:solidFill>
                    <a:effectLst>
                      <a:outerShdw blurRad="38100" dist="38100" dir="2700000" algn="tl">
                        <a:srgbClr val="FFFFFF"/>
                      </a:outerShdw>
                    </a:effectLst>
                  </a:rPr>
                  <a:t>6 -9 min</a:t>
                </a:r>
              </a:p>
            </p:txBody>
          </p:sp>
        </p:grpSp>
      </p:gr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457200" y="1036638"/>
            <a:ext cx="8229600" cy="5668962"/>
          </a:xfrm>
        </p:spPr>
        <p:txBody>
          <a:bodyPr rtlCol="0">
            <a:normAutofit/>
          </a:bodyPr>
          <a:lstStyle/>
          <a:p>
            <a:pPr marL="342906" indent="-342906" defTabSz="457207" eaLnBrk="1" fontAlgn="auto" hangingPunct="1">
              <a:lnSpc>
                <a:spcPct val="90000"/>
              </a:lnSpc>
              <a:spcAft>
                <a:spcPts val="0"/>
              </a:spcAft>
              <a:buClr>
                <a:schemeClr val="bg2">
                  <a:lumMod val="40000"/>
                  <a:lumOff val="60000"/>
                </a:schemeClr>
              </a:buClr>
              <a:buFont typeface="Wingdings" charset="0"/>
              <a:buNone/>
              <a:defRPr/>
            </a:pPr>
            <a:r>
              <a:rPr lang="en-US" sz="2800" dirty="0">
                <a:solidFill>
                  <a:schemeClr val="tx1">
                    <a:lumMod val="85000"/>
                    <a:lumOff val="15000"/>
                  </a:schemeClr>
                </a:solidFill>
                <a:ea typeface="+mj-ea"/>
              </a:rPr>
              <a:t>Advantages </a:t>
            </a:r>
            <a:r>
              <a:rPr lang="en-US" sz="2800" dirty="0" smtClean="0">
                <a:solidFill>
                  <a:schemeClr val="tx1">
                    <a:lumMod val="85000"/>
                    <a:lumOff val="15000"/>
                  </a:schemeClr>
                </a:solidFill>
                <a:ea typeface="+mj-ea"/>
              </a:rPr>
              <a:t>:</a:t>
            </a: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endParaRPr lang="en-US" sz="2800" dirty="0" smtClean="0">
              <a:solidFill>
                <a:schemeClr val="tx1">
                  <a:lumMod val="85000"/>
                  <a:lumOff val="15000"/>
                </a:schemeClr>
              </a:solidFill>
              <a:ea typeface="+mj-ea"/>
            </a:endParaRPr>
          </a:p>
          <a:p>
            <a:pPr marL="342906" indent="-342906" defTabSz="457207" eaLnBrk="1" fontAlgn="auto" hangingPunct="1">
              <a:lnSpc>
                <a:spcPct val="90000"/>
              </a:lnSpc>
              <a:spcAft>
                <a:spcPts val="0"/>
              </a:spcAft>
              <a:buClr>
                <a:schemeClr val="bg2">
                  <a:lumMod val="40000"/>
                  <a:lumOff val="60000"/>
                </a:schemeClr>
              </a:buClr>
              <a:buFont typeface="Wingdings" charset="0"/>
              <a:buNone/>
              <a:defRPr/>
            </a:pPr>
            <a:endParaRPr lang="en-US" sz="2800" dirty="0">
              <a:solidFill>
                <a:schemeClr val="tx1">
                  <a:lumMod val="85000"/>
                  <a:lumOff val="15000"/>
                </a:schemeClr>
              </a:solidFill>
              <a:ea typeface="+mj-ea"/>
            </a:endParaRPr>
          </a:p>
          <a:p>
            <a:pPr marL="342906" indent="-342906" defTabSz="457207" eaLnBrk="1" fontAlgn="auto" hangingPunct="1">
              <a:lnSpc>
                <a:spcPct val="90000"/>
              </a:lnSpc>
              <a:spcAft>
                <a:spcPts val="0"/>
              </a:spcAft>
              <a:buClr>
                <a:srgbClr val="FF99FF"/>
              </a:buClr>
              <a:buFont typeface="Wingdings" charset="0"/>
              <a:buChar char="ü"/>
              <a:defRPr/>
            </a:pPr>
            <a:r>
              <a:rPr lang="en-US" sz="2400" dirty="0">
                <a:solidFill>
                  <a:schemeClr val="tx1">
                    <a:lumMod val="85000"/>
                    <a:lumOff val="15000"/>
                  </a:schemeClr>
                </a:solidFill>
                <a:ea typeface="+mj-ea"/>
              </a:rPr>
              <a:t>Low level of </a:t>
            </a:r>
            <a:r>
              <a:rPr lang="en-US" sz="2400" dirty="0" smtClean="0">
                <a:solidFill>
                  <a:schemeClr val="tx1">
                    <a:lumMod val="85000"/>
                    <a:lumOff val="15000"/>
                  </a:schemeClr>
                </a:solidFill>
                <a:ea typeface="+mj-ea"/>
              </a:rPr>
              <a:t>irritation</a:t>
            </a:r>
          </a:p>
          <a:p>
            <a:pPr marL="342906" indent="-342906" defTabSz="457207" eaLnBrk="1" fontAlgn="auto" hangingPunct="1">
              <a:lnSpc>
                <a:spcPct val="90000"/>
              </a:lnSpc>
              <a:spcAft>
                <a:spcPts val="0"/>
              </a:spcAft>
              <a:buClr>
                <a:srgbClr val="FF99FF"/>
              </a:buClr>
              <a:buFont typeface="Wingdings" charset="0"/>
              <a:buChar char="ü"/>
              <a:defRPr/>
            </a:pPr>
            <a:endParaRPr lang="en-US" sz="2400" dirty="0">
              <a:solidFill>
                <a:schemeClr val="tx1">
                  <a:lumMod val="85000"/>
                  <a:lumOff val="15000"/>
                </a:schemeClr>
              </a:solidFill>
              <a:ea typeface="+mj-ea"/>
            </a:endParaRPr>
          </a:p>
          <a:p>
            <a:pPr marL="342906" indent="-342906" defTabSz="457207" eaLnBrk="1" fontAlgn="auto" hangingPunct="1">
              <a:lnSpc>
                <a:spcPct val="90000"/>
              </a:lnSpc>
              <a:spcAft>
                <a:spcPts val="0"/>
              </a:spcAft>
              <a:buClr>
                <a:srgbClr val="FF99FF"/>
              </a:buClr>
              <a:buFont typeface="Wingdings" charset="0"/>
              <a:buChar char="ü"/>
              <a:defRPr/>
            </a:pPr>
            <a:r>
              <a:rPr lang="en-US" sz="2400" dirty="0">
                <a:solidFill>
                  <a:schemeClr val="tx1">
                    <a:lumMod val="85000"/>
                    <a:lumOff val="15000"/>
                  </a:schemeClr>
                </a:solidFill>
                <a:ea typeface="+mj-ea"/>
              </a:rPr>
              <a:t>Good adhesion to tooth substances &amp; alloys</a:t>
            </a:r>
            <a:r>
              <a:rPr lang="en-US" sz="2400" dirty="0" smtClean="0">
                <a:solidFill>
                  <a:schemeClr val="tx1">
                    <a:lumMod val="85000"/>
                    <a:lumOff val="15000"/>
                  </a:schemeClr>
                </a:solidFill>
                <a:ea typeface="+mj-ea"/>
              </a:rPr>
              <a:t>.</a:t>
            </a:r>
          </a:p>
          <a:p>
            <a:pPr marL="342906" indent="-342906" defTabSz="457207" eaLnBrk="1" fontAlgn="auto" hangingPunct="1">
              <a:lnSpc>
                <a:spcPct val="90000"/>
              </a:lnSpc>
              <a:spcAft>
                <a:spcPts val="0"/>
              </a:spcAft>
              <a:buClr>
                <a:srgbClr val="FF99FF"/>
              </a:buClr>
              <a:buFont typeface="Wingdings" charset="0"/>
              <a:buChar char="ü"/>
              <a:defRPr/>
            </a:pPr>
            <a:endParaRPr lang="en-US" sz="2400" dirty="0">
              <a:solidFill>
                <a:schemeClr val="tx1">
                  <a:lumMod val="85000"/>
                  <a:lumOff val="15000"/>
                </a:schemeClr>
              </a:solidFill>
              <a:ea typeface="+mj-ea"/>
            </a:endParaRPr>
          </a:p>
          <a:p>
            <a:pPr marL="342906" indent="-342906" defTabSz="457207" eaLnBrk="1" fontAlgn="auto" hangingPunct="1">
              <a:lnSpc>
                <a:spcPct val="90000"/>
              </a:lnSpc>
              <a:spcAft>
                <a:spcPts val="0"/>
              </a:spcAft>
              <a:buClr>
                <a:srgbClr val="FF99FF"/>
              </a:buClr>
              <a:buFont typeface="Wingdings" charset="0"/>
              <a:buChar char="ü"/>
              <a:defRPr/>
            </a:pPr>
            <a:r>
              <a:rPr lang="en-US" sz="2400" dirty="0">
                <a:solidFill>
                  <a:schemeClr val="tx1">
                    <a:lumMod val="85000"/>
                    <a:lumOff val="15000"/>
                  </a:schemeClr>
                </a:solidFill>
                <a:ea typeface="+mj-ea"/>
              </a:rPr>
              <a:t>Good strength ,solubility &amp; film thickness compare to zinc phosphate</a:t>
            </a:r>
            <a:r>
              <a:rPr lang="en-US" sz="2400" dirty="0" smtClean="0">
                <a:solidFill>
                  <a:schemeClr val="tx1">
                    <a:lumMod val="85000"/>
                    <a:lumOff val="15000"/>
                  </a:schemeClr>
                </a:solidFill>
                <a:ea typeface="+mj-ea"/>
              </a:rPr>
              <a:t>.</a:t>
            </a:r>
          </a:p>
          <a:p>
            <a:pPr marL="342906" indent="-342906" defTabSz="457207" eaLnBrk="1" fontAlgn="auto" hangingPunct="1">
              <a:lnSpc>
                <a:spcPct val="90000"/>
              </a:lnSpc>
              <a:spcAft>
                <a:spcPts val="0"/>
              </a:spcAft>
              <a:buClr>
                <a:srgbClr val="FF99FF"/>
              </a:buClr>
              <a:buFont typeface="Wingdings" charset="0"/>
              <a:buChar char="ü"/>
              <a:defRPr/>
            </a:pPr>
            <a:endParaRPr lang="en-US" sz="2800" dirty="0">
              <a:solidFill>
                <a:schemeClr val="tx1">
                  <a:lumMod val="85000"/>
                  <a:lumOff val="15000"/>
                </a:schemeClr>
              </a:solidFill>
              <a:ea typeface="+mj-ea"/>
            </a:endParaRPr>
          </a:p>
          <a:p>
            <a:pPr marL="342906" indent="-342906" defTabSz="457207" eaLnBrk="1" fontAlgn="auto" hangingPunct="1">
              <a:lnSpc>
                <a:spcPct val="90000"/>
              </a:lnSpc>
              <a:spcAft>
                <a:spcPts val="0"/>
              </a:spcAft>
              <a:buClr>
                <a:srgbClr val="FF99FF"/>
              </a:buClr>
              <a:buFont typeface="Wingdings" charset="0"/>
              <a:buChar char="ü"/>
              <a:defRPr/>
            </a:pPr>
            <a:endParaRPr lang="en-US" sz="2800" dirty="0">
              <a:solidFill>
                <a:schemeClr val="tx1">
                  <a:lumMod val="85000"/>
                  <a:lumOff val="15000"/>
                </a:schemeClr>
              </a:solidFill>
              <a:ea typeface="+mj-ea"/>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6477000" cy="4635115"/>
          </a:xfrm>
          <a:prstGeom prst="rect">
            <a:avLst/>
          </a:prstGeom>
        </p:spPr>
        <p:txBody>
          <a:bodyPr>
            <a:spAutoFit/>
          </a:bodyPr>
          <a:lstStyle/>
          <a:p>
            <a:pPr marL="342906" indent="-342906" defTabSz="457207" fontAlgn="auto">
              <a:lnSpc>
                <a:spcPct val="90000"/>
              </a:lnSpc>
              <a:spcAft>
                <a:spcPts val="0"/>
              </a:spcAft>
              <a:buClr>
                <a:schemeClr val="bg2">
                  <a:lumMod val="40000"/>
                  <a:lumOff val="60000"/>
                </a:schemeClr>
              </a:buClr>
              <a:buFont typeface="Wingdings" charset="0"/>
              <a:buNone/>
              <a:defRPr/>
            </a:pPr>
            <a:r>
              <a:rPr lang="en-US" sz="3200" dirty="0" smtClean="0">
                <a:solidFill>
                  <a:schemeClr val="tx1">
                    <a:lumMod val="85000"/>
                    <a:lumOff val="15000"/>
                  </a:schemeClr>
                </a:solidFill>
              </a:rPr>
              <a:t>Disadvantage</a:t>
            </a:r>
          </a:p>
          <a:p>
            <a:pPr marL="342906" indent="-342906" defTabSz="457207" fontAlgn="auto">
              <a:lnSpc>
                <a:spcPct val="90000"/>
              </a:lnSpc>
              <a:spcAft>
                <a:spcPts val="0"/>
              </a:spcAft>
              <a:buClr>
                <a:schemeClr val="bg2">
                  <a:lumMod val="40000"/>
                  <a:lumOff val="60000"/>
                </a:schemeClr>
              </a:buClr>
              <a:buFont typeface="Wingdings" charset="0"/>
              <a:buNone/>
              <a:defRPr/>
            </a:pPr>
            <a:endParaRPr lang="en-US" sz="3200" dirty="0">
              <a:solidFill>
                <a:schemeClr val="tx1">
                  <a:lumMod val="85000"/>
                  <a:lumOff val="15000"/>
                </a:schemeClr>
              </a:solidFill>
            </a:endParaRPr>
          </a:p>
          <a:p>
            <a:pPr marL="342906" indent="-342906" defTabSz="457207" fontAlgn="auto">
              <a:lnSpc>
                <a:spcPct val="90000"/>
              </a:lnSpc>
              <a:spcAft>
                <a:spcPts val="0"/>
              </a:spcAft>
              <a:buClr>
                <a:srgbClr val="FF99FF"/>
              </a:buClr>
              <a:buFont typeface="Wingdings" charset="0"/>
              <a:buChar char="ü"/>
              <a:defRPr/>
            </a:pPr>
            <a:r>
              <a:rPr lang="en-US" sz="2400" dirty="0">
                <a:solidFill>
                  <a:schemeClr val="tx1">
                    <a:lumMod val="85000"/>
                    <a:lumOff val="15000"/>
                  </a:schemeClr>
                </a:solidFill>
                <a:latin typeface="+mj-lt"/>
              </a:rPr>
              <a:t>Need for accurate proportion, more critical manipulation</a:t>
            </a:r>
          </a:p>
          <a:p>
            <a:pPr marL="342906" indent="-342906" defTabSz="457207" fontAlgn="auto">
              <a:lnSpc>
                <a:spcPct val="90000"/>
              </a:lnSpc>
              <a:spcAft>
                <a:spcPts val="0"/>
              </a:spcAft>
              <a:buClr>
                <a:srgbClr val="FF99FF"/>
              </a:buClr>
              <a:buFont typeface="Wingdings" charset="0"/>
              <a:buChar char="ü"/>
              <a:defRPr/>
            </a:pPr>
            <a:endParaRPr lang="en-US" sz="2400" dirty="0">
              <a:solidFill>
                <a:schemeClr val="tx1">
                  <a:lumMod val="85000"/>
                  <a:lumOff val="15000"/>
                </a:schemeClr>
              </a:solidFill>
              <a:latin typeface="+mj-lt"/>
            </a:endParaRPr>
          </a:p>
          <a:p>
            <a:pPr marL="342906" indent="-342906" defTabSz="457207" fontAlgn="auto">
              <a:lnSpc>
                <a:spcPct val="90000"/>
              </a:lnSpc>
              <a:spcAft>
                <a:spcPts val="0"/>
              </a:spcAft>
              <a:buClr>
                <a:srgbClr val="FF99FF"/>
              </a:buClr>
              <a:buFont typeface="Wingdings" charset="0"/>
              <a:buChar char="ü"/>
              <a:defRPr/>
            </a:pPr>
            <a:endParaRPr lang="en-US" sz="2400" dirty="0">
              <a:solidFill>
                <a:schemeClr val="tx1">
                  <a:lumMod val="85000"/>
                  <a:lumOff val="15000"/>
                </a:schemeClr>
              </a:solidFill>
              <a:latin typeface="+mj-lt"/>
            </a:endParaRPr>
          </a:p>
          <a:p>
            <a:pPr marL="342906" indent="-342906" defTabSz="457207" fontAlgn="auto">
              <a:lnSpc>
                <a:spcPct val="90000"/>
              </a:lnSpc>
              <a:spcAft>
                <a:spcPts val="0"/>
              </a:spcAft>
              <a:buClr>
                <a:srgbClr val="FF99FF"/>
              </a:buClr>
              <a:buFont typeface="Wingdings" charset="0"/>
              <a:buChar char="ü"/>
              <a:defRPr/>
            </a:pPr>
            <a:r>
              <a:rPr lang="en-US" sz="2400" dirty="0">
                <a:solidFill>
                  <a:schemeClr val="tx1">
                    <a:lumMod val="85000"/>
                    <a:lumOff val="15000"/>
                  </a:schemeClr>
                </a:solidFill>
                <a:latin typeface="+mj-lt"/>
              </a:rPr>
              <a:t>Lower compressive strength &amp; greater </a:t>
            </a:r>
            <a:r>
              <a:rPr lang="en-US" sz="2400" dirty="0" err="1">
                <a:solidFill>
                  <a:schemeClr val="tx1">
                    <a:lumMod val="85000"/>
                    <a:lumOff val="15000"/>
                  </a:schemeClr>
                </a:solidFill>
                <a:latin typeface="+mj-lt"/>
              </a:rPr>
              <a:t>visco</a:t>
            </a:r>
            <a:r>
              <a:rPr lang="en-US" sz="2400" dirty="0">
                <a:solidFill>
                  <a:schemeClr val="tx1">
                    <a:lumMod val="85000"/>
                    <a:lumOff val="15000"/>
                  </a:schemeClr>
                </a:solidFill>
                <a:latin typeface="+mj-lt"/>
              </a:rPr>
              <a:t>-elasticity than zinc phosphate.</a:t>
            </a:r>
          </a:p>
          <a:p>
            <a:pPr marL="342906" indent="-342906" defTabSz="457207" fontAlgn="auto">
              <a:lnSpc>
                <a:spcPct val="90000"/>
              </a:lnSpc>
              <a:spcAft>
                <a:spcPts val="0"/>
              </a:spcAft>
              <a:buClr>
                <a:srgbClr val="FF99FF"/>
              </a:buClr>
              <a:buFont typeface="Wingdings" charset="0"/>
              <a:buChar char="ü"/>
              <a:defRPr/>
            </a:pPr>
            <a:endParaRPr lang="en-US" sz="2400" dirty="0">
              <a:solidFill>
                <a:schemeClr val="tx1">
                  <a:lumMod val="85000"/>
                  <a:lumOff val="15000"/>
                </a:schemeClr>
              </a:solidFill>
              <a:latin typeface="+mj-lt"/>
            </a:endParaRPr>
          </a:p>
          <a:p>
            <a:pPr marL="342906" indent="-342906" defTabSz="457207" fontAlgn="auto">
              <a:lnSpc>
                <a:spcPct val="90000"/>
              </a:lnSpc>
              <a:spcAft>
                <a:spcPts val="0"/>
              </a:spcAft>
              <a:buClr>
                <a:srgbClr val="FF99FF"/>
              </a:buClr>
              <a:defRPr/>
            </a:pPr>
            <a:endParaRPr lang="en-US" sz="2400" dirty="0">
              <a:solidFill>
                <a:schemeClr val="tx1">
                  <a:lumMod val="85000"/>
                  <a:lumOff val="15000"/>
                </a:schemeClr>
              </a:solidFill>
              <a:latin typeface="+mj-lt"/>
            </a:endParaRPr>
          </a:p>
          <a:p>
            <a:pPr marL="342906" indent="-342906" defTabSz="457207" fontAlgn="auto">
              <a:lnSpc>
                <a:spcPct val="90000"/>
              </a:lnSpc>
              <a:spcAft>
                <a:spcPts val="0"/>
              </a:spcAft>
              <a:buClr>
                <a:srgbClr val="FF99FF"/>
              </a:buClr>
              <a:buFont typeface="Wingdings" charset="0"/>
              <a:buChar char="ü"/>
              <a:defRPr/>
            </a:pPr>
            <a:endParaRPr lang="en-US" sz="2400" dirty="0">
              <a:solidFill>
                <a:schemeClr val="tx1">
                  <a:lumMod val="85000"/>
                  <a:lumOff val="15000"/>
                </a:schemeClr>
              </a:solidFill>
              <a:latin typeface="+mj-lt"/>
            </a:endParaRPr>
          </a:p>
          <a:p>
            <a:pPr marL="342906" indent="-342906" defTabSz="457207" fontAlgn="auto">
              <a:lnSpc>
                <a:spcPct val="90000"/>
              </a:lnSpc>
              <a:spcAft>
                <a:spcPts val="0"/>
              </a:spcAft>
              <a:buClr>
                <a:srgbClr val="FF99FF"/>
              </a:buClr>
              <a:buFont typeface="Wingdings" charset="0"/>
              <a:buChar char="ü"/>
              <a:defRPr/>
            </a:pPr>
            <a:r>
              <a:rPr lang="en-US" sz="2400" dirty="0">
                <a:solidFill>
                  <a:schemeClr val="tx1">
                    <a:lumMod val="85000"/>
                    <a:lumOff val="15000"/>
                  </a:schemeClr>
                </a:solidFill>
                <a:latin typeface="+mj-lt"/>
              </a:rPr>
              <a:t>Short working time &amp; need clean surface to use adhesion potential (technique sensitive).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Calcium hydroxide</a:t>
            </a:r>
            <a:endParaRPr lang="en-IN" b="1" dirty="0"/>
          </a:p>
        </p:txBody>
      </p:sp>
      <p:sp>
        <p:nvSpPr>
          <p:cNvPr id="3" name="Content Placeholder 2"/>
          <p:cNvSpPr>
            <a:spLocks noGrp="1"/>
          </p:cNvSpPr>
          <p:nvPr>
            <p:ph sz="quarter" idx="1"/>
          </p:nvPr>
        </p:nvSpPr>
        <p:spPr>
          <a:xfrm>
            <a:off x="395536" y="1340768"/>
            <a:ext cx="5915000" cy="4572000"/>
          </a:xfrm>
        </p:spPr>
        <p:txBody>
          <a:bodyPr/>
          <a:lstStyle/>
          <a:p>
            <a:r>
              <a:rPr lang="en-US" sz="2400" dirty="0" smtClean="0"/>
              <a:t>Hermann – 1920</a:t>
            </a:r>
          </a:p>
          <a:p>
            <a:pPr lvl="1"/>
            <a:r>
              <a:rPr lang="en-IN" dirty="0" err="1" smtClean="0">
                <a:cs typeface="Times New Roman"/>
              </a:rPr>
              <a:t>Calx</a:t>
            </a:r>
            <a:r>
              <a:rPr lang="en-IN" spc="-10" dirty="0" err="1" smtClean="0">
                <a:cs typeface="Times New Roman"/>
              </a:rPr>
              <a:t>y</a:t>
            </a:r>
            <a:r>
              <a:rPr lang="en-IN" dirty="0" err="1" smtClean="0">
                <a:cs typeface="Times New Roman"/>
              </a:rPr>
              <a:t>l</a:t>
            </a:r>
            <a:r>
              <a:rPr lang="en-IN" spc="85" dirty="0" smtClean="0">
                <a:cs typeface="Times New Roman"/>
              </a:rPr>
              <a:t> </a:t>
            </a:r>
            <a:r>
              <a:rPr lang="en-IN" dirty="0" smtClean="0">
                <a:cs typeface="Times New Roman"/>
              </a:rPr>
              <a:t>ind</a:t>
            </a:r>
            <a:r>
              <a:rPr lang="en-IN" spc="-10" dirty="0" smtClean="0">
                <a:cs typeface="Times New Roman"/>
              </a:rPr>
              <a:t>u</a:t>
            </a:r>
            <a:r>
              <a:rPr lang="en-IN" dirty="0" smtClean="0">
                <a:cs typeface="Times New Roman"/>
              </a:rPr>
              <a:t>ced</a:t>
            </a:r>
            <a:r>
              <a:rPr lang="en-IN" spc="85" dirty="0" smtClean="0">
                <a:cs typeface="Times New Roman"/>
              </a:rPr>
              <a:t> </a:t>
            </a:r>
            <a:r>
              <a:rPr lang="en-IN" dirty="0" smtClean="0">
                <a:cs typeface="Times New Roman"/>
              </a:rPr>
              <a:t>de</a:t>
            </a:r>
            <a:r>
              <a:rPr lang="en-IN" spc="-10" dirty="0" smtClean="0">
                <a:cs typeface="Times New Roman"/>
              </a:rPr>
              <a:t>n</a:t>
            </a:r>
            <a:r>
              <a:rPr lang="en-IN" dirty="0" smtClean="0">
                <a:cs typeface="Times New Roman"/>
              </a:rPr>
              <a:t>tin</a:t>
            </a:r>
            <a:r>
              <a:rPr lang="en-IN" spc="-15" dirty="0" smtClean="0">
                <a:cs typeface="Times New Roman"/>
              </a:rPr>
              <a:t>a</a:t>
            </a:r>
            <a:r>
              <a:rPr lang="en-IN" dirty="0" smtClean="0">
                <a:cs typeface="Times New Roman"/>
              </a:rPr>
              <a:t>l</a:t>
            </a:r>
            <a:r>
              <a:rPr lang="en-IN" spc="75" dirty="0" smtClean="0">
                <a:cs typeface="Times New Roman"/>
              </a:rPr>
              <a:t> </a:t>
            </a:r>
            <a:r>
              <a:rPr lang="en-IN" dirty="0" smtClean="0">
                <a:cs typeface="Times New Roman"/>
              </a:rPr>
              <a:t>br</a:t>
            </a:r>
            <a:r>
              <a:rPr lang="en-IN" spc="5" dirty="0" smtClean="0">
                <a:cs typeface="Times New Roman"/>
              </a:rPr>
              <a:t>i</a:t>
            </a:r>
            <a:r>
              <a:rPr lang="en-IN" dirty="0" smtClean="0">
                <a:cs typeface="Times New Roman"/>
              </a:rPr>
              <a:t>d</a:t>
            </a:r>
            <a:r>
              <a:rPr lang="en-IN" spc="-15" dirty="0" smtClean="0">
                <a:cs typeface="Times New Roman"/>
              </a:rPr>
              <a:t>g</a:t>
            </a:r>
            <a:r>
              <a:rPr lang="en-IN" dirty="0" smtClean="0">
                <a:cs typeface="Times New Roman"/>
              </a:rPr>
              <a:t>ing</a:t>
            </a:r>
            <a:r>
              <a:rPr lang="en-IN" spc="90" dirty="0" smtClean="0">
                <a:cs typeface="Times New Roman"/>
              </a:rPr>
              <a:t> </a:t>
            </a:r>
            <a:r>
              <a:rPr lang="en-IN" dirty="0" smtClean="0">
                <a:cs typeface="Times New Roman"/>
              </a:rPr>
              <a:t>of</a:t>
            </a:r>
            <a:r>
              <a:rPr lang="en-IN" spc="90" dirty="0" smtClean="0">
                <a:cs typeface="Times New Roman"/>
              </a:rPr>
              <a:t> </a:t>
            </a:r>
            <a:r>
              <a:rPr lang="en-IN" dirty="0" smtClean="0">
                <a:cs typeface="Times New Roman"/>
              </a:rPr>
              <a:t>the</a:t>
            </a:r>
            <a:r>
              <a:rPr lang="en-IN" spc="90" dirty="0" smtClean="0">
                <a:cs typeface="Times New Roman"/>
              </a:rPr>
              <a:t> </a:t>
            </a:r>
            <a:r>
              <a:rPr lang="en-IN" dirty="0" smtClean="0">
                <a:cs typeface="Times New Roman"/>
              </a:rPr>
              <a:t>expo</a:t>
            </a:r>
            <a:r>
              <a:rPr lang="en-IN" spc="-10" dirty="0" smtClean="0">
                <a:cs typeface="Times New Roman"/>
              </a:rPr>
              <a:t>s</a:t>
            </a:r>
            <a:r>
              <a:rPr lang="en-IN" dirty="0" smtClean="0">
                <a:cs typeface="Times New Roman"/>
              </a:rPr>
              <a:t>ed</a:t>
            </a:r>
            <a:r>
              <a:rPr lang="en-IN" spc="85" dirty="0" smtClean="0">
                <a:cs typeface="Times New Roman"/>
              </a:rPr>
              <a:t> </a:t>
            </a:r>
            <a:r>
              <a:rPr lang="en-IN" dirty="0" err="1" smtClean="0">
                <a:cs typeface="Times New Roman"/>
              </a:rPr>
              <a:t>pulpal</a:t>
            </a:r>
            <a:r>
              <a:rPr lang="en-IN" spc="85" dirty="0" smtClean="0">
                <a:cs typeface="Times New Roman"/>
              </a:rPr>
              <a:t> </a:t>
            </a:r>
            <a:r>
              <a:rPr lang="en-IN" dirty="0" smtClean="0">
                <a:cs typeface="Times New Roman"/>
              </a:rPr>
              <a:t>surf</a:t>
            </a:r>
            <a:r>
              <a:rPr lang="en-IN" spc="-20" dirty="0" smtClean="0">
                <a:cs typeface="Times New Roman"/>
              </a:rPr>
              <a:t>a</a:t>
            </a:r>
            <a:r>
              <a:rPr lang="en-IN" dirty="0" smtClean="0">
                <a:cs typeface="Times New Roman"/>
              </a:rPr>
              <a:t>c</a:t>
            </a:r>
            <a:r>
              <a:rPr lang="en-IN" spc="5" dirty="0" smtClean="0">
                <a:cs typeface="Times New Roman"/>
              </a:rPr>
              <a:t>e</a:t>
            </a:r>
          </a:p>
          <a:p>
            <a:pPr lvl="1"/>
            <a:endParaRPr lang="en-US" spc="5" dirty="0" smtClean="0">
              <a:cs typeface="Times New Roman"/>
            </a:endParaRPr>
          </a:p>
          <a:p>
            <a:pPr lvl="1"/>
            <a:r>
              <a:rPr lang="en-IN" dirty="0" smtClean="0">
                <a:cs typeface="Times New Roman"/>
              </a:rPr>
              <a:t>In </a:t>
            </a:r>
            <a:r>
              <a:rPr lang="en-IN" spc="-185" dirty="0" smtClean="0">
                <a:cs typeface="Times New Roman"/>
              </a:rPr>
              <a:t> </a:t>
            </a:r>
            <a:r>
              <a:rPr lang="en-IN" spc="-10" dirty="0" smtClean="0">
                <a:cs typeface="Times New Roman"/>
              </a:rPr>
              <a:t>i</a:t>
            </a:r>
            <a:r>
              <a:rPr lang="en-IN" dirty="0" smtClean="0">
                <a:cs typeface="Times New Roman"/>
              </a:rPr>
              <a:t>t </a:t>
            </a:r>
            <a:r>
              <a:rPr lang="en-IN" spc="-180" dirty="0" smtClean="0">
                <a:cs typeface="Times New Roman"/>
              </a:rPr>
              <a:t> </a:t>
            </a:r>
            <a:r>
              <a:rPr lang="en-IN" dirty="0" smtClean="0">
                <a:cs typeface="Times New Roman"/>
              </a:rPr>
              <a:t>pure </a:t>
            </a:r>
            <a:r>
              <a:rPr lang="en-IN" spc="-175" dirty="0" smtClean="0">
                <a:cs typeface="Times New Roman"/>
              </a:rPr>
              <a:t> </a:t>
            </a:r>
            <a:r>
              <a:rPr lang="en-IN" dirty="0" smtClean="0">
                <a:cs typeface="Times New Roman"/>
              </a:rPr>
              <a:t>for</a:t>
            </a:r>
            <a:r>
              <a:rPr lang="en-IN" spc="-25" dirty="0" smtClean="0">
                <a:cs typeface="Times New Roman"/>
              </a:rPr>
              <a:t>m</a:t>
            </a:r>
            <a:r>
              <a:rPr lang="en-IN" dirty="0" smtClean="0">
                <a:cs typeface="Times New Roman"/>
              </a:rPr>
              <a:t>, </a:t>
            </a:r>
            <a:r>
              <a:rPr lang="en-IN" spc="-180" dirty="0" smtClean="0">
                <a:cs typeface="Times New Roman"/>
              </a:rPr>
              <a:t> </a:t>
            </a:r>
            <a:r>
              <a:rPr lang="en-IN" dirty="0" smtClean="0">
                <a:cs typeface="Times New Roman"/>
              </a:rPr>
              <a:t>t</a:t>
            </a:r>
            <a:r>
              <a:rPr lang="en-IN" spc="5" dirty="0" smtClean="0">
                <a:cs typeface="Times New Roman"/>
              </a:rPr>
              <a:t>h</a:t>
            </a:r>
            <a:r>
              <a:rPr lang="en-IN" dirty="0" smtClean="0">
                <a:cs typeface="Times New Roman"/>
              </a:rPr>
              <a:t>is </a:t>
            </a:r>
            <a:r>
              <a:rPr lang="en-IN" spc="-175" dirty="0" smtClean="0">
                <a:cs typeface="Times New Roman"/>
              </a:rPr>
              <a:t> </a:t>
            </a:r>
            <a:r>
              <a:rPr lang="en-IN" dirty="0" smtClean="0">
                <a:cs typeface="Times New Roman"/>
              </a:rPr>
              <a:t>subs</a:t>
            </a:r>
            <a:r>
              <a:rPr lang="en-IN" spc="5" dirty="0" smtClean="0">
                <a:cs typeface="Times New Roman"/>
              </a:rPr>
              <a:t>t</a:t>
            </a:r>
            <a:r>
              <a:rPr lang="en-IN" dirty="0" smtClean="0">
                <a:cs typeface="Times New Roman"/>
              </a:rPr>
              <a:t>a</a:t>
            </a:r>
            <a:r>
              <a:rPr lang="en-IN" spc="-10" dirty="0" smtClean="0">
                <a:cs typeface="Times New Roman"/>
              </a:rPr>
              <a:t>n</a:t>
            </a:r>
            <a:r>
              <a:rPr lang="en-IN" dirty="0" smtClean="0">
                <a:cs typeface="Times New Roman"/>
              </a:rPr>
              <a:t>ce </a:t>
            </a:r>
            <a:r>
              <a:rPr lang="en-IN" spc="-175" dirty="0" smtClean="0">
                <a:cs typeface="Times New Roman"/>
              </a:rPr>
              <a:t> </a:t>
            </a:r>
            <a:r>
              <a:rPr lang="en-IN" dirty="0" smtClean="0">
                <a:cs typeface="Times New Roman"/>
              </a:rPr>
              <a:t>has </a:t>
            </a:r>
            <a:r>
              <a:rPr lang="en-IN" spc="-190" dirty="0" smtClean="0">
                <a:cs typeface="Times New Roman"/>
              </a:rPr>
              <a:t> </a:t>
            </a:r>
            <a:r>
              <a:rPr lang="en-IN" dirty="0" smtClean="0">
                <a:cs typeface="Times New Roman"/>
              </a:rPr>
              <a:t>a </a:t>
            </a:r>
            <a:r>
              <a:rPr lang="en-IN" spc="-180" dirty="0" smtClean="0">
                <a:cs typeface="Times New Roman"/>
              </a:rPr>
              <a:t> </a:t>
            </a:r>
            <a:r>
              <a:rPr lang="en-IN" dirty="0" smtClean="0">
                <a:cs typeface="Times New Roman"/>
              </a:rPr>
              <a:t>high </a:t>
            </a:r>
            <a:r>
              <a:rPr lang="en-IN" spc="-180" dirty="0" smtClean="0">
                <a:cs typeface="Times New Roman"/>
              </a:rPr>
              <a:t> </a:t>
            </a:r>
            <a:r>
              <a:rPr lang="en-IN" dirty="0" smtClean="0">
                <a:cs typeface="Times New Roman"/>
              </a:rPr>
              <a:t>pH </a:t>
            </a:r>
            <a:r>
              <a:rPr lang="en-IN" spc="-185" dirty="0" smtClean="0">
                <a:cs typeface="Times New Roman"/>
              </a:rPr>
              <a:t> </a:t>
            </a:r>
            <a:r>
              <a:rPr lang="en-IN" dirty="0" smtClean="0">
                <a:cs typeface="Times New Roman"/>
              </a:rPr>
              <a:t>and </a:t>
            </a:r>
            <a:r>
              <a:rPr lang="en-IN" spc="-180" dirty="0" smtClean="0">
                <a:cs typeface="Times New Roman"/>
              </a:rPr>
              <a:t> </a:t>
            </a:r>
            <a:r>
              <a:rPr lang="en-IN" spc="5" dirty="0" smtClean="0">
                <a:cs typeface="Times New Roman"/>
              </a:rPr>
              <a:t>it</a:t>
            </a:r>
            <a:r>
              <a:rPr lang="en-IN" dirty="0" smtClean="0">
                <a:cs typeface="Times New Roman"/>
              </a:rPr>
              <a:t>s </a:t>
            </a:r>
            <a:r>
              <a:rPr lang="en-IN" spc="-185" dirty="0" smtClean="0">
                <a:cs typeface="Times New Roman"/>
              </a:rPr>
              <a:t> </a:t>
            </a:r>
            <a:r>
              <a:rPr lang="en-IN" spc="-15" dirty="0" smtClean="0">
                <a:cs typeface="Times New Roman"/>
              </a:rPr>
              <a:t>d</a:t>
            </a:r>
            <a:r>
              <a:rPr lang="en-IN" dirty="0" smtClean="0">
                <a:cs typeface="Times New Roman"/>
              </a:rPr>
              <a:t>e</a:t>
            </a:r>
            <a:r>
              <a:rPr lang="en-IN" spc="-10" dirty="0" smtClean="0">
                <a:cs typeface="Times New Roman"/>
              </a:rPr>
              <a:t>n</a:t>
            </a:r>
            <a:r>
              <a:rPr lang="en-IN" dirty="0" smtClean="0">
                <a:cs typeface="Times New Roman"/>
              </a:rPr>
              <a:t>tal </a:t>
            </a:r>
            <a:r>
              <a:rPr lang="en-IN" spc="-180" dirty="0" smtClean="0">
                <a:cs typeface="Times New Roman"/>
              </a:rPr>
              <a:t> </a:t>
            </a:r>
            <a:r>
              <a:rPr lang="en-IN" dirty="0" smtClean="0">
                <a:cs typeface="Times New Roman"/>
              </a:rPr>
              <a:t>use </a:t>
            </a:r>
            <a:r>
              <a:rPr lang="en-IN" spc="-180" dirty="0" smtClean="0">
                <a:cs typeface="Times New Roman"/>
              </a:rPr>
              <a:t> </a:t>
            </a:r>
            <a:r>
              <a:rPr lang="en-IN" dirty="0" smtClean="0">
                <a:cs typeface="Times New Roman"/>
              </a:rPr>
              <a:t>re</a:t>
            </a:r>
            <a:r>
              <a:rPr lang="en-IN" spc="-15" dirty="0" smtClean="0">
                <a:cs typeface="Times New Roman"/>
              </a:rPr>
              <a:t>l</a:t>
            </a:r>
            <a:r>
              <a:rPr lang="en-IN" spc="-10" dirty="0" smtClean="0">
                <a:cs typeface="Times New Roman"/>
              </a:rPr>
              <a:t>a</a:t>
            </a:r>
            <a:r>
              <a:rPr lang="en-IN" dirty="0" smtClean="0">
                <a:cs typeface="Times New Roman"/>
              </a:rPr>
              <a:t>tes chie</a:t>
            </a:r>
            <a:r>
              <a:rPr lang="en-IN" spc="-10" dirty="0" smtClean="0">
                <a:cs typeface="Times New Roman"/>
              </a:rPr>
              <a:t>f</a:t>
            </a:r>
            <a:r>
              <a:rPr lang="en-IN" dirty="0" smtClean="0">
                <a:cs typeface="Times New Roman"/>
              </a:rPr>
              <a:t>ly</a:t>
            </a:r>
            <a:r>
              <a:rPr lang="en-IN" spc="265" dirty="0" smtClean="0">
                <a:cs typeface="Times New Roman"/>
              </a:rPr>
              <a:t> </a:t>
            </a:r>
            <a:r>
              <a:rPr lang="en-IN" dirty="0" smtClean="0">
                <a:cs typeface="Times New Roman"/>
              </a:rPr>
              <a:t>to</a:t>
            </a:r>
            <a:r>
              <a:rPr lang="en-IN" spc="260" dirty="0" smtClean="0">
                <a:cs typeface="Times New Roman"/>
              </a:rPr>
              <a:t> </a:t>
            </a:r>
            <a:r>
              <a:rPr lang="en-IN" dirty="0" smtClean="0">
                <a:cs typeface="Times New Roman"/>
              </a:rPr>
              <a:t>its</a:t>
            </a:r>
            <a:r>
              <a:rPr lang="en-IN" spc="275" dirty="0" smtClean="0">
                <a:cs typeface="Times New Roman"/>
              </a:rPr>
              <a:t> </a:t>
            </a:r>
            <a:r>
              <a:rPr lang="en-IN" dirty="0" smtClean="0">
                <a:cs typeface="Times New Roman"/>
              </a:rPr>
              <a:t>abi</a:t>
            </a:r>
            <a:r>
              <a:rPr lang="en-IN" spc="-15" dirty="0" smtClean="0">
                <a:cs typeface="Times New Roman"/>
              </a:rPr>
              <a:t>l</a:t>
            </a:r>
            <a:r>
              <a:rPr lang="en-IN" dirty="0" smtClean="0">
                <a:cs typeface="Times New Roman"/>
              </a:rPr>
              <a:t>ity</a:t>
            </a:r>
            <a:r>
              <a:rPr lang="en-IN" spc="275" dirty="0" smtClean="0">
                <a:cs typeface="Times New Roman"/>
              </a:rPr>
              <a:t> </a:t>
            </a:r>
            <a:r>
              <a:rPr lang="en-IN" dirty="0" smtClean="0">
                <a:cs typeface="Times New Roman"/>
              </a:rPr>
              <a:t>to</a:t>
            </a:r>
            <a:r>
              <a:rPr lang="en-IN" spc="250" dirty="0" smtClean="0">
                <a:cs typeface="Times New Roman"/>
              </a:rPr>
              <a:t> </a:t>
            </a:r>
            <a:r>
              <a:rPr lang="en-IN" dirty="0" smtClean="0">
                <a:cs typeface="Times New Roman"/>
              </a:rPr>
              <a:t>st</a:t>
            </a:r>
            <a:r>
              <a:rPr lang="en-IN" spc="5" dirty="0" smtClean="0">
                <a:cs typeface="Times New Roman"/>
              </a:rPr>
              <a:t>i</a:t>
            </a:r>
            <a:r>
              <a:rPr lang="en-IN" spc="-20" dirty="0" smtClean="0">
                <a:cs typeface="Times New Roman"/>
              </a:rPr>
              <a:t>m</a:t>
            </a:r>
            <a:r>
              <a:rPr lang="en-IN" dirty="0" smtClean="0">
                <a:cs typeface="Times New Roman"/>
              </a:rPr>
              <a:t>u</a:t>
            </a:r>
            <a:r>
              <a:rPr lang="en-IN" spc="-10" dirty="0" smtClean="0">
                <a:cs typeface="Times New Roman"/>
              </a:rPr>
              <a:t>l</a:t>
            </a:r>
            <a:r>
              <a:rPr lang="en-IN" dirty="0" smtClean="0">
                <a:cs typeface="Times New Roman"/>
              </a:rPr>
              <a:t>ate</a:t>
            </a:r>
            <a:r>
              <a:rPr lang="en-IN" spc="275" dirty="0" smtClean="0">
                <a:cs typeface="Times New Roman"/>
              </a:rPr>
              <a:t> </a:t>
            </a:r>
            <a:r>
              <a:rPr lang="en-IN" spc="-20" dirty="0" smtClean="0">
                <a:cs typeface="Times New Roman"/>
              </a:rPr>
              <a:t>m</a:t>
            </a:r>
            <a:r>
              <a:rPr lang="en-IN" dirty="0" smtClean="0">
                <a:cs typeface="Times New Roman"/>
              </a:rPr>
              <a:t>ine</a:t>
            </a:r>
            <a:r>
              <a:rPr lang="en-IN" spc="5" dirty="0" smtClean="0">
                <a:cs typeface="Times New Roman"/>
              </a:rPr>
              <a:t>r</a:t>
            </a:r>
            <a:r>
              <a:rPr lang="en-IN" spc="-10" dirty="0" smtClean="0">
                <a:cs typeface="Times New Roman"/>
              </a:rPr>
              <a:t>a</a:t>
            </a:r>
            <a:r>
              <a:rPr lang="en-IN" dirty="0" smtClean="0">
                <a:cs typeface="Times New Roman"/>
              </a:rPr>
              <a:t>li</a:t>
            </a:r>
            <a:r>
              <a:rPr lang="en-IN" spc="-15" dirty="0" smtClean="0">
                <a:cs typeface="Times New Roman"/>
              </a:rPr>
              <a:t>z</a:t>
            </a:r>
            <a:r>
              <a:rPr lang="en-IN" spc="-10" dirty="0" smtClean="0">
                <a:cs typeface="Times New Roman"/>
              </a:rPr>
              <a:t>a</a:t>
            </a:r>
            <a:r>
              <a:rPr lang="en-IN" dirty="0" smtClean="0">
                <a:cs typeface="Times New Roman"/>
              </a:rPr>
              <a:t>t</a:t>
            </a:r>
            <a:r>
              <a:rPr lang="en-IN" spc="5" dirty="0" smtClean="0">
                <a:cs typeface="Times New Roman"/>
              </a:rPr>
              <a:t>i</a:t>
            </a:r>
            <a:r>
              <a:rPr lang="en-IN" dirty="0" smtClean="0">
                <a:cs typeface="Times New Roman"/>
              </a:rPr>
              <a:t>on</a:t>
            </a:r>
            <a:r>
              <a:rPr lang="en-IN" spc="270" dirty="0" smtClean="0">
                <a:cs typeface="Times New Roman"/>
              </a:rPr>
              <a:t> </a:t>
            </a:r>
            <a:r>
              <a:rPr lang="en-IN" dirty="0" smtClean="0">
                <a:cs typeface="Times New Roman"/>
              </a:rPr>
              <a:t>and</a:t>
            </a:r>
            <a:r>
              <a:rPr lang="en-IN" spc="275" dirty="0" smtClean="0">
                <a:cs typeface="Times New Roman"/>
              </a:rPr>
              <a:t> </a:t>
            </a:r>
            <a:r>
              <a:rPr lang="en-IN" spc="-10" dirty="0" smtClean="0">
                <a:cs typeface="Times New Roman"/>
              </a:rPr>
              <a:t>a</a:t>
            </a:r>
            <a:r>
              <a:rPr lang="en-IN" dirty="0" smtClean="0">
                <a:cs typeface="Times New Roman"/>
              </a:rPr>
              <a:t>l</a:t>
            </a:r>
            <a:r>
              <a:rPr lang="en-IN" spc="5" dirty="0" smtClean="0">
                <a:cs typeface="Times New Roman"/>
              </a:rPr>
              <a:t>s</a:t>
            </a:r>
            <a:r>
              <a:rPr lang="en-IN" dirty="0" smtClean="0">
                <a:cs typeface="Times New Roman"/>
              </a:rPr>
              <a:t>o</a:t>
            </a:r>
            <a:r>
              <a:rPr lang="en-IN" spc="260" dirty="0" smtClean="0">
                <a:cs typeface="Times New Roman"/>
              </a:rPr>
              <a:t> </a:t>
            </a:r>
            <a:r>
              <a:rPr lang="en-IN" dirty="0" smtClean="0">
                <a:cs typeface="Times New Roman"/>
              </a:rPr>
              <a:t>its</a:t>
            </a:r>
            <a:r>
              <a:rPr lang="en-IN" spc="265" dirty="0" smtClean="0">
                <a:cs typeface="Times New Roman"/>
              </a:rPr>
              <a:t> </a:t>
            </a:r>
            <a:r>
              <a:rPr lang="en-IN" dirty="0" smtClean="0">
                <a:cs typeface="Times New Roman"/>
              </a:rPr>
              <a:t>anti</a:t>
            </a:r>
            <a:r>
              <a:rPr lang="en-IN" spc="-20" dirty="0" smtClean="0">
                <a:cs typeface="Times New Roman"/>
              </a:rPr>
              <a:t>m</a:t>
            </a:r>
            <a:r>
              <a:rPr lang="en-IN" dirty="0" smtClean="0">
                <a:cs typeface="Times New Roman"/>
              </a:rPr>
              <a:t>ic</a:t>
            </a:r>
            <a:r>
              <a:rPr lang="en-IN" spc="5" dirty="0" smtClean="0">
                <a:cs typeface="Times New Roman"/>
              </a:rPr>
              <a:t>r</a:t>
            </a:r>
            <a:r>
              <a:rPr lang="en-IN" dirty="0" smtClean="0">
                <a:cs typeface="Times New Roman"/>
              </a:rPr>
              <a:t>o</a:t>
            </a:r>
            <a:r>
              <a:rPr lang="en-IN" spc="-15" dirty="0" smtClean="0">
                <a:cs typeface="Times New Roman"/>
              </a:rPr>
              <a:t>b</a:t>
            </a:r>
            <a:r>
              <a:rPr lang="en-IN" dirty="0" smtClean="0">
                <a:cs typeface="Times New Roman"/>
              </a:rPr>
              <a:t>i</a:t>
            </a:r>
            <a:r>
              <a:rPr lang="en-IN" spc="-20" dirty="0" smtClean="0">
                <a:cs typeface="Times New Roman"/>
              </a:rPr>
              <a:t>a</a:t>
            </a:r>
            <a:r>
              <a:rPr lang="en-IN" dirty="0" smtClean="0">
                <a:cs typeface="Times New Roman"/>
              </a:rPr>
              <a:t>l proper</a:t>
            </a:r>
            <a:r>
              <a:rPr lang="en-IN" spc="5" dirty="0" smtClean="0">
                <a:cs typeface="Times New Roman"/>
              </a:rPr>
              <a:t>t</a:t>
            </a:r>
            <a:r>
              <a:rPr lang="en-IN" dirty="0" smtClean="0">
                <a:cs typeface="Times New Roman"/>
              </a:rPr>
              <a:t>ie</a:t>
            </a:r>
            <a:r>
              <a:rPr lang="en-IN" spc="10" dirty="0" smtClean="0">
                <a:cs typeface="Times New Roman"/>
              </a:rPr>
              <a:t>s</a:t>
            </a:r>
            <a:r>
              <a:rPr lang="en-IN" dirty="0" smtClean="0">
                <a:cs typeface="Times New Roman"/>
              </a:rPr>
              <a:t>.</a:t>
            </a:r>
          </a:p>
          <a:p>
            <a:pPr lvl="1"/>
            <a:endParaRPr lang="en-IN" dirty="0"/>
          </a:p>
        </p:txBody>
      </p:sp>
      <p:pic>
        <p:nvPicPr>
          <p:cNvPr id="4" name="Picture 3" descr="dycal.jpg"/>
          <p:cNvPicPr>
            <a:picLocks noChangeAspect="1"/>
          </p:cNvPicPr>
          <p:nvPr/>
        </p:nvPicPr>
        <p:blipFill>
          <a:blip r:embed="rId2" cstate="print"/>
          <a:stretch>
            <a:fillRect/>
          </a:stretch>
        </p:blipFill>
        <p:spPr>
          <a:xfrm>
            <a:off x="6372200" y="3284984"/>
            <a:ext cx="2448272" cy="324396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r>
              <a:rPr lang="en-IN" sz="2400" dirty="0" smtClean="0">
                <a:cs typeface="Times New Roman"/>
              </a:rPr>
              <a:t>Calc</a:t>
            </a:r>
            <a:r>
              <a:rPr lang="en-IN" sz="2400" spc="5" dirty="0" smtClean="0">
                <a:cs typeface="Times New Roman"/>
              </a:rPr>
              <a:t>i</a:t>
            </a:r>
            <a:r>
              <a:rPr lang="en-IN" sz="2400" dirty="0" smtClean="0">
                <a:cs typeface="Times New Roman"/>
              </a:rPr>
              <a:t>um</a:t>
            </a:r>
            <a:r>
              <a:rPr lang="en-IN" sz="2400" spc="-30" dirty="0" smtClean="0">
                <a:cs typeface="Times New Roman"/>
              </a:rPr>
              <a:t> </a:t>
            </a:r>
            <a:r>
              <a:rPr lang="en-IN" sz="2400" dirty="0" smtClean="0">
                <a:cs typeface="Times New Roman"/>
              </a:rPr>
              <a:t>hydrox</a:t>
            </a:r>
            <a:r>
              <a:rPr lang="en-IN" sz="2400" spc="5" dirty="0" smtClean="0">
                <a:cs typeface="Times New Roman"/>
              </a:rPr>
              <a:t>i</a:t>
            </a:r>
            <a:r>
              <a:rPr lang="en-IN" sz="2400" dirty="0" smtClean="0">
                <a:cs typeface="Times New Roman"/>
              </a:rPr>
              <a:t>de</a:t>
            </a:r>
            <a:r>
              <a:rPr lang="en-IN" sz="2400" spc="-25" dirty="0" smtClean="0">
                <a:cs typeface="Times New Roman"/>
              </a:rPr>
              <a:t> </a:t>
            </a:r>
            <a:r>
              <a:rPr lang="en-IN" sz="2400" dirty="0" smtClean="0">
                <a:cs typeface="Times New Roman"/>
              </a:rPr>
              <a:t>is a</a:t>
            </a:r>
            <a:r>
              <a:rPr lang="en-IN" sz="2400" spc="-5" dirty="0" smtClean="0">
                <a:cs typeface="Times New Roman"/>
              </a:rPr>
              <a:t> </a:t>
            </a:r>
            <a:r>
              <a:rPr lang="en-IN" sz="2400" dirty="0" smtClean="0">
                <a:cs typeface="Times New Roman"/>
              </a:rPr>
              <a:t>st</a:t>
            </a:r>
            <a:r>
              <a:rPr lang="en-IN" sz="2400" spc="5" dirty="0" smtClean="0">
                <a:cs typeface="Times New Roman"/>
              </a:rPr>
              <a:t>r</a:t>
            </a:r>
            <a:r>
              <a:rPr lang="en-IN" sz="2400" dirty="0" smtClean="0">
                <a:cs typeface="Times New Roman"/>
              </a:rPr>
              <a:t>ong</a:t>
            </a:r>
            <a:r>
              <a:rPr lang="en-IN" sz="2400" spc="-15" dirty="0" smtClean="0">
                <a:cs typeface="Times New Roman"/>
              </a:rPr>
              <a:t> </a:t>
            </a:r>
            <a:r>
              <a:rPr lang="en-IN" sz="2400" dirty="0" smtClean="0">
                <a:cs typeface="Times New Roman"/>
              </a:rPr>
              <a:t>alk</a:t>
            </a:r>
            <a:r>
              <a:rPr lang="en-IN" sz="2400" spc="5" dirty="0" smtClean="0">
                <a:cs typeface="Times New Roman"/>
              </a:rPr>
              <a:t>a</a:t>
            </a:r>
            <a:r>
              <a:rPr lang="en-IN" sz="2400" dirty="0" smtClean="0">
                <a:cs typeface="Times New Roman"/>
              </a:rPr>
              <a:t>l</a:t>
            </a:r>
            <a:r>
              <a:rPr lang="en-IN" sz="2400" spc="5" dirty="0" smtClean="0">
                <a:cs typeface="Times New Roman"/>
              </a:rPr>
              <a:t>i</a:t>
            </a:r>
            <a:r>
              <a:rPr lang="en-IN" sz="2400" dirty="0" smtClean="0">
                <a:cs typeface="Times New Roman"/>
              </a:rPr>
              <a:t>,</a:t>
            </a:r>
            <a:r>
              <a:rPr lang="en-IN" sz="2400" spc="-40" dirty="0" smtClean="0">
                <a:cs typeface="Times New Roman"/>
              </a:rPr>
              <a:t> </a:t>
            </a:r>
            <a:r>
              <a:rPr lang="en-IN" sz="2400" dirty="0" smtClean="0">
                <a:cs typeface="Times New Roman"/>
              </a:rPr>
              <a:t>which can</a:t>
            </a:r>
            <a:r>
              <a:rPr lang="en-IN" sz="2400" spc="-10" dirty="0" smtClean="0">
                <a:cs typeface="Times New Roman"/>
              </a:rPr>
              <a:t> </a:t>
            </a:r>
            <a:r>
              <a:rPr lang="en-IN" sz="2400" dirty="0" smtClean="0">
                <a:cs typeface="Times New Roman"/>
              </a:rPr>
              <a:t>be</a:t>
            </a:r>
            <a:r>
              <a:rPr lang="en-IN" sz="2400" spc="-10" dirty="0" smtClean="0">
                <a:cs typeface="Times New Roman"/>
              </a:rPr>
              <a:t> </a:t>
            </a:r>
            <a:r>
              <a:rPr lang="en-IN" sz="2400" dirty="0" smtClean="0">
                <a:cs typeface="Times New Roman"/>
              </a:rPr>
              <a:t>for</a:t>
            </a:r>
            <a:r>
              <a:rPr lang="en-IN" sz="2400" spc="-25" dirty="0" smtClean="0">
                <a:cs typeface="Times New Roman"/>
              </a:rPr>
              <a:t>m</a:t>
            </a:r>
            <a:r>
              <a:rPr lang="en-IN" sz="2400" dirty="0" smtClean="0">
                <a:cs typeface="Times New Roman"/>
              </a:rPr>
              <a:t>ed</a:t>
            </a:r>
            <a:r>
              <a:rPr lang="en-IN" sz="2400" spc="10" dirty="0" smtClean="0">
                <a:cs typeface="Times New Roman"/>
              </a:rPr>
              <a:t> </a:t>
            </a:r>
            <a:r>
              <a:rPr lang="en-IN" sz="2400" dirty="0" smtClean="0">
                <a:cs typeface="Times New Roman"/>
              </a:rPr>
              <a:t>by the</a:t>
            </a:r>
            <a:r>
              <a:rPr lang="en-IN" sz="2400" spc="-10" dirty="0" smtClean="0">
                <a:cs typeface="Times New Roman"/>
              </a:rPr>
              <a:t> </a:t>
            </a:r>
            <a:r>
              <a:rPr lang="en-IN" sz="2400" dirty="0" smtClean="0">
                <a:cs typeface="Times New Roman"/>
              </a:rPr>
              <a:t>re</a:t>
            </a:r>
            <a:r>
              <a:rPr lang="en-IN" sz="2400" spc="5" dirty="0" smtClean="0">
                <a:cs typeface="Times New Roman"/>
              </a:rPr>
              <a:t>a</a:t>
            </a:r>
            <a:r>
              <a:rPr lang="en-IN" sz="2400" dirty="0" smtClean="0">
                <a:cs typeface="Times New Roman"/>
              </a:rPr>
              <a:t>ct</a:t>
            </a:r>
            <a:r>
              <a:rPr lang="en-IN" sz="2400" spc="5" dirty="0" smtClean="0">
                <a:cs typeface="Times New Roman"/>
              </a:rPr>
              <a:t>i</a:t>
            </a:r>
            <a:r>
              <a:rPr lang="en-IN" sz="2400" dirty="0" smtClean="0">
                <a:cs typeface="Times New Roman"/>
              </a:rPr>
              <a:t>on of cal</a:t>
            </a:r>
            <a:r>
              <a:rPr lang="en-IN" sz="2400" spc="5" dirty="0" smtClean="0">
                <a:cs typeface="Times New Roman"/>
              </a:rPr>
              <a:t>c</a:t>
            </a:r>
            <a:r>
              <a:rPr lang="en-IN" sz="2400" dirty="0" smtClean="0">
                <a:cs typeface="Times New Roman"/>
              </a:rPr>
              <a:t>ium</a:t>
            </a:r>
            <a:r>
              <a:rPr lang="en-IN" sz="2400" spc="-40" dirty="0" smtClean="0">
                <a:cs typeface="Times New Roman"/>
              </a:rPr>
              <a:t> </a:t>
            </a:r>
            <a:r>
              <a:rPr lang="en-IN" sz="2400" dirty="0" smtClean="0">
                <a:cs typeface="Times New Roman"/>
              </a:rPr>
              <a:t>oxide. </a:t>
            </a:r>
          </a:p>
          <a:p>
            <a:endParaRPr lang="en-IN" sz="2400" dirty="0" smtClean="0">
              <a:cs typeface="Times New Roman"/>
            </a:endParaRPr>
          </a:p>
          <a:p>
            <a:r>
              <a:rPr lang="en-IN" sz="2400" dirty="0" smtClean="0">
                <a:cs typeface="Times New Roman"/>
              </a:rPr>
              <a:t>If</a:t>
            </a:r>
            <a:r>
              <a:rPr lang="en-IN" sz="2400" spc="-10" dirty="0" smtClean="0">
                <a:cs typeface="Times New Roman"/>
              </a:rPr>
              <a:t> </a:t>
            </a:r>
            <a:r>
              <a:rPr lang="en-IN" sz="2400" dirty="0" smtClean="0">
                <a:cs typeface="Times New Roman"/>
              </a:rPr>
              <a:t>the oxide</a:t>
            </a:r>
            <a:r>
              <a:rPr lang="en-IN" sz="2400" spc="-10" dirty="0" smtClean="0">
                <a:cs typeface="Times New Roman"/>
              </a:rPr>
              <a:t> </a:t>
            </a:r>
            <a:r>
              <a:rPr lang="en-IN" sz="2400" dirty="0" smtClean="0">
                <a:cs typeface="Times New Roman"/>
              </a:rPr>
              <a:t>is treat</a:t>
            </a:r>
            <a:r>
              <a:rPr lang="en-IN" sz="2400" spc="5" dirty="0" smtClean="0">
                <a:cs typeface="Times New Roman"/>
              </a:rPr>
              <a:t>e</a:t>
            </a:r>
            <a:r>
              <a:rPr lang="en-IN" sz="2400" dirty="0" smtClean="0">
                <a:cs typeface="Times New Roman"/>
              </a:rPr>
              <a:t>d</a:t>
            </a:r>
            <a:r>
              <a:rPr lang="en-IN" sz="2400" spc="-40" dirty="0" smtClean="0">
                <a:cs typeface="Times New Roman"/>
              </a:rPr>
              <a:t> </a:t>
            </a:r>
            <a:r>
              <a:rPr lang="en-IN" sz="2400" dirty="0" smtClean="0">
                <a:cs typeface="Times New Roman"/>
              </a:rPr>
              <a:t>with</a:t>
            </a:r>
            <a:r>
              <a:rPr lang="en-IN" sz="2400" spc="-10" dirty="0" smtClean="0">
                <a:cs typeface="Times New Roman"/>
              </a:rPr>
              <a:t> </a:t>
            </a:r>
            <a:r>
              <a:rPr lang="en-IN" sz="2400" dirty="0" smtClean="0">
                <a:cs typeface="Times New Roman"/>
              </a:rPr>
              <a:t>only</a:t>
            </a:r>
            <a:r>
              <a:rPr lang="en-IN" sz="2400" spc="-10" dirty="0" smtClean="0">
                <a:cs typeface="Times New Roman"/>
              </a:rPr>
              <a:t> </a:t>
            </a:r>
            <a:r>
              <a:rPr lang="en-IN" sz="2400" dirty="0" smtClean="0">
                <a:cs typeface="Times New Roman"/>
              </a:rPr>
              <a:t>su</a:t>
            </a:r>
            <a:r>
              <a:rPr lang="en-IN" sz="2400" spc="-55" dirty="0" smtClean="0">
                <a:cs typeface="Times New Roman"/>
              </a:rPr>
              <a:t>f</a:t>
            </a:r>
            <a:r>
              <a:rPr lang="en-IN" sz="2400" dirty="0" smtClean="0">
                <a:cs typeface="Times New Roman"/>
              </a:rPr>
              <a:t>ficient</a:t>
            </a:r>
            <a:r>
              <a:rPr lang="en-IN" sz="2400" spc="-5" dirty="0" smtClean="0">
                <a:cs typeface="Times New Roman"/>
              </a:rPr>
              <a:t> </a:t>
            </a:r>
            <a:r>
              <a:rPr lang="en-IN" sz="2400" dirty="0" smtClean="0">
                <a:cs typeface="Times New Roman"/>
              </a:rPr>
              <a:t>water</a:t>
            </a:r>
            <a:r>
              <a:rPr lang="en-IN" sz="2400" spc="-20" dirty="0" smtClean="0">
                <a:cs typeface="Times New Roman"/>
              </a:rPr>
              <a:t> </a:t>
            </a:r>
            <a:r>
              <a:rPr lang="en-IN" sz="2400" dirty="0" smtClean="0">
                <a:cs typeface="Times New Roman"/>
              </a:rPr>
              <a:t>to</a:t>
            </a:r>
            <a:r>
              <a:rPr lang="en-IN" sz="2400" spc="-10" dirty="0" smtClean="0">
                <a:cs typeface="Times New Roman"/>
              </a:rPr>
              <a:t> </a:t>
            </a:r>
            <a:r>
              <a:rPr lang="en-IN" sz="2400" spc="-20" dirty="0" smtClean="0">
                <a:cs typeface="Times New Roman"/>
              </a:rPr>
              <a:t>m</a:t>
            </a:r>
            <a:r>
              <a:rPr lang="en-IN" sz="2400" dirty="0" smtClean="0">
                <a:cs typeface="Times New Roman"/>
              </a:rPr>
              <a:t>ake it</a:t>
            </a:r>
            <a:r>
              <a:rPr lang="en-IN" sz="2400" spc="-20" dirty="0" smtClean="0">
                <a:cs typeface="Times New Roman"/>
              </a:rPr>
              <a:t> </a:t>
            </a:r>
            <a:r>
              <a:rPr lang="en-IN" sz="2400" dirty="0" smtClean="0">
                <a:cs typeface="Times New Roman"/>
              </a:rPr>
              <a:t>cru</a:t>
            </a:r>
            <a:r>
              <a:rPr lang="en-IN" sz="2400" spc="-20" dirty="0" smtClean="0">
                <a:cs typeface="Times New Roman"/>
              </a:rPr>
              <a:t>m</a:t>
            </a:r>
            <a:r>
              <a:rPr lang="en-IN" sz="2400" dirty="0" smtClean="0">
                <a:cs typeface="Times New Roman"/>
              </a:rPr>
              <a:t>ble </a:t>
            </a:r>
            <a:r>
              <a:rPr lang="en-IN" sz="2400" spc="5" dirty="0" smtClean="0">
                <a:cs typeface="Times New Roman"/>
              </a:rPr>
              <a:t>t</a:t>
            </a:r>
            <a:r>
              <a:rPr lang="en-IN" sz="2400" dirty="0" smtClean="0">
                <a:cs typeface="Times New Roman"/>
              </a:rPr>
              <a:t>o</a:t>
            </a:r>
            <a:r>
              <a:rPr lang="en-IN" sz="2400" spc="-15" dirty="0" smtClean="0">
                <a:cs typeface="Times New Roman"/>
              </a:rPr>
              <a:t> </a:t>
            </a:r>
            <a:r>
              <a:rPr lang="en-IN" sz="2400" dirty="0" smtClean="0">
                <a:cs typeface="Times New Roman"/>
              </a:rPr>
              <a:t>a</a:t>
            </a:r>
            <a:r>
              <a:rPr lang="en-IN" sz="2400" spc="-10" dirty="0" smtClean="0">
                <a:cs typeface="Times New Roman"/>
              </a:rPr>
              <a:t> </a:t>
            </a:r>
            <a:r>
              <a:rPr lang="en-IN" sz="2400" dirty="0" smtClean="0">
                <a:cs typeface="Times New Roman"/>
              </a:rPr>
              <a:t>fine, white,</a:t>
            </a:r>
            <a:r>
              <a:rPr lang="en-IN" sz="2400" spc="-15" dirty="0" smtClean="0">
                <a:cs typeface="Times New Roman"/>
              </a:rPr>
              <a:t> </a:t>
            </a:r>
            <a:r>
              <a:rPr lang="en-IN" sz="2400" dirty="0" smtClean="0">
                <a:cs typeface="Times New Roman"/>
              </a:rPr>
              <a:t>dry </a:t>
            </a:r>
            <a:r>
              <a:rPr lang="en-IN" sz="2400" spc="-10" dirty="0" smtClean="0">
                <a:cs typeface="Times New Roman"/>
              </a:rPr>
              <a:t>p</a:t>
            </a:r>
            <a:r>
              <a:rPr lang="en-IN" sz="2400" dirty="0" smtClean="0">
                <a:cs typeface="Times New Roman"/>
              </a:rPr>
              <a:t>owder s</a:t>
            </a:r>
            <a:r>
              <a:rPr lang="en-IN" sz="2400" spc="5" dirty="0" smtClean="0">
                <a:cs typeface="Times New Roman"/>
              </a:rPr>
              <a:t>l</a:t>
            </a:r>
            <a:r>
              <a:rPr lang="en-IN" sz="2400" dirty="0" smtClean="0">
                <a:cs typeface="Times New Roman"/>
              </a:rPr>
              <a:t>aked</a:t>
            </a:r>
            <a:r>
              <a:rPr lang="en-IN" sz="2400" spc="-10" dirty="0" smtClean="0">
                <a:cs typeface="Times New Roman"/>
              </a:rPr>
              <a:t> </a:t>
            </a:r>
            <a:r>
              <a:rPr lang="en-IN" sz="2400" dirty="0" smtClean="0">
                <a:cs typeface="Times New Roman"/>
              </a:rPr>
              <a:t>l</a:t>
            </a:r>
            <a:r>
              <a:rPr lang="en-IN" sz="2400" spc="5" dirty="0" smtClean="0">
                <a:cs typeface="Times New Roman"/>
              </a:rPr>
              <a:t>i</a:t>
            </a:r>
            <a:r>
              <a:rPr lang="en-IN" sz="2400" spc="-20" dirty="0" smtClean="0">
                <a:cs typeface="Times New Roman"/>
              </a:rPr>
              <a:t>m</a:t>
            </a:r>
            <a:r>
              <a:rPr lang="en-IN" sz="2400" dirty="0" smtClean="0">
                <a:cs typeface="Times New Roman"/>
              </a:rPr>
              <a:t>e</a:t>
            </a:r>
            <a:r>
              <a:rPr lang="en-IN" sz="2400" spc="-10" dirty="0" smtClean="0">
                <a:cs typeface="Times New Roman"/>
              </a:rPr>
              <a:t> </a:t>
            </a:r>
            <a:r>
              <a:rPr lang="en-IN" sz="2400" dirty="0" smtClean="0">
                <a:cs typeface="Times New Roman"/>
              </a:rPr>
              <a:t>is produce</a:t>
            </a:r>
            <a:r>
              <a:rPr lang="en-IN" sz="2400" spc="25" dirty="0" smtClean="0">
                <a:cs typeface="Times New Roman"/>
              </a:rPr>
              <a:t>d</a:t>
            </a:r>
            <a:r>
              <a:rPr lang="en-IN" sz="2400" dirty="0" smtClean="0">
                <a:cs typeface="Times New Roman"/>
              </a:rPr>
              <a:t>.</a:t>
            </a:r>
          </a:p>
          <a:p>
            <a:endParaRPr lang="en-IN"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IN" dirty="0"/>
          </a:p>
        </p:txBody>
      </p:sp>
      <p:sp>
        <p:nvSpPr>
          <p:cNvPr id="5" name="Content Placeholder 4"/>
          <p:cNvSpPr>
            <a:spLocks noGrp="1"/>
          </p:cNvSpPr>
          <p:nvPr>
            <p:ph sz="quarter" idx="1"/>
          </p:nvPr>
        </p:nvSpPr>
        <p:spPr/>
        <p:txBody>
          <a:bodyPr/>
          <a:lstStyle/>
          <a:p>
            <a:r>
              <a:rPr lang="en-US" dirty="0" smtClean="0"/>
              <a:t>Base paste</a:t>
            </a:r>
          </a:p>
          <a:p>
            <a:pPr lvl="1"/>
            <a:r>
              <a:rPr lang="en-US" dirty="0" smtClean="0"/>
              <a:t>Calcium </a:t>
            </a:r>
            <a:r>
              <a:rPr lang="en-US" dirty="0" err="1" smtClean="0"/>
              <a:t>tungstate</a:t>
            </a:r>
            <a:endParaRPr lang="en-US" dirty="0" smtClean="0"/>
          </a:p>
          <a:p>
            <a:pPr lvl="1"/>
            <a:r>
              <a:rPr lang="en-US" dirty="0" smtClean="0"/>
              <a:t>Zinc oxide</a:t>
            </a:r>
          </a:p>
          <a:p>
            <a:pPr lvl="1"/>
            <a:r>
              <a:rPr lang="en-US" dirty="0" smtClean="0"/>
              <a:t>1,3 </a:t>
            </a:r>
            <a:r>
              <a:rPr lang="en-US" dirty="0" err="1" smtClean="0"/>
              <a:t>butylene</a:t>
            </a:r>
            <a:r>
              <a:rPr lang="en-US" dirty="0" smtClean="0"/>
              <a:t> glycol</a:t>
            </a:r>
          </a:p>
          <a:p>
            <a:pPr lvl="1"/>
            <a:endParaRPr lang="en-US" dirty="0" smtClean="0"/>
          </a:p>
          <a:p>
            <a:r>
              <a:rPr lang="en-US" dirty="0" smtClean="0"/>
              <a:t>Catalyst paste</a:t>
            </a:r>
          </a:p>
          <a:p>
            <a:pPr lvl="1"/>
            <a:r>
              <a:rPr lang="en-US" dirty="0" smtClean="0"/>
              <a:t>Calcium hydroxide</a:t>
            </a:r>
          </a:p>
          <a:p>
            <a:pPr lvl="1"/>
            <a:r>
              <a:rPr lang="en-US" dirty="0" smtClean="0"/>
              <a:t>Zinc oxide</a:t>
            </a:r>
          </a:p>
          <a:p>
            <a:pPr lvl="1"/>
            <a:r>
              <a:rPr lang="en-US" dirty="0" smtClean="0"/>
              <a:t>Titanium dioxide</a:t>
            </a:r>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r>
              <a:rPr lang="en-US" sz="2200" dirty="0" smtClean="0"/>
              <a:t>B/O Mechanism of setting</a:t>
            </a:r>
          </a:p>
          <a:p>
            <a:pPr lvl="1"/>
            <a:r>
              <a:rPr lang="en-IN" sz="2200" dirty="0" smtClean="0">
                <a:cs typeface="Times New Roman"/>
              </a:rPr>
              <a:t>Self</a:t>
            </a:r>
            <a:r>
              <a:rPr lang="en-IN" sz="2200" spc="-25" dirty="0" smtClean="0">
                <a:cs typeface="Times New Roman"/>
              </a:rPr>
              <a:t> </a:t>
            </a:r>
            <a:r>
              <a:rPr lang="en-IN" sz="2200" dirty="0" smtClean="0">
                <a:cs typeface="Times New Roman"/>
              </a:rPr>
              <a:t>curing</a:t>
            </a:r>
            <a:r>
              <a:rPr lang="en-IN" sz="2200" spc="-15" dirty="0" smtClean="0">
                <a:cs typeface="Times New Roman"/>
              </a:rPr>
              <a:t> </a:t>
            </a:r>
            <a:r>
              <a:rPr lang="en-IN" sz="2200" dirty="0" smtClean="0">
                <a:cs typeface="Times New Roman"/>
              </a:rPr>
              <a:t>–</a:t>
            </a:r>
            <a:r>
              <a:rPr lang="en-IN" sz="2200" spc="-5" dirty="0" smtClean="0">
                <a:cs typeface="Times New Roman"/>
              </a:rPr>
              <a:t> </a:t>
            </a:r>
            <a:r>
              <a:rPr lang="en-IN" sz="2200" dirty="0" err="1" smtClean="0">
                <a:cs typeface="Times New Roman"/>
              </a:rPr>
              <a:t>dycal</a:t>
            </a:r>
            <a:endParaRPr lang="en-IN" sz="2200" dirty="0" smtClean="0">
              <a:cs typeface="Times New Roman"/>
            </a:endParaRPr>
          </a:p>
          <a:p>
            <a:pPr lvl="1"/>
            <a:r>
              <a:rPr lang="en-IN" sz="2200" dirty="0" smtClean="0">
                <a:cs typeface="Times New Roman"/>
              </a:rPr>
              <a:t>Light</a:t>
            </a:r>
            <a:r>
              <a:rPr lang="en-IN" sz="2200" spc="-25" dirty="0" smtClean="0">
                <a:cs typeface="Times New Roman"/>
              </a:rPr>
              <a:t> </a:t>
            </a:r>
            <a:r>
              <a:rPr lang="en-IN" sz="2200" dirty="0" smtClean="0">
                <a:cs typeface="Times New Roman"/>
              </a:rPr>
              <a:t>curing</a:t>
            </a:r>
            <a:r>
              <a:rPr lang="en-IN" sz="2200" spc="-15" dirty="0" smtClean="0">
                <a:cs typeface="Times New Roman"/>
              </a:rPr>
              <a:t> </a:t>
            </a:r>
            <a:r>
              <a:rPr lang="en-IN" sz="2200" dirty="0" smtClean="0">
                <a:cs typeface="Times New Roman"/>
              </a:rPr>
              <a:t>–</a:t>
            </a:r>
            <a:r>
              <a:rPr lang="en-IN" sz="2200" spc="-5" dirty="0" smtClean="0">
                <a:cs typeface="Times New Roman"/>
              </a:rPr>
              <a:t> </a:t>
            </a:r>
            <a:r>
              <a:rPr lang="en-IN" sz="2200" dirty="0" err="1" smtClean="0">
                <a:cs typeface="Times New Roman"/>
              </a:rPr>
              <a:t>p</a:t>
            </a:r>
            <a:r>
              <a:rPr lang="en-IN" sz="2200" spc="5" dirty="0" err="1" smtClean="0">
                <a:cs typeface="Times New Roman"/>
              </a:rPr>
              <a:t>r</a:t>
            </a:r>
            <a:r>
              <a:rPr lang="en-IN" sz="2200" dirty="0" err="1" smtClean="0">
                <a:cs typeface="Times New Roman"/>
              </a:rPr>
              <a:t>is</a:t>
            </a:r>
            <a:r>
              <a:rPr lang="en-IN" sz="2200" spc="-30" dirty="0" err="1" smtClean="0">
                <a:cs typeface="Times New Roman"/>
              </a:rPr>
              <a:t>m</a:t>
            </a:r>
            <a:r>
              <a:rPr lang="en-IN" sz="2200" dirty="0" err="1" smtClean="0">
                <a:cs typeface="Times New Roman"/>
              </a:rPr>
              <a:t>a</a:t>
            </a:r>
            <a:r>
              <a:rPr lang="en-IN" sz="2200" spc="-45" dirty="0" smtClean="0">
                <a:cs typeface="Times New Roman"/>
              </a:rPr>
              <a:t> </a:t>
            </a:r>
            <a:r>
              <a:rPr lang="en-IN" sz="2200" dirty="0" smtClean="0">
                <a:cs typeface="Times New Roman"/>
              </a:rPr>
              <a:t>VLC </a:t>
            </a:r>
            <a:r>
              <a:rPr lang="en-IN" sz="2200" dirty="0" err="1" smtClean="0">
                <a:cs typeface="Times New Roman"/>
              </a:rPr>
              <a:t>dycal</a:t>
            </a:r>
            <a:endParaRPr lang="en-IN" sz="2200" dirty="0" smtClean="0">
              <a:cs typeface="Times New Roman"/>
            </a:endParaRPr>
          </a:p>
          <a:p>
            <a:pPr lvl="1"/>
            <a:endParaRPr lang="en-US" sz="2200" dirty="0" smtClean="0">
              <a:cs typeface="Times New Roman"/>
            </a:endParaRPr>
          </a:p>
          <a:p>
            <a:r>
              <a:rPr lang="en-US" sz="2200" dirty="0" smtClean="0">
                <a:cs typeface="Times New Roman"/>
              </a:rPr>
              <a:t>B/O Vehicle used</a:t>
            </a:r>
          </a:p>
          <a:p>
            <a:pPr lvl="1"/>
            <a:r>
              <a:rPr lang="en-IN" sz="2200" spc="-5" dirty="0" smtClean="0">
                <a:cs typeface="Times New Roman"/>
              </a:rPr>
              <a:t>Aqueous vehicle - </a:t>
            </a:r>
            <a:r>
              <a:rPr lang="en-IN" sz="2200" spc="-5" dirty="0" err="1" smtClean="0">
                <a:cs typeface="Times New Roman"/>
              </a:rPr>
              <a:t>E</a:t>
            </a:r>
            <a:r>
              <a:rPr lang="en-IN" sz="2200" spc="5" dirty="0" err="1" smtClean="0">
                <a:cs typeface="Times New Roman"/>
              </a:rPr>
              <a:t>g</a:t>
            </a:r>
            <a:r>
              <a:rPr lang="en-IN" sz="2200" dirty="0" smtClean="0">
                <a:cs typeface="Times New Roman"/>
              </a:rPr>
              <a:t>.</a:t>
            </a:r>
            <a:r>
              <a:rPr lang="en-IN" sz="2200" spc="-45" dirty="0" smtClean="0">
                <a:cs typeface="Times New Roman"/>
              </a:rPr>
              <a:t> </a:t>
            </a:r>
            <a:r>
              <a:rPr lang="en-IN" sz="2200" spc="-145" dirty="0" smtClean="0">
                <a:cs typeface="Times New Roman"/>
              </a:rPr>
              <a:t>W</a:t>
            </a:r>
            <a:r>
              <a:rPr lang="en-IN" sz="2200" dirty="0" smtClean="0">
                <a:cs typeface="Times New Roman"/>
              </a:rPr>
              <a:t>a</a:t>
            </a:r>
            <a:r>
              <a:rPr lang="en-IN" sz="2200" spc="-10" dirty="0" smtClean="0">
                <a:cs typeface="Times New Roman"/>
              </a:rPr>
              <a:t>t</a:t>
            </a:r>
            <a:r>
              <a:rPr lang="en-IN" sz="2200" dirty="0" smtClean="0">
                <a:cs typeface="Times New Roman"/>
              </a:rPr>
              <a:t>e</a:t>
            </a:r>
            <a:r>
              <a:rPr lang="en-IN" sz="2200" spc="-85" dirty="0" smtClean="0">
                <a:cs typeface="Times New Roman"/>
              </a:rPr>
              <a:t>r</a:t>
            </a:r>
            <a:r>
              <a:rPr lang="en-IN" sz="2200" dirty="0" smtClean="0">
                <a:cs typeface="Times New Roman"/>
              </a:rPr>
              <a:t>,</a:t>
            </a:r>
            <a:r>
              <a:rPr lang="en-IN" sz="2200" spc="-45" dirty="0" smtClean="0">
                <a:cs typeface="Times New Roman"/>
              </a:rPr>
              <a:t> </a:t>
            </a:r>
            <a:r>
              <a:rPr lang="en-IN" sz="2200" dirty="0" smtClean="0">
                <a:cs typeface="Times New Roman"/>
              </a:rPr>
              <a:t>sa</a:t>
            </a:r>
            <a:r>
              <a:rPr lang="en-IN" sz="2200" spc="-10" dirty="0" smtClean="0">
                <a:cs typeface="Times New Roman"/>
              </a:rPr>
              <a:t>l</a:t>
            </a:r>
            <a:r>
              <a:rPr lang="en-IN" sz="2200" dirty="0" smtClean="0">
                <a:cs typeface="Times New Roman"/>
              </a:rPr>
              <a:t>ine</a:t>
            </a:r>
            <a:r>
              <a:rPr lang="en-IN" sz="2200" spc="-10" dirty="0" smtClean="0">
                <a:cs typeface="Times New Roman"/>
              </a:rPr>
              <a:t> </a:t>
            </a:r>
            <a:r>
              <a:rPr lang="en-IN" sz="2200" dirty="0" smtClean="0">
                <a:cs typeface="Times New Roman"/>
              </a:rPr>
              <a:t>de</a:t>
            </a:r>
            <a:r>
              <a:rPr lang="en-IN" sz="2200" spc="5" dirty="0" smtClean="0">
                <a:cs typeface="Times New Roman"/>
              </a:rPr>
              <a:t>n</a:t>
            </a:r>
            <a:r>
              <a:rPr lang="en-IN" sz="2200" dirty="0" smtClean="0">
                <a:cs typeface="Times New Roman"/>
              </a:rPr>
              <a:t>t</a:t>
            </a:r>
            <a:r>
              <a:rPr lang="en-IN" sz="2200" spc="-10" dirty="0" smtClean="0">
                <a:cs typeface="Times New Roman"/>
              </a:rPr>
              <a:t>a</a:t>
            </a:r>
            <a:r>
              <a:rPr lang="en-IN" sz="2200" dirty="0" smtClean="0">
                <a:cs typeface="Times New Roman"/>
              </a:rPr>
              <a:t>l</a:t>
            </a:r>
            <a:r>
              <a:rPr lang="en-IN" sz="2200" spc="-40" dirty="0" smtClean="0">
                <a:cs typeface="Times New Roman"/>
              </a:rPr>
              <a:t> </a:t>
            </a:r>
            <a:r>
              <a:rPr lang="en-IN" sz="2200" dirty="0" err="1" smtClean="0">
                <a:cs typeface="Times New Roman"/>
              </a:rPr>
              <a:t>anesthet</a:t>
            </a:r>
            <a:r>
              <a:rPr lang="en-IN" sz="2200" spc="-10" dirty="0" err="1" smtClean="0">
                <a:cs typeface="Times New Roman"/>
              </a:rPr>
              <a:t>i</a:t>
            </a:r>
            <a:r>
              <a:rPr lang="en-IN" sz="2200" dirty="0" err="1" smtClean="0">
                <a:cs typeface="Times New Roman"/>
              </a:rPr>
              <a:t>c</a:t>
            </a:r>
            <a:r>
              <a:rPr lang="en-IN" sz="2200" dirty="0" smtClean="0">
                <a:cs typeface="Times New Roman"/>
              </a:rPr>
              <a:t>,</a:t>
            </a:r>
            <a:r>
              <a:rPr lang="en-IN" sz="2200" spc="-35" dirty="0" smtClean="0">
                <a:cs typeface="Times New Roman"/>
              </a:rPr>
              <a:t> </a:t>
            </a:r>
            <a:r>
              <a:rPr lang="en-IN" sz="2200" dirty="0" smtClean="0">
                <a:cs typeface="Times New Roman"/>
              </a:rPr>
              <a:t>rin</a:t>
            </a:r>
            <a:r>
              <a:rPr lang="en-IN" sz="2200" spc="10" dirty="0" smtClean="0">
                <a:cs typeface="Times New Roman"/>
              </a:rPr>
              <a:t>g</a:t>
            </a:r>
            <a:r>
              <a:rPr lang="en-IN" sz="2200" dirty="0" smtClean="0">
                <a:cs typeface="Times New Roman"/>
              </a:rPr>
              <a:t>ers</a:t>
            </a:r>
            <a:r>
              <a:rPr lang="en-IN" sz="2200" spc="-45" dirty="0" smtClean="0">
                <a:cs typeface="Times New Roman"/>
              </a:rPr>
              <a:t> </a:t>
            </a:r>
            <a:r>
              <a:rPr lang="en-IN" sz="2200" dirty="0" smtClean="0">
                <a:cs typeface="Times New Roman"/>
              </a:rPr>
              <a:t>solut</a:t>
            </a:r>
            <a:r>
              <a:rPr lang="en-IN" sz="2200" spc="-10" dirty="0" smtClean="0">
                <a:cs typeface="Times New Roman"/>
              </a:rPr>
              <a:t>i</a:t>
            </a:r>
            <a:r>
              <a:rPr lang="en-IN" sz="2200" dirty="0" smtClean="0">
                <a:cs typeface="Times New Roman"/>
              </a:rPr>
              <a:t>o</a:t>
            </a:r>
            <a:r>
              <a:rPr lang="en-IN" sz="2200" spc="10" dirty="0" smtClean="0">
                <a:cs typeface="Times New Roman"/>
              </a:rPr>
              <a:t>n</a:t>
            </a:r>
            <a:r>
              <a:rPr lang="en-IN" sz="2200" dirty="0" smtClean="0">
                <a:cs typeface="Times New Roman"/>
              </a:rPr>
              <a:t>,</a:t>
            </a:r>
            <a:r>
              <a:rPr lang="en-IN" sz="2200" spc="-45" dirty="0" smtClean="0">
                <a:cs typeface="Times New Roman"/>
              </a:rPr>
              <a:t> </a:t>
            </a:r>
            <a:r>
              <a:rPr lang="en-IN" sz="2200" dirty="0" smtClean="0">
                <a:cs typeface="Times New Roman"/>
              </a:rPr>
              <a:t>aq</a:t>
            </a:r>
            <a:r>
              <a:rPr lang="en-IN" sz="2200" spc="5" dirty="0" smtClean="0">
                <a:cs typeface="Times New Roman"/>
              </a:rPr>
              <a:t>u</a:t>
            </a:r>
            <a:r>
              <a:rPr lang="en-IN" sz="2200" dirty="0" smtClean="0">
                <a:cs typeface="Times New Roman"/>
              </a:rPr>
              <a:t>eo</a:t>
            </a:r>
            <a:r>
              <a:rPr lang="en-IN" sz="2200" spc="5" dirty="0" smtClean="0">
                <a:cs typeface="Times New Roman"/>
              </a:rPr>
              <a:t>u</a:t>
            </a:r>
            <a:r>
              <a:rPr lang="en-IN" sz="2200" dirty="0" smtClean="0">
                <a:cs typeface="Times New Roman"/>
              </a:rPr>
              <a:t>s</a:t>
            </a:r>
            <a:r>
              <a:rPr lang="en-IN" sz="2200" spc="-35" dirty="0" smtClean="0">
                <a:cs typeface="Times New Roman"/>
              </a:rPr>
              <a:t> </a:t>
            </a:r>
            <a:r>
              <a:rPr lang="en-IN" sz="2200" dirty="0" smtClean="0">
                <a:cs typeface="Times New Roman"/>
              </a:rPr>
              <a:t>suspen</a:t>
            </a:r>
            <a:r>
              <a:rPr lang="en-IN" sz="2200" spc="-10" dirty="0" smtClean="0">
                <a:cs typeface="Times New Roman"/>
              </a:rPr>
              <a:t>s</a:t>
            </a:r>
            <a:r>
              <a:rPr lang="en-IN" sz="2200" dirty="0" smtClean="0">
                <a:cs typeface="Times New Roman"/>
              </a:rPr>
              <a:t>ion</a:t>
            </a:r>
            <a:r>
              <a:rPr lang="en-IN" sz="2200" spc="-40" dirty="0" smtClean="0">
                <a:cs typeface="Times New Roman"/>
              </a:rPr>
              <a:t> </a:t>
            </a:r>
            <a:r>
              <a:rPr lang="en-IN" sz="2200" dirty="0" smtClean="0">
                <a:cs typeface="Times New Roman"/>
              </a:rPr>
              <a:t>of </a:t>
            </a:r>
            <a:r>
              <a:rPr lang="en-IN" sz="2200" spc="-25" dirty="0" smtClean="0">
                <a:cs typeface="Times New Roman"/>
              </a:rPr>
              <a:t>m</a:t>
            </a:r>
            <a:r>
              <a:rPr lang="en-IN" sz="2200" dirty="0" smtClean="0">
                <a:cs typeface="Times New Roman"/>
              </a:rPr>
              <a:t>e</a:t>
            </a:r>
            <a:r>
              <a:rPr lang="en-IN" sz="2200" spc="-10" dirty="0" smtClean="0">
                <a:cs typeface="Times New Roman"/>
              </a:rPr>
              <a:t>t</a:t>
            </a:r>
            <a:r>
              <a:rPr lang="en-IN" sz="2200" dirty="0" smtClean="0">
                <a:cs typeface="Times New Roman"/>
              </a:rPr>
              <a:t>hy</a:t>
            </a:r>
            <a:r>
              <a:rPr lang="en-IN" sz="2200" spc="-10" dirty="0" smtClean="0">
                <a:cs typeface="Times New Roman"/>
              </a:rPr>
              <a:t>l</a:t>
            </a:r>
            <a:r>
              <a:rPr lang="en-IN" sz="2200" dirty="0" smtClean="0">
                <a:cs typeface="Times New Roman"/>
              </a:rPr>
              <a:t>ce</a:t>
            </a:r>
            <a:r>
              <a:rPr lang="en-IN" sz="2200" spc="-15" dirty="0" smtClean="0">
                <a:cs typeface="Times New Roman"/>
              </a:rPr>
              <a:t>l</a:t>
            </a:r>
            <a:r>
              <a:rPr lang="en-IN" sz="2200" dirty="0" smtClean="0">
                <a:cs typeface="Times New Roman"/>
              </a:rPr>
              <a:t>lu</a:t>
            </a:r>
            <a:r>
              <a:rPr lang="en-IN" sz="2200" spc="-10" dirty="0" smtClean="0">
                <a:cs typeface="Times New Roman"/>
              </a:rPr>
              <a:t>l</a:t>
            </a:r>
            <a:r>
              <a:rPr lang="en-IN" sz="2200" dirty="0" smtClean="0">
                <a:cs typeface="Times New Roman"/>
              </a:rPr>
              <a:t>ose.</a:t>
            </a:r>
          </a:p>
          <a:p>
            <a:pPr lvl="1"/>
            <a:r>
              <a:rPr lang="en-IN" sz="2200" spc="-114" dirty="0" smtClean="0">
                <a:cs typeface="Times New Roman"/>
              </a:rPr>
              <a:t>V</a:t>
            </a:r>
            <a:r>
              <a:rPr lang="en-IN" sz="2200" dirty="0" smtClean="0">
                <a:cs typeface="Times New Roman"/>
              </a:rPr>
              <a:t>is</a:t>
            </a:r>
            <a:r>
              <a:rPr lang="en-IN" sz="2200" spc="-10" dirty="0" smtClean="0">
                <a:cs typeface="Times New Roman"/>
              </a:rPr>
              <a:t>c</a:t>
            </a:r>
            <a:r>
              <a:rPr lang="en-IN" sz="2200" dirty="0" smtClean="0">
                <a:cs typeface="Times New Roman"/>
              </a:rPr>
              <a:t>o</a:t>
            </a:r>
            <a:r>
              <a:rPr lang="en-IN" sz="2200" spc="5" dirty="0" smtClean="0">
                <a:cs typeface="Times New Roman"/>
              </a:rPr>
              <a:t>u</a:t>
            </a:r>
            <a:r>
              <a:rPr lang="en-IN" sz="2200" dirty="0" smtClean="0">
                <a:cs typeface="Times New Roman"/>
              </a:rPr>
              <a:t>s</a:t>
            </a:r>
            <a:r>
              <a:rPr lang="en-IN" sz="2200" spc="-20" dirty="0" smtClean="0">
                <a:cs typeface="Times New Roman"/>
              </a:rPr>
              <a:t> </a:t>
            </a:r>
            <a:r>
              <a:rPr lang="en-IN" sz="2200" dirty="0" smtClean="0">
                <a:cs typeface="Times New Roman"/>
              </a:rPr>
              <a:t>veh</a:t>
            </a:r>
            <a:r>
              <a:rPr lang="en-IN" sz="2200" spc="-10" dirty="0" smtClean="0">
                <a:cs typeface="Times New Roman"/>
              </a:rPr>
              <a:t>i</a:t>
            </a:r>
            <a:r>
              <a:rPr lang="en-IN" sz="2200" dirty="0" smtClean="0">
                <a:cs typeface="Times New Roman"/>
              </a:rPr>
              <a:t>c</a:t>
            </a:r>
            <a:r>
              <a:rPr lang="en-IN" sz="2200" spc="-10" dirty="0" smtClean="0">
                <a:cs typeface="Times New Roman"/>
              </a:rPr>
              <a:t>l</a:t>
            </a:r>
            <a:r>
              <a:rPr lang="en-IN" sz="2200" dirty="0" smtClean="0">
                <a:cs typeface="Times New Roman"/>
              </a:rPr>
              <a:t>e</a:t>
            </a:r>
            <a:r>
              <a:rPr lang="en-IN" sz="2200" spc="-10" dirty="0" smtClean="0">
                <a:cs typeface="Times New Roman"/>
              </a:rPr>
              <a:t> </a:t>
            </a:r>
            <a:r>
              <a:rPr lang="en-IN" sz="2200" dirty="0" smtClean="0">
                <a:cs typeface="Times New Roman"/>
              </a:rPr>
              <a:t>–</a:t>
            </a:r>
            <a:r>
              <a:rPr lang="en-IN" sz="2200" spc="-5" dirty="0" smtClean="0">
                <a:cs typeface="Times New Roman"/>
              </a:rPr>
              <a:t> </a:t>
            </a:r>
            <a:r>
              <a:rPr lang="en-IN" sz="2200" dirty="0" smtClean="0">
                <a:cs typeface="Times New Roman"/>
              </a:rPr>
              <a:t>ex.</a:t>
            </a:r>
            <a:r>
              <a:rPr lang="en-IN" sz="2200" spc="-15" dirty="0" smtClean="0">
                <a:cs typeface="Times New Roman"/>
              </a:rPr>
              <a:t> </a:t>
            </a:r>
            <a:r>
              <a:rPr lang="en-IN" sz="2200" dirty="0" smtClean="0">
                <a:cs typeface="Times New Roman"/>
              </a:rPr>
              <a:t>gly</a:t>
            </a:r>
            <a:r>
              <a:rPr lang="en-IN" sz="2200" spc="-10" dirty="0" smtClean="0">
                <a:cs typeface="Times New Roman"/>
              </a:rPr>
              <a:t>c</a:t>
            </a:r>
            <a:r>
              <a:rPr lang="en-IN" sz="2200" dirty="0" smtClean="0">
                <a:cs typeface="Times New Roman"/>
              </a:rPr>
              <a:t>erine,</a:t>
            </a:r>
            <a:r>
              <a:rPr lang="en-IN" sz="2200" spc="-20" dirty="0" smtClean="0">
                <a:cs typeface="Times New Roman"/>
              </a:rPr>
              <a:t> </a:t>
            </a:r>
            <a:r>
              <a:rPr lang="en-IN" sz="2200" dirty="0" smtClean="0">
                <a:cs typeface="Times New Roman"/>
              </a:rPr>
              <a:t>p</a:t>
            </a:r>
            <a:r>
              <a:rPr lang="en-IN" sz="2200" spc="10" dirty="0" smtClean="0">
                <a:cs typeface="Times New Roman"/>
              </a:rPr>
              <a:t>o</a:t>
            </a:r>
            <a:r>
              <a:rPr lang="en-IN" sz="2200" dirty="0" smtClean="0">
                <a:cs typeface="Times New Roman"/>
              </a:rPr>
              <a:t>l</a:t>
            </a:r>
            <a:r>
              <a:rPr lang="en-IN" sz="2200" spc="-15" dirty="0" smtClean="0">
                <a:cs typeface="Times New Roman"/>
              </a:rPr>
              <a:t>y</a:t>
            </a:r>
            <a:r>
              <a:rPr lang="en-IN" sz="2200" dirty="0" smtClean="0">
                <a:cs typeface="Times New Roman"/>
              </a:rPr>
              <a:t>e</a:t>
            </a:r>
            <a:r>
              <a:rPr lang="en-IN" sz="2200" spc="-10" dirty="0" smtClean="0">
                <a:cs typeface="Times New Roman"/>
              </a:rPr>
              <a:t>t</a:t>
            </a:r>
            <a:r>
              <a:rPr lang="en-IN" sz="2200" dirty="0" smtClean="0">
                <a:cs typeface="Times New Roman"/>
              </a:rPr>
              <a:t>hyl</a:t>
            </a:r>
            <a:r>
              <a:rPr lang="en-IN" sz="2200" spc="-10" dirty="0" smtClean="0">
                <a:cs typeface="Times New Roman"/>
              </a:rPr>
              <a:t>e</a:t>
            </a:r>
            <a:r>
              <a:rPr lang="en-IN" sz="2200" dirty="0" smtClean="0">
                <a:cs typeface="Times New Roman"/>
              </a:rPr>
              <a:t>ne</a:t>
            </a:r>
            <a:r>
              <a:rPr lang="en-IN" sz="2200" spc="-30" dirty="0" smtClean="0">
                <a:cs typeface="Times New Roman"/>
              </a:rPr>
              <a:t> </a:t>
            </a:r>
            <a:r>
              <a:rPr lang="en-IN" sz="2200" dirty="0" smtClean="0">
                <a:cs typeface="Times New Roman"/>
              </a:rPr>
              <a:t>gly</a:t>
            </a:r>
            <a:r>
              <a:rPr lang="en-IN" sz="2200" spc="-10" dirty="0" smtClean="0">
                <a:cs typeface="Times New Roman"/>
              </a:rPr>
              <a:t>c</a:t>
            </a:r>
            <a:r>
              <a:rPr lang="en-IN" sz="2200" dirty="0" smtClean="0">
                <a:cs typeface="Times New Roman"/>
              </a:rPr>
              <a:t>ol</a:t>
            </a:r>
            <a:r>
              <a:rPr lang="en-IN" sz="2200" spc="-20" dirty="0" smtClean="0">
                <a:cs typeface="Times New Roman"/>
              </a:rPr>
              <a:t> </a:t>
            </a:r>
            <a:r>
              <a:rPr lang="en-IN" sz="2200" dirty="0" smtClean="0">
                <a:cs typeface="Times New Roman"/>
              </a:rPr>
              <a:t>and</a:t>
            </a:r>
            <a:r>
              <a:rPr lang="en-IN" sz="2200" spc="-15" dirty="0" smtClean="0">
                <a:cs typeface="Times New Roman"/>
              </a:rPr>
              <a:t> </a:t>
            </a:r>
            <a:r>
              <a:rPr lang="en-IN" sz="2200" dirty="0" smtClean="0">
                <a:cs typeface="Times New Roman"/>
              </a:rPr>
              <a:t>p</a:t>
            </a:r>
            <a:r>
              <a:rPr lang="en-IN" sz="2200" spc="5" dirty="0" smtClean="0">
                <a:cs typeface="Times New Roman"/>
              </a:rPr>
              <a:t>r</a:t>
            </a:r>
            <a:r>
              <a:rPr lang="en-IN" sz="2200" dirty="0" smtClean="0">
                <a:cs typeface="Times New Roman"/>
              </a:rPr>
              <a:t>o</a:t>
            </a:r>
            <a:r>
              <a:rPr lang="en-IN" sz="2200" spc="10" dirty="0" smtClean="0">
                <a:cs typeface="Times New Roman"/>
              </a:rPr>
              <a:t>p</a:t>
            </a:r>
            <a:r>
              <a:rPr lang="en-IN" sz="2200" dirty="0" smtClean="0">
                <a:cs typeface="Times New Roman"/>
              </a:rPr>
              <a:t>y</a:t>
            </a:r>
            <a:r>
              <a:rPr lang="en-IN" sz="2200" spc="-15" dirty="0" smtClean="0">
                <a:cs typeface="Times New Roman"/>
              </a:rPr>
              <a:t>l</a:t>
            </a:r>
            <a:r>
              <a:rPr lang="en-IN" sz="2200" dirty="0" smtClean="0">
                <a:cs typeface="Times New Roman"/>
              </a:rPr>
              <a:t>ene</a:t>
            </a:r>
            <a:r>
              <a:rPr lang="en-IN" sz="2200" spc="-45" dirty="0" smtClean="0">
                <a:cs typeface="Times New Roman"/>
              </a:rPr>
              <a:t> </a:t>
            </a:r>
            <a:r>
              <a:rPr lang="en-IN" sz="2200" dirty="0" smtClean="0">
                <a:cs typeface="Times New Roman"/>
              </a:rPr>
              <a:t>gly</a:t>
            </a:r>
            <a:r>
              <a:rPr lang="en-IN" sz="2200" spc="-10" dirty="0" smtClean="0">
                <a:cs typeface="Times New Roman"/>
              </a:rPr>
              <a:t>c</a:t>
            </a:r>
            <a:r>
              <a:rPr lang="en-IN" sz="2200" dirty="0" smtClean="0">
                <a:cs typeface="Times New Roman"/>
              </a:rPr>
              <a:t>ol.</a:t>
            </a:r>
          </a:p>
          <a:p>
            <a:pPr lvl="1"/>
            <a:r>
              <a:rPr lang="en-IN" sz="2200" dirty="0" smtClean="0">
                <a:cs typeface="Times New Roman"/>
              </a:rPr>
              <a:t>Oily</a:t>
            </a:r>
            <a:r>
              <a:rPr lang="en-IN" sz="2200" spc="-15" dirty="0" smtClean="0">
                <a:cs typeface="Times New Roman"/>
              </a:rPr>
              <a:t> </a:t>
            </a:r>
            <a:r>
              <a:rPr lang="en-IN" sz="2200" dirty="0" smtClean="0">
                <a:cs typeface="Times New Roman"/>
              </a:rPr>
              <a:t>veh</a:t>
            </a:r>
            <a:r>
              <a:rPr lang="en-IN" sz="2200" spc="-10" dirty="0" smtClean="0">
                <a:cs typeface="Times New Roman"/>
              </a:rPr>
              <a:t>i</a:t>
            </a:r>
            <a:r>
              <a:rPr lang="en-IN" sz="2200" dirty="0" smtClean="0">
                <a:cs typeface="Times New Roman"/>
              </a:rPr>
              <a:t>c</a:t>
            </a:r>
            <a:r>
              <a:rPr lang="en-IN" sz="2200" spc="-10" dirty="0" smtClean="0">
                <a:cs typeface="Times New Roman"/>
              </a:rPr>
              <a:t>l</a:t>
            </a:r>
            <a:r>
              <a:rPr lang="en-IN" sz="2200" dirty="0" smtClean="0">
                <a:cs typeface="Times New Roman"/>
              </a:rPr>
              <a:t>es</a:t>
            </a:r>
            <a:r>
              <a:rPr lang="en-IN" sz="2200" spc="-10" dirty="0" smtClean="0">
                <a:cs typeface="Times New Roman"/>
              </a:rPr>
              <a:t> </a:t>
            </a:r>
            <a:r>
              <a:rPr lang="en-IN" sz="2200" dirty="0" smtClean="0">
                <a:cs typeface="Times New Roman"/>
              </a:rPr>
              <a:t>–</a:t>
            </a:r>
            <a:r>
              <a:rPr lang="en-IN" sz="2200" spc="-5" dirty="0" smtClean="0">
                <a:cs typeface="Times New Roman"/>
              </a:rPr>
              <a:t> </a:t>
            </a:r>
            <a:r>
              <a:rPr lang="en-IN" sz="2200" dirty="0" smtClean="0">
                <a:cs typeface="Times New Roman"/>
              </a:rPr>
              <a:t>Olive</a:t>
            </a:r>
            <a:r>
              <a:rPr lang="en-IN" sz="2200" spc="-25" dirty="0" smtClean="0">
                <a:cs typeface="Times New Roman"/>
              </a:rPr>
              <a:t> </a:t>
            </a:r>
            <a:r>
              <a:rPr lang="en-IN" sz="2200" dirty="0" smtClean="0">
                <a:cs typeface="Times New Roman"/>
              </a:rPr>
              <a:t>oil,</a:t>
            </a:r>
            <a:r>
              <a:rPr lang="en-IN" sz="2200" spc="-25" dirty="0" smtClean="0">
                <a:cs typeface="Times New Roman"/>
              </a:rPr>
              <a:t> </a:t>
            </a:r>
            <a:r>
              <a:rPr lang="en-IN" sz="2200" dirty="0" smtClean="0">
                <a:cs typeface="Times New Roman"/>
              </a:rPr>
              <a:t>oleic</a:t>
            </a:r>
            <a:r>
              <a:rPr lang="en-IN" sz="2200" spc="-20" dirty="0" smtClean="0">
                <a:cs typeface="Times New Roman"/>
              </a:rPr>
              <a:t> </a:t>
            </a:r>
            <a:r>
              <a:rPr lang="en-IN" sz="2200" dirty="0" smtClean="0">
                <a:cs typeface="Times New Roman"/>
              </a:rPr>
              <a:t>ac</a:t>
            </a:r>
            <a:r>
              <a:rPr lang="en-IN" sz="2200" spc="-10" dirty="0" smtClean="0">
                <a:cs typeface="Times New Roman"/>
              </a:rPr>
              <a:t>i</a:t>
            </a:r>
            <a:r>
              <a:rPr lang="en-IN" sz="2200" dirty="0" smtClean="0">
                <a:cs typeface="Times New Roman"/>
              </a:rPr>
              <a:t>d,</a:t>
            </a:r>
            <a:r>
              <a:rPr lang="en-IN" sz="2200" spc="-15" dirty="0" smtClean="0">
                <a:cs typeface="Times New Roman"/>
              </a:rPr>
              <a:t> </a:t>
            </a:r>
            <a:r>
              <a:rPr lang="en-IN" sz="2200" dirty="0" err="1" smtClean="0">
                <a:cs typeface="Times New Roman"/>
              </a:rPr>
              <a:t>l</a:t>
            </a:r>
            <a:r>
              <a:rPr lang="en-IN" sz="2200" spc="-10" dirty="0" err="1" smtClean="0">
                <a:cs typeface="Times New Roman"/>
              </a:rPr>
              <a:t>i</a:t>
            </a:r>
            <a:r>
              <a:rPr lang="en-IN" sz="2200" dirty="0" err="1" smtClean="0">
                <a:cs typeface="Times New Roman"/>
              </a:rPr>
              <a:t>n</a:t>
            </a:r>
            <a:r>
              <a:rPr lang="en-IN" sz="2200" spc="10" dirty="0" err="1" smtClean="0">
                <a:cs typeface="Times New Roman"/>
              </a:rPr>
              <a:t>o</a:t>
            </a:r>
            <a:r>
              <a:rPr lang="en-IN" sz="2200" dirty="0" err="1" smtClean="0">
                <a:cs typeface="Times New Roman"/>
              </a:rPr>
              <a:t>l</a:t>
            </a:r>
            <a:r>
              <a:rPr lang="en-IN" sz="2200" spc="-10" dirty="0" err="1" smtClean="0">
                <a:cs typeface="Times New Roman"/>
              </a:rPr>
              <a:t>e</a:t>
            </a:r>
            <a:r>
              <a:rPr lang="en-IN" sz="2200" dirty="0" err="1" smtClean="0">
                <a:cs typeface="Times New Roman"/>
              </a:rPr>
              <a:t>ic</a:t>
            </a:r>
            <a:r>
              <a:rPr lang="en-IN" sz="2200" spc="-30" dirty="0" smtClean="0">
                <a:cs typeface="Times New Roman"/>
              </a:rPr>
              <a:t> </a:t>
            </a:r>
            <a:r>
              <a:rPr lang="en-IN" sz="2200" dirty="0" smtClean="0">
                <a:cs typeface="Times New Roman"/>
              </a:rPr>
              <a:t>and</a:t>
            </a:r>
            <a:r>
              <a:rPr lang="en-IN" sz="2200" spc="-10" dirty="0" smtClean="0">
                <a:cs typeface="Times New Roman"/>
              </a:rPr>
              <a:t> </a:t>
            </a:r>
            <a:r>
              <a:rPr lang="en-IN" sz="2200" dirty="0" err="1" smtClean="0">
                <a:cs typeface="Times New Roman"/>
              </a:rPr>
              <a:t>isosteric</a:t>
            </a:r>
            <a:r>
              <a:rPr lang="en-IN" sz="2200" spc="-40" dirty="0" smtClean="0">
                <a:cs typeface="Times New Roman"/>
              </a:rPr>
              <a:t> </a:t>
            </a:r>
            <a:r>
              <a:rPr lang="en-IN" sz="2200" dirty="0" smtClean="0">
                <a:cs typeface="Times New Roman"/>
              </a:rPr>
              <a:t>ac</a:t>
            </a:r>
            <a:r>
              <a:rPr lang="en-IN" sz="2200" spc="-10" dirty="0" smtClean="0">
                <a:cs typeface="Times New Roman"/>
              </a:rPr>
              <a:t>i</a:t>
            </a:r>
            <a:r>
              <a:rPr lang="en-IN" sz="2200" dirty="0" smtClean="0">
                <a:cs typeface="Times New Roman"/>
              </a:rPr>
              <a:t>d.</a:t>
            </a:r>
          </a:p>
          <a:p>
            <a:pPr lvl="1"/>
            <a:endParaRPr lang="en-IN" sz="2200" dirty="0" smtClean="0">
              <a:cs typeface="Times New Roman"/>
            </a:endParaRPr>
          </a:p>
          <a:p>
            <a:pPr marL="1155065" indent="-228600">
              <a:lnSpc>
                <a:spcPct val="100000"/>
              </a:lnSpc>
              <a:spcBef>
                <a:spcPts val="250"/>
              </a:spcBef>
              <a:buClr>
                <a:srgbClr val="FFFFFF"/>
              </a:buClr>
              <a:buFont typeface="Arial"/>
              <a:buChar char="•"/>
              <a:tabLst>
                <a:tab pos="1155700" algn="l"/>
              </a:tabLst>
            </a:pPr>
            <a:endParaRPr lang="en-US" sz="2200" dirty="0" smtClean="0">
              <a:cs typeface="Times New Roman"/>
            </a:endParaRPr>
          </a:p>
          <a:p>
            <a:pPr marL="1155065" indent="-228600">
              <a:lnSpc>
                <a:spcPct val="100000"/>
              </a:lnSpc>
              <a:spcBef>
                <a:spcPts val="250"/>
              </a:spcBef>
              <a:buClr>
                <a:srgbClr val="FFFFFF"/>
              </a:buClr>
              <a:buFont typeface="Arial"/>
              <a:buChar char="•"/>
              <a:tabLst>
                <a:tab pos="1155700" algn="l"/>
              </a:tabLst>
            </a:pPr>
            <a:endParaRPr lang="en-IN" sz="2200" dirty="0" smtClean="0">
              <a:cs typeface="Times New Roman"/>
            </a:endParaRPr>
          </a:p>
          <a:p>
            <a:pPr lvl="1"/>
            <a:endParaRPr lang="en-IN" sz="22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marL="241300" marR="5080" indent="-228600">
              <a:lnSpc>
                <a:spcPts val="2590"/>
              </a:lnSpc>
              <a:spcBef>
                <a:spcPts val="994"/>
              </a:spcBef>
              <a:buClr>
                <a:srgbClr val="C00000"/>
              </a:buClr>
              <a:buSzPct val="125000"/>
              <a:buFont typeface="Arial" pitchFamily="34" charset="0"/>
              <a:buChar char="•"/>
              <a:tabLst>
                <a:tab pos="241935" algn="l"/>
              </a:tabLst>
            </a:pPr>
            <a:r>
              <a:rPr lang="en-IN" sz="2400" dirty="0" smtClean="0">
                <a:cs typeface="Times New Roman"/>
              </a:rPr>
              <a:t>It</a:t>
            </a:r>
            <a:r>
              <a:rPr lang="en-IN" sz="2400" spc="204" dirty="0" smtClean="0">
                <a:cs typeface="Times New Roman"/>
              </a:rPr>
              <a:t> </a:t>
            </a:r>
            <a:r>
              <a:rPr lang="en-IN" sz="2400" spc="-15" dirty="0" smtClean="0">
                <a:cs typeface="Times New Roman"/>
              </a:rPr>
              <a:t>h</a:t>
            </a:r>
            <a:r>
              <a:rPr lang="en-IN" sz="2400" dirty="0" smtClean="0">
                <a:cs typeface="Times New Roman"/>
              </a:rPr>
              <a:t>as</a:t>
            </a:r>
            <a:r>
              <a:rPr lang="en-IN" sz="2400" spc="204" dirty="0" smtClean="0">
                <a:cs typeface="Times New Roman"/>
              </a:rPr>
              <a:t> </a:t>
            </a:r>
            <a:r>
              <a:rPr lang="en-IN" sz="2400" dirty="0" smtClean="0">
                <a:cs typeface="Times New Roman"/>
              </a:rPr>
              <a:t>low</a:t>
            </a:r>
            <a:r>
              <a:rPr lang="en-IN" sz="2400" spc="200" dirty="0" smtClean="0">
                <a:cs typeface="Times New Roman"/>
              </a:rPr>
              <a:t> </a:t>
            </a:r>
            <a:r>
              <a:rPr lang="en-IN" sz="2400" spc="-10" dirty="0" smtClean="0">
                <a:cs typeface="Times New Roman"/>
              </a:rPr>
              <a:t>s</a:t>
            </a:r>
            <a:r>
              <a:rPr lang="en-IN" sz="2400" dirty="0" smtClean="0">
                <a:cs typeface="Times New Roman"/>
              </a:rPr>
              <a:t>olu</a:t>
            </a:r>
            <a:r>
              <a:rPr lang="en-IN" sz="2400" spc="-10" dirty="0" smtClean="0">
                <a:cs typeface="Times New Roman"/>
              </a:rPr>
              <a:t>b</a:t>
            </a:r>
            <a:r>
              <a:rPr lang="en-IN" sz="2400" dirty="0" smtClean="0">
                <a:cs typeface="Times New Roman"/>
              </a:rPr>
              <a:t>il</a:t>
            </a:r>
            <a:r>
              <a:rPr lang="en-IN" sz="2400" spc="-10" dirty="0" smtClean="0">
                <a:cs typeface="Times New Roman"/>
              </a:rPr>
              <a:t>i</a:t>
            </a:r>
            <a:r>
              <a:rPr lang="en-IN" sz="2400" dirty="0" smtClean="0">
                <a:cs typeface="Times New Roman"/>
              </a:rPr>
              <a:t>ty</a:t>
            </a:r>
            <a:r>
              <a:rPr lang="en-IN" sz="2400" spc="195" dirty="0" smtClean="0">
                <a:cs typeface="Times New Roman"/>
              </a:rPr>
              <a:t> </a:t>
            </a:r>
            <a:r>
              <a:rPr lang="en-IN" sz="2400" dirty="0" smtClean="0">
                <a:cs typeface="Times New Roman"/>
              </a:rPr>
              <a:t>in</a:t>
            </a:r>
            <a:r>
              <a:rPr lang="en-IN" sz="2400" spc="190" dirty="0" smtClean="0">
                <a:cs typeface="Times New Roman"/>
              </a:rPr>
              <a:t> </a:t>
            </a:r>
            <a:r>
              <a:rPr lang="en-IN" sz="2400" dirty="0" smtClean="0">
                <a:cs typeface="Times New Roman"/>
              </a:rPr>
              <a:t>water</a:t>
            </a:r>
            <a:r>
              <a:rPr lang="en-IN" sz="2400" spc="200" dirty="0" smtClean="0">
                <a:cs typeface="Times New Roman"/>
              </a:rPr>
              <a:t> </a:t>
            </a:r>
            <a:r>
              <a:rPr lang="en-IN" sz="2400" dirty="0" smtClean="0">
                <a:cs typeface="Times New Roman"/>
              </a:rPr>
              <a:t>(abo</a:t>
            </a:r>
            <a:r>
              <a:rPr lang="en-IN" sz="2400" spc="-15" dirty="0" smtClean="0">
                <a:cs typeface="Times New Roman"/>
              </a:rPr>
              <a:t>u</a:t>
            </a:r>
            <a:r>
              <a:rPr lang="en-IN" sz="2400" dirty="0" smtClean="0">
                <a:cs typeface="Times New Roman"/>
              </a:rPr>
              <a:t>t</a:t>
            </a:r>
            <a:r>
              <a:rPr lang="en-IN" sz="2400" spc="200" dirty="0" smtClean="0">
                <a:cs typeface="Times New Roman"/>
              </a:rPr>
              <a:t> </a:t>
            </a:r>
            <a:r>
              <a:rPr lang="en-IN" sz="2400" dirty="0" smtClean="0">
                <a:cs typeface="Times New Roman"/>
              </a:rPr>
              <a:t>1.2</a:t>
            </a:r>
            <a:r>
              <a:rPr lang="en-IN" sz="2400" spc="200" dirty="0" smtClean="0">
                <a:cs typeface="Times New Roman"/>
              </a:rPr>
              <a:t> </a:t>
            </a:r>
            <a:r>
              <a:rPr lang="en-IN" sz="2400" dirty="0" smtClean="0">
                <a:cs typeface="Times New Roman"/>
              </a:rPr>
              <a:t>g</a:t>
            </a:r>
            <a:r>
              <a:rPr lang="en-IN" sz="2400" spc="200" dirty="0" smtClean="0">
                <a:cs typeface="Times New Roman"/>
              </a:rPr>
              <a:t> </a:t>
            </a:r>
            <a:r>
              <a:rPr lang="en-IN" sz="2400" dirty="0" smtClean="0">
                <a:cs typeface="Times New Roman"/>
              </a:rPr>
              <a:t>/L</a:t>
            </a:r>
            <a:r>
              <a:rPr lang="en-IN" sz="2400" spc="105" dirty="0" smtClean="0">
                <a:cs typeface="Times New Roman"/>
              </a:rPr>
              <a:t> </a:t>
            </a:r>
            <a:r>
              <a:rPr lang="en-IN" sz="2400" spc="-10" dirty="0" smtClean="0">
                <a:cs typeface="Times New Roman"/>
              </a:rPr>
              <a:t>a</a:t>
            </a:r>
            <a:r>
              <a:rPr lang="en-IN" sz="2400" dirty="0" smtClean="0">
                <a:cs typeface="Times New Roman"/>
              </a:rPr>
              <a:t>t</a:t>
            </a:r>
            <a:r>
              <a:rPr lang="en-IN" sz="2400" spc="195" dirty="0" smtClean="0">
                <a:cs typeface="Times New Roman"/>
              </a:rPr>
              <a:t> </a:t>
            </a:r>
            <a:r>
              <a:rPr lang="en-IN" sz="2400" dirty="0" smtClean="0">
                <a:cs typeface="Times New Roman"/>
              </a:rPr>
              <a:t>25</a:t>
            </a:r>
            <a:r>
              <a:rPr lang="en-IN" sz="2400" spc="5" dirty="0" smtClean="0">
                <a:cs typeface="Times New Roman"/>
              </a:rPr>
              <a:t>º</a:t>
            </a:r>
            <a:r>
              <a:rPr lang="en-IN" sz="2400" dirty="0" smtClean="0">
                <a:cs typeface="Times New Roman"/>
              </a:rPr>
              <a:t>C),</a:t>
            </a:r>
            <a:r>
              <a:rPr lang="en-IN" sz="2400" spc="204" dirty="0" smtClean="0">
                <a:cs typeface="Times New Roman"/>
              </a:rPr>
              <a:t> </a:t>
            </a:r>
            <a:r>
              <a:rPr lang="en-IN" sz="2400" dirty="0" smtClean="0">
                <a:cs typeface="Times New Roman"/>
              </a:rPr>
              <a:t>whi</a:t>
            </a:r>
            <a:r>
              <a:rPr lang="en-IN" sz="2400" spc="-10" dirty="0" smtClean="0">
                <a:cs typeface="Times New Roman"/>
              </a:rPr>
              <a:t>c</a:t>
            </a:r>
            <a:r>
              <a:rPr lang="en-IN" sz="2400" dirty="0" smtClean="0">
                <a:cs typeface="Times New Roman"/>
              </a:rPr>
              <a:t>h</a:t>
            </a:r>
            <a:r>
              <a:rPr lang="en-IN" sz="2400" spc="200" dirty="0" smtClean="0">
                <a:cs typeface="Times New Roman"/>
              </a:rPr>
              <a:t> </a:t>
            </a:r>
            <a:r>
              <a:rPr lang="en-IN" sz="2400" dirty="0" smtClean="0">
                <a:cs typeface="Times New Roman"/>
              </a:rPr>
              <a:t>decrea</a:t>
            </a:r>
            <a:r>
              <a:rPr lang="en-IN" sz="2400" spc="-10" dirty="0" smtClean="0">
                <a:cs typeface="Times New Roman"/>
              </a:rPr>
              <a:t>s</a:t>
            </a:r>
            <a:r>
              <a:rPr lang="en-IN" sz="2400" dirty="0" smtClean="0">
                <a:cs typeface="Times New Roman"/>
              </a:rPr>
              <a:t>es</a:t>
            </a:r>
            <a:r>
              <a:rPr lang="en-IN" sz="2400" spc="210" dirty="0" smtClean="0">
                <a:cs typeface="Times New Roman"/>
              </a:rPr>
              <a:t> </a:t>
            </a:r>
            <a:r>
              <a:rPr lang="en-IN" sz="2400" dirty="0" smtClean="0">
                <a:cs typeface="Times New Roman"/>
              </a:rPr>
              <a:t>as</a:t>
            </a:r>
            <a:r>
              <a:rPr lang="en-IN" sz="2400" spc="204" dirty="0" smtClean="0">
                <a:cs typeface="Times New Roman"/>
              </a:rPr>
              <a:t> </a:t>
            </a:r>
            <a:r>
              <a:rPr lang="en-IN" sz="2400" dirty="0" smtClean="0">
                <a:cs typeface="Times New Roman"/>
              </a:rPr>
              <a:t>t</a:t>
            </a:r>
            <a:r>
              <a:rPr lang="en-IN" sz="2400" spc="-10" dirty="0" smtClean="0">
                <a:cs typeface="Times New Roman"/>
              </a:rPr>
              <a:t>h</a:t>
            </a:r>
            <a:r>
              <a:rPr lang="en-IN" sz="2400" dirty="0" smtClean="0">
                <a:cs typeface="Times New Roman"/>
              </a:rPr>
              <a:t>e te</a:t>
            </a:r>
            <a:r>
              <a:rPr lang="en-IN" sz="2400" spc="-15" dirty="0" smtClean="0">
                <a:cs typeface="Times New Roman"/>
              </a:rPr>
              <a:t>m</a:t>
            </a:r>
            <a:r>
              <a:rPr lang="en-IN" sz="2400" dirty="0" smtClean="0">
                <a:cs typeface="Times New Roman"/>
              </a:rPr>
              <a:t>peratu</a:t>
            </a:r>
            <a:r>
              <a:rPr lang="en-IN" sz="2400" spc="5" dirty="0" smtClean="0">
                <a:cs typeface="Times New Roman"/>
              </a:rPr>
              <a:t>r</a:t>
            </a:r>
            <a:r>
              <a:rPr lang="en-IN" sz="2400" dirty="0" smtClean="0">
                <a:cs typeface="Times New Roman"/>
              </a:rPr>
              <a:t>e</a:t>
            </a:r>
            <a:r>
              <a:rPr lang="en-IN" sz="2400" spc="-30" dirty="0" smtClean="0">
                <a:cs typeface="Times New Roman"/>
              </a:rPr>
              <a:t> </a:t>
            </a:r>
            <a:r>
              <a:rPr lang="en-IN" sz="2400" dirty="0" smtClean="0">
                <a:cs typeface="Times New Roman"/>
              </a:rPr>
              <a:t>r</a:t>
            </a:r>
            <a:r>
              <a:rPr lang="en-IN" sz="2400" spc="5" dirty="0" smtClean="0">
                <a:cs typeface="Times New Roman"/>
              </a:rPr>
              <a:t>i</a:t>
            </a:r>
            <a:r>
              <a:rPr lang="en-IN" sz="2400" dirty="0" smtClean="0">
                <a:cs typeface="Times New Roman"/>
              </a:rPr>
              <a:t>se</a:t>
            </a:r>
            <a:r>
              <a:rPr lang="en-IN" sz="2400" spc="5" dirty="0" smtClean="0">
                <a:cs typeface="Times New Roman"/>
              </a:rPr>
              <a:t>s.</a:t>
            </a:r>
          </a:p>
          <a:p>
            <a:pPr marL="241300" marR="5080" indent="-228600">
              <a:lnSpc>
                <a:spcPts val="2590"/>
              </a:lnSpc>
              <a:spcBef>
                <a:spcPts val="994"/>
              </a:spcBef>
              <a:buClr>
                <a:srgbClr val="C00000"/>
              </a:buClr>
              <a:buSzPct val="125000"/>
              <a:buFont typeface="Arial" pitchFamily="34" charset="0"/>
              <a:buChar char="•"/>
              <a:tabLst>
                <a:tab pos="241935" algn="l"/>
              </a:tabLst>
            </a:pPr>
            <a:endParaRPr lang="en-IN" sz="2400" dirty="0" smtClean="0">
              <a:cs typeface="Times New Roman"/>
            </a:endParaRPr>
          </a:p>
          <a:p>
            <a:pPr marL="241300" marR="5080" indent="-228600">
              <a:lnSpc>
                <a:spcPts val="2590"/>
              </a:lnSpc>
              <a:spcBef>
                <a:spcPts val="994"/>
              </a:spcBef>
              <a:buClr>
                <a:srgbClr val="C00000"/>
              </a:buClr>
              <a:buSzPct val="125000"/>
              <a:buFont typeface="Arial" pitchFamily="34" charset="0"/>
              <a:buChar char="•"/>
              <a:tabLst>
                <a:tab pos="241935" algn="l"/>
              </a:tabLst>
            </a:pPr>
            <a:r>
              <a:rPr lang="en-IN" sz="2400" dirty="0" smtClean="0">
                <a:cs typeface="Times New Roman"/>
              </a:rPr>
              <a:t>It</a:t>
            </a:r>
            <a:r>
              <a:rPr lang="en-IN" sz="2400" spc="-10" dirty="0" smtClean="0">
                <a:cs typeface="Times New Roman"/>
              </a:rPr>
              <a:t> </a:t>
            </a:r>
            <a:r>
              <a:rPr lang="en-IN" sz="2400" dirty="0" smtClean="0">
                <a:cs typeface="Times New Roman"/>
              </a:rPr>
              <a:t>has a</a:t>
            </a:r>
            <a:r>
              <a:rPr lang="en-IN" sz="2400" spc="-10" dirty="0" smtClean="0">
                <a:cs typeface="Times New Roman"/>
              </a:rPr>
              <a:t> </a:t>
            </a:r>
            <a:r>
              <a:rPr lang="en-IN" sz="2400" dirty="0" smtClean="0">
                <a:cs typeface="Times New Roman"/>
              </a:rPr>
              <a:t>high</a:t>
            </a:r>
            <a:r>
              <a:rPr lang="en-IN" sz="2400" spc="-10" dirty="0" smtClean="0">
                <a:cs typeface="Times New Roman"/>
              </a:rPr>
              <a:t> </a:t>
            </a:r>
            <a:r>
              <a:rPr lang="en-IN" sz="2400" dirty="0" smtClean="0">
                <a:cs typeface="Times New Roman"/>
              </a:rPr>
              <a:t>pH</a:t>
            </a:r>
            <a:r>
              <a:rPr lang="en-IN" sz="2400" spc="5" dirty="0" smtClean="0">
                <a:cs typeface="Times New Roman"/>
              </a:rPr>
              <a:t> </a:t>
            </a:r>
            <a:r>
              <a:rPr lang="en-IN" sz="2400" dirty="0" smtClean="0">
                <a:cs typeface="Times New Roman"/>
              </a:rPr>
              <a:t>(</a:t>
            </a:r>
            <a:r>
              <a:rPr lang="en-IN" sz="2400" spc="5" dirty="0" smtClean="0">
                <a:cs typeface="Times New Roman"/>
              </a:rPr>
              <a:t>a</a:t>
            </a:r>
            <a:r>
              <a:rPr lang="en-IN" sz="2400" dirty="0" smtClean="0">
                <a:cs typeface="Times New Roman"/>
              </a:rPr>
              <a:t>bout</a:t>
            </a:r>
            <a:r>
              <a:rPr lang="en-IN" sz="2400" spc="-15" dirty="0" smtClean="0">
                <a:cs typeface="Times New Roman"/>
              </a:rPr>
              <a:t> </a:t>
            </a:r>
            <a:r>
              <a:rPr lang="en-IN" sz="2400" dirty="0" smtClean="0">
                <a:cs typeface="Times New Roman"/>
              </a:rPr>
              <a:t>12.5-12.8)</a:t>
            </a:r>
            <a:r>
              <a:rPr lang="en-IN" sz="2400" spc="-10" dirty="0" smtClean="0">
                <a:cs typeface="Times New Roman"/>
              </a:rPr>
              <a:t> </a:t>
            </a:r>
            <a:r>
              <a:rPr lang="en-IN" sz="2400" dirty="0" smtClean="0">
                <a:cs typeface="Times New Roman"/>
              </a:rPr>
              <a:t>and</a:t>
            </a:r>
            <a:r>
              <a:rPr lang="en-IN" sz="2400" spc="-10" dirty="0" smtClean="0">
                <a:cs typeface="Times New Roman"/>
              </a:rPr>
              <a:t> </a:t>
            </a:r>
            <a:r>
              <a:rPr lang="en-IN" sz="2400" dirty="0" smtClean="0">
                <a:cs typeface="Times New Roman"/>
              </a:rPr>
              <a:t>is inso</a:t>
            </a:r>
            <a:r>
              <a:rPr lang="en-IN" sz="2400" spc="5" dirty="0" smtClean="0">
                <a:cs typeface="Times New Roman"/>
              </a:rPr>
              <a:t>l</a:t>
            </a:r>
            <a:r>
              <a:rPr lang="en-IN" sz="2400" dirty="0" smtClean="0">
                <a:cs typeface="Times New Roman"/>
              </a:rPr>
              <a:t>uble</a:t>
            </a:r>
            <a:r>
              <a:rPr lang="en-IN" sz="2400" spc="-30" dirty="0" smtClean="0">
                <a:cs typeface="Times New Roman"/>
              </a:rPr>
              <a:t> </a:t>
            </a:r>
            <a:r>
              <a:rPr lang="en-IN" sz="2400" dirty="0" smtClean="0">
                <a:cs typeface="Times New Roman"/>
              </a:rPr>
              <a:t>in</a:t>
            </a:r>
            <a:r>
              <a:rPr lang="en-IN" sz="2400" spc="-15" dirty="0" smtClean="0">
                <a:cs typeface="Times New Roman"/>
              </a:rPr>
              <a:t> </a:t>
            </a:r>
            <a:r>
              <a:rPr lang="en-IN" sz="2400" dirty="0" smtClean="0">
                <a:cs typeface="Times New Roman"/>
              </a:rPr>
              <a:t>a</a:t>
            </a:r>
            <a:r>
              <a:rPr lang="en-IN" sz="2400" spc="5" dirty="0" smtClean="0">
                <a:cs typeface="Times New Roman"/>
              </a:rPr>
              <a:t>l</a:t>
            </a:r>
            <a:r>
              <a:rPr lang="en-IN" sz="2400" dirty="0" smtClean="0">
                <a:cs typeface="Times New Roman"/>
              </a:rPr>
              <a:t>co</a:t>
            </a:r>
            <a:r>
              <a:rPr lang="en-IN" sz="2400" spc="5" dirty="0" smtClean="0">
                <a:cs typeface="Times New Roman"/>
              </a:rPr>
              <a:t>h</a:t>
            </a:r>
            <a:r>
              <a:rPr lang="en-IN" sz="2400" dirty="0" smtClean="0">
                <a:cs typeface="Times New Roman"/>
              </a:rPr>
              <a:t>o</a:t>
            </a:r>
            <a:r>
              <a:rPr lang="en-IN" sz="2400" spc="-5" dirty="0" smtClean="0">
                <a:cs typeface="Times New Roman"/>
              </a:rPr>
              <a:t>l</a:t>
            </a:r>
            <a:r>
              <a:rPr lang="en-IN" sz="2400" dirty="0" smtClean="0">
                <a:cs typeface="Times New Roman"/>
              </a:rPr>
              <a:t>.</a:t>
            </a:r>
          </a:p>
          <a:p>
            <a:pPr marL="241300" marR="5080" indent="-228600">
              <a:lnSpc>
                <a:spcPts val="2590"/>
              </a:lnSpc>
              <a:spcBef>
                <a:spcPts val="994"/>
              </a:spcBef>
              <a:buClr>
                <a:srgbClr val="C00000"/>
              </a:buClr>
              <a:buSzPct val="125000"/>
              <a:buFont typeface="Arial" pitchFamily="34" charset="0"/>
              <a:buChar char="•"/>
              <a:tabLst>
                <a:tab pos="241935" algn="l"/>
              </a:tabLst>
            </a:pPr>
            <a:endParaRPr lang="en-US" sz="2400" dirty="0" smtClean="0">
              <a:cs typeface="Times New Roman"/>
            </a:endParaRPr>
          </a:p>
          <a:p>
            <a:pPr marL="241300" marR="5080" indent="-228600">
              <a:lnSpc>
                <a:spcPts val="2590"/>
              </a:lnSpc>
              <a:spcBef>
                <a:spcPts val="994"/>
              </a:spcBef>
              <a:buClr>
                <a:srgbClr val="C00000"/>
              </a:buClr>
              <a:buSzPct val="125000"/>
              <a:buFont typeface="Arial" pitchFamily="34" charset="0"/>
              <a:buChar char="•"/>
              <a:tabLst>
                <a:tab pos="241935" algn="l"/>
              </a:tabLst>
            </a:pPr>
            <a:endParaRPr lang="en-IN" sz="2400" dirty="0" smtClean="0">
              <a:cs typeface="Times New Roman"/>
            </a:endParaRPr>
          </a:p>
          <a:p>
            <a:pPr>
              <a:buSzPct val="125000"/>
            </a:pPr>
            <a:endParaRPr lang="en-IN"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81000" y="304800"/>
            <a:ext cx="8229600" cy="838200"/>
          </a:xfrm>
        </p:spPr>
        <p:txBody>
          <a:bodyPr/>
          <a:lstStyle/>
          <a:p>
            <a:pPr eaLnBrk="1" hangingPunct="1"/>
            <a:r>
              <a:rPr lang="en-US" u="sng" smtClean="0"/>
              <a:t>History</a:t>
            </a:r>
            <a:r>
              <a:rPr lang="en-US" smtClean="0"/>
              <a:t>…</a:t>
            </a:r>
            <a:endParaRPr lang="en-US" u="sng" smtClean="0"/>
          </a:p>
        </p:txBody>
      </p:sp>
      <p:sp>
        <p:nvSpPr>
          <p:cNvPr id="231427" name="Rectangle 3"/>
          <p:cNvSpPr>
            <a:spLocks noGrp="1" noChangeArrowheads="1"/>
          </p:cNvSpPr>
          <p:nvPr>
            <p:ph type="body" idx="4294967295"/>
          </p:nvPr>
        </p:nvSpPr>
        <p:spPr>
          <a:xfrm>
            <a:off x="0" y="1752600"/>
            <a:ext cx="8229600" cy="4530725"/>
          </a:xfrm>
        </p:spPr>
        <p:txBody>
          <a:bodyPr rtlCol="0">
            <a:normAutofit fontScale="92500" lnSpcReduction="10000"/>
          </a:bodyPr>
          <a:lstStyle/>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800" dirty="0">
                <a:ea typeface="+mj-ea"/>
              </a:rPr>
              <a:t>1873- </a:t>
            </a:r>
            <a:r>
              <a:rPr lang="en-US" sz="2800" b="1" dirty="0">
                <a:ea typeface="+mj-ea"/>
              </a:rPr>
              <a:t>Silicate cement</a:t>
            </a:r>
            <a:r>
              <a:rPr lang="en-US" sz="2800" dirty="0">
                <a:ea typeface="+mj-ea"/>
              </a:rPr>
              <a:t> by </a:t>
            </a:r>
            <a:r>
              <a:rPr lang="en-US" sz="2800" dirty="0">
                <a:solidFill>
                  <a:srgbClr val="FF33CC"/>
                </a:solidFill>
                <a:ea typeface="+mj-ea"/>
              </a:rPr>
              <a:t>Fletcher</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800" dirty="0">
              <a:solidFill>
                <a:srgbClr val="FF33CC"/>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800" dirty="0">
                <a:ea typeface="+mj-ea"/>
              </a:rPr>
              <a:t>1873- </a:t>
            </a:r>
            <a:r>
              <a:rPr lang="en-US" sz="2800" b="1" dirty="0">
                <a:ea typeface="+mj-ea"/>
              </a:rPr>
              <a:t>Zinc oxide</a:t>
            </a:r>
            <a:r>
              <a:rPr lang="en-US" sz="2800" dirty="0">
                <a:ea typeface="+mj-ea"/>
              </a:rPr>
              <a:t> and </a:t>
            </a:r>
            <a:r>
              <a:rPr lang="en-US" sz="2800" b="1" dirty="0">
                <a:ea typeface="+mj-ea"/>
              </a:rPr>
              <a:t>clove oil</a:t>
            </a:r>
            <a:r>
              <a:rPr lang="en-US" sz="2800" dirty="0">
                <a:ea typeface="+mj-ea"/>
              </a:rPr>
              <a:t> by </a:t>
            </a:r>
            <a:r>
              <a:rPr lang="en-US" sz="2800" dirty="0" err="1">
                <a:solidFill>
                  <a:srgbClr val="FF33CC"/>
                </a:solidFill>
                <a:ea typeface="+mj-ea"/>
              </a:rPr>
              <a:t>Chisolm</a:t>
            </a:r>
            <a:endParaRPr lang="en-US" sz="2800" dirty="0">
              <a:solidFill>
                <a:srgbClr val="FF33CC"/>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800" dirty="0">
              <a:solidFill>
                <a:srgbClr val="FF33CC"/>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800" dirty="0">
                <a:ea typeface="+mj-ea"/>
              </a:rPr>
              <a:t>1879- </a:t>
            </a:r>
            <a:r>
              <a:rPr lang="en-US" sz="2800" b="1" dirty="0">
                <a:ea typeface="+mj-ea"/>
              </a:rPr>
              <a:t>Zinc phosphate</a:t>
            </a:r>
            <a:r>
              <a:rPr lang="en-US" sz="2800" dirty="0">
                <a:ea typeface="+mj-ea"/>
              </a:rPr>
              <a:t> cement by </a:t>
            </a:r>
            <a:r>
              <a:rPr lang="en-US" sz="2800" dirty="0" err="1">
                <a:solidFill>
                  <a:srgbClr val="FF33CC"/>
                </a:solidFill>
                <a:ea typeface="+mj-ea"/>
              </a:rPr>
              <a:t>Dr</a:t>
            </a:r>
            <a:r>
              <a:rPr lang="en-US" sz="2800" dirty="0">
                <a:solidFill>
                  <a:srgbClr val="FF33CC"/>
                </a:solidFill>
                <a:ea typeface="+mj-ea"/>
              </a:rPr>
              <a:t> Pierce</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800" dirty="0">
              <a:solidFill>
                <a:srgbClr val="FF33CC"/>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800" dirty="0">
                <a:ea typeface="+mj-ea"/>
              </a:rPr>
              <a:t>1930- </a:t>
            </a:r>
            <a:r>
              <a:rPr lang="en-US" sz="2800" b="1" dirty="0">
                <a:ea typeface="+mj-ea"/>
              </a:rPr>
              <a:t>Calcium hydroxide</a:t>
            </a:r>
            <a:r>
              <a:rPr lang="en-US" sz="2800" dirty="0">
                <a:ea typeface="+mj-ea"/>
              </a:rPr>
              <a:t> paste by </a:t>
            </a:r>
            <a:r>
              <a:rPr lang="en-US" sz="2800" dirty="0">
                <a:solidFill>
                  <a:srgbClr val="FF33CC"/>
                </a:solidFill>
                <a:ea typeface="+mj-ea"/>
              </a:rPr>
              <a:t>Hermann</a:t>
            </a: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800" dirty="0">
              <a:solidFill>
                <a:srgbClr val="FF33CC"/>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800" dirty="0">
                <a:ea typeface="+mj-ea"/>
              </a:rPr>
              <a:t>1968-</a:t>
            </a:r>
            <a:r>
              <a:rPr lang="en-US" sz="2800" b="1" dirty="0">
                <a:ea typeface="+mj-ea"/>
              </a:rPr>
              <a:t>Polycarboxilic </a:t>
            </a:r>
            <a:r>
              <a:rPr lang="en-US" sz="2800" dirty="0">
                <a:ea typeface="+mj-ea"/>
              </a:rPr>
              <a:t>cement by </a:t>
            </a:r>
            <a:r>
              <a:rPr lang="en-US" sz="2800" dirty="0">
                <a:solidFill>
                  <a:srgbClr val="FF33CC"/>
                </a:solidFill>
                <a:ea typeface="+mj-ea"/>
              </a:rPr>
              <a:t>Dennis Smith</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800" dirty="0">
              <a:solidFill>
                <a:srgbClr val="FF33CC"/>
              </a:solidFill>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r>
              <a:rPr lang="en-US" sz="2800" dirty="0">
                <a:ea typeface="+mj-ea"/>
              </a:rPr>
              <a:t>1971-</a:t>
            </a:r>
            <a:r>
              <a:rPr lang="en-US" sz="2800" b="1" dirty="0">
                <a:ea typeface="+mj-ea"/>
              </a:rPr>
              <a:t>Glass</a:t>
            </a:r>
            <a:r>
              <a:rPr lang="en-US" sz="2800" dirty="0">
                <a:ea typeface="+mj-ea"/>
              </a:rPr>
              <a:t> </a:t>
            </a:r>
            <a:r>
              <a:rPr lang="en-US" sz="2800" b="1" dirty="0" err="1">
                <a:ea typeface="+mj-ea"/>
              </a:rPr>
              <a:t>ionomer</a:t>
            </a:r>
            <a:r>
              <a:rPr lang="en-US" sz="2800" b="1" dirty="0">
                <a:ea typeface="+mj-ea"/>
              </a:rPr>
              <a:t> </a:t>
            </a:r>
            <a:r>
              <a:rPr lang="en-US" sz="2800" dirty="0">
                <a:ea typeface="+mj-ea"/>
              </a:rPr>
              <a:t>cement by </a:t>
            </a:r>
            <a:r>
              <a:rPr lang="en-US" sz="2800" dirty="0">
                <a:solidFill>
                  <a:srgbClr val="FF33CC"/>
                </a:solidFill>
                <a:ea typeface="+mj-ea"/>
              </a:rPr>
              <a:t>Wilson and </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r>
              <a:rPr lang="en-US" sz="2800" dirty="0">
                <a:solidFill>
                  <a:srgbClr val="FF33CC"/>
                </a:solidFill>
                <a:ea typeface="+mj-ea"/>
              </a:rPr>
              <a:t>                                                                    Kent</a:t>
            </a:r>
          </a:p>
          <a:p>
            <a:pPr marL="342906" indent="-342906" defTabSz="457207" eaLnBrk="1" fontAlgn="auto" hangingPunct="1">
              <a:lnSpc>
                <a:spcPct val="80000"/>
              </a:lnSpc>
              <a:spcAft>
                <a:spcPts val="0"/>
              </a:spcAft>
              <a:buClr>
                <a:schemeClr val="bg2">
                  <a:lumMod val="40000"/>
                  <a:lumOff val="60000"/>
                </a:schemeClr>
              </a:buClr>
              <a:buFont typeface="Wingdings" charset="0"/>
              <a:buNone/>
              <a:defRPr/>
            </a:pPr>
            <a:endParaRPr lang="en-US" sz="2800" dirty="0">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800" dirty="0">
              <a:ea typeface="+mj-ea"/>
            </a:endParaRPr>
          </a:p>
          <a:p>
            <a:pPr marL="342906" indent="-342906" defTabSz="457207" eaLnBrk="1" fontAlgn="auto" hangingPunct="1">
              <a:lnSpc>
                <a:spcPct val="80000"/>
              </a:lnSpc>
              <a:spcAft>
                <a:spcPts val="0"/>
              </a:spcAft>
              <a:buClr>
                <a:schemeClr val="bg2">
                  <a:lumMod val="40000"/>
                  <a:lumOff val="60000"/>
                </a:schemeClr>
              </a:buClr>
              <a:buFont typeface="Wingdings 3" charset="2"/>
              <a:buChar char=""/>
              <a:defRPr/>
            </a:pPr>
            <a:endParaRPr lang="en-US" sz="2800" dirty="0">
              <a:ea typeface="+mj-ea"/>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object 7"/>
          <p:cNvSpPr txBox="1">
            <a:spLocks noGrp="1"/>
          </p:cNvSpPr>
          <p:nvPr>
            <p:ph sz="quarter" idx="1"/>
          </p:nvPr>
        </p:nvSpPr>
        <p:spPr>
          <a:xfrm>
            <a:off x="914400" y="1447800"/>
            <a:ext cx="7772400" cy="3285515"/>
          </a:xfrm>
          <a:prstGeom prst="rect">
            <a:avLst/>
          </a:prstGeom>
        </p:spPr>
        <p:txBody>
          <a:bodyPr vert="horz" wrap="square" lIns="0" tIns="0" rIns="0" bIns="0" rtlCol="0">
            <a:spAutoFit/>
          </a:bodyPr>
          <a:lstStyle/>
          <a:p>
            <a:pPr marL="241300" indent="-228600">
              <a:lnSpc>
                <a:spcPct val="100000"/>
              </a:lnSpc>
              <a:buClr>
                <a:srgbClr val="C00000"/>
              </a:buClr>
              <a:buSzPct val="120000"/>
              <a:buFont typeface="Arial"/>
              <a:buChar char="•"/>
              <a:tabLst>
                <a:tab pos="241935" algn="l"/>
              </a:tabLst>
            </a:pPr>
            <a:r>
              <a:rPr sz="2800" dirty="0">
                <a:cs typeface="Times New Roman"/>
              </a:rPr>
              <a:t>Co</a:t>
            </a:r>
            <a:r>
              <a:rPr sz="2800" spc="-25" dirty="0">
                <a:cs typeface="Times New Roman"/>
              </a:rPr>
              <a:t>m</a:t>
            </a:r>
            <a:r>
              <a:rPr sz="2800" dirty="0">
                <a:cs typeface="Times New Roman"/>
              </a:rPr>
              <a:t>press</a:t>
            </a:r>
            <a:r>
              <a:rPr sz="2800" spc="5" dirty="0">
                <a:cs typeface="Times New Roman"/>
              </a:rPr>
              <a:t>i</a:t>
            </a:r>
            <a:r>
              <a:rPr sz="2800" dirty="0">
                <a:cs typeface="Times New Roman"/>
              </a:rPr>
              <a:t>ve</a:t>
            </a:r>
            <a:r>
              <a:rPr sz="2800" spc="5" dirty="0">
                <a:cs typeface="Times New Roman"/>
              </a:rPr>
              <a:t> </a:t>
            </a:r>
            <a:r>
              <a:rPr sz="2800" dirty="0" smtClean="0">
                <a:cs typeface="Times New Roman"/>
              </a:rPr>
              <a:t>Strength</a:t>
            </a:r>
            <a:endParaRPr lang="en-US" sz="2800" dirty="0" smtClean="0">
              <a:cs typeface="Times New Roman"/>
            </a:endParaRPr>
          </a:p>
          <a:p>
            <a:pPr marL="241300" indent="-228600">
              <a:lnSpc>
                <a:spcPct val="100000"/>
              </a:lnSpc>
              <a:buClr>
                <a:srgbClr val="C00000"/>
              </a:buClr>
              <a:buSzPct val="120000"/>
              <a:buFont typeface="Arial"/>
              <a:buChar char="•"/>
              <a:tabLst>
                <a:tab pos="241935" algn="l"/>
              </a:tabLst>
            </a:pPr>
            <a:endParaRPr sz="2800" dirty="0">
              <a:cs typeface="Times New Roman"/>
            </a:endParaRPr>
          </a:p>
          <a:p>
            <a:pPr marL="698500" lvl="1" indent="-228600">
              <a:lnSpc>
                <a:spcPct val="100000"/>
              </a:lnSpc>
              <a:spcBef>
                <a:spcPts val="280"/>
              </a:spcBef>
              <a:buClr>
                <a:srgbClr val="C00000"/>
              </a:buClr>
              <a:buSzPct val="120000"/>
              <a:buFont typeface="Arial"/>
              <a:buChar char="•"/>
              <a:tabLst>
                <a:tab pos="699135" algn="l"/>
              </a:tabLst>
            </a:pPr>
            <a:r>
              <a:rPr sz="2800" dirty="0">
                <a:cs typeface="Times New Roman"/>
              </a:rPr>
              <a:t>7</a:t>
            </a:r>
            <a:r>
              <a:rPr sz="2800" spc="-5" dirty="0">
                <a:cs typeface="Times New Roman"/>
              </a:rPr>
              <a:t> </a:t>
            </a:r>
            <a:r>
              <a:rPr sz="2800" spc="-25" dirty="0">
                <a:cs typeface="Times New Roman"/>
              </a:rPr>
              <a:t>m</a:t>
            </a:r>
            <a:r>
              <a:rPr sz="2800" dirty="0">
                <a:cs typeface="Times New Roman"/>
              </a:rPr>
              <a:t>inut</a:t>
            </a:r>
            <a:r>
              <a:rPr sz="2800" spc="-10" dirty="0">
                <a:cs typeface="Times New Roman"/>
              </a:rPr>
              <a:t>e</a:t>
            </a:r>
            <a:r>
              <a:rPr sz="2800" dirty="0">
                <a:cs typeface="Times New Roman"/>
              </a:rPr>
              <a:t>s</a:t>
            </a:r>
            <a:r>
              <a:rPr sz="2800" spc="-5" dirty="0">
                <a:cs typeface="Times New Roman"/>
              </a:rPr>
              <a:t> </a:t>
            </a:r>
            <a:r>
              <a:rPr sz="2800" dirty="0">
                <a:cs typeface="Times New Roman"/>
              </a:rPr>
              <a:t>:</a:t>
            </a:r>
            <a:r>
              <a:rPr sz="2800" spc="-15" dirty="0">
                <a:cs typeface="Times New Roman"/>
              </a:rPr>
              <a:t> </a:t>
            </a:r>
            <a:r>
              <a:rPr sz="2800" spc="5" dirty="0">
                <a:cs typeface="Times New Roman"/>
              </a:rPr>
              <a:t>3</a:t>
            </a:r>
            <a:r>
              <a:rPr sz="2800" dirty="0">
                <a:cs typeface="Times New Roman"/>
              </a:rPr>
              <a:t>.8</a:t>
            </a:r>
            <a:r>
              <a:rPr sz="2800" spc="-15" dirty="0">
                <a:cs typeface="Times New Roman"/>
              </a:rPr>
              <a:t> </a:t>
            </a:r>
            <a:r>
              <a:rPr sz="2800" spc="-10" dirty="0">
                <a:cs typeface="Times New Roman"/>
              </a:rPr>
              <a:t>t</a:t>
            </a:r>
            <a:r>
              <a:rPr sz="2800" dirty="0">
                <a:cs typeface="Times New Roman"/>
              </a:rPr>
              <a:t>o </a:t>
            </a:r>
            <a:r>
              <a:rPr sz="2800" spc="5" dirty="0">
                <a:cs typeface="Times New Roman"/>
              </a:rPr>
              <a:t>7</a:t>
            </a:r>
            <a:r>
              <a:rPr sz="2800" dirty="0">
                <a:cs typeface="Times New Roman"/>
              </a:rPr>
              <a:t>.6</a:t>
            </a:r>
            <a:r>
              <a:rPr sz="2800" spc="-15" dirty="0">
                <a:cs typeface="Times New Roman"/>
              </a:rPr>
              <a:t> </a:t>
            </a:r>
            <a:r>
              <a:rPr sz="2800" dirty="0">
                <a:cs typeface="Times New Roman"/>
              </a:rPr>
              <a:t>MPa</a:t>
            </a:r>
            <a:r>
              <a:rPr sz="2800" spc="-15" dirty="0">
                <a:cs typeface="Times New Roman"/>
              </a:rPr>
              <a:t> </a:t>
            </a:r>
            <a:r>
              <a:rPr sz="2800" spc="-10" dirty="0">
                <a:cs typeface="Times New Roman"/>
              </a:rPr>
              <a:t>t</a:t>
            </a:r>
            <a:r>
              <a:rPr sz="2800" dirty="0">
                <a:cs typeface="Times New Roman"/>
              </a:rPr>
              <a:t>o</a:t>
            </a:r>
            <a:r>
              <a:rPr sz="2800" spc="-5" dirty="0">
                <a:cs typeface="Times New Roman"/>
              </a:rPr>
              <a:t> </a:t>
            </a:r>
            <a:r>
              <a:rPr sz="2800" spc="5" dirty="0">
                <a:cs typeface="Times New Roman"/>
              </a:rPr>
              <a:t>55</a:t>
            </a:r>
            <a:r>
              <a:rPr sz="2800" dirty="0">
                <a:cs typeface="Times New Roman"/>
              </a:rPr>
              <a:t>0</a:t>
            </a:r>
            <a:r>
              <a:rPr sz="2800" spc="-15" dirty="0">
                <a:cs typeface="Times New Roman"/>
              </a:rPr>
              <a:t> </a:t>
            </a:r>
            <a:r>
              <a:rPr sz="2800" dirty="0">
                <a:cs typeface="Times New Roman"/>
              </a:rPr>
              <a:t>ps</a:t>
            </a:r>
            <a:r>
              <a:rPr sz="2800" spc="-5" dirty="0">
                <a:cs typeface="Times New Roman"/>
              </a:rPr>
              <a:t>i</a:t>
            </a:r>
            <a:r>
              <a:rPr sz="2800" dirty="0">
                <a:cs typeface="Times New Roman"/>
              </a:rPr>
              <a:t>.</a:t>
            </a:r>
          </a:p>
          <a:p>
            <a:pPr marL="698500" lvl="1" indent="-228600">
              <a:lnSpc>
                <a:spcPct val="100000"/>
              </a:lnSpc>
              <a:spcBef>
                <a:spcPts val="250"/>
              </a:spcBef>
              <a:buClr>
                <a:srgbClr val="C00000"/>
              </a:buClr>
              <a:buSzPct val="120000"/>
              <a:buFont typeface="Arial"/>
              <a:buChar char="•"/>
              <a:tabLst>
                <a:tab pos="699135" algn="l"/>
              </a:tabLst>
            </a:pPr>
            <a:r>
              <a:rPr sz="2800" spc="5" dirty="0">
                <a:cs typeface="Times New Roman"/>
              </a:rPr>
              <a:t>3</a:t>
            </a:r>
            <a:r>
              <a:rPr sz="2800" dirty="0">
                <a:cs typeface="Times New Roman"/>
              </a:rPr>
              <a:t>0</a:t>
            </a:r>
            <a:r>
              <a:rPr sz="2800" spc="-15" dirty="0">
                <a:cs typeface="Times New Roman"/>
              </a:rPr>
              <a:t> </a:t>
            </a:r>
            <a:r>
              <a:rPr sz="2800" spc="-25" dirty="0">
                <a:cs typeface="Times New Roman"/>
              </a:rPr>
              <a:t>m</a:t>
            </a:r>
            <a:r>
              <a:rPr sz="2800" dirty="0">
                <a:cs typeface="Times New Roman"/>
              </a:rPr>
              <a:t>inut</a:t>
            </a:r>
            <a:r>
              <a:rPr sz="2800" spc="-10" dirty="0">
                <a:cs typeface="Times New Roman"/>
              </a:rPr>
              <a:t>e</a:t>
            </a:r>
            <a:r>
              <a:rPr sz="2800" dirty="0">
                <a:cs typeface="Times New Roman"/>
              </a:rPr>
              <a:t>s:</a:t>
            </a:r>
            <a:r>
              <a:rPr sz="2800" spc="-15" dirty="0">
                <a:cs typeface="Times New Roman"/>
              </a:rPr>
              <a:t> </a:t>
            </a:r>
            <a:r>
              <a:rPr sz="2800" spc="5" dirty="0">
                <a:cs typeface="Times New Roman"/>
              </a:rPr>
              <a:t>4</a:t>
            </a:r>
            <a:r>
              <a:rPr sz="2800" dirty="0">
                <a:cs typeface="Times New Roman"/>
              </a:rPr>
              <a:t>.8</a:t>
            </a:r>
            <a:r>
              <a:rPr sz="2800" spc="-15" dirty="0">
                <a:cs typeface="Times New Roman"/>
              </a:rPr>
              <a:t> </a:t>
            </a:r>
            <a:r>
              <a:rPr sz="2800" spc="-5" dirty="0">
                <a:cs typeface="Times New Roman"/>
              </a:rPr>
              <a:t>t</a:t>
            </a:r>
            <a:r>
              <a:rPr sz="2800" dirty="0">
                <a:cs typeface="Times New Roman"/>
              </a:rPr>
              <a:t>o</a:t>
            </a:r>
            <a:r>
              <a:rPr sz="2800" spc="-5" dirty="0">
                <a:cs typeface="Times New Roman"/>
              </a:rPr>
              <a:t> </a:t>
            </a:r>
            <a:r>
              <a:rPr sz="2800" spc="5" dirty="0">
                <a:cs typeface="Times New Roman"/>
              </a:rPr>
              <a:t>6</a:t>
            </a:r>
            <a:r>
              <a:rPr sz="2800" dirty="0">
                <a:cs typeface="Times New Roman"/>
              </a:rPr>
              <a:t>.2</a:t>
            </a:r>
            <a:r>
              <a:rPr sz="2800" spc="-15" dirty="0">
                <a:cs typeface="Times New Roman"/>
              </a:rPr>
              <a:t> </a:t>
            </a:r>
            <a:r>
              <a:rPr sz="2800" dirty="0">
                <a:cs typeface="Times New Roman"/>
              </a:rPr>
              <a:t>MPa</a:t>
            </a:r>
            <a:r>
              <a:rPr sz="2800" spc="-15" dirty="0">
                <a:cs typeface="Times New Roman"/>
              </a:rPr>
              <a:t> </a:t>
            </a:r>
            <a:r>
              <a:rPr sz="2800" spc="-10" dirty="0">
                <a:cs typeface="Times New Roman"/>
              </a:rPr>
              <a:t>t</a:t>
            </a:r>
            <a:r>
              <a:rPr sz="2800" dirty="0">
                <a:cs typeface="Times New Roman"/>
              </a:rPr>
              <a:t>o</a:t>
            </a:r>
            <a:r>
              <a:rPr sz="2800" spc="-5" dirty="0">
                <a:cs typeface="Times New Roman"/>
              </a:rPr>
              <a:t> </a:t>
            </a:r>
            <a:r>
              <a:rPr sz="2800" spc="5" dirty="0">
                <a:cs typeface="Times New Roman"/>
              </a:rPr>
              <a:t>75</a:t>
            </a:r>
            <a:r>
              <a:rPr sz="2800" dirty="0">
                <a:cs typeface="Times New Roman"/>
              </a:rPr>
              <a:t>0</a:t>
            </a:r>
            <a:r>
              <a:rPr sz="2800" spc="-30" dirty="0">
                <a:cs typeface="Times New Roman"/>
              </a:rPr>
              <a:t> </a:t>
            </a:r>
            <a:r>
              <a:rPr sz="2800" dirty="0">
                <a:cs typeface="Times New Roman"/>
              </a:rPr>
              <a:t>–</a:t>
            </a:r>
            <a:r>
              <a:rPr sz="2800" spc="-5" dirty="0">
                <a:cs typeface="Times New Roman"/>
              </a:rPr>
              <a:t> </a:t>
            </a:r>
            <a:r>
              <a:rPr sz="2800" spc="5" dirty="0">
                <a:cs typeface="Times New Roman"/>
              </a:rPr>
              <a:t>90</a:t>
            </a:r>
            <a:r>
              <a:rPr sz="2800" dirty="0">
                <a:cs typeface="Times New Roman"/>
              </a:rPr>
              <a:t>0</a:t>
            </a:r>
            <a:r>
              <a:rPr sz="2800" spc="-15" dirty="0">
                <a:cs typeface="Times New Roman"/>
              </a:rPr>
              <a:t> </a:t>
            </a:r>
            <a:r>
              <a:rPr sz="2800" dirty="0" smtClean="0">
                <a:cs typeface="Times New Roman"/>
              </a:rPr>
              <a:t>psi</a:t>
            </a:r>
            <a:endParaRPr lang="en-US" sz="2800" dirty="0" smtClean="0">
              <a:cs typeface="Times New Roman"/>
            </a:endParaRPr>
          </a:p>
          <a:p>
            <a:pPr marL="698500" lvl="1" indent="-228600">
              <a:lnSpc>
                <a:spcPct val="100000"/>
              </a:lnSpc>
              <a:spcBef>
                <a:spcPts val="250"/>
              </a:spcBef>
              <a:buClr>
                <a:srgbClr val="C00000"/>
              </a:buClr>
              <a:buSzPct val="120000"/>
              <a:buFont typeface="Arial"/>
              <a:buChar char="•"/>
              <a:tabLst>
                <a:tab pos="699135" algn="l"/>
              </a:tabLst>
            </a:pPr>
            <a:r>
              <a:rPr sz="2800" dirty="0" smtClean="0">
                <a:cs typeface="Times New Roman"/>
              </a:rPr>
              <a:t>24</a:t>
            </a:r>
            <a:r>
              <a:rPr sz="2800" spc="-20" dirty="0" smtClean="0">
                <a:cs typeface="Times New Roman"/>
              </a:rPr>
              <a:t> </a:t>
            </a:r>
            <a:r>
              <a:rPr sz="2800" dirty="0">
                <a:cs typeface="Times New Roman"/>
              </a:rPr>
              <a:t>hour</a:t>
            </a:r>
            <a:r>
              <a:rPr sz="2800" spc="-5" dirty="0">
                <a:cs typeface="Times New Roman"/>
              </a:rPr>
              <a:t>s</a:t>
            </a:r>
            <a:r>
              <a:rPr sz="2800" dirty="0">
                <a:cs typeface="Times New Roman"/>
              </a:rPr>
              <a:t>:</a:t>
            </a:r>
            <a:r>
              <a:rPr sz="2800" spc="-40" dirty="0">
                <a:cs typeface="Times New Roman"/>
              </a:rPr>
              <a:t> </a:t>
            </a:r>
            <a:r>
              <a:rPr sz="2800" dirty="0">
                <a:cs typeface="Times New Roman"/>
              </a:rPr>
              <a:t>8.3</a:t>
            </a:r>
            <a:r>
              <a:rPr sz="2800" spc="-20" dirty="0">
                <a:cs typeface="Times New Roman"/>
              </a:rPr>
              <a:t> </a:t>
            </a:r>
            <a:r>
              <a:rPr sz="2800" spc="-10" dirty="0">
                <a:cs typeface="Times New Roman"/>
              </a:rPr>
              <a:t>t</a:t>
            </a:r>
            <a:r>
              <a:rPr sz="2800" dirty="0">
                <a:cs typeface="Times New Roman"/>
              </a:rPr>
              <a:t>o</a:t>
            </a:r>
            <a:r>
              <a:rPr sz="2800" spc="-20" dirty="0">
                <a:cs typeface="Times New Roman"/>
              </a:rPr>
              <a:t> </a:t>
            </a:r>
            <a:r>
              <a:rPr sz="2800" spc="5" dirty="0">
                <a:cs typeface="Times New Roman"/>
              </a:rPr>
              <a:t>10</a:t>
            </a:r>
            <a:r>
              <a:rPr sz="2800" dirty="0">
                <a:cs typeface="Times New Roman"/>
              </a:rPr>
              <a:t>.3</a:t>
            </a:r>
            <a:r>
              <a:rPr sz="2800" spc="-20" dirty="0">
                <a:cs typeface="Times New Roman"/>
              </a:rPr>
              <a:t> </a:t>
            </a:r>
            <a:r>
              <a:rPr sz="2800" spc="-10" dirty="0">
                <a:cs typeface="Times New Roman"/>
              </a:rPr>
              <a:t>M</a:t>
            </a:r>
            <a:r>
              <a:rPr sz="2800" dirty="0">
                <a:cs typeface="Times New Roman"/>
              </a:rPr>
              <a:t>Pa</a:t>
            </a:r>
            <a:r>
              <a:rPr sz="2800" spc="-10" dirty="0">
                <a:cs typeface="Times New Roman"/>
              </a:rPr>
              <a:t> </a:t>
            </a:r>
            <a:r>
              <a:rPr sz="2800" dirty="0">
                <a:cs typeface="Times New Roman"/>
              </a:rPr>
              <a:t>or</a:t>
            </a:r>
            <a:r>
              <a:rPr sz="2800" spc="-20" dirty="0">
                <a:cs typeface="Times New Roman"/>
              </a:rPr>
              <a:t> </a:t>
            </a:r>
            <a:r>
              <a:rPr sz="2800" dirty="0">
                <a:cs typeface="Times New Roman"/>
              </a:rPr>
              <a:t>1200</a:t>
            </a:r>
            <a:r>
              <a:rPr sz="2800" spc="-30" dirty="0">
                <a:cs typeface="Times New Roman"/>
              </a:rPr>
              <a:t> </a:t>
            </a:r>
            <a:r>
              <a:rPr sz="2800" dirty="0">
                <a:cs typeface="Times New Roman"/>
              </a:rPr>
              <a:t>–</a:t>
            </a:r>
            <a:r>
              <a:rPr sz="2800" spc="-5" dirty="0">
                <a:cs typeface="Times New Roman"/>
              </a:rPr>
              <a:t> </a:t>
            </a:r>
            <a:r>
              <a:rPr sz="2800" dirty="0">
                <a:cs typeface="Times New Roman"/>
              </a:rPr>
              <a:t>1500</a:t>
            </a:r>
            <a:r>
              <a:rPr sz="2800" spc="-30" dirty="0">
                <a:cs typeface="Times New Roman"/>
              </a:rPr>
              <a:t> </a:t>
            </a:r>
            <a:r>
              <a:rPr sz="2800" dirty="0" smtClean="0">
                <a:cs typeface="Times New Roman"/>
              </a:rPr>
              <a:t>psi</a:t>
            </a:r>
            <a:endParaRPr lang="en-US" sz="2800" dirty="0" smtClean="0">
              <a:cs typeface="Times New Roman"/>
            </a:endParaRPr>
          </a:p>
          <a:p>
            <a:pPr marL="698500" lvl="1" indent="-228600">
              <a:lnSpc>
                <a:spcPct val="100000"/>
              </a:lnSpc>
              <a:spcBef>
                <a:spcPts val="250"/>
              </a:spcBef>
              <a:buClr>
                <a:srgbClr val="C00000"/>
              </a:buClr>
              <a:buSzPct val="120000"/>
              <a:buFont typeface="Arial"/>
              <a:buChar char="•"/>
              <a:tabLst>
                <a:tab pos="699135" algn="l"/>
              </a:tabLst>
            </a:pPr>
            <a:endParaRPr lang="en-US" sz="2800" dirty="0" smtClean="0">
              <a:cs typeface="Times New Roman"/>
            </a:endParaRPr>
          </a:p>
          <a:p>
            <a:pPr marL="698500" lvl="1" indent="-228600">
              <a:lnSpc>
                <a:spcPct val="100000"/>
              </a:lnSpc>
              <a:spcBef>
                <a:spcPts val="250"/>
              </a:spcBef>
              <a:buClr>
                <a:srgbClr val="C00000"/>
              </a:buClr>
              <a:buSzPct val="120000"/>
              <a:buFont typeface="Arial"/>
              <a:buChar char="•"/>
              <a:tabLst>
                <a:tab pos="699135" algn="l"/>
              </a:tabLst>
            </a:pPr>
            <a:endParaRPr sz="2800" dirty="0">
              <a:cs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marL="241300" indent="-228600">
              <a:lnSpc>
                <a:spcPct val="100000"/>
              </a:lnSpc>
              <a:spcBef>
                <a:spcPts val="695"/>
              </a:spcBef>
              <a:buClr>
                <a:srgbClr val="C00000"/>
              </a:buClr>
              <a:buSzPct val="120000"/>
              <a:buFont typeface="Arial"/>
              <a:buChar char="•"/>
              <a:tabLst>
                <a:tab pos="241935" algn="l"/>
              </a:tabLst>
            </a:pPr>
            <a:r>
              <a:rPr lang="en-IN" sz="2800" spc="-175" dirty="0" smtClean="0">
                <a:cs typeface="Times New Roman"/>
              </a:rPr>
              <a:t>T</a:t>
            </a:r>
            <a:r>
              <a:rPr lang="en-IN" sz="2800" dirty="0" smtClean="0">
                <a:cs typeface="Times New Roman"/>
              </a:rPr>
              <a:t>ens</a:t>
            </a:r>
            <a:r>
              <a:rPr lang="en-IN" sz="2800" spc="5" dirty="0" smtClean="0">
                <a:cs typeface="Times New Roman"/>
              </a:rPr>
              <a:t>i</a:t>
            </a:r>
            <a:r>
              <a:rPr lang="en-IN" sz="2800" dirty="0" smtClean="0">
                <a:cs typeface="Times New Roman"/>
              </a:rPr>
              <a:t>le</a:t>
            </a:r>
            <a:r>
              <a:rPr lang="en-IN" sz="2800" spc="-15" dirty="0" smtClean="0">
                <a:cs typeface="Times New Roman"/>
              </a:rPr>
              <a:t> </a:t>
            </a:r>
            <a:r>
              <a:rPr lang="en-IN" sz="2800" dirty="0" smtClean="0">
                <a:cs typeface="Times New Roman"/>
              </a:rPr>
              <a:t>st</a:t>
            </a:r>
            <a:r>
              <a:rPr lang="en-IN" sz="2800" spc="5" dirty="0" smtClean="0">
                <a:cs typeface="Times New Roman"/>
              </a:rPr>
              <a:t>r</a:t>
            </a:r>
            <a:r>
              <a:rPr lang="en-IN" sz="2800" dirty="0" smtClean="0">
                <a:cs typeface="Times New Roman"/>
              </a:rPr>
              <a:t>engt</a:t>
            </a:r>
            <a:r>
              <a:rPr lang="en-IN" sz="2800" spc="5" dirty="0" smtClean="0">
                <a:cs typeface="Times New Roman"/>
              </a:rPr>
              <a:t>h</a:t>
            </a:r>
            <a:r>
              <a:rPr lang="en-IN" sz="2800" dirty="0" smtClean="0">
                <a:cs typeface="Times New Roman"/>
              </a:rPr>
              <a:t>:</a:t>
            </a:r>
            <a:r>
              <a:rPr lang="en-IN" sz="2800" spc="-35" dirty="0" smtClean="0">
                <a:cs typeface="Times New Roman"/>
              </a:rPr>
              <a:t> </a:t>
            </a:r>
            <a:r>
              <a:rPr lang="en-IN" sz="2800" dirty="0" smtClean="0">
                <a:cs typeface="Times New Roman"/>
              </a:rPr>
              <a:t>10 </a:t>
            </a:r>
            <a:r>
              <a:rPr lang="en-IN" sz="2800" dirty="0" err="1" smtClean="0">
                <a:cs typeface="Times New Roman"/>
              </a:rPr>
              <a:t>MPa</a:t>
            </a:r>
            <a:endParaRPr lang="en-IN" sz="2800" dirty="0" smtClean="0">
              <a:cs typeface="Times New Roman"/>
            </a:endParaRPr>
          </a:p>
          <a:p>
            <a:pPr marL="241300" indent="-228600">
              <a:lnSpc>
                <a:spcPct val="100000"/>
              </a:lnSpc>
              <a:spcBef>
                <a:spcPts val="720"/>
              </a:spcBef>
              <a:buClr>
                <a:srgbClr val="C00000"/>
              </a:buClr>
              <a:buSzPct val="120000"/>
              <a:buFont typeface="Arial"/>
              <a:buChar char="•"/>
              <a:tabLst>
                <a:tab pos="241935" algn="l"/>
              </a:tabLst>
            </a:pPr>
            <a:r>
              <a:rPr lang="en-IN" sz="2800" dirty="0" smtClean="0">
                <a:cs typeface="Times New Roman"/>
              </a:rPr>
              <a:t>Modulus</a:t>
            </a:r>
            <a:r>
              <a:rPr lang="en-IN" sz="2800" spc="-10" dirty="0" smtClean="0">
                <a:cs typeface="Times New Roman"/>
              </a:rPr>
              <a:t> </a:t>
            </a:r>
            <a:r>
              <a:rPr lang="en-IN" sz="2800" dirty="0" smtClean="0">
                <a:cs typeface="Times New Roman"/>
              </a:rPr>
              <a:t>of el</a:t>
            </a:r>
            <a:r>
              <a:rPr lang="en-IN" sz="2800" spc="5" dirty="0" smtClean="0">
                <a:cs typeface="Times New Roman"/>
              </a:rPr>
              <a:t>a</a:t>
            </a:r>
            <a:r>
              <a:rPr lang="en-IN" sz="2800" dirty="0" smtClean="0">
                <a:cs typeface="Times New Roman"/>
              </a:rPr>
              <a:t>st</a:t>
            </a:r>
            <a:r>
              <a:rPr lang="en-IN" sz="2800" spc="5" dirty="0" smtClean="0">
                <a:cs typeface="Times New Roman"/>
              </a:rPr>
              <a:t>i</a:t>
            </a:r>
            <a:r>
              <a:rPr lang="en-IN" sz="2800" dirty="0" smtClean="0">
                <a:cs typeface="Times New Roman"/>
              </a:rPr>
              <a:t>ci</a:t>
            </a:r>
            <a:r>
              <a:rPr lang="en-IN" sz="2800" spc="-15" dirty="0" smtClean="0">
                <a:cs typeface="Times New Roman"/>
              </a:rPr>
              <a:t>t</a:t>
            </a:r>
            <a:r>
              <a:rPr lang="en-IN" sz="2800" spc="5" dirty="0" smtClean="0">
                <a:cs typeface="Times New Roman"/>
              </a:rPr>
              <a:t>y</a:t>
            </a:r>
            <a:r>
              <a:rPr lang="en-IN" sz="2800" dirty="0" smtClean="0">
                <a:cs typeface="Times New Roman"/>
              </a:rPr>
              <a:t>:</a:t>
            </a:r>
            <a:r>
              <a:rPr lang="en-IN" sz="2800" spc="-45" dirty="0" smtClean="0">
                <a:cs typeface="Times New Roman"/>
              </a:rPr>
              <a:t> </a:t>
            </a:r>
            <a:r>
              <a:rPr lang="en-IN" sz="2800" dirty="0" smtClean="0">
                <a:cs typeface="Times New Roman"/>
              </a:rPr>
              <a:t>low -0.37 </a:t>
            </a:r>
            <a:r>
              <a:rPr lang="en-IN" sz="2800" dirty="0" err="1" smtClean="0">
                <a:cs typeface="Times New Roman"/>
              </a:rPr>
              <a:t>Gp</a:t>
            </a:r>
            <a:r>
              <a:rPr lang="en-IN" sz="2800" spc="-5" dirty="0" err="1" smtClean="0">
                <a:cs typeface="Times New Roman"/>
              </a:rPr>
              <a:t>a</a:t>
            </a:r>
            <a:r>
              <a:rPr lang="en-IN" sz="2800" dirty="0" smtClean="0">
                <a:cs typeface="Times New Roman"/>
              </a:rPr>
              <a:t>/</a:t>
            </a:r>
            <a:r>
              <a:rPr lang="en-IN" sz="2800" spc="-20" dirty="0" smtClean="0">
                <a:cs typeface="Times New Roman"/>
              </a:rPr>
              <a:t>m</a:t>
            </a:r>
            <a:r>
              <a:rPr lang="en-IN" sz="2800" spc="-15" baseline="24305" dirty="0" smtClean="0">
                <a:cs typeface="Times New Roman"/>
              </a:rPr>
              <a:t>2</a:t>
            </a:r>
            <a:endParaRPr lang="en-IN" sz="2800" baseline="24305" dirty="0" smtClean="0">
              <a:cs typeface="Times New Roman"/>
            </a:endParaRPr>
          </a:p>
          <a:p>
            <a:pPr marL="241300" indent="-228600">
              <a:lnSpc>
                <a:spcPct val="100000"/>
              </a:lnSpc>
              <a:spcBef>
                <a:spcPts val="705"/>
              </a:spcBef>
              <a:buClr>
                <a:srgbClr val="C00000"/>
              </a:buClr>
              <a:buSzPct val="120000"/>
              <a:buFont typeface="Arial"/>
              <a:buChar char="•"/>
              <a:tabLst>
                <a:tab pos="241935" algn="l"/>
              </a:tabLst>
            </a:pPr>
            <a:r>
              <a:rPr lang="en-IN" sz="2800" spc="-5" dirty="0" smtClean="0">
                <a:cs typeface="Times New Roman"/>
              </a:rPr>
              <a:t>p</a:t>
            </a:r>
            <a:r>
              <a:rPr lang="en-IN" sz="2800" spc="-10" dirty="0" smtClean="0">
                <a:cs typeface="Times New Roman"/>
              </a:rPr>
              <a:t>H</a:t>
            </a:r>
            <a:r>
              <a:rPr lang="en-IN" sz="2800" dirty="0" smtClean="0">
                <a:cs typeface="Times New Roman"/>
              </a:rPr>
              <a:t>: high</a:t>
            </a:r>
            <a:r>
              <a:rPr lang="en-IN" sz="2800" spc="-15" dirty="0" smtClean="0">
                <a:cs typeface="Times New Roman"/>
              </a:rPr>
              <a:t> </a:t>
            </a:r>
            <a:r>
              <a:rPr lang="en-IN" sz="2800" dirty="0" smtClean="0">
                <a:cs typeface="Times New Roman"/>
              </a:rPr>
              <a:t>alka</a:t>
            </a:r>
            <a:r>
              <a:rPr lang="en-IN" sz="2800" spc="5" dirty="0" smtClean="0">
                <a:cs typeface="Times New Roman"/>
              </a:rPr>
              <a:t>l</a:t>
            </a:r>
            <a:r>
              <a:rPr lang="en-IN" sz="2800" dirty="0" smtClean="0">
                <a:cs typeface="Times New Roman"/>
              </a:rPr>
              <a:t>in</a:t>
            </a:r>
            <a:r>
              <a:rPr lang="en-IN" sz="2800" spc="-10" dirty="0" smtClean="0">
                <a:cs typeface="Times New Roman"/>
              </a:rPr>
              <a:t>e</a:t>
            </a:r>
            <a:r>
              <a:rPr lang="en-IN" sz="2800" dirty="0" smtClean="0">
                <a:cs typeface="Times New Roman"/>
              </a:rPr>
              <a:t>:</a:t>
            </a:r>
            <a:r>
              <a:rPr lang="en-IN" sz="2800" spc="-30" dirty="0" smtClean="0">
                <a:cs typeface="Times New Roman"/>
              </a:rPr>
              <a:t> </a:t>
            </a:r>
            <a:r>
              <a:rPr lang="en-IN" sz="2800" spc="-5" dirty="0" smtClean="0">
                <a:cs typeface="Times New Roman"/>
              </a:rPr>
              <a:t>9.</a:t>
            </a:r>
            <a:r>
              <a:rPr lang="en-IN" sz="2800" dirty="0" smtClean="0">
                <a:cs typeface="Times New Roman"/>
              </a:rPr>
              <a:t>2</a:t>
            </a:r>
            <a:r>
              <a:rPr lang="en-IN" sz="2800" spc="-5" dirty="0" smtClean="0">
                <a:cs typeface="Times New Roman"/>
              </a:rPr>
              <a:t> </a:t>
            </a:r>
            <a:r>
              <a:rPr lang="en-IN" sz="2800" dirty="0" smtClean="0">
                <a:cs typeface="Times New Roman"/>
              </a:rPr>
              <a:t>to</a:t>
            </a:r>
            <a:r>
              <a:rPr lang="en-IN" sz="2800" spc="-15" dirty="0" smtClean="0">
                <a:cs typeface="Times New Roman"/>
              </a:rPr>
              <a:t> </a:t>
            </a:r>
            <a:r>
              <a:rPr lang="en-IN" sz="2800" spc="-90" dirty="0" smtClean="0">
                <a:cs typeface="Times New Roman"/>
              </a:rPr>
              <a:t>1</a:t>
            </a:r>
            <a:r>
              <a:rPr lang="en-IN" sz="2800" spc="-5" dirty="0" smtClean="0">
                <a:cs typeface="Times New Roman"/>
              </a:rPr>
              <a:t>1.</a:t>
            </a:r>
            <a:r>
              <a:rPr lang="en-IN" sz="2800" dirty="0" smtClean="0">
                <a:cs typeface="Times New Roman"/>
              </a:rPr>
              <a:t>7</a:t>
            </a:r>
          </a:p>
          <a:p>
            <a:pPr marL="241300" indent="-228600">
              <a:lnSpc>
                <a:spcPct val="100000"/>
              </a:lnSpc>
              <a:spcBef>
                <a:spcPts val="710"/>
              </a:spcBef>
              <a:buClr>
                <a:srgbClr val="C00000"/>
              </a:buClr>
              <a:buSzPct val="120000"/>
              <a:buFont typeface="Arial"/>
              <a:buChar char="•"/>
              <a:tabLst>
                <a:tab pos="241935" algn="l"/>
              </a:tabLst>
            </a:pPr>
            <a:r>
              <a:rPr lang="en-IN" sz="2800" dirty="0" smtClean="0">
                <a:cs typeface="Times New Roman"/>
              </a:rPr>
              <a:t>Set</a:t>
            </a:r>
            <a:r>
              <a:rPr lang="en-IN" sz="2800" spc="5" dirty="0" smtClean="0">
                <a:cs typeface="Times New Roman"/>
              </a:rPr>
              <a:t>t</a:t>
            </a:r>
            <a:r>
              <a:rPr lang="en-IN" sz="2800" dirty="0" smtClean="0">
                <a:cs typeface="Times New Roman"/>
              </a:rPr>
              <a:t>ing</a:t>
            </a:r>
            <a:r>
              <a:rPr lang="en-IN" sz="2800" spc="-20" dirty="0" smtClean="0">
                <a:cs typeface="Times New Roman"/>
              </a:rPr>
              <a:t> </a:t>
            </a:r>
            <a:r>
              <a:rPr lang="en-IN" sz="2800" dirty="0" smtClean="0">
                <a:cs typeface="Times New Roman"/>
              </a:rPr>
              <a:t>t</a:t>
            </a:r>
            <a:r>
              <a:rPr lang="en-IN" sz="2800" spc="5" dirty="0" smtClean="0">
                <a:cs typeface="Times New Roman"/>
              </a:rPr>
              <a:t>i</a:t>
            </a:r>
            <a:r>
              <a:rPr lang="en-IN" sz="2800" spc="-20" dirty="0" smtClean="0">
                <a:cs typeface="Times New Roman"/>
              </a:rPr>
              <a:t>m</a:t>
            </a:r>
            <a:r>
              <a:rPr lang="en-IN" sz="2800" dirty="0" smtClean="0">
                <a:cs typeface="Times New Roman"/>
              </a:rPr>
              <a:t>e:</a:t>
            </a:r>
            <a:r>
              <a:rPr lang="en-IN" sz="2800" spc="-20" dirty="0" smtClean="0">
                <a:cs typeface="Times New Roman"/>
              </a:rPr>
              <a:t> </a:t>
            </a:r>
            <a:r>
              <a:rPr lang="en-IN" sz="2800" dirty="0" smtClean="0">
                <a:cs typeface="Times New Roman"/>
              </a:rPr>
              <a:t>2.5 – 5.5 </a:t>
            </a:r>
            <a:r>
              <a:rPr lang="en-IN" sz="2800" spc="-20" dirty="0" smtClean="0">
                <a:cs typeface="Times New Roman"/>
              </a:rPr>
              <a:t>m</a:t>
            </a:r>
            <a:r>
              <a:rPr lang="en-IN" sz="2800" dirty="0" smtClean="0">
                <a:cs typeface="Times New Roman"/>
              </a:rPr>
              <a:t>inu</a:t>
            </a:r>
            <a:r>
              <a:rPr lang="en-IN" sz="2800" spc="5" dirty="0" smtClean="0">
                <a:cs typeface="Times New Roman"/>
              </a:rPr>
              <a:t>t</a:t>
            </a:r>
            <a:r>
              <a:rPr lang="en-IN" sz="2800" dirty="0" smtClean="0">
                <a:cs typeface="Times New Roman"/>
              </a:rPr>
              <a:t>e</a:t>
            </a:r>
            <a:r>
              <a:rPr lang="en-IN" sz="2800" spc="5" dirty="0" smtClean="0">
                <a:cs typeface="Times New Roman"/>
              </a:rPr>
              <a:t>s</a:t>
            </a:r>
            <a:r>
              <a:rPr lang="en-IN" sz="2800" dirty="0" smtClean="0">
                <a:cs typeface="Times New Roman"/>
              </a:rPr>
              <a:t>.</a:t>
            </a:r>
          </a:p>
          <a:p>
            <a:pPr marL="241300" indent="-228600">
              <a:lnSpc>
                <a:spcPct val="100000"/>
              </a:lnSpc>
              <a:spcBef>
                <a:spcPts val="720"/>
              </a:spcBef>
              <a:buClr>
                <a:srgbClr val="C00000"/>
              </a:buClr>
              <a:buSzPct val="120000"/>
              <a:buFont typeface="Arial"/>
              <a:buChar char="•"/>
              <a:tabLst>
                <a:tab pos="241935" algn="l"/>
              </a:tabLst>
            </a:pPr>
            <a:r>
              <a:rPr lang="en-IN" sz="2800" dirty="0" smtClean="0">
                <a:cs typeface="Times New Roman"/>
              </a:rPr>
              <a:t>Solubil</a:t>
            </a:r>
            <a:r>
              <a:rPr lang="en-IN" sz="2800" spc="5" dirty="0" smtClean="0">
                <a:cs typeface="Times New Roman"/>
              </a:rPr>
              <a:t>i</a:t>
            </a:r>
            <a:r>
              <a:rPr lang="en-IN" sz="2800" dirty="0" smtClean="0">
                <a:cs typeface="Times New Roman"/>
              </a:rPr>
              <a:t>ty</a:t>
            </a:r>
            <a:r>
              <a:rPr lang="en-IN" sz="2800" spc="-40" dirty="0" smtClean="0">
                <a:cs typeface="Times New Roman"/>
              </a:rPr>
              <a:t> </a:t>
            </a:r>
            <a:r>
              <a:rPr lang="en-IN" sz="2800" dirty="0" smtClean="0">
                <a:cs typeface="Times New Roman"/>
              </a:rPr>
              <a:t>and dis</a:t>
            </a:r>
            <a:r>
              <a:rPr lang="en-IN" sz="2800" spc="5" dirty="0" smtClean="0">
                <a:cs typeface="Times New Roman"/>
              </a:rPr>
              <a:t>i</a:t>
            </a:r>
            <a:r>
              <a:rPr lang="en-IN" sz="2800" dirty="0" smtClean="0">
                <a:cs typeface="Times New Roman"/>
              </a:rPr>
              <a:t>nteg</a:t>
            </a:r>
            <a:r>
              <a:rPr lang="en-IN" sz="2800" spc="5" dirty="0" smtClean="0">
                <a:cs typeface="Times New Roman"/>
              </a:rPr>
              <a:t>r</a:t>
            </a:r>
            <a:r>
              <a:rPr lang="en-IN" sz="2800" dirty="0" smtClean="0">
                <a:cs typeface="Times New Roman"/>
              </a:rPr>
              <a:t>at</a:t>
            </a:r>
            <a:r>
              <a:rPr lang="en-IN" sz="2800" spc="-15" dirty="0" smtClean="0">
                <a:cs typeface="Times New Roman"/>
              </a:rPr>
              <a:t>i</a:t>
            </a:r>
            <a:r>
              <a:rPr lang="en-IN" sz="2800" dirty="0" smtClean="0">
                <a:cs typeface="Times New Roman"/>
              </a:rPr>
              <a:t>o</a:t>
            </a:r>
            <a:r>
              <a:rPr lang="en-IN" sz="2800" spc="5" dirty="0" smtClean="0">
                <a:cs typeface="Times New Roman"/>
              </a:rPr>
              <a:t>n</a:t>
            </a:r>
            <a:r>
              <a:rPr lang="en-IN" sz="2800" dirty="0" smtClean="0">
                <a:cs typeface="Times New Roman"/>
              </a:rPr>
              <a:t>:</a:t>
            </a:r>
            <a:r>
              <a:rPr lang="en-IN" sz="2800" spc="-45" dirty="0" smtClean="0">
                <a:cs typeface="Times New Roman"/>
              </a:rPr>
              <a:t> </a:t>
            </a:r>
            <a:r>
              <a:rPr lang="en-IN" sz="2800" dirty="0" smtClean="0">
                <a:cs typeface="Times New Roman"/>
              </a:rPr>
              <a:t>solubi</a:t>
            </a:r>
            <a:r>
              <a:rPr lang="en-IN" sz="2800" spc="5" dirty="0" smtClean="0">
                <a:cs typeface="Times New Roman"/>
              </a:rPr>
              <a:t>l</a:t>
            </a:r>
            <a:r>
              <a:rPr lang="en-IN" sz="2800" dirty="0" smtClean="0">
                <a:cs typeface="Times New Roman"/>
              </a:rPr>
              <a:t>ity</a:t>
            </a:r>
            <a:r>
              <a:rPr lang="en-IN" sz="2800" spc="-35" dirty="0" smtClean="0">
                <a:cs typeface="Times New Roman"/>
              </a:rPr>
              <a:t> </a:t>
            </a:r>
            <a:r>
              <a:rPr lang="en-IN" sz="2800" dirty="0" smtClean="0">
                <a:cs typeface="Times New Roman"/>
              </a:rPr>
              <a:t>is high</a:t>
            </a:r>
            <a:r>
              <a:rPr lang="en-IN" sz="2800" spc="-10" dirty="0" smtClean="0">
                <a:cs typeface="Times New Roman"/>
              </a:rPr>
              <a:t> </a:t>
            </a:r>
            <a:r>
              <a:rPr lang="en-IN" sz="2800" dirty="0" smtClean="0">
                <a:cs typeface="Times New Roman"/>
              </a:rPr>
              <a:t>0.4 to</a:t>
            </a:r>
            <a:r>
              <a:rPr lang="en-IN" sz="2800" spc="-15" dirty="0" smtClean="0">
                <a:cs typeface="Times New Roman"/>
              </a:rPr>
              <a:t> </a:t>
            </a:r>
            <a:r>
              <a:rPr lang="en-IN" sz="2800" dirty="0" smtClean="0">
                <a:cs typeface="Times New Roman"/>
              </a:rPr>
              <a:t>7.8%</a:t>
            </a:r>
          </a:p>
          <a:p>
            <a:endParaRPr lang="en-IN"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IN" sz="2800" dirty="0" smtClean="0">
                <a:cs typeface="Times New Roman"/>
              </a:rPr>
              <a:t>The</a:t>
            </a:r>
            <a:r>
              <a:rPr lang="en-IN" sz="2800" spc="20" dirty="0" smtClean="0">
                <a:cs typeface="Times New Roman"/>
              </a:rPr>
              <a:t> </a:t>
            </a:r>
            <a:r>
              <a:rPr lang="en-IN" sz="2800" spc="-20" dirty="0" smtClean="0">
                <a:cs typeface="Times New Roman"/>
              </a:rPr>
              <a:t>m</a:t>
            </a:r>
            <a:r>
              <a:rPr lang="en-IN" sz="2800" dirty="0" smtClean="0">
                <a:cs typeface="Times New Roman"/>
              </a:rPr>
              <a:t>ain</a:t>
            </a:r>
            <a:r>
              <a:rPr lang="en-IN" sz="2800" spc="15" dirty="0" smtClean="0">
                <a:cs typeface="Times New Roman"/>
              </a:rPr>
              <a:t> </a:t>
            </a:r>
            <a:r>
              <a:rPr lang="en-IN" sz="2800" dirty="0" smtClean="0">
                <a:cs typeface="Times New Roman"/>
              </a:rPr>
              <a:t>a</a:t>
            </a:r>
            <a:r>
              <a:rPr lang="en-IN" sz="2800" spc="-10" dirty="0" smtClean="0">
                <a:cs typeface="Times New Roman"/>
              </a:rPr>
              <a:t>c</a:t>
            </a:r>
            <a:r>
              <a:rPr lang="en-IN" sz="2800" dirty="0" smtClean="0">
                <a:cs typeface="Times New Roman"/>
              </a:rPr>
              <a:t>tions</a:t>
            </a:r>
            <a:r>
              <a:rPr lang="en-IN" sz="2800" spc="20" dirty="0" smtClean="0">
                <a:cs typeface="Times New Roman"/>
              </a:rPr>
              <a:t> </a:t>
            </a:r>
            <a:r>
              <a:rPr lang="en-IN" sz="2800" dirty="0" smtClean="0">
                <a:cs typeface="Times New Roman"/>
              </a:rPr>
              <a:t>of</a:t>
            </a:r>
            <a:r>
              <a:rPr lang="en-IN" sz="2800" spc="15" dirty="0" smtClean="0">
                <a:cs typeface="Times New Roman"/>
              </a:rPr>
              <a:t> </a:t>
            </a:r>
            <a:r>
              <a:rPr lang="en-IN" sz="2800" dirty="0" smtClean="0">
                <a:cs typeface="Times New Roman"/>
              </a:rPr>
              <a:t>c</a:t>
            </a:r>
            <a:r>
              <a:rPr lang="en-IN" sz="2800" spc="-10" dirty="0" smtClean="0">
                <a:cs typeface="Times New Roman"/>
              </a:rPr>
              <a:t>a</a:t>
            </a:r>
            <a:r>
              <a:rPr lang="en-IN" sz="2800" dirty="0" smtClean="0">
                <a:cs typeface="Times New Roman"/>
              </a:rPr>
              <a:t>lcium hydroxide</a:t>
            </a:r>
            <a:r>
              <a:rPr lang="en-IN" sz="2800" spc="25" dirty="0" smtClean="0">
                <a:cs typeface="Times New Roman"/>
              </a:rPr>
              <a:t> </a:t>
            </a:r>
            <a:r>
              <a:rPr lang="en-IN" sz="2800" dirty="0" smtClean="0">
                <a:cs typeface="Times New Roman"/>
              </a:rPr>
              <a:t>co</a:t>
            </a:r>
            <a:r>
              <a:rPr lang="en-IN" sz="2800" spc="-20" dirty="0" smtClean="0">
                <a:cs typeface="Times New Roman"/>
              </a:rPr>
              <a:t>m</a:t>
            </a:r>
            <a:r>
              <a:rPr lang="en-IN" sz="2800" dirty="0" smtClean="0">
                <a:cs typeface="Times New Roman"/>
              </a:rPr>
              <a:t>e</a:t>
            </a:r>
            <a:r>
              <a:rPr lang="en-IN" sz="2800" spc="25" dirty="0" smtClean="0">
                <a:cs typeface="Times New Roman"/>
              </a:rPr>
              <a:t> </a:t>
            </a:r>
            <a:r>
              <a:rPr lang="en-IN" sz="2800" dirty="0" smtClean="0">
                <a:cs typeface="Times New Roman"/>
              </a:rPr>
              <a:t>from the</a:t>
            </a:r>
            <a:r>
              <a:rPr lang="en-IN" sz="2800" spc="30" dirty="0" smtClean="0">
                <a:cs typeface="Times New Roman"/>
              </a:rPr>
              <a:t> </a:t>
            </a:r>
            <a:r>
              <a:rPr lang="en-IN" sz="2800" dirty="0" smtClean="0">
                <a:cs typeface="Times New Roman"/>
              </a:rPr>
              <a:t>io</a:t>
            </a:r>
            <a:r>
              <a:rPr lang="en-IN" sz="2800" spc="-10" dirty="0" smtClean="0">
                <a:cs typeface="Times New Roman"/>
              </a:rPr>
              <a:t>n</a:t>
            </a:r>
            <a:r>
              <a:rPr lang="en-IN" sz="2800" dirty="0" smtClean="0">
                <a:cs typeface="Times New Roman"/>
              </a:rPr>
              <a:t>ic</a:t>
            </a:r>
            <a:r>
              <a:rPr lang="en-IN" sz="2800" spc="5" dirty="0" smtClean="0">
                <a:cs typeface="Times New Roman"/>
              </a:rPr>
              <a:t> </a:t>
            </a:r>
            <a:r>
              <a:rPr lang="en-IN" sz="2800" dirty="0" smtClean="0">
                <a:cs typeface="Times New Roman"/>
              </a:rPr>
              <a:t>dis</a:t>
            </a:r>
            <a:r>
              <a:rPr lang="en-IN" sz="2800" spc="5" dirty="0" smtClean="0">
                <a:cs typeface="Times New Roman"/>
              </a:rPr>
              <a:t>s</a:t>
            </a:r>
            <a:r>
              <a:rPr lang="en-IN" sz="2800" dirty="0" smtClean="0">
                <a:cs typeface="Times New Roman"/>
              </a:rPr>
              <a:t>o</a:t>
            </a:r>
            <a:r>
              <a:rPr lang="en-IN" sz="2800" spc="-10" dirty="0" smtClean="0">
                <a:cs typeface="Times New Roman"/>
              </a:rPr>
              <a:t>c</a:t>
            </a:r>
            <a:r>
              <a:rPr lang="en-IN" sz="2800" dirty="0" smtClean="0">
                <a:cs typeface="Times New Roman"/>
              </a:rPr>
              <a:t>ia</a:t>
            </a:r>
            <a:r>
              <a:rPr lang="en-IN" sz="2800" spc="-15" dirty="0" smtClean="0">
                <a:cs typeface="Times New Roman"/>
              </a:rPr>
              <a:t>t</a:t>
            </a:r>
            <a:r>
              <a:rPr lang="en-IN" sz="2800" dirty="0" smtClean="0">
                <a:cs typeface="Times New Roman"/>
              </a:rPr>
              <a:t>ion</a:t>
            </a:r>
            <a:r>
              <a:rPr lang="en-IN" sz="2800" spc="20" dirty="0" smtClean="0">
                <a:cs typeface="Times New Roman"/>
              </a:rPr>
              <a:t> </a:t>
            </a:r>
            <a:r>
              <a:rPr lang="en-IN" sz="2800" dirty="0" smtClean="0">
                <a:cs typeface="Times New Roman"/>
              </a:rPr>
              <a:t>of Ca &amp; </a:t>
            </a:r>
            <a:r>
              <a:rPr lang="en-IN" sz="2800" spc="-120" dirty="0" smtClean="0">
                <a:cs typeface="Times New Roman"/>
              </a:rPr>
              <a:t> </a:t>
            </a:r>
            <a:r>
              <a:rPr lang="en-IN" sz="2800" dirty="0" smtClean="0">
                <a:cs typeface="Times New Roman"/>
              </a:rPr>
              <a:t>OH </a:t>
            </a:r>
            <a:r>
              <a:rPr lang="en-IN" sz="2800" spc="-114" dirty="0" smtClean="0">
                <a:cs typeface="Times New Roman"/>
              </a:rPr>
              <a:t> </a:t>
            </a:r>
            <a:r>
              <a:rPr lang="en-IN" sz="2800" dirty="0" smtClean="0">
                <a:cs typeface="Times New Roman"/>
              </a:rPr>
              <a:t>i</a:t>
            </a:r>
            <a:r>
              <a:rPr lang="en-IN" sz="2800" spc="-10" dirty="0" smtClean="0">
                <a:cs typeface="Times New Roman"/>
              </a:rPr>
              <a:t>o</a:t>
            </a:r>
            <a:r>
              <a:rPr lang="en-IN" sz="2800" dirty="0" smtClean="0">
                <a:cs typeface="Times New Roman"/>
              </a:rPr>
              <a:t>ns </a:t>
            </a:r>
            <a:r>
              <a:rPr lang="en-IN" sz="2800" spc="-110" dirty="0" smtClean="0">
                <a:cs typeface="Times New Roman"/>
              </a:rPr>
              <a:t> </a:t>
            </a:r>
            <a:r>
              <a:rPr lang="en-IN" sz="2800" dirty="0" smtClean="0">
                <a:cs typeface="Times New Roman"/>
              </a:rPr>
              <a:t>and </a:t>
            </a:r>
            <a:r>
              <a:rPr lang="en-IN" sz="2800" spc="-114" dirty="0" smtClean="0">
                <a:cs typeface="Times New Roman"/>
              </a:rPr>
              <a:t> </a:t>
            </a:r>
            <a:r>
              <a:rPr lang="en-IN" sz="2800" dirty="0" smtClean="0">
                <a:cs typeface="Times New Roman"/>
              </a:rPr>
              <a:t>t</a:t>
            </a:r>
            <a:r>
              <a:rPr lang="en-IN" sz="2800" spc="-10" dirty="0" smtClean="0">
                <a:cs typeface="Times New Roman"/>
              </a:rPr>
              <a:t>h</a:t>
            </a:r>
            <a:r>
              <a:rPr lang="en-IN" sz="2800" dirty="0" smtClean="0">
                <a:cs typeface="Times New Roman"/>
              </a:rPr>
              <a:t>e </a:t>
            </a:r>
            <a:r>
              <a:rPr lang="en-IN" sz="2800" spc="-120" dirty="0" smtClean="0">
                <a:cs typeface="Times New Roman"/>
              </a:rPr>
              <a:t> </a:t>
            </a:r>
            <a:r>
              <a:rPr lang="en-IN" sz="2800" dirty="0" smtClean="0">
                <a:cs typeface="Times New Roman"/>
              </a:rPr>
              <a:t>a</a:t>
            </a:r>
            <a:r>
              <a:rPr lang="en-IN" sz="2800" spc="-10" dirty="0" smtClean="0">
                <a:cs typeface="Times New Roman"/>
              </a:rPr>
              <a:t>c</a:t>
            </a:r>
            <a:r>
              <a:rPr lang="en-IN" sz="2800" dirty="0" smtClean="0">
                <a:cs typeface="Times New Roman"/>
              </a:rPr>
              <a:t>tion </a:t>
            </a:r>
            <a:r>
              <a:rPr lang="en-IN" sz="2800" spc="-114" dirty="0" smtClean="0">
                <a:cs typeface="Times New Roman"/>
              </a:rPr>
              <a:t> </a:t>
            </a:r>
            <a:r>
              <a:rPr lang="en-IN" sz="2800" dirty="0" smtClean="0">
                <a:cs typeface="Times New Roman"/>
              </a:rPr>
              <a:t>of </a:t>
            </a:r>
            <a:r>
              <a:rPr lang="en-IN" sz="2800" spc="-130" dirty="0" smtClean="0">
                <a:cs typeface="Times New Roman"/>
              </a:rPr>
              <a:t> </a:t>
            </a:r>
            <a:r>
              <a:rPr lang="en-IN" sz="2800" dirty="0" smtClean="0">
                <a:cs typeface="Times New Roman"/>
              </a:rPr>
              <a:t>t</a:t>
            </a:r>
            <a:r>
              <a:rPr lang="en-IN" sz="2800" spc="-10" dirty="0" smtClean="0">
                <a:cs typeface="Times New Roman"/>
              </a:rPr>
              <a:t>h</a:t>
            </a:r>
            <a:r>
              <a:rPr lang="en-IN" sz="2800" dirty="0" smtClean="0">
                <a:cs typeface="Times New Roman"/>
              </a:rPr>
              <a:t>ese </a:t>
            </a:r>
            <a:r>
              <a:rPr lang="en-IN" sz="2800" spc="-114" dirty="0" smtClean="0">
                <a:cs typeface="Times New Roman"/>
              </a:rPr>
              <a:t> </a:t>
            </a:r>
            <a:r>
              <a:rPr lang="en-IN" sz="2800" dirty="0" smtClean="0">
                <a:cs typeface="Times New Roman"/>
              </a:rPr>
              <a:t>ions </a:t>
            </a:r>
            <a:r>
              <a:rPr lang="en-IN" sz="2800" spc="-105" dirty="0" smtClean="0">
                <a:cs typeface="Times New Roman"/>
              </a:rPr>
              <a:t> </a:t>
            </a:r>
            <a:r>
              <a:rPr lang="en-IN" sz="2800" dirty="0" smtClean="0">
                <a:cs typeface="Times New Roman"/>
              </a:rPr>
              <a:t>on </a:t>
            </a:r>
            <a:r>
              <a:rPr lang="en-IN" sz="2800" spc="-120" dirty="0" smtClean="0">
                <a:cs typeface="Times New Roman"/>
              </a:rPr>
              <a:t> </a:t>
            </a:r>
            <a:r>
              <a:rPr lang="en-IN" sz="2800" dirty="0" smtClean="0">
                <a:cs typeface="Times New Roman"/>
              </a:rPr>
              <a:t>v</a:t>
            </a:r>
            <a:r>
              <a:rPr lang="en-IN" sz="2800" spc="-10" dirty="0" smtClean="0">
                <a:cs typeface="Times New Roman"/>
              </a:rPr>
              <a:t>i</a:t>
            </a:r>
            <a:r>
              <a:rPr lang="en-IN" sz="2800" dirty="0" smtClean="0">
                <a:cs typeface="Times New Roman"/>
              </a:rPr>
              <a:t>tal </a:t>
            </a:r>
            <a:r>
              <a:rPr lang="en-IN" sz="2800" spc="-130" dirty="0" smtClean="0">
                <a:cs typeface="Times New Roman"/>
              </a:rPr>
              <a:t> </a:t>
            </a:r>
            <a:r>
              <a:rPr lang="en-IN" sz="2800" dirty="0" smtClean="0">
                <a:cs typeface="Times New Roman"/>
              </a:rPr>
              <a:t>t</a:t>
            </a:r>
            <a:r>
              <a:rPr lang="en-IN" sz="2800" spc="5" dirty="0" smtClean="0">
                <a:cs typeface="Times New Roman"/>
              </a:rPr>
              <a:t>i</a:t>
            </a:r>
            <a:r>
              <a:rPr lang="en-IN" sz="2800" dirty="0" smtClean="0">
                <a:cs typeface="Times New Roman"/>
              </a:rPr>
              <a:t>ss</a:t>
            </a:r>
            <a:r>
              <a:rPr lang="en-IN" sz="2800" spc="-10" dirty="0" smtClean="0">
                <a:cs typeface="Times New Roman"/>
              </a:rPr>
              <a:t>u</a:t>
            </a:r>
            <a:r>
              <a:rPr lang="en-IN" sz="2800" dirty="0" smtClean="0">
                <a:cs typeface="Times New Roman"/>
              </a:rPr>
              <a:t>e </a:t>
            </a:r>
            <a:r>
              <a:rPr lang="en-IN" sz="2800" spc="-120" dirty="0" smtClean="0">
                <a:cs typeface="Times New Roman"/>
              </a:rPr>
              <a:t> </a:t>
            </a:r>
            <a:r>
              <a:rPr lang="en-IN" sz="2800" dirty="0" smtClean="0">
                <a:cs typeface="Times New Roman"/>
              </a:rPr>
              <a:t>and </a:t>
            </a:r>
            <a:r>
              <a:rPr lang="en-IN" sz="2800" spc="-110" dirty="0" smtClean="0">
                <a:cs typeface="Times New Roman"/>
              </a:rPr>
              <a:t> </a:t>
            </a:r>
            <a:r>
              <a:rPr lang="en-IN" sz="2800" spc="-15" dirty="0" smtClean="0">
                <a:cs typeface="Times New Roman"/>
              </a:rPr>
              <a:t>b</a:t>
            </a:r>
            <a:r>
              <a:rPr lang="en-IN" sz="2800" dirty="0" smtClean="0">
                <a:cs typeface="Times New Roman"/>
              </a:rPr>
              <a:t>a</a:t>
            </a:r>
            <a:r>
              <a:rPr lang="en-IN" sz="2800" spc="-10" dirty="0" smtClean="0">
                <a:cs typeface="Times New Roman"/>
              </a:rPr>
              <a:t>c</a:t>
            </a:r>
            <a:r>
              <a:rPr lang="en-IN" sz="2800" dirty="0" smtClean="0">
                <a:cs typeface="Times New Roman"/>
              </a:rPr>
              <a:t>te</a:t>
            </a:r>
            <a:r>
              <a:rPr lang="en-IN" sz="2800" spc="-15" dirty="0" smtClean="0">
                <a:cs typeface="Times New Roman"/>
              </a:rPr>
              <a:t>r</a:t>
            </a:r>
            <a:r>
              <a:rPr lang="en-IN" sz="2800" dirty="0" smtClean="0">
                <a:cs typeface="Times New Roman"/>
              </a:rPr>
              <a:t>ia gener</a:t>
            </a:r>
            <a:r>
              <a:rPr lang="en-IN" sz="2800" spc="-15" dirty="0" smtClean="0">
                <a:cs typeface="Times New Roman"/>
              </a:rPr>
              <a:t>a</a:t>
            </a:r>
            <a:r>
              <a:rPr lang="en-IN" sz="2800" dirty="0" smtClean="0">
                <a:cs typeface="Times New Roman"/>
              </a:rPr>
              <a:t>te</a:t>
            </a:r>
            <a:r>
              <a:rPr lang="en-IN" sz="2800" spc="100" dirty="0" smtClean="0">
                <a:cs typeface="Times New Roman"/>
              </a:rPr>
              <a:t> </a:t>
            </a:r>
            <a:r>
              <a:rPr lang="en-IN" sz="2800" dirty="0" smtClean="0">
                <a:cs typeface="Times New Roman"/>
              </a:rPr>
              <a:t>t</a:t>
            </a:r>
            <a:r>
              <a:rPr lang="en-IN" sz="2800" spc="-10" dirty="0" smtClean="0">
                <a:cs typeface="Times New Roman"/>
              </a:rPr>
              <a:t>h</a:t>
            </a:r>
            <a:r>
              <a:rPr lang="en-IN" sz="2800" dirty="0" smtClean="0">
                <a:cs typeface="Times New Roman"/>
              </a:rPr>
              <a:t>e</a:t>
            </a:r>
            <a:r>
              <a:rPr lang="en-IN" sz="2800" spc="95" dirty="0" smtClean="0">
                <a:cs typeface="Times New Roman"/>
              </a:rPr>
              <a:t> </a:t>
            </a:r>
            <a:r>
              <a:rPr lang="en-IN" sz="2800" dirty="0" smtClean="0">
                <a:cs typeface="Times New Roman"/>
              </a:rPr>
              <a:t>ind</a:t>
            </a:r>
            <a:r>
              <a:rPr lang="en-IN" sz="2800" spc="-10" dirty="0" smtClean="0">
                <a:cs typeface="Times New Roman"/>
              </a:rPr>
              <a:t>u</a:t>
            </a:r>
            <a:r>
              <a:rPr lang="en-IN" sz="2800" dirty="0" smtClean="0">
                <a:cs typeface="Times New Roman"/>
              </a:rPr>
              <a:t>ction</a:t>
            </a:r>
            <a:r>
              <a:rPr lang="en-IN" sz="2800" spc="95" dirty="0" smtClean="0">
                <a:cs typeface="Times New Roman"/>
              </a:rPr>
              <a:t> </a:t>
            </a:r>
            <a:r>
              <a:rPr lang="en-IN" sz="2800" spc="-15" dirty="0" smtClean="0">
                <a:cs typeface="Times New Roman"/>
              </a:rPr>
              <a:t>o</a:t>
            </a:r>
            <a:r>
              <a:rPr lang="en-IN" sz="2800" dirty="0" smtClean="0">
                <a:cs typeface="Times New Roman"/>
              </a:rPr>
              <a:t>f</a:t>
            </a:r>
            <a:r>
              <a:rPr lang="en-IN" sz="2800" spc="100" dirty="0" smtClean="0">
                <a:cs typeface="Times New Roman"/>
              </a:rPr>
              <a:t> </a:t>
            </a:r>
            <a:r>
              <a:rPr lang="en-IN" sz="2800" dirty="0" smtClean="0">
                <a:cs typeface="Times New Roman"/>
              </a:rPr>
              <a:t>hard</a:t>
            </a:r>
            <a:r>
              <a:rPr lang="en-IN" sz="2800" spc="95" dirty="0" smtClean="0">
                <a:cs typeface="Times New Roman"/>
              </a:rPr>
              <a:t> </a:t>
            </a:r>
            <a:r>
              <a:rPr lang="en-IN" sz="2800" dirty="0" smtClean="0">
                <a:cs typeface="Times New Roman"/>
              </a:rPr>
              <a:t>tissue</a:t>
            </a:r>
            <a:r>
              <a:rPr lang="en-IN" sz="2800" spc="100" dirty="0" smtClean="0">
                <a:cs typeface="Times New Roman"/>
              </a:rPr>
              <a:t> </a:t>
            </a:r>
            <a:r>
              <a:rPr lang="en-IN" sz="2800" dirty="0" smtClean="0">
                <a:cs typeface="Times New Roman"/>
              </a:rPr>
              <a:t>depo</a:t>
            </a:r>
            <a:r>
              <a:rPr lang="en-IN" sz="2800" spc="-10" dirty="0" smtClean="0">
                <a:cs typeface="Times New Roman"/>
              </a:rPr>
              <a:t>s</a:t>
            </a:r>
            <a:r>
              <a:rPr lang="en-IN" sz="2800" dirty="0" smtClean="0">
                <a:cs typeface="Times New Roman"/>
              </a:rPr>
              <a:t>ition</a:t>
            </a:r>
            <a:r>
              <a:rPr lang="en-IN" sz="2800" spc="85" dirty="0" smtClean="0">
                <a:cs typeface="Times New Roman"/>
              </a:rPr>
              <a:t> </a:t>
            </a:r>
            <a:r>
              <a:rPr lang="en-IN" sz="2800" dirty="0" smtClean="0">
                <a:cs typeface="Times New Roman"/>
              </a:rPr>
              <a:t>and</a:t>
            </a:r>
            <a:r>
              <a:rPr lang="en-IN" sz="2800" spc="95" dirty="0" smtClean="0">
                <a:cs typeface="Times New Roman"/>
              </a:rPr>
              <a:t> </a:t>
            </a:r>
            <a:r>
              <a:rPr lang="en-IN" sz="2800" dirty="0" smtClean="0">
                <a:cs typeface="Times New Roman"/>
              </a:rPr>
              <a:t>the</a:t>
            </a:r>
            <a:r>
              <a:rPr lang="en-IN" sz="2800" spc="105" dirty="0" smtClean="0">
                <a:cs typeface="Times New Roman"/>
              </a:rPr>
              <a:t> </a:t>
            </a:r>
            <a:r>
              <a:rPr lang="en-IN" sz="2800" dirty="0" smtClean="0">
                <a:cs typeface="Times New Roman"/>
              </a:rPr>
              <a:t>a</a:t>
            </a:r>
            <a:r>
              <a:rPr lang="en-IN" sz="2800" spc="-10" dirty="0" smtClean="0">
                <a:cs typeface="Times New Roman"/>
              </a:rPr>
              <a:t>n</a:t>
            </a:r>
            <a:r>
              <a:rPr lang="en-IN" sz="2800" dirty="0" smtClean="0">
                <a:cs typeface="Times New Roman"/>
              </a:rPr>
              <a:t>t</a:t>
            </a:r>
            <a:r>
              <a:rPr lang="en-IN" sz="2800" spc="-15" dirty="0" smtClean="0">
                <a:cs typeface="Times New Roman"/>
              </a:rPr>
              <a:t>i</a:t>
            </a:r>
            <a:r>
              <a:rPr lang="en-IN" sz="2800" dirty="0" smtClean="0">
                <a:cs typeface="Times New Roman"/>
              </a:rPr>
              <a:t>ba</a:t>
            </a:r>
            <a:r>
              <a:rPr lang="en-IN" sz="2800" spc="-10" dirty="0" smtClean="0">
                <a:cs typeface="Times New Roman"/>
              </a:rPr>
              <a:t>c</a:t>
            </a:r>
            <a:r>
              <a:rPr lang="en-IN" sz="2800" dirty="0" smtClean="0">
                <a:cs typeface="Times New Roman"/>
              </a:rPr>
              <a:t>ter</a:t>
            </a:r>
            <a:r>
              <a:rPr lang="en-IN" sz="2800" spc="-10" dirty="0" smtClean="0">
                <a:cs typeface="Times New Roman"/>
              </a:rPr>
              <a:t>ia</a:t>
            </a:r>
            <a:r>
              <a:rPr lang="en-IN" sz="2800" dirty="0" smtClean="0">
                <a:cs typeface="Times New Roman"/>
              </a:rPr>
              <a:t>l</a:t>
            </a:r>
            <a:r>
              <a:rPr lang="en-IN" sz="2800" spc="110" dirty="0" smtClean="0">
                <a:cs typeface="Times New Roman"/>
              </a:rPr>
              <a:t> </a:t>
            </a:r>
            <a:r>
              <a:rPr lang="en-IN" sz="2800" dirty="0" smtClean="0">
                <a:cs typeface="Times New Roman"/>
              </a:rPr>
              <a:t>e</a:t>
            </a:r>
            <a:r>
              <a:rPr lang="en-IN" sz="2800" spc="-55" dirty="0" smtClean="0">
                <a:cs typeface="Times New Roman"/>
              </a:rPr>
              <a:t>f</a:t>
            </a:r>
            <a:r>
              <a:rPr lang="en-IN" sz="2800" dirty="0" smtClean="0">
                <a:cs typeface="Times New Roman"/>
              </a:rPr>
              <a:t>fect.</a:t>
            </a:r>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object 7"/>
          <p:cNvSpPr txBox="1">
            <a:spLocks noGrp="1"/>
          </p:cNvSpPr>
          <p:nvPr>
            <p:ph sz="quarter" idx="1"/>
          </p:nvPr>
        </p:nvSpPr>
        <p:spPr>
          <a:xfrm>
            <a:off x="914400" y="1447800"/>
            <a:ext cx="7772400" cy="4231928"/>
          </a:xfrm>
          <a:prstGeom prst="rect">
            <a:avLst/>
          </a:prstGeom>
        </p:spPr>
        <p:txBody>
          <a:bodyPr vert="horz" wrap="square" lIns="0" tIns="0" rIns="0" bIns="0" rtlCol="0">
            <a:spAutoFit/>
          </a:bodyPr>
          <a:lstStyle/>
          <a:p>
            <a:pPr marL="241300" indent="-228600">
              <a:buClr>
                <a:srgbClr val="C00000"/>
              </a:buClr>
              <a:buSzPct val="105000"/>
              <a:tabLst>
                <a:tab pos="241935" algn="l"/>
              </a:tabLst>
            </a:pPr>
            <a:r>
              <a:rPr sz="2200" spc="-5" dirty="0">
                <a:cs typeface="Times New Roman"/>
              </a:rPr>
              <a:t>C</a:t>
            </a:r>
            <a:r>
              <a:rPr sz="2200" dirty="0">
                <a:cs typeface="Times New Roman"/>
              </a:rPr>
              <a:t>a </a:t>
            </a:r>
            <a:r>
              <a:rPr sz="2200" spc="-7" baseline="24305" dirty="0">
                <a:cs typeface="Times New Roman"/>
              </a:rPr>
              <a:t>2</a:t>
            </a:r>
            <a:r>
              <a:rPr sz="2200" spc="-15" baseline="24305" dirty="0">
                <a:cs typeface="Times New Roman"/>
              </a:rPr>
              <a:t>+</a:t>
            </a:r>
            <a:r>
              <a:rPr sz="2200" spc="292" baseline="24305" dirty="0">
                <a:cs typeface="Times New Roman"/>
              </a:rPr>
              <a:t> </a:t>
            </a:r>
            <a:r>
              <a:rPr sz="2200" dirty="0">
                <a:cs typeface="Times New Roman"/>
              </a:rPr>
              <a:t>and</a:t>
            </a:r>
            <a:r>
              <a:rPr sz="2200" spc="-10" dirty="0">
                <a:cs typeface="Times New Roman"/>
              </a:rPr>
              <a:t> </a:t>
            </a:r>
            <a:r>
              <a:rPr sz="2200" spc="-5" dirty="0">
                <a:cs typeface="Times New Roman"/>
              </a:rPr>
              <a:t>OH</a:t>
            </a:r>
            <a:r>
              <a:rPr sz="2200" spc="-15" baseline="24305" dirty="0">
                <a:cs typeface="Times New Roman"/>
              </a:rPr>
              <a:t>-</a:t>
            </a:r>
            <a:r>
              <a:rPr sz="2200" spc="37" baseline="24305" dirty="0">
                <a:cs typeface="Times New Roman"/>
              </a:rPr>
              <a:t> </a:t>
            </a:r>
            <a:r>
              <a:rPr sz="2200" dirty="0">
                <a:cs typeface="Times New Roman"/>
              </a:rPr>
              <a:t>are rapid</a:t>
            </a:r>
            <a:r>
              <a:rPr sz="2200" spc="5" dirty="0">
                <a:cs typeface="Times New Roman"/>
              </a:rPr>
              <a:t>l</a:t>
            </a:r>
            <a:r>
              <a:rPr sz="2200" dirty="0">
                <a:cs typeface="Times New Roman"/>
              </a:rPr>
              <a:t>y</a:t>
            </a:r>
            <a:r>
              <a:rPr sz="2200" spc="-35" dirty="0">
                <a:cs typeface="Times New Roman"/>
              </a:rPr>
              <a:t> </a:t>
            </a:r>
            <a:r>
              <a:rPr sz="2200" dirty="0" smtClean="0">
                <a:cs typeface="Times New Roman"/>
              </a:rPr>
              <a:t>re</a:t>
            </a:r>
            <a:r>
              <a:rPr sz="2200" spc="5" dirty="0" smtClean="0">
                <a:cs typeface="Times New Roman"/>
              </a:rPr>
              <a:t>l</a:t>
            </a:r>
            <a:r>
              <a:rPr sz="2200" dirty="0" smtClean="0">
                <a:cs typeface="Times New Roman"/>
              </a:rPr>
              <a:t>ease</a:t>
            </a:r>
            <a:r>
              <a:rPr sz="2200" spc="5" dirty="0" smtClean="0">
                <a:cs typeface="Times New Roman"/>
              </a:rPr>
              <a:t>d</a:t>
            </a:r>
            <a:r>
              <a:rPr sz="2200" dirty="0" smtClean="0">
                <a:cs typeface="Times New Roman"/>
              </a:rPr>
              <a:t>.</a:t>
            </a:r>
            <a:endParaRPr lang="en-US" sz="2200" dirty="0" smtClean="0">
              <a:cs typeface="Times New Roman"/>
            </a:endParaRPr>
          </a:p>
          <a:p>
            <a:pPr marL="241300" indent="-228600">
              <a:buClr>
                <a:srgbClr val="C00000"/>
              </a:buClr>
              <a:buSzPct val="105000"/>
              <a:tabLst>
                <a:tab pos="241935" algn="l"/>
              </a:tabLst>
            </a:pPr>
            <a:r>
              <a:rPr lang="en-US" sz="2200" dirty="0" smtClean="0">
                <a:cs typeface="Times New Roman"/>
              </a:rPr>
              <a:t>D</a:t>
            </a:r>
            <a:r>
              <a:rPr sz="2200" dirty="0" smtClean="0">
                <a:cs typeface="Times New Roman"/>
              </a:rPr>
              <a:t>ire</a:t>
            </a:r>
            <a:r>
              <a:rPr sz="2200" spc="-10" dirty="0" smtClean="0">
                <a:cs typeface="Times New Roman"/>
              </a:rPr>
              <a:t>c</a:t>
            </a:r>
            <a:r>
              <a:rPr sz="2200" dirty="0" smtClean="0">
                <a:cs typeface="Times New Roman"/>
              </a:rPr>
              <a:t>t</a:t>
            </a:r>
            <a:r>
              <a:rPr sz="2200" spc="265" dirty="0" smtClean="0">
                <a:cs typeface="Times New Roman"/>
              </a:rPr>
              <a:t> </a:t>
            </a:r>
            <a:r>
              <a:rPr sz="2200" dirty="0">
                <a:cs typeface="Times New Roman"/>
              </a:rPr>
              <a:t>co</a:t>
            </a:r>
            <a:r>
              <a:rPr sz="2200" spc="-10" dirty="0">
                <a:cs typeface="Times New Roman"/>
              </a:rPr>
              <a:t>n</a:t>
            </a:r>
            <a:r>
              <a:rPr sz="2200" dirty="0">
                <a:cs typeface="Times New Roman"/>
              </a:rPr>
              <a:t>tact</a:t>
            </a:r>
            <a:r>
              <a:rPr sz="2200" spc="265" dirty="0">
                <a:cs typeface="Times New Roman"/>
              </a:rPr>
              <a:t> </a:t>
            </a:r>
            <a:r>
              <a:rPr sz="2200" dirty="0">
                <a:cs typeface="Times New Roman"/>
              </a:rPr>
              <a:t>w</a:t>
            </a:r>
            <a:r>
              <a:rPr sz="2200" spc="-15" dirty="0">
                <a:cs typeface="Times New Roman"/>
              </a:rPr>
              <a:t>i</a:t>
            </a:r>
            <a:r>
              <a:rPr sz="2200" dirty="0">
                <a:cs typeface="Times New Roman"/>
              </a:rPr>
              <a:t>th</a:t>
            </a:r>
            <a:r>
              <a:rPr sz="2200" spc="254" dirty="0">
                <a:cs typeface="Times New Roman"/>
              </a:rPr>
              <a:t> </a:t>
            </a:r>
            <a:r>
              <a:rPr sz="2200" dirty="0">
                <a:cs typeface="Times New Roman"/>
              </a:rPr>
              <a:t>the</a:t>
            </a:r>
            <a:r>
              <a:rPr sz="2200" spc="254" dirty="0">
                <a:cs typeface="Times New Roman"/>
              </a:rPr>
              <a:t> </a:t>
            </a:r>
            <a:r>
              <a:rPr sz="2200" dirty="0">
                <a:cs typeface="Times New Roman"/>
              </a:rPr>
              <a:t>tissue</a:t>
            </a:r>
            <a:r>
              <a:rPr sz="2200" spc="265" dirty="0">
                <a:cs typeface="Times New Roman"/>
              </a:rPr>
              <a:t> </a:t>
            </a:r>
            <a:r>
              <a:rPr sz="2200" dirty="0">
                <a:cs typeface="Times New Roman"/>
              </a:rPr>
              <a:t>and</a:t>
            </a:r>
            <a:r>
              <a:rPr sz="2200" spc="250" dirty="0">
                <a:cs typeface="Times New Roman"/>
              </a:rPr>
              <a:t> </a:t>
            </a:r>
            <a:r>
              <a:rPr sz="2200" dirty="0">
                <a:cs typeface="Times New Roman"/>
              </a:rPr>
              <a:t>t</a:t>
            </a:r>
            <a:r>
              <a:rPr sz="2200" spc="-10" dirty="0">
                <a:cs typeface="Times New Roman"/>
              </a:rPr>
              <a:t>h</a:t>
            </a:r>
            <a:r>
              <a:rPr sz="2200" dirty="0">
                <a:cs typeface="Times New Roman"/>
              </a:rPr>
              <a:t>e</a:t>
            </a:r>
            <a:r>
              <a:rPr sz="2200" spc="265" dirty="0">
                <a:cs typeface="Times New Roman"/>
              </a:rPr>
              <a:t> </a:t>
            </a:r>
            <a:r>
              <a:rPr sz="2200" dirty="0">
                <a:cs typeface="Times New Roman"/>
              </a:rPr>
              <a:t>tissue</a:t>
            </a:r>
            <a:r>
              <a:rPr sz="2200" spc="265" dirty="0">
                <a:cs typeface="Times New Roman"/>
              </a:rPr>
              <a:t> </a:t>
            </a:r>
            <a:r>
              <a:rPr sz="2200" dirty="0">
                <a:cs typeface="Times New Roman"/>
              </a:rPr>
              <a:t>fl</a:t>
            </a:r>
            <a:r>
              <a:rPr sz="2200" spc="-15" dirty="0">
                <a:cs typeface="Times New Roman"/>
              </a:rPr>
              <a:t>u</a:t>
            </a:r>
            <a:r>
              <a:rPr sz="2200" dirty="0">
                <a:cs typeface="Times New Roman"/>
              </a:rPr>
              <a:t>i</a:t>
            </a:r>
            <a:r>
              <a:rPr sz="2200" spc="-10" dirty="0">
                <a:cs typeface="Times New Roman"/>
              </a:rPr>
              <a:t>d</a:t>
            </a:r>
            <a:r>
              <a:rPr sz="2200" dirty="0">
                <a:cs typeface="Times New Roman"/>
              </a:rPr>
              <a:t>s</a:t>
            </a:r>
            <a:r>
              <a:rPr sz="2200" spc="265" dirty="0">
                <a:cs typeface="Times New Roman"/>
              </a:rPr>
              <a:t> </a:t>
            </a:r>
            <a:r>
              <a:rPr sz="2200" dirty="0">
                <a:cs typeface="Times New Roman"/>
              </a:rPr>
              <a:t>caus</a:t>
            </a:r>
            <a:r>
              <a:rPr sz="2200" spc="5" dirty="0">
                <a:cs typeface="Times New Roman"/>
              </a:rPr>
              <a:t>i</a:t>
            </a:r>
            <a:r>
              <a:rPr sz="2200" dirty="0">
                <a:cs typeface="Times New Roman"/>
              </a:rPr>
              <a:t>ng</a:t>
            </a:r>
            <a:r>
              <a:rPr sz="2200" spc="254" dirty="0">
                <a:cs typeface="Times New Roman"/>
              </a:rPr>
              <a:t> </a:t>
            </a:r>
            <a:r>
              <a:rPr sz="2200" spc="-10" dirty="0">
                <a:cs typeface="Times New Roman"/>
              </a:rPr>
              <a:t>i</a:t>
            </a:r>
            <a:r>
              <a:rPr sz="2200" dirty="0">
                <a:cs typeface="Times New Roman"/>
              </a:rPr>
              <a:t>t</a:t>
            </a:r>
            <a:r>
              <a:rPr sz="2200" spc="265" dirty="0">
                <a:cs typeface="Times New Roman"/>
              </a:rPr>
              <a:t> </a:t>
            </a:r>
            <a:r>
              <a:rPr sz="2200" dirty="0">
                <a:cs typeface="Times New Roman"/>
              </a:rPr>
              <a:t>to</a:t>
            </a:r>
            <a:r>
              <a:rPr sz="2200" spc="260" dirty="0">
                <a:cs typeface="Times New Roman"/>
              </a:rPr>
              <a:t> </a:t>
            </a:r>
            <a:r>
              <a:rPr sz="2200" spc="-15" dirty="0">
                <a:cs typeface="Times New Roman"/>
              </a:rPr>
              <a:t>b</a:t>
            </a:r>
            <a:r>
              <a:rPr sz="2200" dirty="0">
                <a:cs typeface="Times New Roman"/>
              </a:rPr>
              <a:t>e</a:t>
            </a:r>
            <a:r>
              <a:rPr sz="2200" spc="265" dirty="0">
                <a:cs typeface="Times New Roman"/>
              </a:rPr>
              <a:t> </a:t>
            </a:r>
            <a:r>
              <a:rPr sz="2200" dirty="0">
                <a:cs typeface="Times New Roman"/>
              </a:rPr>
              <a:t>rap</a:t>
            </a:r>
            <a:r>
              <a:rPr sz="2200" spc="-15" dirty="0">
                <a:cs typeface="Times New Roman"/>
              </a:rPr>
              <a:t>i</a:t>
            </a:r>
            <a:r>
              <a:rPr sz="2200" dirty="0">
                <a:cs typeface="Times New Roman"/>
              </a:rPr>
              <a:t>dly solubi</a:t>
            </a:r>
            <a:r>
              <a:rPr sz="2200" spc="5" dirty="0">
                <a:cs typeface="Times New Roman"/>
              </a:rPr>
              <a:t>l</a:t>
            </a:r>
            <a:r>
              <a:rPr sz="2200" dirty="0">
                <a:cs typeface="Times New Roman"/>
              </a:rPr>
              <a:t>ized</a:t>
            </a:r>
            <a:r>
              <a:rPr sz="2200" spc="-35" dirty="0">
                <a:cs typeface="Times New Roman"/>
              </a:rPr>
              <a:t> </a:t>
            </a:r>
            <a:r>
              <a:rPr sz="2200" dirty="0">
                <a:cs typeface="Times New Roman"/>
              </a:rPr>
              <a:t>and re</a:t>
            </a:r>
            <a:r>
              <a:rPr sz="2200" spc="5" dirty="0">
                <a:cs typeface="Times New Roman"/>
              </a:rPr>
              <a:t>s</a:t>
            </a:r>
            <a:r>
              <a:rPr sz="2200" dirty="0">
                <a:cs typeface="Times New Roman"/>
              </a:rPr>
              <a:t>orbed</a:t>
            </a:r>
            <a:r>
              <a:rPr sz="2200" spc="-20" dirty="0">
                <a:cs typeface="Times New Roman"/>
              </a:rPr>
              <a:t> </a:t>
            </a:r>
            <a:r>
              <a:rPr sz="2200" dirty="0">
                <a:cs typeface="Times New Roman"/>
              </a:rPr>
              <a:t>by the</a:t>
            </a:r>
            <a:r>
              <a:rPr sz="2200" spc="-5" dirty="0">
                <a:cs typeface="Times New Roman"/>
              </a:rPr>
              <a:t> </a:t>
            </a:r>
            <a:r>
              <a:rPr sz="2200" spc="-20" dirty="0" smtClean="0">
                <a:cs typeface="Times New Roman"/>
              </a:rPr>
              <a:t>m</a:t>
            </a:r>
            <a:r>
              <a:rPr sz="2200" dirty="0" smtClean="0">
                <a:cs typeface="Times New Roman"/>
              </a:rPr>
              <a:t>ac</a:t>
            </a:r>
            <a:r>
              <a:rPr sz="2200" spc="5" dirty="0" smtClean="0">
                <a:cs typeface="Times New Roman"/>
              </a:rPr>
              <a:t>r</a:t>
            </a:r>
            <a:r>
              <a:rPr sz="2200" dirty="0" smtClean="0">
                <a:cs typeface="Times New Roman"/>
              </a:rPr>
              <a:t>ophages</a:t>
            </a:r>
            <a:endParaRPr lang="en-US" sz="2200" dirty="0" smtClean="0">
              <a:cs typeface="Times New Roman"/>
            </a:endParaRPr>
          </a:p>
          <a:p>
            <a:pPr marL="241300" indent="-228600">
              <a:buClr>
                <a:srgbClr val="C00000"/>
              </a:buClr>
              <a:buSzPct val="105000"/>
              <a:tabLst>
                <a:tab pos="241935" algn="l"/>
              </a:tabLst>
            </a:pPr>
            <a:endParaRPr lang="en-US" sz="2200" spc="-5" dirty="0" smtClean="0">
              <a:cs typeface="Times New Roman"/>
            </a:endParaRPr>
          </a:p>
          <a:p>
            <a:pPr marL="241300" indent="-228600">
              <a:buClr>
                <a:srgbClr val="C00000"/>
              </a:buClr>
              <a:buSzPct val="105000"/>
              <a:tabLst>
                <a:tab pos="241935" algn="l"/>
              </a:tabLst>
            </a:pPr>
            <a:r>
              <a:rPr lang="en-US" sz="2200" spc="-5" dirty="0" smtClean="0">
                <a:cs typeface="Times New Roman"/>
              </a:rPr>
              <a:t>USES</a:t>
            </a:r>
          </a:p>
          <a:p>
            <a:pPr marL="515620" lvl="1">
              <a:buClr>
                <a:srgbClr val="C00000"/>
              </a:buClr>
              <a:buSzPct val="105000"/>
              <a:tabLst>
                <a:tab pos="241935" algn="l"/>
              </a:tabLst>
            </a:pPr>
            <a:r>
              <a:rPr sz="2200" dirty="0" smtClean="0">
                <a:cs typeface="Times New Roman"/>
              </a:rPr>
              <a:t>Ind</a:t>
            </a:r>
            <a:r>
              <a:rPr sz="2200" spc="5" dirty="0" smtClean="0">
                <a:cs typeface="Times New Roman"/>
              </a:rPr>
              <a:t>i</a:t>
            </a:r>
            <a:r>
              <a:rPr sz="2200" dirty="0" smtClean="0">
                <a:cs typeface="Times New Roman"/>
              </a:rPr>
              <a:t>re</a:t>
            </a:r>
            <a:r>
              <a:rPr sz="2200" spc="5" dirty="0" smtClean="0">
                <a:cs typeface="Times New Roman"/>
              </a:rPr>
              <a:t>c</a:t>
            </a:r>
            <a:r>
              <a:rPr sz="2200" dirty="0" smtClean="0">
                <a:cs typeface="Times New Roman"/>
              </a:rPr>
              <a:t>t</a:t>
            </a:r>
            <a:r>
              <a:rPr sz="2200" spc="-30" dirty="0" smtClean="0">
                <a:cs typeface="Times New Roman"/>
              </a:rPr>
              <a:t> </a:t>
            </a:r>
            <a:r>
              <a:rPr sz="2200" dirty="0">
                <a:cs typeface="Times New Roman"/>
              </a:rPr>
              <a:t>pulp</a:t>
            </a:r>
            <a:r>
              <a:rPr sz="2200" spc="-10" dirty="0">
                <a:cs typeface="Times New Roman"/>
              </a:rPr>
              <a:t> </a:t>
            </a:r>
            <a:r>
              <a:rPr sz="2200" dirty="0" smtClean="0">
                <a:cs typeface="Times New Roman"/>
              </a:rPr>
              <a:t>capp</a:t>
            </a:r>
            <a:r>
              <a:rPr sz="2200" spc="5" dirty="0" smtClean="0">
                <a:cs typeface="Times New Roman"/>
              </a:rPr>
              <a:t>i</a:t>
            </a:r>
            <a:r>
              <a:rPr sz="2200" dirty="0" smtClean="0">
                <a:cs typeface="Times New Roman"/>
              </a:rPr>
              <a:t>ng</a:t>
            </a:r>
            <a:endParaRPr lang="en-US" sz="2200" dirty="0" smtClean="0">
              <a:cs typeface="Times New Roman"/>
            </a:endParaRPr>
          </a:p>
          <a:p>
            <a:pPr marL="515620" lvl="1">
              <a:buClr>
                <a:srgbClr val="C00000"/>
              </a:buClr>
              <a:buSzPct val="105000"/>
              <a:tabLst>
                <a:tab pos="241935" algn="l"/>
              </a:tabLst>
            </a:pPr>
            <a:r>
              <a:rPr sz="2200" dirty="0" smtClean="0">
                <a:cs typeface="Times New Roman"/>
              </a:rPr>
              <a:t>Direct</a:t>
            </a:r>
            <a:r>
              <a:rPr sz="2200" spc="-15" dirty="0" smtClean="0">
                <a:cs typeface="Times New Roman"/>
              </a:rPr>
              <a:t> </a:t>
            </a:r>
            <a:r>
              <a:rPr sz="2200" dirty="0">
                <a:cs typeface="Times New Roman"/>
              </a:rPr>
              <a:t>pulp</a:t>
            </a:r>
            <a:r>
              <a:rPr sz="2200" spc="-10" dirty="0">
                <a:cs typeface="Times New Roman"/>
              </a:rPr>
              <a:t> </a:t>
            </a:r>
            <a:r>
              <a:rPr sz="2200" dirty="0" smtClean="0">
                <a:cs typeface="Times New Roman"/>
              </a:rPr>
              <a:t>capp</a:t>
            </a:r>
            <a:r>
              <a:rPr sz="2200" spc="5" dirty="0" smtClean="0">
                <a:cs typeface="Times New Roman"/>
              </a:rPr>
              <a:t>i</a:t>
            </a:r>
            <a:r>
              <a:rPr sz="2200" dirty="0" smtClean="0">
                <a:cs typeface="Times New Roman"/>
              </a:rPr>
              <a:t>ng</a:t>
            </a:r>
            <a:endParaRPr lang="en-US" sz="2200" dirty="0" smtClean="0">
              <a:cs typeface="Times New Roman"/>
            </a:endParaRPr>
          </a:p>
          <a:p>
            <a:pPr marL="515620" lvl="1">
              <a:buClr>
                <a:srgbClr val="C00000"/>
              </a:buClr>
              <a:buSzPct val="105000"/>
              <a:tabLst>
                <a:tab pos="241935" algn="l"/>
              </a:tabLst>
            </a:pPr>
            <a:r>
              <a:rPr sz="2200" dirty="0" err="1" smtClean="0">
                <a:cs typeface="Times New Roman"/>
              </a:rPr>
              <a:t>Pulpoto</a:t>
            </a:r>
            <a:r>
              <a:rPr sz="2200" spc="-20" dirty="0" err="1" smtClean="0">
                <a:cs typeface="Times New Roman"/>
              </a:rPr>
              <a:t>m</a:t>
            </a:r>
            <a:r>
              <a:rPr sz="2200" dirty="0" err="1" smtClean="0">
                <a:cs typeface="Times New Roman"/>
              </a:rPr>
              <a:t>y</a:t>
            </a:r>
            <a:endParaRPr lang="en-US" sz="2200" dirty="0" smtClean="0">
              <a:cs typeface="Times New Roman"/>
            </a:endParaRPr>
          </a:p>
          <a:p>
            <a:pPr marL="515620" lvl="1">
              <a:buClr>
                <a:srgbClr val="C00000"/>
              </a:buClr>
              <a:buSzPct val="105000"/>
              <a:tabLst>
                <a:tab pos="241935" algn="l"/>
              </a:tabLst>
            </a:pPr>
            <a:r>
              <a:rPr sz="2200" dirty="0" err="1" smtClean="0">
                <a:cs typeface="Times New Roman"/>
              </a:rPr>
              <a:t>Apexifica</a:t>
            </a:r>
            <a:r>
              <a:rPr sz="2200" spc="5" dirty="0" err="1" smtClean="0">
                <a:cs typeface="Times New Roman"/>
              </a:rPr>
              <a:t>t</a:t>
            </a:r>
            <a:r>
              <a:rPr sz="2200" dirty="0" err="1" smtClean="0">
                <a:cs typeface="Times New Roman"/>
              </a:rPr>
              <a:t>ion</a:t>
            </a:r>
            <a:r>
              <a:rPr sz="2200" spc="-30" dirty="0" smtClean="0">
                <a:cs typeface="Times New Roman"/>
              </a:rPr>
              <a:t> </a:t>
            </a:r>
            <a:r>
              <a:rPr sz="2200" dirty="0">
                <a:cs typeface="Times New Roman"/>
              </a:rPr>
              <a:t>subsequent</a:t>
            </a:r>
            <a:r>
              <a:rPr sz="2200" spc="-15" dirty="0">
                <a:cs typeface="Times New Roman"/>
              </a:rPr>
              <a:t> </a:t>
            </a:r>
            <a:r>
              <a:rPr sz="2200" dirty="0">
                <a:cs typeface="Times New Roman"/>
              </a:rPr>
              <a:t>to the</a:t>
            </a:r>
            <a:r>
              <a:rPr sz="2200" spc="-20" dirty="0">
                <a:cs typeface="Times New Roman"/>
              </a:rPr>
              <a:t> </a:t>
            </a:r>
            <a:r>
              <a:rPr sz="2200" dirty="0">
                <a:cs typeface="Times New Roman"/>
              </a:rPr>
              <a:t>api</a:t>
            </a:r>
            <a:r>
              <a:rPr sz="2200" spc="5" dirty="0">
                <a:cs typeface="Times New Roman"/>
              </a:rPr>
              <a:t>c</a:t>
            </a:r>
            <a:r>
              <a:rPr sz="2200" dirty="0">
                <a:cs typeface="Times New Roman"/>
              </a:rPr>
              <a:t>al</a:t>
            </a:r>
            <a:r>
              <a:rPr sz="2200" spc="-25" dirty="0">
                <a:cs typeface="Times New Roman"/>
              </a:rPr>
              <a:t> </a:t>
            </a:r>
            <a:r>
              <a:rPr sz="2200" dirty="0" smtClean="0">
                <a:cs typeface="Times New Roman"/>
              </a:rPr>
              <a:t>curet</a:t>
            </a:r>
            <a:r>
              <a:rPr sz="2200" spc="5" dirty="0" smtClean="0">
                <a:cs typeface="Times New Roman"/>
              </a:rPr>
              <a:t>t</a:t>
            </a:r>
            <a:r>
              <a:rPr sz="2200" dirty="0" smtClean="0">
                <a:cs typeface="Times New Roman"/>
              </a:rPr>
              <a:t>age</a:t>
            </a:r>
            <a:endParaRPr lang="en-US" sz="2200" dirty="0" smtClean="0">
              <a:cs typeface="Times New Roman"/>
            </a:endParaRPr>
          </a:p>
          <a:p>
            <a:pPr marL="515620" lvl="1">
              <a:buClr>
                <a:srgbClr val="C00000"/>
              </a:buClr>
              <a:buSzPct val="105000"/>
              <a:tabLst>
                <a:tab pos="241935" algn="l"/>
              </a:tabLst>
            </a:pPr>
            <a:r>
              <a:rPr lang="en-IN" sz="2200" spc="-90" dirty="0" smtClean="0">
                <a:latin typeface="Times New Roman"/>
                <a:cs typeface="Times New Roman"/>
              </a:rPr>
              <a:t>T</a:t>
            </a:r>
            <a:r>
              <a:rPr lang="en-IN" sz="2200" dirty="0" smtClean="0">
                <a:latin typeface="Times New Roman"/>
                <a:cs typeface="Times New Roman"/>
              </a:rPr>
              <a:t>re</a:t>
            </a:r>
            <a:r>
              <a:rPr lang="en-IN" sz="2200" spc="5" dirty="0" smtClean="0">
                <a:latin typeface="Times New Roman"/>
                <a:cs typeface="Times New Roman"/>
              </a:rPr>
              <a:t>a</a:t>
            </a:r>
            <a:r>
              <a:rPr lang="en-IN" sz="2200" dirty="0" smtClean="0">
                <a:latin typeface="Times New Roman"/>
                <a:cs typeface="Times New Roman"/>
              </a:rPr>
              <a:t>t</a:t>
            </a:r>
            <a:r>
              <a:rPr lang="en-IN" sz="2200" spc="-15" dirty="0" smtClean="0">
                <a:latin typeface="Times New Roman"/>
                <a:cs typeface="Times New Roman"/>
              </a:rPr>
              <a:t>m</a:t>
            </a:r>
            <a:r>
              <a:rPr lang="en-IN" sz="2200" dirty="0" smtClean="0">
                <a:latin typeface="Times New Roman"/>
                <a:cs typeface="Times New Roman"/>
              </a:rPr>
              <a:t>ent</a:t>
            </a:r>
            <a:r>
              <a:rPr lang="en-IN" sz="2200" spc="-15" dirty="0" smtClean="0">
                <a:latin typeface="Times New Roman"/>
                <a:cs typeface="Times New Roman"/>
              </a:rPr>
              <a:t> </a:t>
            </a:r>
            <a:r>
              <a:rPr lang="en-IN" sz="2200" dirty="0" smtClean="0">
                <a:latin typeface="Times New Roman"/>
                <a:cs typeface="Times New Roman"/>
              </a:rPr>
              <a:t>of</a:t>
            </a:r>
            <a:r>
              <a:rPr lang="en-IN" sz="2200" spc="-10" dirty="0" smtClean="0">
                <a:latin typeface="Times New Roman"/>
                <a:cs typeface="Times New Roman"/>
              </a:rPr>
              <a:t> </a:t>
            </a:r>
            <a:r>
              <a:rPr lang="en-IN" sz="2200" dirty="0" smtClean="0">
                <a:latin typeface="Times New Roman"/>
                <a:cs typeface="Times New Roman"/>
              </a:rPr>
              <a:t>la</a:t>
            </a:r>
            <a:r>
              <a:rPr lang="en-IN" sz="2200" spc="-40" dirty="0" smtClean="0">
                <a:latin typeface="Times New Roman"/>
                <a:cs typeface="Times New Roman"/>
              </a:rPr>
              <a:t>r</a:t>
            </a:r>
            <a:r>
              <a:rPr lang="en-IN" sz="2200" dirty="0" smtClean="0">
                <a:latin typeface="Times New Roman"/>
                <a:cs typeface="Times New Roman"/>
              </a:rPr>
              <a:t>ge</a:t>
            </a:r>
            <a:r>
              <a:rPr lang="en-IN" sz="2200" spc="-10" dirty="0" smtClean="0">
                <a:latin typeface="Times New Roman"/>
                <a:cs typeface="Times New Roman"/>
              </a:rPr>
              <a:t> </a:t>
            </a:r>
            <a:r>
              <a:rPr lang="en-IN" sz="2200" dirty="0" err="1" smtClean="0">
                <a:latin typeface="Times New Roman"/>
                <a:cs typeface="Times New Roman"/>
              </a:rPr>
              <a:t>periap</a:t>
            </a:r>
            <a:r>
              <a:rPr lang="en-IN" sz="2200" spc="5" dirty="0" err="1" smtClean="0">
                <a:latin typeface="Times New Roman"/>
                <a:cs typeface="Times New Roman"/>
              </a:rPr>
              <a:t>i</a:t>
            </a:r>
            <a:r>
              <a:rPr lang="en-IN" sz="2200" spc="-10" dirty="0" err="1" smtClean="0">
                <a:latin typeface="Times New Roman"/>
                <a:cs typeface="Times New Roman"/>
              </a:rPr>
              <a:t>c</a:t>
            </a:r>
            <a:r>
              <a:rPr lang="en-IN" sz="2200" dirty="0" err="1" smtClean="0">
                <a:latin typeface="Times New Roman"/>
                <a:cs typeface="Times New Roman"/>
              </a:rPr>
              <a:t>al</a:t>
            </a:r>
            <a:r>
              <a:rPr lang="en-IN" sz="2200" spc="-40" dirty="0" smtClean="0">
                <a:latin typeface="Times New Roman"/>
                <a:cs typeface="Times New Roman"/>
              </a:rPr>
              <a:t> </a:t>
            </a:r>
            <a:r>
              <a:rPr lang="en-IN" sz="2200" dirty="0" smtClean="0">
                <a:latin typeface="Times New Roman"/>
                <a:cs typeface="Times New Roman"/>
              </a:rPr>
              <a:t>le</a:t>
            </a:r>
            <a:r>
              <a:rPr lang="en-IN" sz="2200" spc="5" dirty="0" smtClean="0">
                <a:latin typeface="Times New Roman"/>
                <a:cs typeface="Times New Roman"/>
              </a:rPr>
              <a:t>s</a:t>
            </a:r>
            <a:r>
              <a:rPr lang="en-IN" sz="2200" dirty="0" smtClean="0">
                <a:latin typeface="Times New Roman"/>
                <a:cs typeface="Times New Roman"/>
              </a:rPr>
              <a:t>ions</a:t>
            </a:r>
          </a:p>
          <a:p>
            <a:pPr marL="515620" lvl="1">
              <a:buClr>
                <a:srgbClr val="C00000"/>
              </a:buClr>
              <a:buSzPct val="105000"/>
              <a:tabLst>
                <a:tab pos="241935" algn="l"/>
              </a:tabLst>
            </a:pPr>
            <a:r>
              <a:rPr lang="en-IN" sz="2000" dirty="0" smtClean="0">
                <a:latin typeface="Times New Roman"/>
                <a:cs typeface="Times New Roman"/>
              </a:rPr>
              <a:t>In</a:t>
            </a:r>
            <a:r>
              <a:rPr lang="en-IN" sz="2000" spc="5" dirty="0" smtClean="0">
                <a:latin typeface="Times New Roman"/>
                <a:cs typeface="Times New Roman"/>
              </a:rPr>
              <a:t>t</a:t>
            </a:r>
            <a:r>
              <a:rPr lang="en-IN" sz="2000" dirty="0" smtClean="0">
                <a:latin typeface="Times New Roman"/>
                <a:cs typeface="Times New Roman"/>
              </a:rPr>
              <a:t>er-</a:t>
            </a:r>
            <a:r>
              <a:rPr lang="en-IN" sz="2000" spc="5" dirty="0" smtClean="0">
                <a:latin typeface="Times New Roman"/>
                <a:cs typeface="Times New Roman"/>
              </a:rPr>
              <a:t>a</a:t>
            </a:r>
            <a:r>
              <a:rPr lang="en-IN" sz="2000" dirty="0" smtClean="0">
                <a:latin typeface="Times New Roman"/>
                <a:cs typeface="Times New Roman"/>
              </a:rPr>
              <a:t>ppoint</a:t>
            </a:r>
            <a:r>
              <a:rPr lang="en-IN" sz="2000" spc="-25" dirty="0" smtClean="0">
                <a:latin typeface="Times New Roman"/>
                <a:cs typeface="Times New Roman"/>
              </a:rPr>
              <a:t>m</a:t>
            </a:r>
            <a:r>
              <a:rPr lang="en-IN" sz="2000" dirty="0" smtClean="0">
                <a:latin typeface="Times New Roman"/>
                <a:cs typeface="Times New Roman"/>
              </a:rPr>
              <a:t>ent dress</a:t>
            </a:r>
            <a:r>
              <a:rPr lang="en-IN" sz="2000" spc="5" dirty="0" smtClean="0">
                <a:latin typeface="Times New Roman"/>
                <a:cs typeface="Times New Roman"/>
              </a:rPr>
              <a:t>i</a:t>
            </a:r>
            <a:r>
              <a:rPr lang="en-IN" sz="2000" dirty="0" smtClean="0">
                <a:latin typeface="Times New Roman"/>
                <a:cs typeface="Times New Roman"/>
              </a:rPr>
              <a:t>ng</a:t>
            </a:r>
            <a:endParaRPr sz="2200" dirty="0">
              <a:cs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marL="241300" marR="158750" indent="-228600">
              <a:lnSpc>
                <a:spcPts val="2590"/>
              </a:lnSpc>
              <a:buClr>
                <a:srgbClr val="C00000"/>
              </a:buClr>
              <a:tabLst>
                <a:tab pos="241935" algn="l"/>
              </a:tabLst>
            </a:pPr>
            <a:r>
              <a:rPr lang="en-IN" sz="2400" dirty="0" smtClean="0">
                <a:cs typeface="Times New Roman"/>
              </a:rPr>
              <a:t>Pulp tis</a:t>
            </a:r>
            <a:r>
              <a:rPr lang="en-IN" sz="2400" spc="5" dirty="0" smtClean="0">
                <a:cs typeface="Times New Roman"/>
              </a:rPr>
              <a:t>s</a:t>
            </a:r>
            <a:r>
              <a:rPr lang="en-IN" sz="2400" dirty="0" smtClean="0">
                <a:cs typeface="Times New Roman"/>
              </a:rPr>
              <a:t>ue</a:t>
            </a:r>
            <a:r>
              <a:rPr lang="en-IN" sz="2400" spc="-20" dirty="0" smtClean="0">
                <a:cs typeface="Times New Roman"/>
              </a:rPr>
              <a:t> </a:t>
            </a:r>
            <a:r>
              <a:rPr lang="en-IN" sz="2400" dirty="0" smtClean="0">
                <a:cs typeface="Times New Roman"/>
              </a:rPr>
              <a:t>i</a:t>
            </a:r>
            <a:r>
              <a:rPr lang="en-IN" sz="2400" spc="-15" dirty="0" smtClean="0">
                <a:cs typeface="Times New Roman"/>
              </a:rPr>
              <a:t>m</a:t>
            </a:r>
            <a:r>
              <a:rPr lang="en-IN" sz="2400" spc="-20" dirty="0" smtClean="0">
                <a:cs typeface="Times New Roman"/>
              </a:rPr>
              <a:t>m</a:t>
            </a:r>
            <a:r>
              <a:rPr lang="en-IN" sz="2400" dirty="0" smtClean="0">
                <a:cs typeface="Times New Roman"/>
              </a:rPr>
              <a:t>edi</a:t>
            </a:r>
            <a:r>
              <a:rPr lang="en-IN" sz="2400" spc="5" dirty="0" smtClean="0">
                <a:cs typeface="Times New Roman"/>
              </a:rPr>
              <a:t>a</a:t>
            </a:r>
            <a:r>
              <a:rPr lang="en-IN" sz="2400" dirty="0" smtClean="0">
                <a:cs typeface="Times New Roman"/>
              </a:rPr>
              <a:t>te</a:t>
            </a:r>
            <a:r>
              <a:rPr lang="en-IN" sz="2400" spc="5" dirty="0" smtClean="0">
                <a:cs typeface="Times New Roman"/>
              </a:rPr>
              <a:t>l</a:t>
            </a:r>
            <a:r>
              <a:rPr lang="en-IN" sz="2400" dirty="0" smtClean="0">
                <a:cs typeface="Times New Roman"/>
              </a:rPr>
              <a:t>y</a:t>
            </a:r>
            <a:r>
              <a:rPr lang="en-IN" sz="2400" spc="-25" dirty="0" smtClean="0">
                <a:cs typeface="Times New Roman"/>
              </a:rPr>
              <a:t> </a:t>
            </a:r>
            <a:r>
              <a:rPr lang="en-IN" sz="2400" dirty="0" smtClean="0">
                <a:cs typeface="Times New Roman"/>
              </a:rPr>
              <a:t>in</a:t>
            </a:r>
            <a:r>
              <a:rPr lang="en-IN" sz="2400" spc="-10" dirty="0" smtClean="0">
                <a:cs typeface="Times New Roman"/>
              </a:rPr>
              <a:t> </a:t>
            </a:r>
            <a:r>
              <a:rPr lang="en-IN" sz="2400" dirty="0" smtClean="0">
                <a:cs typeface="Times New Roman"/>
              </a:rPr>
              <a:t>cont</a:t>
            </a:r>
            <a:r>
              <a:rPr lang="en-IN" sz="2400" spc="5" dirty="0" smtClean="0">
                <a:cs typeface="Times New Roman"/>
              </a:rPr>
              <a:t>a</a:t>
            </a:r>
            <a:r>
              <a:rPr lang="en-IN" sz="2400" dirty="0" smtClean="0">
                <a:cs typeface="Times New Roman"/>
              </a:rPr>
              <a:t>ct</a:t>
            </a:r>
            <a:r>
              <a:rPr lang="en-IN" sz="2400" spc="-30" dirty="0" smtClean="0">
                <a:cs typeface="Times New Roman"/>
              </a:rPr>
              <a:t> </a:t>
            </a:r>
            <a:r>
              <a:rPr lang="en-IN" sz="2400" dirty="0" smtClean="0">
                <a:cs typeface="Times New Roman"/>
              </a:rPr>
              <a:t>with</a:t>
            </a:r>
            <a:r>
              <a:rPr lang="en-IN" sz="2400" spc="-10" dirty="0" smtClean="0">
                <a:cs typeface="Times New Roman"/>
              </a:rPr>
              <a:t> </a:t>
            </a:r>
            <a:r>
              <a:rPr lang="en-IN" sz="2400" dirty="0" err="1" smtClean="0">
                <a:cs typeface="Times New Roman"/>
              </a:rPr>
              <a:t>CaOH</a:t>
            </a:r>
            <a:r>
              <a:rPr lang="en-IN" sz="2400" dirty="0" smtClean="0">
                <a:cs typeface="Times New Roman"/>
              </a:rPr>
              <a:t> is </a:t>
            </a:r>
            <a:r>
              <a:rPr lang="en-IN" sz="2400" spc="5" dirty="0" smtClean="0">
                <a:cs typeface="Times New Roman"/>
              </a:rPr>
              <a:t>c</a:t>
            </a:r>
            <a:r>
              <a:rPr lang="en-IN" sz="2400" dirty="0" smtClean="0">
                <a:cs typeface="Times New Roman"/>
              </a:rPr>
              <a:t>o</a:t>
            </a:r>
            <a:r>
              <a:rPr lang="en-IN" sz="2400" spc="-20" dirty="0" smtClean="0">
                <a:cs typeface="Times New Roman"/>
              </a:rPr>
              <a:t>m</a:t>
            </a:r>
            <a:r>
              <a:rPr lang="en-IN" sz="2400" dirty="0" smtClean="0">
                <a:cs typeface="Times New Roman"/>
              </a:rPr>
              <a:t>ple</a:t>
            </a:r>
            <a:r>
              <a:rPr lang="en-IN" sz="2400" spc="5" dirty="0" smtClean="0">
                <a:cs typeface="Times New Roman"/>
              </a:rPr>
              <a:t>t</a:t>
            </a:r>
            <a:r>
              <a:rPr lang="en-IN" sz="2400" dirty="0" smtClean="0">
                <a:cs typeface="Times New Roman"/>
              </a:rPr>
              <a:t>ely</a:t>
            </a:r>
            <a:r>
              <a:rPr lang="en-IN" sz="2400" spc="-30" dirty="0" smtClean="0">
                <a:cs typeface="Times New Roman"/>
              </a:rPr>
              <a:t> </a:t>
            </a:r>
            <a:r>
              <a:rPr lang="en-IN" sz="2400" dirty="0" smtClean="0">
                <a:cs typeface="Times New Roman"/>
              </a:rPr>
              <a:t>deranged</a:t>
            </a:r>
            <a:r>
              <a:rPr lang="en-IN" sz="2400" spc="-20" dirty="0" smtClean="0">
                <a:cs typeface="Times New Roman"/>
              </a:rPr>
              <a:t> </a:t>
            </a:r>
            <a:r>
              <a:rPr lang="en-IN" sz="2400" dirty="0" smtClean="0">
                <a:cs typeface="Times New Roman"/>
              </a:rPr>
              <a:t>and dis</a:t>
            </a:r>
            <a:r>
              <a:rPr lang="en-IN" sz="2400" spc="5" dirty="0" smtClean="0">
                <a:cs typeface="Times New Roman"/>
              </a:rPr>
              <a:t>t</a:t>
            </a:r>
            <a:r>
              <a:rPr lang="en-IN" sz="2400" dirty="0" smtClean="0">
                <a:cs typeface="Times New Roman"/>
              </a:rPr>
              <a:t>or</a:t>
            </a:r>
            <a:r>
              <a:rPr lang="en-IN" sz="2400" spc="5" dirty="0" smtClean="0">
                <a:cs typeface="Times New Roman"/>
              </a:rPr>
              <a:t>t</a:t>
            </a:r>
            <a:r>
              <a:rPr lang="en-IN" sz="2400" dirty="0" smtClean="0">
                <a:cs typeface="Times New Roman"/>
              </a:rPr>
              <a:t>ed</a:t>
            </a:r>
            <a:r>
              <a:rPr lang="en-IN" sz="2400" spc="-30" dirty="0" smtClean="0">
                <a:cs typeface="Times New Roman"/>
              </a:rPr>
              <a:t> </a:t>
            </a:r>
            <a:r>
              <a:rPr lang="en-IN" sz="2400" dirty="0" smtClean="0">
                <a:cs typeface="Times New Roman"/>
              </a:rPr>
              <a:t>becau</a:t>
            </a:r>
            <a:r>
              <a:rPr lang="en-IN" sz="2400" spc="5" dirty="0" smtClean="0">
                <a:cs typeface="Times New Roman"/>
              </a:rPr>
              <a:t>s</a:t>
            </a:r>
            <a:r>
              <a:rPr lang="en-IN" sz="2400" dirty="0" smtClean="0">
                <a:cs typeface="Times New Roman"/>
              </a:rPr>
              <a:t>e</a:t>
            </a:r>
            <a:r>
              <a:rPr lang="en-IN" sz="2400" spc="-25" dirty="0" smtClean="0">
                <a:cs typeface="Times New Roman"/>
              </a:rPr>
              <a:t> </a:t>
            </a:r>
            <a:r>
              <a:rPr lang="en-IN" sz="2400" dirty="0" smtClean="0">
                <a:cs typeface="Times New Roman"/>
              </a:rPr>
              <a:t>of </a:t>
            </a:r>
            <a:r>
              <a:rPr lang="en-IN" sz="2400" spc="5" dirty="0" smtClean="0">
                <a:cs typeface="Times New Roman"/>
              </a:rPr>
              <a:t>t</a:t>
            </a:r>
            <a:r>
              <a:rPr lang="en-IN" sz="2400" dirty="0" smtClean="0">
                <a:cs typeface="Times New Roman"/>
              </a:rPr>
              <a:t>he</a:t>
            </a:r>
            <a:r>
              <a:rPr lang="en-IN" sz="2400" spc="-10" dirty="0" smtClean="0">
                <a:cs typeface="Times New Roman"/>
              </a:rPr>
              <a:t> </a:t>
            </a:r>
            <a:r>
              <a:rPr lang="en-IN" sz="2400" dirty="0" smtClean="0">
                <a:cs typeface="Times New Roman"/>
              </a:rPr>
              <a:t>caus</a:t>
            </a:r>
            <a:r>
              <a:rPr lang="en-IN" sz="2400" spc="5" dirty="0" smtClean="0">
                <a:cs typeface="Times New Roman"/>
              </a:rPr>
              <a:t>t</a:t>
            </a:r>
            <a:r>
              <a:rPr lang="en-IN" sz="2400" dirty="0" smtClean="0">
                <a:cs typeface="Times New Roman"/>
              </a:rPr>
              <a:t>ic</a:t>
            </a:r>
            <a:r>
              <a:rPr lang="en-IN" sz="2400" spc="-30" dirty="0" smtClean="0">
                <a:cs typeface="Times New Roman"/>
              </a:rPr>
              <a:t> </a:t>
            </a:r>
            <a:r>
              <a:rPr lang="en-IN" sz="2400" dirty="0" smtClean="0">
                <a:cs typeface="Times New Roman"/>
              </a:rPr>
              <a:t>e</a:t>
            </a:r>
            <a:r>
              <a:rPr lang="en-IN" sz="2400" spc="-55" dirty="0" smtClean="0">
                <a:cs typeface="Times New Roman"/>
              </a:rPr>
              <a:t>f</a:t>
            </a:r>
            <a:r>
              <a:rPr lang="en-IN" sz="2400" dirty="0" smtClean="0">
                <a:cs typeface="Times New Roman"/>
              </a:rPr>
              <a:t>fect</a:t>
            </a:r>
            <a:r>
              <a:rPr lang="en-IN" sz="2400" spc="-10" dirty="0" smtClean="0">
                <a:cs typeface="Times New Roman"/>
              </a:rPr>
              <a:t> </a:t>
            </a:r>
            <a:r>
              <a:rPr lang="en-IN" sz="2400" dirty="0" smtClean="0">
                <a:cs typeface="Times New Roman"/>
              </a:rPr>
              <a:t>of </a:t>
            </a:r>
            <a:r>
              <a:rPr lang="en-IN" sz="2400" spc="5" dirty="0" smtClean="0">
                <a:cs typeface="Times New Roman"/>
              </a:rPr>
              <a:t>t</a:t>
            </a:r>
            <a:r>
              <a:rPr lang="en-IN" sz="2400" dirty="0" smtClean="0">
                <a:cs typeface="Times New Roman"/>
              </a:rPr>
              <a:t>he</a:t>
            </a:r>
            <a:r>
              <a:rPr lang="en-IN" sz="2400" spc="-10" dirty="0" smtClean="0">
                <a:cs typeface="Times New Roman"/>
              </a:rPr>
              <a:t> </a:t>
            </a:r>
            <a:r>
              <a:rPr lang="en-IN" sz="2400" dirty="0" smtClean="0">
                <a:cs typeface="Times New Roman"/>
              </a:rPr>
              <a:t>drug.</a:t>
            </a:r>
          </a:p>
          <a:p>
            <a:pPr>
              <a:lnSpc>
                <a:spcPct val="100000"/>
              </a:lnSpc>
              <a:buClr>
                <a:srgbClr val="C00000"/>
              </a:buClr>
              <a:buFont typeface="Arial"/>
              <a:buChar char="•"/>
            </a:pPr>
            <a:endParaRPr lang="en-IN" sz="2400" dirty="0" smtClean="0">
              <a:cs typeface="Times New Roman"/>
            </a:endParaRPr>
          </a:p>
          <a:p>
            <a:pPr marL="241300" marR="5080" indent="-228600">
              <a:lnSpc>
                <a:spcPts val="2590"/>
              </a:lnSpc>
              <a:spcBef>
                <a:spcPts val="1839"/>
              </a:spcBef>
              <a:buClr>
                <a:srgbClr val="C00000"/>
              </a:buClr>
              <a:tabLst>
                <a:tab pos="241935" algn="l"/>
              </a:tabLst>
            </a:pPr>
            <a:r>
              <a:rPr lang="en-IN" sz="2400" dirty="0" smtClean="0">
                <a:cs typeface="Times New Roman"/>
              </a:rPr>
              <a:t>This</a:t>
            </a:r>
            <a:r>
              <a:rPr lang="en-IN" sz="2400" spc="-10" dirty="0" smtClean="0">
                <a:cs typeface="Times New Roman"/>
              </a:rPr>
              <a:t> </a:t>
            </a:r>
            <a:r>
              <a:rPr lang="en-IN" sz="2400" dirty="0" smtClean="0">
                <a:cs typeface="Times New Roman"/>
              </a:rPr>
              <a:t>zone</a:t>
            </a:r>
            <a:r>
              <a:rPr lang="en-IN" sz="2400" spc="-10" dirty="0" smtClean="0">
                <a:cs typeface="Times New Roman"/>
              </a:rPr>
              <a:t> </a:t>
            </a:r>
            <a:r>
              <a:rPr lang="en-IN" sz="2400" dirty="0" smtClean="0">
                <a:cs typeface="Times New Roman"/>
              </a:rPr>
              <a:t>cons</a:t>
            </a:r>
            <a:r>
              <a:rPr lang="en-IN" sz="2400" spc="5" dirty="0" smtClean="0">
                <a:cs typeface="Times New Roman"/>
              </a:rPr>
              <a:t>i</a:t>
            </a:r>
            <a:r>
              <a:rPr lang="en-IN" sz="2400" dirty="0" smtClean="0">
                <a:cs typeface="Times New Roman"/>
              </a:rPr>
              <a:t>sts</a:t>
            </a:r>
            <a:r>
              <a:rPr lang="en-IN" sz="2400" spc="-5" dirty="0" smtClean="0">
                <a:cs typeface="Times New Roman"/>
              </a:rPr>
              <a:t> </a:t>
            </a:r>
            <a:r>
              <a:rPr lang="en-IN" sz="2400" dirty="0" smtClean="0">
                <a:cs typeface="Times New Roman"/>
              </a:rPr>
              <a:t>of debris,  dentinal</a:t>
            </a:r>
            <a:r>
              <a:rPr lang="en-IN" sz="2400" spc="-30" dirty="0" smtClean="0">
                <a:cs typeface="Times New Roman"/>
              </a:rPr>
              <a:t> </a:t>
            </a:r>
            <a:r>
              <a:rPr lang="en-IN" sz="2400" dirty="0" smtClean="0">
                <a:cs typeface="Times New Roman"/>
              </a:rPr>
              <a:t>frag</a:t>
            </a:r>
            <a:r>
              <a:rPr lang="en-IN" sz="2400" spc="-20" dirty="0" smtClean="0">
                <a:cs typeface="Times New Roman"/>
              </a:rPr>
              <a:t>m</a:t>
            </a:r>
            <a:r>
              <a:rPr lang="en-IN" sz="2400" dirty="0" smtClean="0">
                <a:cs typeface="Times New Roman"/>
              </a:rPr>
              <a:t>ent</a:t>
            </a:r>
            <a:r>
              <a:rPr lang="en-IN" sz="2400" spc="5" dirty="0" smtClean="0">
                <a:cs typeface="Times New Roman"/>
              </a:rPr>
              <a:t>s</a:t>
            </a:r>
            <a:r>
              <a:rPr lang="en-IN" sz="2400" dirty="0" smtClean="0">
                <a:cs typeface="Times New Roman"/>
              </a:rPr>
              <a:t>,</a:t>
            </a:r>
            <a:r>
              <a:rPr lang="en-IN" sz="2400" spc="5" dirty="0" smtClean="0">
                <a:cs typeface="Times New Roman"/>
              </a:rPr>
              <a:t> </a:t>
            </a:r>
            <a:r>
              <a:rPr lang="en-IN" sz="2400" dirty="0" err="1" smtClean="0">
                <a:cs typeface="Times New Roman"/>
              </a:rPr>
              <a:t>he</a:t>
            </a:r>
            <a:r>
              <a:rPr lang="en-IN" sz="2400" spc="-20" dirty="0" err="1" smtClean="0">
                <a:cs typeface="Times New Roman"/>
              </a:rPr>
              <a:t>m</a:t>
            </a:r>
            <a:r>
              <a:rPr lang="en-IN" sz="2400" dirty="0" err="1" smtClean="0">
                <a:cs typeface="Times New Roman"/>
              </a:rPr>
              <a:t>or</a:t>
            </a:r>
            <a:r>
              <a:rPr lang="en-IN" sz="2400" spc="5" dirty="0" err="1" smtClean="0">
                <a:cs typeface="Times New Roman"/>
              </a:rPr>
              <a:t>r</a:t>
            </a:r>
            <a:r>
              <a:rPr lang="en-IN" sz="2400" dirty="0" err="1" smtClean="0">
                <a:cs typeface="Times New Roman"/>
              </a:rPr>
              <a:t>hag</a:t>
            </a:r>
            <a:r>
              <a:rPr lang="en-IN" sz="2400" spc="5" dirty="0" err="1" smtClean="0">
                <a:cs typeface="Times New Roman"/>
              </a:rPr>
              <a:t>e</a:t>
            </a:r>
            <a:r>
              <a:rPr lang="en-IN" sz="2400" dirty="0" smtClean="0">
                <a:cs typeface="Times New Roman"/>
              </a:rPr>
              <a:t>,</a:t>
            </a:r>
            <a:r>
              <a:rPr lang="en-IN" sz="2400" spc="-15" dirty="0" smtClean="0">
                <a:cs typeface="Times New Roman"/>
              </a:rPr>
              <a:t>  </a:t>
            </a:r>
            <a:r>
              <a:rPr lang="en-IN" sz="2400" dirty="0" smtClean="0">
                <a:cs typeface="Times New Roman"/>
              </a:rPr>
              <a:t>blood</a:t>
            </a:r>
            <a:r>
              <a:rPr lang="en-IN" sz="2400" spc="-10" dirty="0" smtClean="0">
                <a:cs typeface="Times New Roman"/>
              </a:rPr>
              <a:t> </a:t>
            </a:r>
            <a:r>
              <a:rPr lang="en-IN" sz="2400" dirty="0" smtClean="0">
                <a:cs typeface="Times New Roman"/>
              </a:rPr>
              <a:t>clo</a:t>
            </a:r>
            <a:r>
              <a:rPr lang="en-IN" sz="2400" spc="5" dirty="0" smtClean="0">
                <a:cs typeface="Times New Roman"/>
              </a:rPr>
              <a:t>t</a:t>
            </a:r>
            <a:r>
              <a:rPr lang="en-IN" sz="2400" dirty="0" smtClean="0">
                <a:cs typeface="Times New Roman"/>
              </a:rPr>
              <a:t>,  part</a:t>
            </a:r>
            <a:r>
              <a:rPr lang="en-IN" sz="2400" spc="5" dirty="0" smtClean="0">
                <a:cs typeface="Times New Roman"/>
              </a:rPr>
              <a:t>i</a:t>
            </a:r>
            <a:r>
              <a:rPr lang="en-IN" sz="2400" dirty="0" smtClean="0">
                <a:cs typeface="Times New Roman"/>
              </a:rPr>
              <a:t>cles</a:t>
            </a:r>
            <a:r>
              <a:rPr lang="en-IN" sz="2400" spc="-40" dirty="0" smtClean="0">
                <a:cs typeface="Times New Roman"/>
              </a:rPr>
              <a:t> </a:t>
            </a:r>
            <a:r>
              <a:rPr lang="en-IN" sz="2400" dirty="0" smtClean="0">
                <a:cs typeface="Times New Roman"/>
              </a:rPr>
              <a:t>of Calcium hydroxide.</a:t>
            </a:r>
          </a:p>
          <a:p>
            <a:pPr>
              <a:buClr>
                <a:srgbClr val="C00000"/>
              </a:buClr>
            </a:pPr>
            <a:endParaRPr lang="en-IN"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marL="241300" marR="5080" indent="-228600">
              <a:lnSpc>
                <a:spcPct val="110000"/>
              </a:lnSpc>
              <a:buClr>
                <a:srgbClr val="C00000"/>
              </a:buClr>
              <a:buFont typeface="Arial"/>
              <a:buChar char="•"/>
              <a:tabLst>
                <a:tab pos="241935" algn="l"/>
              </a:tabLst>
            </a:pPr>
            <a:r>
              <a:rPr lang="en-IN" sz="2400" dirty="0" smtClean="0">
                <a:cs typeface="Times New Roman"/>
              </a:rPr>
              <a:t>Calc</a:t>
            </a:r>
            <a:r>
              <a:rPr lang="en-IN" sz="2400" spc="5" dirty="0" smtClean="0">
                <a:cs typeface="Times New Roman"/>
              </a:rPr>
              <a:t>i</a:t>
            </a:r>
            <a:r>
              <a:rPr lang="en-IN" sz="2400" dirty="0" smtClean="0">
                <a:cs typeface="Times New Roman"/>
              </a:rPr>
              <a:t>um</a:t>
            </a:r>
            <a:r>
              <a:rPr lang="en-IN" sz="2400" spc="-35" dirty="0" smtClean="0">
                <a:cs typeface="Times New Roman"/>
              </a:rPr>
              <a:t> </a:t>
            </a:r>
            <a:r>
              <a:rPr lang="en-IN" sz="2400" dirty="0" smtClean="0">
                <a:cs typeface="Times New Roman"/>
              </a:rPr>
              <a:t>hydrox</a:t>
            </a:r>
            <a:r>
              <a:rPr lang="en-IN" sz="2400" spc="5" dirty="0" smtClean="0">
                <a:cs typeface="Times New Roman"/>
              </a:rPr>
              <a:t>i</a:t>
            </a:r>
            <a:r>
              <a:rPr lang="en-IN" sz="2400" dirty="0" smtClean="0">
                <a:cs typeface="Times New Roman"/>
              </a:rPr>
              <a:t>de</a:t>
            </a:r>
            <a:r>
              <a:rPr lang="en-IN" sz="2400" spc="-25" dirty="0" smtClean="0">
                <a:cs typeface="Times New Roman"/>
              </a:rPr>
              <a:t> </a:t>
            </a:r>
            <a:r>
              <a:rPr lang="en-IN" sz="2400" dirty="0" smtClean="0">
                <a:cs typeface="Times New Roman"/>
              </a:rPr>
              <a:t>induc</a:t>
            </a:r>
            <a:r>
              <a:rPr lang="en-IN" sz="2400" spc="5" dirty="0" smtClean="0">
                <a:cs typeface="Times New Roman"/>
              </a:rPr>
              <a:t>e</a:t>
            </a:r>
            <a:r>
              <a:rPr lang="en-IN" sz="2400" dirty="0" smtClean="0">
                <a:cs typeface="Times New Roman"/>
              </a:rPr>
              <a:t>s</a:t>
            </a:r>
            <a:r>
              <a:rPr lang="en-IN" sz="2400" spc="-10" dirty="0" smtClean="0">
                <a:cs typeface="Times New Roman"/>
              </a:rPr>
              <a:t> </a:t>
            </a:r>
            <a:r>
              <a:rPr lang="en-IN" sz="2400" dirty="0" smtClean="0">
                <a:cs typeface="Times New Roman"/>
              </a:rPr>
              <a:t>the breakdown</a:t>
            </a:r>
            <a:r>
              <a:rPr lang="en-IN" sz="2400" spc="-15" dirty="0" smtClean="0">
                <a:cs typeface="Times New Roman"/>
              </a:rPr>
              <a:t> </a:t>
            </a:r>
            <a:r>
              <a:rPr lang="en-IN" sz="2400" dirty="0" smtClean="0">
                <a:cs typeface="Times New Roman"/>
              </a:rPr>
              <a:t>of </a:t>
            </a:r>
            <a:r>
              <a:rPr lang="en-IN" sz="2400" spc="5" dirty="0" smtClean="0">
                <a:cs typeface="Times New Roman"/>
              </a:rPr>
              <a:t>i</a:t>
            </a:r>
            <a:r>
              <a:rPr lang="en-IN" sz="2400" dirty="0" smtClean="0">
                <a:cs typeface="Times New Roman"/>
              </a:rPr>
              <a:t>onic</a:t>
            </a:r>
            <a:r>
              <a:rPr lang="en-IN" sz="2400" spc="-20" dirty="0" smtClean="0">
                <a:cs typeface="Times New Roman"/>
              </a:rPr>
              <a:t> </a:t>
            </a:r>
            <a:r>
              <a:rPr lang="en-IN" sz="2400" dirty="0" smtClean="0">
                <a:cs typeface="Times New Roman"/>
              </a:rPr>
              <a:t>bonds that</a:t>
            </a:r>
            <a:r>
              <a:rPr lang="en-IN" sz="2400" spc="-20" dirty="0" smtClean="0">
                <a:cs typeface="Times New Roman"/>
              </a:rPr>
              <a:t> m</a:t>
            </a:r>
            <a:r>
              <a:rPr lang="en-IN" sz="2400" dirty="0" smtClean="0">
                <a:cs typeface="Times New Roman"/>
              </a:rPr>
              <a:t>ain</a:t>
            </a:r>
            <a:r>
              <a:rPr lang="en-IN" sz="2400" spc="5" dirty="0" smtClean="0">
                <a:cs typeface="Times New Roman"/>
              </a:rPr>
              <a:t>t</a:t>
            </a:r>
            <a:r>
              <a:rPr lang="en-IN" sz="2400" dirty="0" smtClean="0">
                <a:cs typeface="Times New Roman"/>
              </a:rPr>
              <a:t>ain</a:t>
            </a:r>
            <a:r>
              <a:rPr lang="en-IN" sz="2400" spc="-20" dirty="0" smtClean="0">
                <a:cs typeface="Times New Roman"/>
              </a:rPr>
              <a:t> </a:t>
            </a:r>
            <a:r>
              <a:rPr lang="en-IN" sz="2400" dirty="0" smtClean="0">
                <a:cs typeface="Times New Roman"/>
              </a:rPr>
              <a:t>the te</a:t>
            </a:r>
            <a:r>
              <a:rPr lang="en-IN" sz="2400" spc="5" dirty="0" smtClean="0">
                <a:cs typeface="Times New Roman"/>
              </a:rPr>
              <a:t>r</a:t>
            </a:r>
            <a:r>
              <a:rPr lang="en-IN" sz="2400" dirty="0" smtClean="0">
                <a:cs typeface="Times New Roman"/>
              </a:rPr>
              <a:t>t</a:t>
            </a:r>
            <a:r>
              <a:rPr lang="en-IN" sz="2400" spc="5" dirty="0" smtClean="0">
                <a:cs typeface="Times New Roman"/>
              </a:rPr>
              <a:t>i</a:t>
            </a:r>
            <a:r>
              <a:rPr lang="en-IN" sz="2400" spc="-10" dirty="0" smtClean="0">
                <a:cs typeface="Times New Roman"/>
              </a:rPr>
              <a:t>a</a:t>
            </a:r>
            <a:r>
              <a:rPr lang="en-IN" sz="2400" dirty="0" smtClean="0">
                <a:cs typeface="Times New Roman"/>
              </a:rPr>
              <a:t>ry</a:t>
            </a:r>
            <a:r>
              <a:rPr lang="en-IN" sz="2400" spc="-35" dirty="0" smtClean="0">
                <a:cs typeface="Times New Roman"/>
              </a:rPr>
              <a:t> </a:t>
            </a:r>
            <a:r>
              <a:rPr lang="en-IN" sz="2400" dirty="0" smtClean="0">
                <a:cs typeface="Times New Roman"/>
              </a:rPr>
              <a:t>st</a:t>
            </a:r>
            <a:r>
              <a:rPr lang="en-IN" sz="2400" spc="5" dirty="0" smtClean="0">
                <a:cs typeface="Times New Roman"/>
              </a:rPr>
              <a:t>r</a:t>
            </a:r>
            <a:r>
              <a:rPr lang="en-IN" sz="2400" dirty="0" smtClean="0">
                <a:cs typeface="Times New Roman"/>
              </a:rPr>
              <a:t>uctu</a:t>
            </a:r>
            <a:r>
              <a:rPr lang="en-IN" sz="2400" spc="5" dirty="0" smtClean="0">
                <a:cs typeface="Times New Roman"/>
              </a:rPr>
              <a:t>r</a:t>
            </a:r>
            <a:r>
              <a:rPr lang="en-IN" sz="2400" dirty="0" smtClean="0">
                <a:cs typeface="Times New Roman"/>
              </a:rPr>
              <a:t>e</a:t>
            </a:r>
            <a:r>
              <a:rPr lang="en-IN" sz="2400" spc="-35" dirty="0" smtClean="0">
                <a:cs typeface="Times New Roman"/>
              </a:rPr>
              <a:t> </a:t>
            </a:r>
            <a:r>
              <a:rPr lang="en-IN" sz="2400" dirty="0" smtClean="0">
                <a:cs typeface="Times New Roman"/>
              </a:rPr>
              <a:t>of p</a:t>
            </a:r>
            <a:r>
              <a:rPr lang="en-IN" sz="2400" spc="5" dirty="0" smtClean="0">
                <a:cs typeface="Times New Roman"/>
              </a:rPr>
              <a:t>r</a:t>
            </a:r>
            <a:r>
              <a:rPr lang="en-IN" sz="2400" dirty="0" smtClean="0">
                <a:cs typeface="Times New Roman"/>
              </a:rPr>
              <a:t>ote</a:t>
            </a:r>
            <a:r>
              <a:rPr lang="en-IN" sz="2400" spc="5" dirty="0" smtClean="0">
                <a:cs typeface="Times New Roman"/>
              </a:rPr>
              <a:t>i</a:t>
            </a:r>
            <a:r>
              <a:rPr lang="en-IN" sz="2400" dirty="0" smtClean="0">
                <a:cs typeface="Times New Roman"/>
              </a:rPr>
              <a:t>ns.</a:t>
            </a:r>
          </a:p>
          <a:p>
            <a:pPr marL="241300" marR="5080" indent="-228600">
              <a:lnSpc>
                <a:spcPct val="110000"/>
              </a:lnSpc>
              <a:buClr>
                <a:srgbClr val="C00000"/>
              </a:buClr>
              <a:buFont typeface="Arial"/>
              <a:buChar char="•"/>
              <a:tabLst>
                <a:tab pos="241935" algn="l"/>
              </a:tabLst>
            </a:pPr>
            <a:endParaRPr lang="en-IN" sz="2400" dirty="0" smtClean="0">
              <a:cs typeface="Times New Roman"/>
            </a:endParaRPr>
          </a:p>
          <a:p>
            <a:pPr marL="241300" marR="180975" indent="-228600">
              <a:lnSpc>
                <a:spcPct val="110000"/>
              </a:lnSpc>
              <a:spcBef>
                <a:spcPts val="994"/>
              </a:spcBef>
              <a:buClr>
                <a:srgbClr val="C00000"/>
              </a:buClr>
              <a:buFont typeface="Arial"/>
              <a:buChar char="•"/>
              <a:tabLst>
                <a:tab pos="241935" algn="l"/>
              </a:tabLst>
            </a:pPr>
            <a:r>
              <a:rPr lang="en-IN" sz="2400" dirty="0" smtClean="0">
                <a:cs typeface="Times New Roman"/>
              </a:rPr>
              <a:t>As a</a:t>
            </a:r>
            <a:r>
              <a:rPr lang="en-IN" sz="2400" spc="-10" dirty="0" smtClean="0">
                <a:cs typeface="Times New Roman"/>
              </a:rPr>
              <a:t> </a:t>
            </a:r>
            <a:r>
              <a:rPr lang="en-IN" sz="2400" dirty="0" smtClean="0">
                <a:cs typeface="Times New Roman"/>
              </a:rPr>
              <a:t>consequence,</a:t>
            </a:r>
            <a:r>
              <a:rPr lang="en-IN" sz="2400" spc="-25" dirty="0" smtClean="0">
                <a:cs typeface="Times New Roman"/>
              </a:rPr>
              <a:t> </a:t>
            </a:r>
            <a:r>
              <a:rPr lang="en-IN" sz="2400" dirty="0" smtClean="0">
                <a:cs typeface="Times New Roman"/>
              </a:rPr>
              <a:t>the</a:t>
            </a:r>
            <a:r>
              <a:rPr lang="en-IN" sz="2400" spc="-10" dirty="0" smtClean="0">
                <a:cs typeface="Times New Roman"/>
              </a:rPr>
              <a:t> </a:t>
            </a:r>
            <a:r>
              <a:rPr lang="en-IN" sz="2400" dirty="0" smtClean="0">
                <a:cs typeface="Times New Roman"/>
              </a:rPr>
              <a:t>enzy</a:t>
            </a:r>
            <a:r>
              <a:rPr lang="en-IN" sz="2400" spc="-25" dirty="0" smtClean="0">
                <a:cs typeface="Times New Roman"/>
              </a:rPr>
              <a:t>m</a:t>
            </a:r>
            <a:r>
              <a:rPr lang="en-IN" sz="2400" dirty="0" smtClean="0">
                <a:cs typeface="Times New Roman"/>
              </a:rPr>
              <a:t>e </a:t>
            </a:r>
            <a:r>
              <a:rPr lang="en-IN" sz="2400" spc="-20" dirty="0" smtClean="0">
                <a:cs typeface="Times New Roman"/>
              </a:rPr>
              <a:t>m</a:t>
            </a:r>
            <a:r>
              <a:rPr lang="en-IN" sz="2400" dirty="0" smtClean="0">
                <a:cs typeface="Times New Roman"/>
              </a:rPr>
              <a:t>aintains</a:t>
            </a:r>
            <a:r>
              <a:rPr lang="en-IN" sz="2400" spc="-20" dirty="0" smtClean="0">
                <a:cs typeface="Times New Roman"/>
              </a:rPr>
              <a:t> </a:t>
            </a:r>
            <a:r>
              <a:rPr lang="en-IN" sz="2400" dirty="0" smtClean="0">
                <a:cs typeface="Times New Roman"/>
              </a:rPr>
              <a:t>its</a:t>
            </a:r>
            <a:r>
              <a:rPr lang="en-IN" sz="2400" spc="-25" dirty="0" smtClean="0">
                <a:cs typeface="Times New Roman"/>
              </a:rPr>
              <a:t> </a:t>
            </a:r>
            <a:r>
              <a:rPr lang="en-IN" sz="2400" dirty="0" smtClean="0">
                <a:cs typeface="Times New Roman"/>
              </a:rPr>
              <a:t>covalent</a:t>
            </a:r>
            <a:r>
              <a:rPr lang="en-IN" sz="2400" spc="-20" dirty="0" smtClean="0">
                <a:cs typeface="Times New Roman"/>
              </a:rPr>
              <a:t> </a:t>
            </a:r>
            <a:r>
              <a:rPr lang="en-IN" sz="2400" dirty="0" smtClean="0">
                <a:cs typeface="Times New Roman"/>
              </a:rPr>
              <a:t>st</a:t>
            </a:r>
            <a:r>
              <a:rPr lang="en-IN" sz="2400" spc="5" dirty="0" smtClean="0">
                <a:cs typeface="Times New Roman"/>
              </a:rPr>
              <a:t>r</a:t>
            </a:r>
            <a:r>
              <a:rPr lang="en-IN" sz="2400" dirty="0" smtClean="0">
                <a:cs typeface="Times New Roman"/>
              </a:rPr>
              <a:t>ucture</a:t>
            </a:r>
            <a:r>
              <a:rPr lang="en-IN" sz="2400" spc="-45" dirty="0" smtClean="0">
                <a:cs typeface="Times New Roman"/>
              </a:rPr>
              <a:t> </a:t>
            </a:r>
            <a:r>
              <a:rPr lang="en-IN" sz="2400" dirty="0" smtClean="0">
                <a:cs typeface="Times New Roman"/>
              </a:rPr>
              <a:t>but the polypept</a:t>
            </a:r>
            <a:r>
              <a:rPr lang="en-IN" sz="2400" spc="5" dirty="0" smtClean="0">
                <a:cs typeface="Times New Roman"/>
              </a:rPr>
              <a:t>i</a:t>
            </a:r>
            <a:r>
              <a:rPr lang="en-IN" sz="2400" dirty="0" smtClean="0">
                <a:cs typeface="Times New Roman"/>
              </a:rPr>
              <a:t>de</a:t>
            </a:r>
            <a:r>
              <a:rPr lang="en-IN" sz="2400" spc="-35" dirty="0" smtClean="0">
                <a:cs typeface="Times New Roman"/>
              </a:rPr>
              <a:t> </a:t>
            </a:r>
            <a:r>
              <a:rPr lang="en-IN" sz="2400" dirty="0" smtClean="0">
                <a:cs typeface="Times New Roman"/>
              </a:rPr>
              <a:t>cha</a:t>
            </a:r>
            <a:r>
              <a:rPr lang="en-IN" sz="2400" spc="5" dirty="0" smtClean="0">
                <a:cs typeface="Times New Roman"/>
              </a:rPr>
              <a:t>i</a:t>
            </a:r>
            <a:r>
              <a:rPr lang="en-IN" sz="2400" dirty="0" smtClean="0">
                <a:cs typeface="Times New Roman"/>
              </a:rPr>
              <a:t>n</a:t>
            </a:r>
            <a:r>
              <a:rPr lang="en-IN" sz="2400" spc="-25" dirty="0" smtClean="0">
                <a:cs typeface="Times New Roman"/>
              </a:rPr>
              <a:t> </a:t>
            </a:r>
            <a:r>
              <a:rPr lang="en-IN" sz="2400" dirty="0" smtClean="0">
                <a:cs typeface="Times New Roman"/>
              </a:rPr>
              <a:t>is rando</a:t>
            </a:r>
            <a:r>
              <a:rPr lang="en-IN" sz="2400" spc="-20" dirty="0" smtClean="0">
                <a:cs typeface="Times New Roman"/>
              </a:rPr>
              <a:t>m</a:t>
            </a:r>
            <a:r>
              <a:rPr lang="en-IN" sz="2400" dirty="0" smtClean="0">
                <a:cs typeface="Times New Roman"/>
              </a:rPr>
              <a:t>ly</a:t>
            </a:r>
            <a:r>
              <a:rPr lang="en-IN" sz="2400" spc="15" dirty="0" smtClean="0">
                <a:cs typeface="Times New Roman"/>
              </a:rPr>
              <a:t> </a:t>
            </a:r>
            <a:r>
              <a:rPr lang="en-IN" sz="2400" dirty="0" smtClean="0">
                <a:cs typeface="Times New Roman"/>
              </a:rPr>
              <a:t>unravel</a:t>
            </a:r>
            <a:r>
              <a:rPr lang="en-IN" sz="2400" spc="5" dirty="0" smtClean="0">
                <a:cs typeface="Times New Roman"/>
              </a:rPr>
              <a:t>l</a:t>
            </a:r>
            <a:r>
              <a:rPr lang="en-IN" sz="2400" dirty="0" smtClean="0">
                <a:cs typeface="Times New Roman"/>
              </a:rPr>
              <a:t>ed</a:t>
            </a:r>
            <a:r>
              <a:rPr lang="en-IN" sz="2400" spc="-30" dirty="0" smtClean="0">
                <a:cs typeface="Times New Roman"/>
              </a:rPr>
              <a:t> </a:t>
            </a:r>
            <a:r>
              <a:rPr lang="en-IN" sz="2400" dirty="0" smtClean="0">
                <a:cs typeface="Times New Roman"/>
              </a:rPr>
              <a:t>in</a:t>
            </a:r>
            <a:r>
              <a:rPr lang="en-IN" sz="2400" spc="-10" dirty="0" smtClean="0">
                <a:cs typeface="Times New Roman"/>
              </a:rPr>
              <a:t> </a:t>
            </a:r>
            <a:r>
              <a:rPr lang="en-IN" sz="2400" dirty="0" smtClean="0">
                <a:cs typeface="Times New Roman"/>
              </a:rPr>
              <a:t>variab</a:t>
            </a:r>
            <a:r>
              <a:rPr lang="en-IN" sz="2400" spc="5" dirty="0" smtClean="0">
                <a:cs typeface="Times New Roman"/>
              </a:rPr>
              <a:t>l</a:t>
            </a:r>
            <a:r>
              <a:rPr lang="en-IN" sz="2400" dirty="0" smtClean="0">
                <a:cs typeface="Times New Roman"/>
              </a:rPr>
              <a:t>e</a:t>
            </a:r>
            <a:r>
              <a:rPr lang="en-IN" sz="2400" spc="-35" dirty="0" smtClean="0">
                <a:cs typeface="Times New Roman"/>
              </a:rPr>
              <a:t> </a:t>
            </a:r>
            <a:r>
              <a:rPr lang="en-IN" sz="2400" dirty="0" smtClean="0">
                <a:cs typeface="Times New Roman"/>
              </a:rPr>
              <a:t>and</a:t>
            </a:r>
            <a:r>
              <a:rPr lang="en-IN" sz="2400" spc="-10" dirty="0" smtClean="0">
                <a:cs typeface="Times New Roman"/>
              </a:rPr>
              <a:t> </a:t>
            </a:r>
            <a:r>
              <a:rPr lang="en-IN" sz="2400" dirty="0" smtClean="0">
                <a:cs typeface="Times New Roman"/>
              </a:rPr>
              <a:t>i</a:t>
            </a:r>
            <a:r>
              <a:rPr lang="en-IN" sz="2400" spc="5" dirty="0" smtClean="0">
                <a:cs typeface="Times New Roman"/>
              </a:rPr>
              <a:t>r</a:t>
            </a:r>
            <a:r>
              <a:rPr lang="en-IN" sz="2400" dirty="0" smtClean="0">
                <a:cs typeface="Times New Roman"/>
              </a:rPr>
              <a:t>regular</a:t>
            </a:r>
            <a:r>
              <a:rPr lang="en-IN" sz="2400" spc="-15" dirty="0" smtClean="0">
                <a:cs typeface="Times New Roman"/>
              </a:rPr>
              <a:t> </a:t>
            </a:r>
            <a:r>
              <a:rPr lang="en-IN" sz="2400" dirty="0" smtClean="0">
                <a:cs typeface="Times New Roman"/>
              </a:rPr>
              <a:t>spat</a:t>
            </a:r>
            <a:r>
              <a:rPr lang="en-IN" sz="2400" spc="5" dirty="0" smtClean="0">
                <a:cs typeface="Times New Roman"/>
              </a:rPr>
              <a:t>i</a:t>
            </a:r>
            <a:r>
              <a:rPr lang="en-IN" sz="2400" dirty="0" smtClean="0">
                <a:cs typeface="Times New Roman"/>
              </a:rPr>
              <a:t>al confor</a:t>
            </a:r>
            <a:r>
              <a:rPr lang="en-IN" sz="2400" spc="-20" dirty="0" smtClean="0">
                <a:cs typeface="Times New Roman"/>
              </a:rPr>
              <a:t>m</a:t>
            </a:r>
            <a:r>
              <a:rPr lang="en-IN" sz="2400" dirty="0" smtClean="0">
                <a:cs typeface="Times New Roman"/>
              </a:rPr>
              <a:t>at</a:t>
            </a:r>
            <a:r>
              <a:rPr lang="en-IN" sz="2400" spc="5" dirty="0" smtClean="0">
                <a:cs typeface="Times New Roman"/>
              </a:rPr>
              <a:t>i</a:t>
            </a:r>
            <a:r>
              <a:rPr lang="en-IN" sz="2400" dirty="0" smtClean="0">
                <a:cs typeface="Times New Roman"/>
              </a:rPr>
              <a:t>on.</a:t>
            </a:r>
          </a:p>
          <a:p>
            <a:pPr marL="241300" marR="180975" indent="-228600">
              <a:lnSpc>
                <a:spcPct val="110000"/>
              </a:lnSpc>
              <a:spcBef>
                <a:spcPts val="994"/>
              </a:spcBef>
              <a:buClr>
                <a:srgbClr val="C00000"/>
              </a:buClr>
              <a:buFont typeface="Arial"/>
              <a:buChar char="•"/>
              <a:tabLst>
                <a:tab pos="241935" algn="l"/>
              </a:tabLst>
            </a:pPr>
            <a:endParaRPr lang="en-IN" sz="2400" dirty="0" smtClean="0">
              <a:cs typeface="Times New Roman"/>
            </a:endParaRPr>
          </a:p>
          <a:p>
            <a:pPr marL="241300" indent="-228600">
              <a:lnSpc>
                <a:spcPct val="100000"/>
              </a:lnSpc>
              <a:spcBef>
                <a:spcPts val="1295"/>
              </a:spcBef>
              <a:buClr>
                <a:srgbClr val="C00000"/>
              </a:buClr>
              <a:buFont typeface="Arial"/>
              <a:buChar char="•"/>
              <a:tabLst>
                <a:tab pos="241935" algn="l"/>
                <a:tab pos="1805939" algn="l"/>
              </a:tabLst>
            </a:pPr>
            <a:r>
              <a:rPr lang="en-IN" sz="2400" dirty="0" smtClean="0">
                <a:cs typeface="Times New Roman"/>
              </a:rPr>
              <a:t>This</a:t>
            </a:r>
            <a:r>
              <a:rPr lang="en-IN" sz="2400" spc="-15" dirty="0" smtClean="0">
                <a:cs typeface="Times New Roman"/>
              </a:rPr>
              <a:t> </a:t>
            </a:r>
            <a:r>
              <a:rPr lang="en-IN" sz="2400" dirty="0" smtClean="0">
                <a:cs typeface="Times New Roman"/>
              </a:rPr>
              <a:t>resu</a:t>
            </a:r>
            <a:r>
              <a:rPr lang="en-IN" sz="2400" spc="5" dirty="0" smtClean="0">
                <a:cs typeface="Times New Roman"/>
              </a:rPr>
              <a:t>l</a:t>
            </a:r>
            <a:r>
              <a:rPr lang="en-IN" sz="2400" dirty="0" smtClean="0">
                <a:cs typeface="Times New Roman"/>
              </a:rPr>
              <a:t>ts in</a:t>
            </a:r>
            <a:r>
              <a:rPr lang="en-IN" sz="2400" spc="-10" dirty="0" smtClean="0">
                <a:cs typeface="Times New Roman"/>
              </a:rPr>
              <a:t> </a:t>
            </a:r>
            <a:r>
              <a:rPr lang="en-IN" sz="2400" dirty="0" smtClean="0">
                <a:cs typeface="Times New Roman"/>
              </a:rPr>
              <a:t>the</a:t>
            </a:r>
            <a:r>
              <a:rPr lang="en-IN" sz="2400" spc="-10" dirty="0" smtClean="0">
                <a:cs typeface="Times New Roman"/>
              </a:rPr>
              <a:t> </a:t>
            </a:r>
            <a:r>
              <a:rPr lang="en-IN" sz="2400" dirty="0" smtClean="0">
                <a:cs typeface="Times New Roman"/>
              </a:rPr>
              <a:t>loss of biological</a:t>
            </a:r>
            <a:r>
              <a:rPr lang="en-IN" sz="2400" spc="-40" dirty="0" smtClean="0">
                <a:cs typeface="Times New Roman"/>
              </a:rPr>
              <a:t> </a:t>
            </a:r>
            <a:r>
              <a:rPr lang="en-IN" sz="2400" dirty="0" smtClean="0">
                <a:cs typeface="Times New Roman"/>
              </a:rPr>
              <a:t>act</a:t>
            </a:r>
            <a:r>
              <a:rPr lang="en-IN" sz="2400" spc="5" dirty="0" smtClean="0">
                <a:cs typeface="Times New Roman"/>
              </a:rPr>
              <a:t>i</a:t>
            </a:r>
            <a:r>
              <a:rPr lang="en-IN" sz="2400" dirty="0" smtClean="0">
                <a:cs typeface="Times New Roman"/>
              </a:rPr>
              <a:t>vity</a:t>
            </a:r>
            <a:r>
              <a:rPr lang="en-IN" sz="2400" spc="-45" dirty="0" smtClean="0">
                <a:cs typeface="Times New Roman"/>
              </a:rPr>
              <a:t> </a:t>
            </a:r>
            <a:r>
              <a:rPr lang="en-IN" sz="2400" dirty="0" smtClean="0">
                <a:cs typeface="Times New Roman"/>
              </a:rPr>
              <a:t>of the</a:t>
            </a:r>
            <a:r>
              <a:rPr lang="en-IN" sz="2400" spc="-20" dirty="0" smtClean="0">
                <a:cs typeface="Times New Roman"/>
              </a:rPr>
              <a:t> </a:t>
            </a:r>
            <a:r>
              <a:rPr lang="en-IN" sz="2400" dirty="0" smtClean="0">
                <a:cs typeface="Times New Roman"/>
              </a:rPr>
              <a:t>enzy</a:t>
            </a:r>
            <a:r>
              <a:rPr lang="en-IN" sz="2400" spc="-25" dirty="0" smtClean="0">
                <a:cs typeface="Times New Roman"/>
              </a:rPr>
              <a:t>m</a:t>
            </a:r>
            <a:r>
              <a:rPr lang="en-IN" sz="2400" dirty="0" smtClean="0">
                <a:cs typeface="Times New Roman"/>
              </a:rPr>
              <a:t>e and disruption of </a:t>
            </a:r>
            <a:r>
              <a:rPr lang="en-IN" sz="2400" spc="5" dirty="0" smtClean="0">
                <a:cs typeface="Times New Roman"/>
              </a:rPr>
              <a:t>t</a:t>
            </a:r>
            <a:r>
              <a:rPr lang="en-IN" sz="2400" dirty="0" smtClean="0">
                <a:cs typeface="Times New Roman"/>
              </a:rPr>
              <a:t>he</a:t>
            </a:r>
            <a:r>
              <a:rPr lang="en-IN" sz="2400" spc="-25" dirty="0" smtClean="0">
                <a:cs typeface="Times New Roman"/>
              </a:rPr>
              <a:t> </a:t>
            </a:r>
            <a:r>
              <a:rPr lang="en-IN" sz="2400" dirty="0" smtClean="0">
                <a:cs typeface="Times New Roman"/>
              </a:rPr>
              <a:t>ce</a:t>
            </a:r>
            <a:r>
              <a:rPr lang="en-IN" sz="2400" spc="5" dirty="0" smtClean="0">
                <a:cs typeface="Times New Roman"/>
              </a:rPr>
              <a:t>l</a:t>
            </a:r>
            <a:r>
              <a:rPr lang="en-IN" sz="2400" dirty="0" smtClean="0">
                <a:cs typeface="Times New Roman"/>
              </a:rPr>
              <a:t>lu</a:t>
            </a:r>
            <a:r>
              <a:rPr lang="en-IN" sz="2400" spc="5" dirty="0" smtClean="0">
                <a:cs typeface="Times New Roman"/>
              </a:rPr>
              <a:t>l</a:t>
            </a:r>
            <a:r>
              <a:rPr lang="en-IN" sz="2400" dirty="0" smtClean="0">
                <a:cs typeface="Times New Roman"/>
              </a:rPr>
              <a:t>ar</a:t>
            </a:r>
            <a:r>
              <a:rPr lang="en-IN" sz="2400" spc="-45" dirty="0" smtClean="0">
                <a:cs typeface="Times New Roman"/>
              </a:rPr>
              <a:t> </a:t>
            </a:r>
            <a:r>
              <a:rPr lang="en-IN" sz="2400" spc="-20" dirty="0" smtClean="0">
                <a:cs typeface="Times New Roman"/>
              </a:rPr>
              <a:t>m</a:t>
            </a:r>
            <a:r>
              <a:rPr lang="en-IN" sz="2400" dirty="0" smtClean="0">
                <a:cs typeface="Times New Roman"/>
              </a:rPr>
              <a:t>et</a:t>
            </a:r>
            <a:r>
              <a:rPr lang="en-IN" sz="2400" spc="5" dirty="0" smtClean="0">
                <a:cs typeface="Times New Roman"/>
              </a:rPr>
              <a:t>a</a:t>
            </a:r>
            <a:r>
              <a:rPr lang="en-IN" sz="2400" dirty="0" smtClean="0">
                <a:cs typeface="Times New Roman"/>
              </a:rPr>
              <a:t>bol</a:t>
            </a:r>
            <a:r>
              <a:rPr lang="en-IN" sz="2400" spc="5" dirty="0" smtClean="0">
                <a:cs typeface="Times New Roman"/>
              </a:rPr>
              <a:t>i</a:t>
            </a:r>
            <a:r>
              <a:rPr lang="en-IN" sz="2400" dirty="0" smtClean="0">
                <a:cs typeface="Times New Roman"/>
              </a:rPr>
              <a:t>sm</a:t>
            </a:r>
            <a:r>
              <a:rPr lang="en-IN" sz="2400" spc="-20" dirty="0" smtClean="0">
                <a:cs typeface="Times New Roman"/>
              </a:rPr>
              <a:t> </a:t>
            </a:r>
            <a:endParaRPr lang="en-IN" sz="2400" dirty="0" smtClean="0">
              <a:cs typeface="Times New Roman"/>
            </a:endParaRPr>
          </a:p>
          <a:p>
            <a:pPr>
              <a:buClr>
                <a:srgbClr val="C00000"/>
              </a:buClr>
            </a:pPr>
            <a:endParaRPr lang="en-IN"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IN" dirty="0"/>
          </a:p>
        </p:txBody>
      </p:sp>
      <p:sp>
        <p:nvSpPr>
          <p:cNvPr id="3" name="Content Placeholder 2"/>
          <p:cNvSpPr>
            <a:spLocks noGrp="1"/>
          </p:cNvSpPr>
          <p:nvPr>
            <p:ph sz="quarter" idx="1"/>
          </p:nvPr>
        </p:nvSpPr>
        <p:spPr/>
        <p:txBody>
          <a:bodyPr/>
          <a:lstStyle/>
          <a:p>
            <a:pPr marL="241300" indent="-228600">
              <a:lnSpc>
                <a:spcPct val="100000"/>
              </a:lnSpc>
              <a:buClr>
                <a:srgbClr val="C00000"/>
              </a:buClr>
              <a:buFont typeface="Arial"/>
              <a:buChar char="•"/>
              <a:tabLst>
                <a:tab pos="241935" algn="l"/>
              </a:tabLst>
            </a:pPr>
            <a:r>
              <a:rPr lang="en-IN" sz="2800" dirty="0" smtClean="0">
                <a:latin typeface="Times New Roman"/>
                <a:cs typeface="Times New Roman"/>
              </a:rPr>
              <a:t>In</a:t>
            </a:r>
            <a:r>
              <a:rPr lang="en-IN" sz="2800" spc="5" dirty="0" smtClean="0">
                <a:latin typeface="Times New Roman"/>
                <a:cs typeface="Times New Roman"/>
              </a:rPr>
              <a:t>i</a:t>
            </a:r>
            <a:r>
              <a:rPr lang="en-IN" sz="2800" dirty="0" smtClean="0">
                <a:latin typeface="Times New Roman"/>
                <a:cs typeface="Times New Roman"/>
              </a:rPr>
              <a:t>t</a:t>
            </a:r>
            <a:r>
              <a:rPr lang="en-IN" sz="2800" spc="5" dirty="0" smtClean="0">
                <a:latin typeface="Times New Roman"/>
                <a:cs typeface="Times New Roman"/>
              </a:rPr>
              <a:t>i</a:t>
            </a:r>
            <a:r>
              <a:rPr lang="en-IN" sz="2800" dirty="0" smtClean="0">
                <a:latin typeface="Times New Roman"/>
                <a:cs typeface="Times New Roman"/>
              </a:rPr>
              <a:t>al</a:t>
            </a:r>
            <a:r>
              <a:rPr lang="en-IN" sz="2800" spc="-15" dirty="0" smtClean="0">
                <a:latin typeface="Times New Roman"/>
                <a:cs typeface="Times New Roman"/>
              </a:rPr>
              <a:t>l</a:t>
            </a:r>
            <a:r>
              <a:rPr lang="en-IN" sz="2800" dirty="0" smtClean="0">
                <a:latin typeface="Times New Roman"/>
                <a:cs typeface="Times New Roman"/>
              </a:rPr>
              <a:t>y</a:t>
            </a:r>
            <a:r>
              <a:rPr lang="en-IN" sz="2800" spc="-35" dirty="0" smtClean="0">
                <a:latin typeface="Times New Roman"/>
                <a:cs typeface="Times New Roman"/>
              </a:rPr>
              <a:t> </a:t>
            </a:r>
            <a:r>
              <a:rPr lang="en-IN" sz="2800" dirty="0" smtClean="0">
                <a:latin typeface="Times New Roman"/>
                <a:cs typeface="Times New Roman"/>
              </a:rPr>
              <a:t>bac</a:t>
            </a:r>
            <a:r>
              <a:rPr lang="en-IN" sz="2800" spc="5" dirty="0" smtClean="0">
                <a:latin typeface="Times New Roman"/>
                <a:cs typeface="Times New Roman"/>
              </a:rPr>
              <a:t>t</a:t>
            </a:r>
            <a:r>
              <a:rPr lang="en-IN" sz="2800" dirty="0" smtClean="0">
                <a:latin typeface="Times New Roman"/>
                <a:cs typeface="Times New Roman"/>
              </a:rPr>
              <a:t>er</a:t>
            </a:r>
            <a:r>
              <a:rPr lang="en-IN" sz="2800" spc="5" dirty="0" smtClean="0">
                <a:latin typeface="Times New Roman"/>
                <a:cs typeface="Times New Roman"/>
              </a:rPr>
              <a:t>i</a:t>
            </a:r>
            <a:r>
              <a:rPr lang="en-IN" sz="2800" dirty="0" smtClean="0">
                <a:latin typeface="Times New Roman"/>
                <a:cs typeface="Times New Roman"/>
              </a:rPr>
              <a:t>cid</a:t>
            </a:r>
            <a:r>
              <a:rPr lang="en-IN" sz="2800" spc="-15" dirty="0" smtClean="0">
                <a:latin typeface="Times New Roman"/>
                <a:cs typeface="Times New Roman"/>
              </a:rPr>
              <a:t>a</a:t>
            </a:r>
            <a:r>
              <a:rPr lang="en-IN" sz="2800" dirty="0" smtClean="0">
                <a:latin typeface="Times New Roman"/>
                <a:cs typeface="Times New Roman"/>
              </a:rPr>
              <a:t>l</a:t>
            </a:r>
            <a:r>
              <a:rPr lang="en-IN" sz="2800" spc="-45" dirty="0" smtClean="0">
                <a:latin typeface="Times New Roman"/>
                <a:cs typeface="Times New Roman"/>
              </a:rPr>
              <a:t> </a:t>
            </a:r>
            <a:r>
              <a:rPr lang="en-IN" sz="2800" dirty="0" smtClean="0">
                <a:latin typeface="Times New Roman"/>
                <a:cs typeface="Times New Roman"/>
              </a:rPr>
              <a:t>then </a:t>
            </a:r>
            <a:r>
              <a:rPr lang="en-IN" sz="2800" dirty="0" err="1" smtClean="0">
                <a:latin typeface="Times New Roman"/>
                <a:cs typeface="Times New Roman"/>
              </a:rPr>
              <a:t>bacte</a:t>
            </a:r>
            <a:r>
              <a:rPr lang="en-IN" sz="2800" spc="5" dirty="0" err="1" smtClean="0">
                <a:latin typeface="Times New Roman"/>
                <a:cs typeface="Times New Roman"/>
              </a:rPr>
              <a:t>r</a:t>
            </a:r>
            <a:r>
              <a:rPr lang="en-IN" sz="2800" dirty="0" err="1" smtClean="0">
                <a:latin typeface="Times New Roman"/>
                <a:cs typeface="Times New Roman"/>
              </a:rPr>
              <a:t>iostat</a:t>
            </a:r>
            <a:r>
              <a:rPr lang="en-IN" sz="2800" spc="-15" dirty="0" err="1" smtClean="0">
                <a:latin typeface="Times New Roman"/>
                <a:cs typeface="Times New Roman"/>
              </a:rPr>
              <a:t>i</a:t>
            </a:r>
            <a:r>
              <a:rPr lang="en-IN" sz="2800" dirty="0" err="1" smtClean="0">
                <a:latin typeface="Times New Roman"/>
                <a:cs typeface="Times New Roman"/>
              </a:rPr>
              <a:t>c</a:t>
            </a:r>
            <a:r>
              <a:rPr lang="en-IN" sz="2800" dirty="0" smtClean="0">
                <a:latin typeface="Times New Roman"/>
                <a:cs typeface="Times New Roman"/>
              </a:rPr>
              <a:t>.</a:t>
            </a:r>
          </a:p>
          <a:p>
            <a:pPr marL="241300" indent="-228600">
              <a:lnSpc>
                <a:spcPct val="100000"/>
              </a:lnSpc>
              <a:spcBef>
                <a:spcPts val="705"/>
              </a:spcBef>
              <a:buClr>
                <a:srgbClr val="C00000"/>
              </a:buClr>
              <a:buFont typeface="Arial"/>
              <a:buChar char="•"/>
              <a:tabLst>
                <a:tab pos="241935" algn="l"/>
              </a:tabLst>
            </a:pPr>
            <a:r>
              <a:rPr lang="en-IN" sz="2800" dirty="0" smtClean="0">
                <a:latin typeface="Times New Roman"/>
                <a:cs typeface="Times New Roman"/>
              </a:rPr>
              <a:t>Pro</a:t>
            </a:r>
            <a:r>
              <a:rPr lang="en-IN" sz="2800" spc="-20" dirty="0" smtClean="0">
                <a:latin typeface="Times New Roman"/>
                <a:cs typeface="Times New Roman"/>
              </a:rPr>
              <a:t>m</a:t>
            </a:r>
            <a:r>
              <a:rPr lang="en-IN" sz="2800" dirty="0" smtClean="0">
                <a:latin typeface="Times New Roman"/>
                <a:cs typeface="Times New Roman"/>
              </a:rPr>
              <a:t>otes</a:t>
            </a:r>
            <a:r>
              <a:rPr lang="en-IN" sz="2800" spc="5" dirty="0" smtClean="0">
                <a:latin typeface="Times New Roman"/>
                <a:cs typeface="Times New Roman"/>
              </a:rPr>
              <a:t> </a:t>
            </a:r>
            <a:r>
              <a:rPr lang="en-IN" sz="2800" dirty="0" smtClean="0">
                <a:latin typeface="Times New Roman"/>
                <a:cs typeface="Times New Roman"/>
              </a:rPr>
              <a:t>hea</a:t>
            </a:r>
            <a:r>
              <a:rPr lang="en-IN" sz="2800" spc="5" dirty="0" smtClean="0">
                <a:latin typeface="Times New Roman"/>
                <a:cs typeface="Times New Roman"/>
              </a:rPr>
              <a:t>l</a:t>
            </a:r>
            <a:r>
              <a:rPr lang="en-IN" sz="2800" dirty="0" smtClean="0">
                <a:latin typeface="Times New Roman"/>
                <a:cs typeface="Times New Roman"/>
              </a:rPr>
              <a:t>ing</a:t>
            </a:r>
            <a:r>
              <a:rPr lang="en-IN" sz="2800" spc="-20" dirty="0" smtClean="0">
                <a:latin typeface="Times New Roman"/>
                <a:cs typeface="Times New Roman"/>
              </a:rPr>
              <a:t> </a:t>
            </a:r>
            <a:r>
              <a:rPr lang="en-IN" sz="2800" dirty="0" smtClean="0">
                <a:latin typeface="Times New Roman"/>
                <a:cs typeface="Times New Roman"/>
              </a:rPr>
              <a:t>and</a:t>
            </a:r>
            <a:r>
              <a:rPr lang="en-IN" sz="2800" spc="-10" dirty="0" smtClean="0">
                <a:latin typeface="Times New Roman"/>
                <a:cs typeface="Times New Roman"/>
              </a:rPr>
              <a:t> </a:t>
            </a:r>
            <a:r>
              <a:rPr lang="en-IN" sz="2800" dirty="0" smtClean="0">
                <a:latin typeface="Times New Roman"/>
                <a:cs typeface="Times New Roman"/>
              </a:rPr>
              <a:t>repai</a:t>
            </a:r>
            <a:r>
              <a:rPr lang="en-IN" sz="2800" spc="-120" dirty="0" smtClean="0">
                <a:latin typeface="Times New Roman"/>
                <a:cs typeface="Times New Roman"/>
              </a:rPr>
              <a:t>r</a:t>
            </a:r>
            <a:r>
              <a:rPr lang="en-IN" sz="2800" dirty="0" smtClean="0">
                <a:latin typeface="Times New Roman"/>
                <a:cs typeface="Times New Roman"/>
              </a:rPr>
              <a:t>.</a:t>
            </a:r>
          </a:p>
          <a:p>
            <a:pPr marL="241300" indent="-228600">
              <a:lnSpc>
                <a:spcPct val="100000"/>
              </a:lnSpc>
              <a:spcBef>
                <a:spcPts val="720"/>
              </a:spcBef>
              <a:buClr>
                <a:srgbClr val="C00000"/>
              </a:buClr>
              <a:buFont typeface="Arial"/>
              <a:buChar char="•"/>
              <a:tabLst>
                <a:tab pos="241935" algn="l"/>
              </a:tabLst>
            </a:pPr>
            <a:r>
              <a:rPr lang="en-IN" sz="2800" dirty="0" smtClean="0">
                <a:latin typeface="Times New Roman"/>
                <a:cs typeface="Times New Roman"/>
              </a:rPr>
              <a:t>High pH</a:t>
            </a:r>
            <a:r>
              <a:rPr lang="en-IN" sz="2800" spc="-5" dirty="0" smtClean="0">
                <a:latin typeface="Times New Roman"/>
                <a:cs typeface="Times New Roman"/>
              </a:rPr>
              <a:t> </a:t>
            </a:r>
            <a:r>
              <a:rPr lang="en-IN" sz="2800" dirty="0" smtClean="0">
                <a:latin typeface="Times New Roman"/>
                <a:cs typeface="Times New Roman"/>
              </a:rPr>
              <a:t>st</a:t>
            </a:r>
            <a:r>
              <a:rPr lang="en-IN" sz="2800" spc="5" dirty="0" smtClean="0">
                <a:latin typeface="Times New Roman"/>
                <a:cs typeface="Times New Roman"/>
              </a:rPr>
              <a:t>i</a:t>
            </a:r>
            <a:r>
              <a:rPr lang="en-IN" sz="2800" spc="-25" dirty="0" smtClean="0">
                <a:latin typeface="Times New Roman"/>
                <a:cs typeface="Times New Roman"/>
              </a:rPr>
              <a:t>m</a:t>
            </a:r>
            <a:r>
              <a:rPr lang="en-IN" sz="2800" dirty="0" smtClean="0">
                <a:latin typeface="Times New Roman"/>
                <a:cs typeface="Times New Roman"/>
              </a:rPr>
              <a:t>ulates</a:t>
            </a:r>
            <a:r>
              <a:rPr lang="en-IN" sz="2800" spc="-35" dirty="0" smtClean="0">
                <a:latin typeface="Times New Roman"/>
                <a:cs typeface="Times New Roman"/>
              </a:rPr>
              <a:t> </a:t>
            </a:r>
            <a:r>
              <a:rPr lang="en-IN" sz="2800" spc="-10" dirty="0" smtClean="0">
                <a:latin typeface="Times New Roman"/>
                <a:cs typeface="Times New Roman"/>
              </a:rPr>
              <a:t>f</a:t>
            </a:r>
            <a:r>
              <a:rPr lang="en-IN" sz="2800" dirty="0" smtClean="0">
                <a:latin typeface="Times New Roman"/>
                <a:cs typeface="Times New Roman"/>
              </a:rPr>
              <a:t>ibrob</a:t>
            </a:r>
            <a:r>
              <a:rPr lang="en-IN" sz="2800" spc="5" dirty="0" smtClean="0">
                <a:latin typeface="Times New Roman"/>
                <a:cs typeface="Times New Roman"/>
              </a:rPr>
              <a:t>l</a:t>
            </a:r>
            <a:r>
              <a:rPr lang="en-IN" sz="2800" dirty="0" smtClean="0">
                <a:latin typeface="Times New Roman"/>
                <a:cs typeface="Times New Roman"/>
              </a:rPr>
              <a:t>asts.</a:t>
            </a:r>
          </a:p>
          <a:p>
            <a:pPr marL="241300" indent="-228600">
              <a:lnSpc>
                <a:spcPct val="100000"/>
              </a:lnSpc>
              <a:spcBef>
                <a:spcPts val="710"/>
              </a:spcBef>
              <a:buClr>
                <a:srgbClr val="C00000"/>
              </a:buClr>
              <a:buFont typeface="Arial"/>
              <a:buChar char="•"/>
              <a:tabLst>
                <a:tab pos="241935" algn="l"/>
              </a:tabLst>
            </a:pPr>
            <a:r>
              <a:rPr lang="en-IN" sz="2800" dirty="0" smtClean="0">
                <a:latin typeface="Times New Roman"/>
                <a:cs typeface="Times New Roman"/>
              </a:rPr>
              <a:t>Neutral</a:t>
            </a:r>
            <a:r>
              <a:rPr lang="en-IN" sz="2800" spc="5" dirty="0" smtClean="0">
                <a:latin typeface="Times New Roman"/>
                <a:cs typeface="Times New Roman"/>
              </a:rPr>
              <a:t>i</a:t>
            </a:r>
            <a:r>
              <a:rPr lang="en-IN" sz="2800" dirty="0" smtClean="0">
                <a:latin typeface="Times New Roman"/>
                <a:cs typeface="Times New Roman"/>
              </a:rPr>
              <a:t>z</a:t>
            </a:r>
            <a:r>
              <a:rPr lang="en-IN" sz="2800" spc="-10" dirty="0" smtClean="0">
                <a:latin typeface="Times New Roman"/>
                <a:cs typeface="Times New Roman"/>
              </a:rPr>
              <a:t>e</a:t>
            </a:r>
            <a:r>
              <a:rPr lang="en-IN" sz="2800" dirty="0" smtClean="0">
                <a:latin typeface="Times New Roman"/>
                <a:cs typeface="Times New Roman"/>
              </a:rPr>
              <a:t>s</a:t>
            </a:r>
            <a:r>
              <a:rPr lang="en-IN" sz="2800" spc="-35" dirty="0" smtClean="0">
                <a:latin typeface="Times New Roman"/>
                <a:cs typeface="Times New Roman"/>
              </a:rPr>
              <a:t> </a:t>
            </a:r>
            <a:r>
              <a:rPr lang="en-IN" sz="2800" dirty="0" smtClean="0">
                <a:latin typeface="Times New Roman"/>
                <a:cs typeface="Times New Roman"/>
              </a:rPr>
              <a:t>low pH of</a:t>
            </a:r>
            <a:r>
              <a:rPr lang="en-IN" sz="2800" spc="5" dirty="0" smtClean="0">
                <a:latin typeface="Times New Roman"/>
                <a:cs typeface="Times New Roman"/>
              </a:rPr>
              <a:t> </a:t>
            </a:r>
            <a:r>
              <a:rPr lang="en-IN" sz="2800" dirty="0" smtClean="0">
                <a:latin typeface="Times New Roman"/>
                <a:cs typeface="Times New Roman"/>
              </a:rPr>
              <a:t>ac</a:t>
            </a:r>
            <a:r>
              <a:rPr lang="en-IN" sz="2800" spc="5" dirty="0" smtClean="0">
                <a:latin typeface="Times New Roman"/>
                <a:cs typeface="Times New Roman"/>
              </a:rPr>
              <a:t>i</a:t>
            </a:r>
            <a:r>
              <a:rPr lang="en-IN" sz="2800" dirty="0" smtClean="0">
                <a:latin typeface="Times New Roman"/>
                <a:cs typeface="Times New Roman"/>
              </a:rPr>
              <a:t>ds.</a:t>
            </a:r>
          </a:p>
          <a:p>
            <a:pPr marL="241300" indent="-228600">
              <a:lnSpc>
                <a:spcPct val="100000"/>
              </a:lnSpc>
              <a:spcBef>
                <a:spcPts val="705"/>
              </a:spcBef>
              <a:buClr>
                <a:srgbClr val="C00000"/>
              </a:buClr>
              <a:buFont typeface="Arial"/>
              <a:buChar char="•"/>
              <a:tabLst>
                <a:tab pos="241935" algn="l"/>
              </a:tabLst>
            </a:pPr>
            <a:r>
              <a:rPr lang="en-IN" sz="2800" dirty="0" smtClean="0">
                <a:latin typeface="Times New Roman"/>
                <a:cs typeface="Times New Roman"/>
              </a:rPr>
              <a:t>Stops </a:t>
            </a:r>
            <a:r>
              <a:rPr lang="en-IN" sz="2800" spc="5" dirty="0" smtClean="0">
                <a:latin typeface="Times New Roman"/>
                <a:cs typeface="Times New Roman"/>
              </a:rPr>
              <a:t>i</a:t>
            </a:r>
            <a:r>
              <a:rPr lang="en-IN" sz="2800" dirty="0" smtClean="0">
                <a:latin typeface="Times New Roman"/>
                <a:cs typeface="Times New Roman"/>
              </a:rPr>
              <a:t>nte</a:t>
            </a:r>
            <a:r>
              <a:rPr lang="en-IN" sz="2800" spc="5" dirty="0" smtClean="0">
                <a:latin typeface="Times New Roman"/>
                <a:cs typeface="Times New Roman"/>
              </a:rPr>
              <a:t>r</a:t>
            </a:r>
            <a:r>
              <a:rPr lang="en-IN" sz="2800" dirty="0" smtClean="0">
                <a:latin typeface="Times New Roman"/>
                <a:cs typeface="Times New Roman"/>
              </a:rPr>
              <a:t>nal</a:t>
            </a:r>
            <a:r>
              <a:rPr lang="en-IN" sz="2800" spc="-40" dirty="0" smtClean="0">
                <a:latin typeface="Times New Roman"/>
                <a:cs typeface="Times New Roman"/>
              </a:rPr>
              <a:t> </a:t>
            </a:r>
            <a:r>
              <a:rPr lang="en-IN" sz="2800" dirty="0" err="1" smtClean="0">
                <a:latin typeface="Times New Roman"/>
                <a:cs typeface="Times New Roman"/>
              </a:rPr>
              <a:t>re</a:t>
            </a:r>
            <a:r>
              <a:rPr lang="en-IN" sz="2800" spc="5" dirty="0" err="1" smtClean="0">
                <a:latin typeface="Times New Roman"/>
                <a:cs typeface="Times New Roman"/>
              </a:rPr>
              <a:t>s</a:t>
            </a:r>
            <a:r>
              <a:rPr lang="en-IN" sz="2800" dirty="0" err="1" smtClean="0">
                <a:latin typeface="Times New Roman"/>
                <a:cs typeface="Times New Roman"/>
              </a:rPr>
              <a:t>orp</a:t>
            </a:r>
            <a:r>
              <a:rPr lang="en-IN" sz="2800" spc="5" dirty="0" err="1" smtClean="0">
                <a:latin typeface="Times New Roman"/>
                <a:cs typeface="Times New Roman"/>
              </a:rPr>
              <a:t>t</a:t>
            </a:r>
            <a:r>
              <a:rPr lang="en-IN" sz="2800" dirty="0" err="1" smtClean="0">
                <a:latin typeface="Times New Roman"/>
                <a:cs typeface="Times New Roman"/>
              </a:rPr>
              <a:t>io</a:t>
            </a:r>
            <a:r>
              <a:rPr lang="en-IN" sz="2800" spc="10" dirty="0" err="1" smtClean="0">
                <a:latin typeface="Times New Roman"/>
                <a:cs typeface="Times New Roman"/>
              </a:rPr>
              <a:t>n</a:t>
            </a:r>
            <a:r>
              <a:rPr lang="en-IN" sz="2800" dirty="0" smtClean="0">
                <a:latin typeface="Times New Roman"/>
                <a:cs typeface="Times New Roman"/>
              </a:rPr>
              <a:t>.</a:t>
            </a:r>
          </a:p>
          <a:p>
            <a:pPr marL="241300" indent="-228600">
              <a:lnSpc>
                <a:spcPct val="100000"/>
              </a:lnSpc>
              <a:spcBef>
                <a:spcPts val="720"/>
              </a:spcBef>
              <a:buClr>
                <a:srgbClr val="C00000"/>
              </a:buClr>
              <a:buFont typeface="Arial"/>
              <a:buChar char="•"/>
              <a:tabLst>
                <a:tab pos="241935" algn="l"/>
              </a:tabLst>
            </a:pPr>
            <a:r>
              <a:rPr lang="en-IN" sz="2800" dirty="0" smtClean="0">
                <a:latin typeface="Times New Roman"/>
                <a:cs typeface="Times New Roman"/>
              </a:rPr>
              <a:t>Inexpensive</a:t>
            </a:r>
            <a:r>
              <a:rPr lang="en-IN" sz="2800" spc="-25" dirty="0" smtClean="0">
                <a:latin typeface="Times New Roman"/>
                <a:cs typeface="Times New Roman"/>
              </a:rPr>
              <a:t> </a:t>
            </a:r>
            <a:r>
              <a:rPr lang="en-IN" sz="2800" dirty="0" smtClean="0">
                <a:latin typeface="Times New Roman"/>
                <a:cs typeface="Times New Roman"/>
              </a:rPr>
              <a:t>and</a:t>
            </a:r>
            <a:r>
              <a:rPr lang="en-IN" sz="2800" spc="-15" dirty="0" smtClean="0">
                <a:latin typeface="Times New Roman"/>
                <a:cs typeface="Times New Roman"/>
              </a:rPr>
              <a:t> </a:t>
            </a:r>
            <a:r>
              <a:rPr lang="en-IN" sz="2800" dirty="0" smtClean="0">
                <a:latin typeface="Times New Roman"/>
                <a:cs typeface="Times New Roman"/>
              </a:rPr>
              <a:t>easy</a:t>
            </a:r>
            <a:r>
              <a:rPr lang="en-IN" sz="2800" spc="-10" dirty="0" smtClean="0">
                <a:latin typeface="Times New Roman"/>
                <a:cs typeface="Times New Roman"/>
              </a:rPr>
              <a:t> </a:t>
            </a:r>
            <a:r>
              <a:rPr lang="en-IN" sz="2800" dirty="0" smtClean="0">
                <a:latin typeface="Times New Roman"/>
                <a:cs typeface="Times New Roman"/>
              </a:rPr>
              <a:t>to use.</a:t>
            </a:r>
          </a:p>
          <a:p>
            <a:pPr>
              <a:buClr>
                <a:srgbClr val="C00000"/>
              </a:buClr>
            </a:pPr>
            <a:endParaRPr lang="en-IN"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IN" dirty="0"/>
          </a:p>
        </p:txBody>
      </p:sp>
      <p:sp>
        <p:nvSpPr>
          <p:cNvPr id="3" name="Content Placeholder 2"/>
          <p:cNvSpPr>
            <a:spLocks noGrp="1"/>
          </p:cNvSpPr>
          <p:nvPr>
            <p:ph sz="quarter" idx="1"/>
          </p:nvPr>
        </p:nvSpPr>
        <p:spPr/>
        <p:txBody>
          <a:bodyPr>
            <a:normAutofit/>
          </a:bodyPr>
          <a:lstStyle/>
          <a:p>
            <a:pPr marL="241300" indent="-228600">
              <a:lnSpc>
                <a:spcPct val="100000"/>
              </a:lnSpc>
              <a:buClr>
                <a:srgbClr val="C00000"/>
              </a:buClr>
              <a:buSzPct val="105000"/>
              <a:buFont typeface="Arial"/>
              <a:buChar char="•"/>
              <a:tabLst>
                <a:tab pos="241935" algn="l"/>
              </a:tabLst>
            </a:pPr>
            <a:r>
              <a:rPr lang="en-IN" sz="2400" dirty="0" smtClean="0">
                <a:cs typeface="Times New Roman"/>
              </a:rPr>
              <a:t>Does</a:t>
            </a:r>
            <a:r>
              <a:rPr lang="en-IN" sz="2400" spc="-5" dirty="0" smtClean="0">
                <a:cs typeface="Times New Roman"/>
              </a:rPr>
              <a:t> </a:t>
            </a:r>
            <a:r>
              <a:rPr lang="en-IN" sz="2400" dirty="0" smtClean="0">
                <a:cs typeface="Times New Roman"/>
              </a:rPr>
              <a:t>not ex</a:t>
            </a:r>
            <a:r>
              <a:rPr lang="en-IN" sz="2400" spc="5" dirty="0" smtClean="0">
                <a:cs typeface="Times New Roman"/>
              </a:rPr>
              <a:t>c</a:t>
            </a:r>
            <a:r>
              <a:rPr lang="en-IN" sz="2400" dirty="0" smtClean="0">
                <a:cs typeface="Times New Roman"/>
              </a:rPr>
              <a:t>lus</a:t>
            </a:r>
            <a:r>
              <a:rPr lang="en-IN" sz="2400" spc="5" dirty="0" smtClean="0">
                <a:cs typeface="Times New Roman"/>
              </a:rPr>
              <a:t>i</a:t>
            </a:r>
            <a:r>
              <a:rPr lang="en-IN" sz="2400" dirty="0" smtClean="0">
                <a:cs typeface="Times New Roman"/>
              </a:rPr>
              <a:t>vely</a:t>
            </a:r>
            <a:r>
              <a:rPr lang="en-IN" sz="2400" spc="-45" dirty="0" smtClean="0">
                <a:cs typeface="Times New Roman"/>
              </a:rPr>
              <a:t> </a:t>
            </a:r>
            <a:r>
              <a:rPr lang="en-IN" sz="2400" dirty="0" smtClean="0">
                <a:cs typeface="Times New Roman"/>
              </a:rPr>
              <a:t>st</a:t>
            </a:r>
            <a:r>
              <a:rPr lang="en-IN" sz="2400" spc="5" dirty="0" smtClean="0">
                <a:cs typeface="Times New Roman"/>
              </a:rPr>
              <a:t>i</a:t>
            </a:r>
            <a:r>
              <a:rPr lang="en-IN" sz="2400" spc="-20" dirty="0" smtClean="0">
                <a:cs typeface="Times New Roman"/>
              </a:rPr>
              <a:t>m</a:t>
            </a:r>
            <a:r>
              <a:rPr lang="en-IN" sz="2400" dirty="0" smtClean="0">
                <a:cs typeface="Times New Roman"/>
              </a:rPr>
              <a:t>ula</a:t>
            </a:r>
            <a:r>
              <a:rPr lang="en-IN" sz="2400" spc="5" dirty="0" smtClean="0">
                <a:cs typeface="Times New Roman"/>
              </a:rPr>
              <a:t>t</a:t>
            </a:r>
            <a:r>
              <a:rPr lang="en-IN" sz="2400" dirty="0" smtClean="0">
                <a:cs typeface="Times New Roman"/>
              </a:rPr>
              <a:t>e</a:t>
            </a:r>
            <a:r>
              <a:rPr lang="en-IN" sz="2400" spc="-25" dirty="0" smtClean="0">
                <a:cs typeface="Times New Roman"/>
              </a:rPr>
              <a:t> </a:t>
            </a:r>
            <a:r>
              <a:rPr lang="en-IN" sz="2400" dirty="0" err="1" smtClean="0">
                <a:cs typeface="Times New Roman"/>
              </a:rPr>
              <a:t>dent</a:t>
            </a:r>
            <a:r>
              <a:rPr lang="en-IN" sz="2400" spc="5" dirty="0" err="1" smtClean="0">
                <a:cs typeface="Times New Roman"/>
              </a:rPr>
              <a:t>i</a:t>
            </a:r>
            <a:r>
              <a:rPr lang="en-IN" sz="2400" dirty="0" err="1" smtClean="0">
                <a:cs typeface="Times New Roman"/>
              </a:rPr>
              <a:t>nogenes</a:t>
            </a:r>
            <a:r>
              <a:rPr lang="en-IN" sz="2400" spc="5" dirty="0" err="1" smtClean="0">
                <a:cs typeface="Times New Roman"/>
              </a:rPr>
              <a:t>is</a:t>
            </a:r>
            <a:r>
              <a:rPr lang="en-IN" sz="2400" dirty="0" smtClean="0">
                <a:cs typeface="Times New Roman"/>
              </a:rPr>
              <a:t>.</a:t>
            </a:r>
          </a:p>
          <a:p>
            <a:pPr marL="241300" indent="-228600">
              <a:lnSpc>
                <a:spcPct val="100000"/>
              </a:lnSpc>
              <a:spcBef>
                <a:spcPts val="420"/>
              </a:spcBef>
              <a:buClr>
                <a:srgbClr val="C00000"/>
              </a:buClr>
              <a:buSzPct val="105000"/>
              <a:buFont typeface="Arial"/>
              <a:buChar char="•"/>
              <a:tabLst>
                <a:tab pos="241935" algn="l"/>
              </a:tabLst>
            </a:pPr>
            <a:r>
              <a:rPr lang="en-IN" sz="2400" dirty="0" smtClean="0">
                <a:cs typeface="Times New Roman"/>
              </a:rPr>
              <a:t>Does exc</a:t>
            </a:r>
            <a:r>
              <a:rPr lang="en-IN" sz="2400" spc="5" dirty="0" smtClean="0">
                <a:cs typeface="Times New Roman"/>
              </a:rPr>
              <a:t>l</a:t>
            </a:r>
            <a:r>
              <a:rPr lang="en-IN" sz="2400" dirty="0" smtClean="0">
                <a:cs typeface="Times New Roman"/>
              </a:rPr>
              <a:t>usiv</a:t>
            </a:r>
            <a:r>
              <a:rPr lang="en-IN" sz="2400" spc="5" dirty="0" smtClean="0">
                <a:cs typeface="Times New Roman"/>
              </a:rPr>
              <a:t>e</a:t>
            </a:r>
            <a:r>
              <a:rPr lang="en-IN" sz="2400" dirty="0" smtClean="0">
                <a:cs typeface="Times New Roman"/>
              </a:rPr>
              <a:t>ly</a:t>
            </a:r>
            <a:r>
              <a:rPr lang="en-IN" sz="2400" spc="-35" dirty="0" smtClean="0">
                <a:cs typeface="Times New Roman"/>
              </a:rPr>
              <a:t> </a:t>
            </a:r>
            <a:r>
              <a:rPr lang="en-IN" sz="2400" dirty="0" smtClean="0">
                <a:cs typeface="Times New Roman"/>
              </a:rPr>
              <a:t>st</a:t>
            </a:r>
            <a:r>
              <a:rPr lang="en-IN" sz="2400" spc="5" dirty="0" smtClean="0">
                <a:cs typeface="Times New Roman"/>
              </a:rPr>
              <a:t>i</a:t>
            </a:r>
            <a:r>
              <a:rPr lang="en-IN" sz="2400" spc="-20" dirty="0" smtClean="0">
                <a:cs typeface="Times New Roman"/>
              </a:rPr>
              <a:t>m</a:t>
            </a:r>
            <a:r>
              <a:rPr lang="en-IN" sz="2400" dirty="0" smtClean="0">
                <a:cs typeface="Times New Roman"/>
              </a:rPr>
              <a:t>ula</a:t>
            </a:r>
            <a:r>
              <a:rPr lang="en-IN" sz="2400" spc="5" dirty="0" smtClean="0">
                <a:cs typeface="Times New Roman"/>
              </a:rPr>
              <a:t>t</a:t>
            </a:r>
            <a:r>
              <a:rPr lang="en-IN" sz="2400" dirty="0" smtClean="0">
                <a:cs typeface="Times New Roman"/>
              </a:rPr>
              <a:t>e</a:t>
            </a:r>
            <a:r>
              <a:rPr lang="en-IN" sz="2400" spc="-35" dirty="0" smtClean="0">
                <a:cs typeface="Times New Roman"/>
              </a:rPr>
              <a:t> </a:t>
            </a:r>
            <a:r>
              <a:rPr lang="en-IN" sz="2400" dirty="0" smtClean="0">
                <a:cs typeface="Times New Roman"/>
              </a:rPr>
              <a:t>repar</a:t>
            </a:r>
            <a:r>
              <a:rPr lang="en-IN" sz="2400" spc="5" dirty="0" smtClean="0">
                <a:cs typeface="Times New Roman"/>
              </a:rPr>
              <a:t>a</a:t>
            </a:r>
            <a:r>
              <a:rPr lang="en-IN" sz="2400" dirty="0" smtClean="0">
                <a:cs typeface="Times New Roman"/>
              </a:rPr>
              <a:t>tive</a:t>
            </a:r>
            <a:r>
              <a:rPr lang="en-IN" sz="2400" spc="-40" dirty="0" smtClean="0">
                <a:cs typeface="Times New Roman"/>
              </a:rPr>
              <a:t> </a:t>
            </a:r>
            <a:r>
              <a:rPr lang="en-IN" sz="2400" dirty="0" smtClean="0">
                <a:cs typeface="Times New Roman"/>
              </a:rPr>
              <a:t>dent</a:t>
            </a:r>
            <a:r>
              <a:rPr lang="en-IN" sz="2400" spc="5" dirty="0" smtClean="0">
                <a:cs typeface="Times New Roman"/>
              </a:rPr>
              <a:t>i</a:t>
            </a:r>
            <a:r>
              <a:rPr lang="en-IN" sz="2400" dirty="0" smtClean="0">
                <a:cs typeface="Times New Roman"/>
              </a:rPr>
              <a:t>n.</a:t>
            </a:r>
          </a:p>
          <a:p>
            <a:pPr marL="241300" indent="-228600">
              <a:lnSpc>
                <a:spcPct val="100000"/>
              </a:lnSpc>
              <a:spcBef>
                <a:spcPts val="430"/>
              </a:spcBef>
              <a:buClr>
                <a:srgbClr val="C00000"/>
              </a:buClr>
              <a:buSzPct val="105000"/>
              <a:buFont typeface="Arial"/>
              <a:buChar char="•"/>
              <a:tabLst>
                <a:tab pos="241935" algn="l"/>
              </a:tabLst>
            </a:pPr>
            <a:r>
              <a:rPr lang="en-IN" sz="2400" dirty="0" smtClean="0">
                <a:cs typeface="Times New Roman"/>
              </a:rPr>
              <a:t>Associ</a:t>
            </a:r>
            <a:r>
              <a:rPr lang="en-IN" sz="2400" spc="5" dirty="0" smtClean="0">
                <a:cs typeface="Times New Roman"/>
              </a:rPr>
              <a:t>a</a:t>
            </a:r>
            <a:r>
              <a:rPr lang="en-IN" sz="2400" dirty="0" smtClean="0">
                <a:cs typeface="Times New Roman"/>
              </a:rPr>
              <a:t>ted</a:t>
            </a:r>
            <a:r>
              <a:rPr lang="en-IN" sz="2400" spc="-20" dirty="0" smtClean="0">
                <a:cs typeface="Times New Roman"/>
              </a:rPr>
              <a:t> </a:t>
            </a:r>
            <a:r>
              <a:rPr lang="en-IN" sz="2400" dirty="0" smtClean="0">
                <a:cs typeface="Times New Roman"/>
              </a:rPr>
              <a:t>with</a:t>
            </a:r>
            <a:r>
              <a:rPr lang="en-IN" sz="2400" spc="-10" dirty="0" smtClean="0">
                <a:cs typeface="Times New Roman"/>
              </a:rPr>
              <a:t> </a:t>
            </a:r>
            <a:r>
              <a:rPr lang="en-IN" sz="2400" dirty="0" smtClean="0">
                <a:cs typeface="Times New Roman"/>
              </a:rPr>
              <a:t>pr</a:t>
            </a:r>
            <a:r>
              <a:rPr lang="en-IN" sz="2400" spc="5" dirty="0" smtClean="0">
                <a:cs typeface="Times New Roman"/>
              </a:rPr>
              <a:t>i</a:t>
            </a:r>
            <a:r>
              <a:rPr lang="en-IN" sz="2400" spc="-20" dirty="0" smtClean="0">
                <a:cs typeface="Times New Roman"/>
              </a:rPr>
              <a:t>m</a:t>
            </a:r>
            <a:r>
              <a:rPr lang="en-IN" sz="2400" dirty="0" smtClean="0">
                <a:cs typeface="Times New Roman"/>
              </a:rPr>
              <a:t>ary too</a:t>
            </a:r>
            <a:r>
              <a:rPr lang="en-IN" sz="2400" spc="5" dirty="0" smtClean="0">
                <a:cs typeface="Times New Roman"/>
              </a:rPr>
              <a:t>t</a:t>
            </a:r>
            <a:r>
              <a:rPr lang="en-IN" sz="2400" dirty="0" smtClean="0">
                <a:cs typeface="Times New Roman"/>
              </a:rPr>
              <a:t>h</a:t>
            </a:r>
            <a:r>
              <a:rPr lang="en-IN" sz="2400" spc="-15" dirty="0" smtClean="0">
                <a:cs typeface="Times New Roman"/>
              </a:rPr>
              <a:t> </a:t>
            </a:r>
            <a:r>
              <a:rPr lang="en-IN" sz="2400" dirty="0" err="1" smtClean="0">
                <a:cs typeface="Times New Roman"/>
              </a:rPr>
              <a:t>re</a:t>
            </a:r>
            <a:r>
              <a:rPr lang="en-IN" sz="2400" spc="5" dirty="0" err="1" smtClean="0">
                <a:cs typeface="Times New Roman"/>
              </a:rPr>
              <a:t>s</a:t>
            </a:r>
            <a:r>
              <a:rPr lang="en-IN" sz="2400" dirty="0" err="1" smtClean="0">
                <a:cs typeface="Times New Roman"/>
              </a:rPr>
              <a:t>orp</a:t>
            </a:r>
            <a:r>
              <a:rPr lang="en-IN" sz="2400" spc="5" dirty="0" err="1" smtClean="0">
                <a:cs typeface="Times New Roman"/>
              </a:rPr>
              <a:t>t</a:t>
            </a:r>
            <a:r>
              <a:rPr lang="en-IN" sz="2400" dirty="0" err="1" smtClean="0">
                <a:cs typeface="Times New Roman"/>
              </a:rPr>
              <a:t>io</a:t>
            </a:r>
            <a:r>
              <a:rPr lang="en-IN" sz="2400" spc="10" dirty="0" err="1" smtClean="0">
                <a:cs typeface="Times New Roman"/>
              </a:rPr>
              <a:t>n</a:t>
            </a:r>
            <a:r>
              <a:rPr lang="en-IN" sz="2400" dirty="0" smtClean="0">
                <a:cs typeface="Times New Roman"/>
              </a:rPr>
              <a:t>.</a:t>
            </a:r>
          </a:p>
          <a:p>
            <a:pPr marL="241300" indent="-228600">
              <a:lnSpc>
                <a:spcPct val="100000"/>
              </a:lnSpc>
              <a:spcBef>
                <a:spcPts val="420"/>
              </a:spcBef>
              <a:buClr>
                <a:srgbClr val="C00000"/>
              </a:buClr>
              <a:buSzPct val="105000"/>
              <a:buFont typeface="Arial"/>
              <a:buChar char="•"/>
              <a:tabLst>
                <a:tab pos="241935" algn="l"/>
              </a:tabLst>
            </a:pPr>
            <a:r>
              <a:rPr lang="en-IN" sz="2400" dirty="0" smtClean="0">
                <a:cs typeface="Times New Roman"/>
              </a:rPr>
              <a:t>May d</a:t>
            </a:r>
            <a:r>
              <a:rPr lang="en-IN" sz="2400" spc="5" dirty="0" smtClean="0">
                <a:cs typeface="Times New Roman"/>
              </a:rPr>
              <a:t>i</a:t>
            </a:r>
            <a:r>
              <a:rPr lang="en-IN" sz="2400" dirty="0" smtClean="0">
                <a:cs typeface="Times New Roman"/>
              </a:rPr>
              <a:t>sso</a:t>
            </a:r>
            <a:r>
              <a:rPr lang="en-IN" sz="2400" spc="5" dirty="0" smtClean="0">
                <a:cs typeface="Times New Roman"/>
              </a:rPr>
              <a:t>l</a:t>
            </a:r>
            <a:r>
              <a:rPr lang="en-IN" sz="2400" dirty="0" smtClean="0">
                <a:cs typeface="Times New Roman"/>
              </a:rPr>
              <a:t>ve</a:t>
            </a:r>
            <a:r>
              <a:rPr lang="en-IN" sz="2400" spc="-25" dirty="0" smtClean="0">
                <a:cs typeface="Times New Roman"/>
              </a:rPr>
              <a:t> </a:t>
            </a:r>
            <a:r>
              <a:rPr lang="en-IN" sz="2400" dirty="0" smtClean="0">
                <a:cs typeface="Times New Roman"/>
              </a:rPr>
              <a:t>after one</a:t>
            </a:r>
            <a:r>
              <a:rPr lang="en-IN" sz="2400" spc="-15" dirty="0" smtClean="0">
                <a:cs typeface="Times New Roman"/>
              </a:rPr>
              <a:t> </a:t>
            </a:r>
            <a:r>
              <a:rPr lang="en-IN" sz="2400" dirty="0" smtClean="0">
                <a:cs typeface="Times New Roman"/>
              </a:rPr>
              <a:t>year</a:t>
            </a:r>
            <a:r>
              <a:rPr lang="en-IN" sz="2400" spc="-5" dirty="0" smtClean="0">
                <a:cs typeface="Times New Roman"/>
              </a:rPr>
              <a:t> </a:t>
            </a:r>
            <a:r>
              <a:rPr lang="en-IN" sz="2400" dirty="0" smtClean="0">
                <a:cs typeface="Times New Roman"/>
              </a:rPr>
              <a:t>with </a:t>
            </a:r>
            <a:r>
              <a:rPr lang="en-IN" sz="2400" dirty="0" err="1" smtClean="0">
                <a:cs typeface="Times New Roman"/>
              </a:rPr>
              <a:t>cavosu</a:t>
            </a:r>
            <a:r>
              <a:rPr lang="en-IN" sz="2400" spc="5" dirty="0" err="1" smtClean="0">
                <a:cs typeface="Times New Roman"/>
              </a:rPr>
              <a:t>r</a:t>
            </a:r>
            <a:r>
              <a:rPr lang="en-IN" sz="2400" dirty="0" err="1" smtClean="0">
                <a:cs typeface="Times New Roman"/>
              </a:rPr>
              <a:t>face</a:t>
            </a:r>
            <a:r>
              <a:rPr lang="en-IN" sz="2400" spc="-20" dirty="0" smtClean="0">
                <a:cs typeface="Times New Roman"/>
              </a:rPr>
              <a:t> </a:t>
            </a:r>
            <a:r>
              <a:rPr lang="en-IN" sz="2400" dirty="0" smtClean="0">
                <a:cs typeface="Times New Roman"/>
              </a:rPr>
              <a:t>dis</a:t>
            </a:r>
            <a:r>
              <a:rPr lang="en-IN" sz="2400" spc="5" dirty="0" smtClean="0">
                <a:cs typeface="Times New Roman"/>
              </a:rPr>
              <a:t>s</a:t>
            </a:r>
            <a:r>
              <a:rPr lang="en-IN" sz="2400" dirty="0" smtClean="0">
                <a:cs typeface="Times New Roman"/>
              </a:rPr>
              <a:t>olu</a:t>
            </a:r>
            <a:r>
              <a:rPr lang="en-IN" sz="2400" spc="5" dirty="0" smtClean="0">
                <a:cs typeface="Times New Roman"/>
              </a:rPr>
              <a:t>t</a:t>
            </a:r>
            <a:r>
              <a:rPr lang="en-IN" sz="2400" dirty="0" smtClean="0">
                <a:cs typeface="Times New Roman"/>
              </a:rPr>
              <a:t>ion.</a:t>
            </a:r>
          </a:p>
          <a:p>
            <a:pPr marL="241300" indent="-228600">
              <a:lnSpc>
                <a:spcPct val="100000"/>
              </a:lnSpc>
              <a:spcBef>
                <a:spcPts val="420"/>
              </a:spcBef>
              <a:buClr>
                <a:srgbClr val="C00000"/>
              </a:buClr>
              <a:buSzPct val="105000"/>
              <a:buFont typeface="Arial"/>
              <a:buChar char="•"/>
              <a:tabLst>
                <a:tab pos="241935" algn="l"/>
              </a:tabLst>
            </a:pPr>
            <a:r>
              <a:rPr lang="en-IN" sz="2400" dirty="0" smtClean="0">
                <a:cs typeface="Times New Roman"/>
              </a:rPr>
              <a:t>May degrade</a:t>
            </a:r>
            <a:r>
              <a:rPr lang="en-IN" sz="2400" spc="-25" dirty="0" smtClean="0">
                <a:cs typeface="Times New Roman"/>
              </a:rPr>
              <a:t> </a:t>
            </a:r>
            <a:r>
              <a:rPr lang="en-IN" sz="2400" dirty="0" smtClean="0">
                <a:cs typeface="Times New Roman"/>
              </a:rPr>
              <a:t>dur</a:t>
            </a:r>
            <a:r>
              <a:rPr lang="en-IN" sz="2400" spc="5" dirty="0" smtClean="0">
                <a:cs typeface="Times New Roman"/>
              </a:rPr>
              <a:t>i</a:t>
            </a:r>
            <a:r>
              <a:rPr lang="en-IN" sz="2400" dirty="0" smtClean="0">
                <a:cs typeface="Times New Roman"/>
              </a:rPr>
              <a:t>ng</a:t>
            </a:r>
            <a:r>
              <a:rPr lang="en-IN" sz="2400" spc="-15" dirty="0" smtClean="0">
                <a:cs typeface="Times New Roman"/>
              </a:rPr>
              <a:t> </a:t>
            </a:r>
            <a:r>
              <a:rPr lang="en-IN" sz="2400" dirty="0" smtClean="0">
                <a:cs typeface="Times New Roman"/>
              </a:rPr>
              <a:t>ac</a:t>
            </a:r>
            <a:r>
              <a:rPr lang="en-IN" sz="2400" spc="5" dirty="0" smtClean="0">
                <a:cs typeface="Times New Roman"/>
              </a:rPr>
              <a:t>i</a:t>
            </a:r>
            <a:r>
              <a:rPr lang="en-IN" sz="2400" dirty="0" smtClean="0">
                <a:cs typeface="Times New Roman"/>
              </a:rPr>
              <a:t>d</a:t>
            </a:r>
            <a:r>
              <a:rPr lang="en-IN" sz="2400" spc="-25" dirty="0" smtClean="0">
                <a:cs typeface="Times New Roman"/>
              </a:rPr>
              <a:t> </a:t>
            </a:r>
            <a:r>
              <a:rPr lang="en-IN" sz="2400" dirty="0" smtClean="0">
                <a:cs typeface="Times New Roman"/>
              </a:rPr>
              <a:t>et</a:t>
            </a:r>
            <a:r>
              <a:rPr lang="en-IN" sz="2400" spc="5" dirty="0" smtClean="0">
                <a:cs typeface="Times New Roman"/>
              </a:rPr>
              <a:t>c</a:t>
            </a:r>
            <a:r>
              <a:rPr lang="en-IN" sz="2400" dirty="0" smtClean="0">
                <a:cs typeface="Times New Roman"/>
              </a:rPr>
              <a:t>hing.</a:t>
            </a:r>
          </a:p>
          <a:p>
            <a:pPr marL="241300" indent="-228600">
              <a:lnSpc>
                <a:spcPct val="100000"/>
              </a:lnSpc>
              <a:spcBef>
                <a:spcPts val="430"/>
              </a:spcBef>
              <a:buClr>
                <a:srgbClr val="C00000"/>
              </a:buClr>
              <a:buSzPct val="105000"/>
              <a:buFont typeface="Arial"/>
              <a:buChar char="•"/>
              <a:tabLst>
                <a:tab pos="241935" algn="l"/>
              </a:tabLst>
            </a:pPr>
            <a:r>
              <a:rPr lang="en-IN" sz="2400" dirty="0" smtClean="0">
                <a:cs typeface="Times New Roman"/>
              </a:rPr>
              <a:t>Degrades</a:t>
            </a:r>
            <a:r>
              <a:rPr lang="en-IN" sz="2400" spc="-5" dirty="0" smtClean="0">
                <a:cs typeface="Times New Roman"/>
              </a:rPr>
              <a:t> </a:t>
            </a:r>
            <a:r>
              <a:rPr lang="en-IN" sz="2400" dirty="0" smtClean="0">
                <a:cs typeface="Times New Roman"/>
              </a:rPr>
              <a:t>upon too</a:t>
            </a:r>
            <a:r>
              <a:rPr lang="en-IN" sz="2400" spc="5" dirty="0" smtClean="0">
                <a:cs typeface="Times New Roman"/>
              </a:rPr>
              <a:t>t</a:t>
            </a:r>
            <a:r>
              <a:rPr lang="en-IN" sz="2400" dirty="0" smtClean="0">
                <a:cs typeface="Times New Roman"/>
              </a:rPr>
              <a:t>h</a:t>
            </a:r>
            <a:r>
              <a:rPr lang="en-IN" sz="2400" spc="-15" dirty="0" smtClean="0">
                <a:cs typeface="Times New Roman"/>
              </a:rPr>
              <a:t> </a:t>
            </a:r>
            <a:r>
              <a:rPr lang="en-IN" sz="2400" dirty="0" smtClean="0">
                <a:cs typeface="Times New Roman"/>
              </a:rPr>
              <a:t>flexure.</a:t>
            </a:r>
          </a:p>
          <a:p>
            <a:pPr marL="241300" indent="-228600">
              <a:lnSpc>
                <a:spcPct val="100000"/>
              </a:lnSpc>
              <a:spcBef>
                <a:spcPts val="420"/>
              </a:spcBef>
              <a:buClr>
                <a:srgbClr val="C00000"/>
              </a:buClr>
              <a:buSzPct val="105000"/>
              <a:buFont typeface="Arial"/>
              <a:buChar char="•"/>
              <a:tabLst>
                <a:tab pos="241935" algn="l"/>
              </a:tabLst>
            </a:pPr>
            <a:r>
              <a:rPr lang="en-IN" sz="2400" dirty="0" smtClean="0">
                <a:cs typeface="Times New Roman"/>
              </a:rPr>
              <a:t>Ma</a:t>
            </a:r>
            <a:r>
              <a:rPr lang="en-IN" sz="2400" spc="-45" dirty="0" smtClean="0">
                <a:cs typeface="Times New Roman"/>
              </a:rPr>
              <a:t>r</a:t>
            </a:r>
            <a:r>
              <a:rPr lang="en-IN" sz="2400" dirty="0" smtClean="0">
                <a:cs typeface="Times New Roman"/>
              </a:rPr>
              <a:t>ginal</a:t>
            </a:r>
            <a:r>
              <a:rPr lang="en-IN" sz="2400" spc="-20" dirty="0" smtClean="0">
                <a:cs typeface="Times New Roman"/>
              </a:rPr>
              <a:t> </a:t>
            </a:r>
            <a:r>
              <a:rPr lang="en-IN" sz="2400" spc="-10" dirty="0" smtClean="0">
                <a:cs typeface="Times New Roman"/>
              </a:rPr>
              <a:t>f</a:t>
            </a:r>
            <a:r>
              <a:rPr lang="en-IN" sz="2400" dirty="0" smtClean="0">
                <a:cs typeface="Times New Roman"/>
              </a:rPr>
              <a:t>ai</a:t>
            </a:r>
            <a:r>
              <a:rPr lang="en-IN" sz="2400" spc="5" dirty="0" smtClean="0">
                <a:cs typeface="Times New Roman"/>
              </a:rPr>
              <a:t>l</a:t>
            </a:r>
            <a:r>
              <a:rPr lang="en-IN" sz="2400" dirty="0" smtClean="0">
                <a:cs typeface="Times New Roman"/>
              </a:rPr>
              <a:t>ure</a:t>
            </a:r>
            <a:r>
              <a:rPr lang="en-IN" sz="2400" spc="-25" dirty="0" smtClean="0">
                <a:cs typeface="Times New Roman"/>
              </a:rPr>
              <a:t> </a:t>
            </a:r>
            <a:r>
              <a:rPr lang="en-IN" sz="2400" dirty="0" smtClean="0">
                <a:cs typeface="Times New Roman"/>
              </a:rPr>
              <a:t>with</a:t>
            </a:r>
            <a:r>
              <a:rPr lang="en-IN" sz="2400" spc="-15" dirty="0" smtClean="0">
                <a:cs typeface="Times New Roman"/>
              </a:rPr>
              <a:t> </a:t>
            </a:r>
            <a:r>
              <a:rPr lang="en-IN" sz="2400" dirty="0" smtClean="0">
                <a:cs typeface="Times New Roman"/>
              </a:rPr>
              <a:t>a</a:t>
            </a:r>
            <a:r>
              <a:rPr lang="en-IN" sz="2400" spc="-20" dirty="0" smtClean="0">
                <a:cs typeface="Times New Roman"/>
              </a:rPr>
              <a:t>m</a:t>
            </a:r>
            <a:r>
              <a:rPr lang="en-IN" sz="2400" dirty="0" smtClean="0">
                <a:cs typeface="Times New Roman"/>
              </a:rPr>
              <a:t>algam</a:t>
            </a:r>
            <a:r>
              <a:rPr lang="en-IN" sz="2400" spc="-15" dirty="0" smtClean="0">
                <a:cs typeface="Times New Roman"/>
              </a:rPr>
              <a:t> </a:t>
            </a:r>
            <a:r>
              <a:rPr lang="en-IN" sz="2400" dirty="0" smtClean="0">
                <a:cs typeface="Times New Roman"/>
              </a:rPr>
              <a:t>condensation.</a:t>
            </a:r>
          </a:p>
          <a:p>
            <a:pPr marL="241300" indent="-228600">
              <a:lnSpc>
                <a:spcPct val="100000"/>
              </a:lnSpc>
              <a:spcBef>
                <a:spcPts val="420"/>
              </a:spcBef>
              <a:buClr>
                <a:srgbClr val="C00000"/>
              </a:buClr>
              <a:buSzPct val="105000"/>
              <a:buFont typeface="Arial"/>
              <a:buChar char="•"/>
              <a:tabLst>
                <a:tab pos="241935" algn="l"/>
              </a:tabLst>
            </a:pPr>
            <a:r>
              <a:rPr lang="en-IN" sz="2400" dirty="0" smtClean="0">
                <a:cs typeface="Times New Roman"/>
              </a:rPr>
              <a:t>Does not adh</a:t>
            </a:r>
            <a:r>
              <a:rPr lang="en-IN" sz="2400" spc="5" dirty="0" smtClean="0">
                <a:cs typeface="Times New Roman"/>
              </a:rPr>
              <a:t>e</a:t>
            </a:r>
            <a:r>
              <a:rPr lang="en-IN" sz="2400" dirty="0" smtClean="0">
                <a:cs typeface="Times New Roman"/>
              </a:rPr>
              <a:t>re</a:t>
            </a:r>
            <a:r>
              <a:rPr lang="en-IN" sz="2400" spc="-20" dirty="0" smtClean="0">
                <a:cs typeface="Times New Roman"/>
              </a:rPr>
              <a:t> </a:t>
            </a:r>
            <a:r>
              <a:rPr lang="en-IN" sz="2400" dirty="0" smtClean="0">
                <a:cs typeface="Times New Roman"/>
              </a:rPr>
              <a:t>to</a:t>
            </a:r>
            <a:r>
              <a:rPr lang="en-IN" sz="2400" spc="-10" dirty="0" smtClean="0">
                <a:cs typeface="Times New Roman"/>
              </a:rPr>
              <a:t> </a:t>
            </a:r>
            <a:r>
              <a:rPr lang="en-IN" sz="2400" dirty="0" smtClean="0">
                <a:cs typeface="Times New Roman"/>
              </a:rPr>
              <a:t>dent</a:t>
            </a:r>
            <a:r>
              <a:rPr lang="en-IN" sz="2400" spc="5" dirty="0" smtClean="0">
                <a:cs typeface="Times New Roman"/>
              </a:rPr>
              <a:t>i</a:t>
            </a:r>
            <a:r>
              <a:rPr lang="en-IN" sz="2400" dirty="0" smtClean="0">
                <a:cs typeface="Times New Roman"/>
              </a:rPr>
              <a:t>n</a:t>
            </a:r>
            <a:r>
              <a:rPr lang="en-IN" sz="2400" spc="-25" dirty="0" smtClean="0">
                <a:cs typeface="Times New Roman"/>
              </a:rPr>
              <a:t> </a:t>
            </a:r>
            <a:r>
              <a:rPr lang="en-IN" sz="2400" dirty="0" smtClean="0">
                <a:cs typeface="Times New Roman"/>
              </a:rPr>
              <a:t>or </a:t>
            </a:r>
            <a:r>
              <a:rPr lang="en-IN" sz="2400" spc="5" dirty="0" smtClean="0">
                <a:cs typeface="Times New Roman"/>
              </a:rPr>
              <a:t>r</a:t>
            </a:r>
            <a:r>
              <a:rPr lang="en-IN" sz="2400" dirty="0" smtClean="0">
                <a:cs typeface="Times New Roman"/>
              </a:rPr>
              <a:t>es</a:t>
            </a:r>
            <a:r>
              <a:rPr lang="en-IN" sz="2400" spc="5" dirty="0" smtClean="0">
                <a:cs typeface="Times New Roman"/>
              </a:rPr>
              <a:t>i</a:t>
            </a:r>
            <a:r>
              <a:rPr lang="en-IN" sz="2400" dirty="0" smtClean="0">
                <a:cs typeface="Times New Roman"/>
              </a:rPr>
              <a:t>n</a:t>
            </a:r>
            <a:r>
              <a:rPr lang="en-IN" sz="2400" spc="-25" dirty="0" smtClean="0">
                <a:cs typeface="Times New Roman"/>
              </a:rPr>
              <a:t> </a:t>
            </a:r>
            <a:r>
              <a:rPr lang="en-IN" sz="2400" dirty="0" smtClean="0">
                <a:cs typeface="Times New Roman"/>
              </a:rPr>
              <a:t>re</a:t>
            </a:r>
            <a:r>
              <a:rPr lang="en-IN" sz="2400" spc="5" dirty="0" smtClean="0">
                <a:cs typeface="Times New Roman"/>
              </a:rPr>
              <a:t>s</a:t>
            </a:r>
            <a:r>
              <a:rPr lang="en-IN" sz="2400" dirty="0" smtClean="0">
                <a:cs typeface="Times New Roman"/>
              </a:rPr>
              <a:t>to</a:t>
            </a:r>
            <a:r>
              <a:rPr lang="en-IN" sz="2400" spc="5" dirty="0" smtClean="0">
                <a:cs typeface="Times New Roman"/>
              </a:rPr>
              <a:t>r</a:t>
            </a:r>
            <a:r>
              <a:rPr lang="en-IN" sz="2400" dirty="0" smtClean="0">
                <a:cs typeface="Times New Roman"/>
              </a:rPr>
              <a:t>at</a:t>
            </a:r>
            <a:r>
              <a:rPr lang="en-IN" sz="2400" spc="5" dirty="0" smtClean="0">
                <a:cs typeface="Times New Roman"/>
              </a:rPr>
              <a:t>i</a:t>
            </a:r>
            <a:r>
              <a:rPr lang="en-IN" sz="2400" dirty="0" smtClean="0">
                <a:cs typeface="Times New Roman"/>
              </a:rPr>
              <a:t>on</a:t>
            </a:r>
            <a:endParaRPr lang="en-IN" sz="2400" dirty="0">
              <a:cs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Glass </a:t>
            </a:r>
            <a:r>
              <a:rPr lang="en-US" b="1" dirty="0" err="1" smtClean="0"/>
              <a:t>ionomer</a:t>
            </a:r>
            <a:r>
              <a:rPr lang="en-US" b="1" dirty="0" smtClean="0"/>
              <a:t> cement</a:t>
            </a:r>
            <a:endParaRPr lang="en-IN" b="1" dirty="0"/>
          </a:p>
        </p:txBody>
      </p:sp>
      <p:sp>
        <p:nvSpPr>
          <p:cNvPr id="3" name="Content Placeholder 2"/>
          <p:cNvSpPr>
            <a:spLocks noGrp="1"/>
          </p:cNvSpPr>
          <p:nvPr>
            <p:ph sz="quarter" idx="1"/>
          </p:nvPr>
        </p:nvSpPr>
        <p:spPr/>
        <p:txBody>
          <a:bodyPr/>
          <a:lstStyle/>
          <a:p>
            <a:pPr marL="353695" marR="156210" indent="-341630">
              <a:lnSpc>
                <a:spcPct val="100000"/>
              </a:lnSpc>
              <a:spcBef>
                <a:spcPts val="100"/>
              </a:spcBef>
            </a:pPr>
            <a:r>
              <a:rPr lang="en-IN" sz="2800" spc="-5" dirty="0" smtClean="0">
                <a:cs typeface="Arial"/>
              </a:rPr>
              <a:t>Glass </a:t>
            </a:r>
            <a:r>
              <a:rPr lang="en-IN" sz="2800" spc="-5" dirty="0" err="1" smtClean="0">
                <a:cs typeface="Arial"/>
              </a:rPr>
              <a:t>ionomer</a:t>
            </a:r>
            <a:r>
              <a:rPr lang="en-IN" sz="2800" spc="-5" dirty="0" smtClean="0">
                <a:cs typeface="Arial"/>
              </a:rPr>
              <a:t> </a:t>
            </a:r>
            <a:r>
              <a:rPr lang="en-IN" sz="2800" dirty="0" smtClean="0">
                <a:cs typeface="Arial"/>
              </a:rPr>
              <a:t>cements </a:t>
            </a:r>
            <a:r>
              <a:rPr lang="en-IN" sz="2800" spc="-5" dirty="0" smtClean="0">
                <a:cs typeface="Arial"/>
              </a:rPr>
              <a:t>are </a:t>
            </a:r>
            <a:r>
              <a:rPr lang="en-IN" sz="2800" spc="-10" dirty="0" smtClean="0">
                <a:cs typeface="Arial"/>
              </a:rPr>
              <a:t>tooth-</a:t>
            </a:r>
            <a:r>
              <a:rPr lang="en-IN" sz="2800" spc="-5" dirty="0" err="1" smtClean="0">
                <a:cs typeface="Arial"/>
              </a:rPr>
              <a:t>colored</a:t>
            </a:r>
            <a:r>
              <a:rPr lang="en-IN" sz="2800" spc="-5" dirty="0" smtClean="0">
                <a:cs typeface="Arial"/>
              </a:rPr>
              <a:t> materials that </a:t>
            </a:r>
            <a:r>
              <a:rPr lang="en-IN" sz="2800" spc="-10" dirty="0" smtClean="0">
                <a:cs typeface="Arial"/>
              </a:rPr>
              <a:t>bond </a:t>
            </a:r>
            <a:r>
              <a:rPr lang="en-IN" sz="2800" spc="-5" dirty="0" smtClean="0">
                <a:cs typeface="Arial"/>
              </a:rPr>
              <a:t>chemically to </a:t>
            </a:r>
            <a:r>
              <a:rPr lang="en-IN" sz="2800" spc="-10" dirty="0" smtClean="0">
                <a:cs typeface="Arial"/>
              </a:rPr>
              <a:t>dental hard </a:t>
            </a:r>
            <a:r>
              <a:rPr lang="en-IN" sz="2800" spc="-5" dirty="0" smtClean="0">
                <a:cs typeface="Arial"/>
              </a:rPr>
              <a:t>tissues and </a:t>
            </a:r>
            <a:r>
              <a:rPr lang="en-IN" sz="2800" spc="-10" dirty="0" smtClean="0">
                <a:cs typeface="Arial"/>
              </a:rPr>
              <a:t>release </a:t>
            </a:r>
            <a:r>
              <a:rPr lang="en-IN" sz="2800" spc="-5" dirty="0" smtClean="0">
                <a:cs typeface="Arial"/>
              </a:rPr>
              <a:t>fluoride for </a:t>
            </a:r>
            <a:r>
              <a:rPr lang="en-IN" sz="2800" dirty="0" smtClean="0">
                <a:cs typeface="Arial"/>
              </a:rPr>
              <a:t>a </a:t>
            </a:r>
            <a:r>
              <a:rPr lang="en-IN" sz="2800" spc="-10" dirty="0" smtClean="0">
                <a:cs typeface="Arial"/>
              </a:rPr>
              <a:t>relatively  </a:t>
            </a:r>
            <a:r>
              <a:rPr lang="en-IN" sz="2800" spc="-5" dirty="0" smtClean="0">
                <a:cs typeface="Arial"/>
              </a:rPr>
              <a:t>long</a:t>
            </a:r>
            <a:r>
              <a:rPr lang="en-IN" sz="2800" spc="-10" dirty="0" smtClean="0">
                <a:cs typeface="Arial"/>
              </a:rPr>
              <a:t> period.</a:t>
            </a:r>
            <a:endParaRPr lang="en-IN" sz="2800" dirty="0" smtClean="0">
              <a:cs typeface="Arial"/>
            </a:endParaRPr>
          </a:p>
          <a:p>
            <a:pPr marL="353695" marR="5080" indent="-95250">
              <a:lnSpc>
                <a:spcPct val="100000"/>
              </a:lnSpc>
              <a:spcBef>
                <a:spcPts val="869"/>
              </a:spcBef>
            </a:pPr>
            <a:r>
              <a:rPr lang="en-IN" sz="2800" dirty="0" smtClean="0">
                <a:cs typeface="Arial"/>
              </a:rPr>
              <a:t>They </a:t>
            </a:r>
            <a:r>
              <a:rPr lang="en-IN" sz="2800" spc="-10" dirty="0" smtClean="0">
                <a:cs typeface="Arial"/>
              </a:rPr>
              <a:t>have therefore been </a:t>
            </a:r>
            <a:r>
              <a:rPr lang="en-IN" sz="2800" spc="-5" dirty="0" smtClean="0">
                <a:cs typeface="Arial"/>
              </a:rPr>
              <a:t>suggested as the materials of choice for the </a:t>
            </a:r>
            <a:r>
              <a:rPr lang="en-IN" sz="2800" spc="-10" dirty="0" smtClean="0">
                <a:cs typeface="Arial"/>
              </a:rPr>
              <a:t>restoration </a:t>
            </a:r>
            <a:r>
              <a:rPr lang="en-IN" sz="2800" spc="-5" dirty="0" smtClean="0">
                <a:cs typeface="Arial"/>
              </a:rPr>
              <a:t>of carious  primary</a:t>
            </a:r>
            <a:r>
              <a:rPr lang="en-IN" sz="2800" spc="-20" dirty="0" smtClean="0">
                <a:cs typeface="Arial"/>
              </a:rPr>
              <a:t> </a:t>
            </a:r>
            <a:r>
              <a:rPr lang="en-IN" sz="2800" spc="-10" dirty="0" smtClean="0">
                <a:cs typeface="Arial"/>
              </a:rPr>
              <a:t>teeth</a:t>
            </a:r>
            <a:endParaRPr lang="en-IN"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IN" dirty="0"/>
          </a:p>
        </p:txBody>
      </p:sp>
      <p:sp>
        <p:nvSpPr>
          <p:cNvPr id="3" name="Content Placeholder 2"/>
          <p:cNvSpPr>
            <a:spLocks noGrp="1"/>
          </p:cNvSpPr>
          <p:nvPr>
            <p:ph sz="quarter" idx="1"/>
          </p:nvPr>
        </p:nvSpPr>
        <p:spPr/>
        <p:txBody>
          <a:bodyPr>
            <a:normAutofit fontScale="92500" lnSpcReduction="10000"/>
          </a:bodyPr>
          <a:lstStyle/>
          <a:p>
            <a:r>
              <a:rPr lang="en-IN" sz="2800" spc="-5" dirty="0" smtClean="0">
                <a:cs typeface="Arial"/>
              </a:rPr>
              <a:t>Water based</a:t>
            </a:r>
            <a:r>
              <a:rPr lang="en-IN" sz="2800" spc="15" dirty="0" smtClean="0">
                <a:cs typeface="Arial"/>
              </a:rPr>
              <a:t> </a:t>
            </a:r>
            <a:r>
              <a:rPr lang="en-IN" sz="2800" dirty="0" smtClean="0">
                <a:cs typeface="Arial"/>
              </a:rPr>
              <a:t>material</a:t>
            </a:r>
            <a:r>
              <a:rPr lang="en-IN" sz="2800" spc="-5" dirty="0" smtClean="0">
                <a:cs typeface="Arial"/>
              </a:rPr>
              <a:t> that </a:t>
            </a:r>
            <a:r>
              <a:rPr lang="en-IN" sz="2800" spc="-10" dirty="0" smtClean="0">
                <a:cs typeface="Arial"/>
              </a:rPr>
              <a:t>hardens </a:t>
            </a:r>
            <a:r>
              <a:rPr lang="en-IN" sz="2800" spc="-5" dirty="0" smtClean="0">
                <a:cs typeface="Arial"/>
              </a:rPr>
              <a:t>following an  acid base reaction between basic  </a:t>
            </a:r>
            <a:r>
              <a:rPr lang="en-IN" sz="2800" spc="-5" dirty="0" err="1" smtClean="0">
                <a:cs typeface="Arial"/>
              </a:rPr>
              <a:t>fluoroaluminosilicate</a:t>
            </a:r>
            <a:r>
              <a:rPr lang="en-IN" sz="2800" spc="-5" dirty="0" smtClean="0">
                <a:cs typeface="Arial"/>
              </a:rPr>
              <a:t> glass and an </a:t>
            </a:r>
            <a:r>
              <a:rPr lang="en-IN" sz="2800" spc="-10" dirty="0" smtClean="0">
                <a:cs typeface="Arial"/>
              </a:rPr>
              <a:t>aqueous </a:t>
            </a:r>
            <a:r>
              <a:rPr lang="en-IN" sz="2800" spc="-5" dirty="0" smtClean="0">
                <a:cs typeface="Arial"/>
              </a:rPr>
              <a:t>solution of </a:t>
            </a:r>
            <a:r>
              <a:rPr lang="en-IN" sz="2800" spc="-5" dirty="0" err="1" smtClean="0">
                <a:cs typeface="Arial"/>
              </a:rPr>
              <a:t>polyacids</a:t>
            </a:r>
            <a:r>
              <a:rPr lang="en-IN" sz="2800" spc="-5" dirty="0" smtClean="0">
                <a:cs typeface="Arial"/>
              </a:rPr>
              <a:t>.</a:t>
            </a:r>
            <a:r>
              <a:rPr lang="en-IN" sz="2800" dirty="0" smtClean="0">
                <a:cs typeface="Arial"/>
              </a:rPr>
              <a:t> </a:t>
            </a:r>
            <a:r>
              <a:rPr lang="en-IN" sz="2800" spc="-5" dirty="0" smtClean="0">
                <a:cs typeface="Arial"/>
              </a:rPr>
              <a:t>(</a:t>
            </a:r>
            <a:r>
              <a:rPr lang="en-IN" sz="2800" spc="-5" dirty="0" err="1" smtClean="0">
                <a:cs typeface="Arial"/>
              </a:rPr>
              <a:t>Anusavice</a:t>
            </a:r>
            <a:r>
              <a:rPr lang="en-IN" sz="2800" spc="-5" dirty="0" smtClean="0">
                <a:cs typeface="Arial"/>
              </a:rPr>
              <a:t>)</a:t>
            </a:r>
          </a:p>
          <a:p>
            <a:endParaRPr lang="en-US" sz="2800" spc="-5" dirty="0" smtClean="0">
              <a:cs typeface="Arial"/>
            </a:endParaRPr>
          </a:p>
          <a:p>
            <a:r>
              <a:rPr lang="en-US" sz="2800" spc="-5" dirty="0" smtClean="0">
                <a:cs typeface="Arial"/>
              </a:rPr>
              <a:t>Invented by Wilson and Kent 1969</a:t>
            </a:r>
          </a:p>
          <a:p>
            <a:endParaRPr lang="en-US" sz="2800" spc="-5" dirty="0" smtClean="0">
              <a:cs typeface="Arial"/>
            </a:endParaRPr>
          </a:p>
          <a:p>
            <a:r>
              <a:rPr lang="en-IN" sz="2800" dirty="0" smtClean="0">
                <a:cs typeface="Times New Roman"/>
              </a:rPr>
              <a:t>1972 Wilson &amp; </a:t>
            </a:r>
            <a:r>
              <a:rPr lang="en-IN" sz="2800" spc="-5" dirty="0" smtClean="0">
                <a:cs typeface="Times New Roman"/>
              </a:rPr>
              <a:t>Crisp found that tartaric acid  improves manipulative</a:t>
            </a:r>
            <a:r>
              <a:rPr lang="en-IN" sz="2800" spc="-15" dirty="0" smtClean="0">
                <a:cs typeface="Times New Roman"/>
              </a:rPr>
              <a:t> </a:t>
            </a:r>
            <a:r>
              <a:rPr lang="en-IN" sz="2800" spc="-5" dirty="0" smtClean="0">
                <a:cs typeface="Times New Roman"/>
              </a:rPr>
              <a:t>properties</a:t>
            </a:r>
          </a:p>
          <a:p>
            <a:endParaRPr lang="en-IN" sz="2800" dirty="0" smtClean="0">
              <a:cs typeface="Times New Roman"/>
            </a:endParaRPr>
          </a:p>
          <a:p>
            <a:r>
              <a:rPr lang="en-IN" sz="2800" dirty="0" smtClean="0">
                <a:cs typeface="Times New Roman"/>
              </a:rPr>
              <a:t>1974 </a:t>
            </a:r>
            <a:r>
              <a:rPr lang="en-IN" sz="2800" spc="-5" dirty="0" smtClean="0">
                <a:cs typeface="Times New Roman"/>
              </a:rPr>
              <a:t>Mc. Lean </a:t>
            </a:r>
            <a:r>
              <a:rPr lang="en-IN" sz="2800" dirty="0" smtClean="0">
                <a:cs typeface="Times New Roman"/>
              </a:rPr>
              <a:t>&amp; </a:t>
            </a:r>
            <a:r>
              <a:rPr lang="en-IN" sz="2800" spc="-5" dirty="0" smtClean="0">
                <a:cs typeface="Times New Roman"/>
              </a:rPr>
              <a:t>Wilson proposed clinical use </a:t>
            </a:r>
            <a:r>
              <a:rPr lang="en-IN" sz="2800" dirty="0" smtClean="0">
                <a:cs typeface="Times New Roman"/>
              </a:rPr>
              <a:t>of GIC</a:t>
            </a:r>
          </a:p>
          <a:p>
            <a:endParaRPr lang="en-IN" sz="2800" dirty="0" smtClean="0">
              <a:cs typeface="Arial"/>
            </a:endParaRP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593725"/>
            <a:ext cx="7986713" cy="396875"/>
          </a:xfrm>
        </p:spPr>
        <p:txBody>
          <a:bodyPr rtlCol="0">
            <a:normAutofit fontScale="90000"/>
          </a:bodyPr>
          <a:lstStyle/>
          <a:p>
            <a:pPr defTabSz="457207" eaLnBrk="1" fontAlgn="auto" hangingPunct="1">
              <a:spcAft>
                <a:spcPts val="0"/>
              </a:spcAft>
              <a:defRPr/>
            </a:pPr>
            <a:r>
              <a:rPr lang="en-US" sz="3200" b="1" u="sng" dirty="0">
                <a:solidFill>
                  <a:srgbClr val="66FF33"/>
                </a:solidFill>
                <a:ea typeface="+mj-ea"/>
                <a:cs typeface="Times New Roman" charset="0"/>
              </a:rPr>
              <a:t>Ideal properties of dental cements</a:t>
            </a:r>
          </a:p>
        </p:txBody>
      </p:sp>
      <p:sp>
        <p:nvSpPr>
          <p:cNvPr id="22531" name="Rectangle 3"/>
          <p:cNvSpPr>
            <a:spLocks noGrp="1" noChangeArrowheads="1"/>
          </p:cNvSpPr>
          <p:nvPr>
            <p:ph sz="quarter" idx="1"/>
          </p:nvPr>
        </p:nvSpPr>
        <p:spPr>
          <a:xfrm>
            <a:off x="381000" y="1646238"/>
            <a:ext cx="8229600" cy="4906962"/>
          </a:xfrm>
        </p:spPr>
        <p:txBody>
          <a:bodyPr rtlCol="0">
            <a:normAutofit/>
          </a:bodyPr>
          <a:lstStyle/>
          <a:p>
            <a:pPr marL="342906" indent="-342906" defTabSz="457207" eaLnBrk="1" fontAlgn="auto" hangingPunct="1">
              <a:lnSpc>
                <a:spcPct val="90000"/>
              </a:lnSpc>
              <a:spcAft>
                <a:spcPts val="0"/>
              </a:spcAft>
              <a:buClr>
                <a:srgbClr val="FF99FF"/>
              </a:buClr>
              <a:buFont typeface="Wingdings" charset="0"/>
              <a:buChar char="q"/>
              <a:defRPr/>
            </a:pPr>
            <a:r>
              <a:rPr lang="en-US" sz="2400" dirty="0">
                <a:ea typeface="+mj-ea"/>
              </a:rPr>
              <a:t>Should be strong and hard.</a:t>
            </a:r>
          </a:p>
          <a:p>
            <a:pPr marL="342906" indent="-342906" defTabSz="457207" eaLnBrk="1" fontAlgn="auto" hangingPunct="1">
              <a:lnSpc>
                <a:spcPct val="90000"/>
              </a:lnSpc>
              <a:spcAft>
                <a:spcPts val="0"/>
              </a:spcAft>
              <a:buClr>
                <a:srgbClr val="FF99FF"/>
              </a:buClr>
              <a:buFont typeface="Wingdings" charset="0"/>
              <a:buChar char="q"/>
              <a:defRPr/>
            </a:pPr>
            <a:r>
              <a:rPr lang="en-US" sz="2400" dirty="0">
                <a:ea typeface="+mj-ea"/>
              </a:rPr>
              <a:t>Able to protect pulp </a:t>
            </a:r>
          </a:p>
          <a:p>
            <a:pPr marL="342906" indent="-342906" defTabSz="457207" eaLnBrk="1" fontAlgn="auto" hangingPunct="1">
              <a:lnSpc>
                <a:spcPct val="90000"/>
              </a:lnSpc>
              <a:spcAft>
                <a:spcPts val="0"/>
              </a:spcAft>
              <a:buClr>
                <a:srgbClr val="FF99FF"/>
              </a:buClr>
              <a:buFont typeface="Wingdings" charset="0"/>
              <a:buChar char="q"/>
              <a:defRPr/>
            </a:pPr>
            <a:r>
              <a:rPr lang="en-US" sz="2400" dirty="0">
                <a:ea typeface="+mj-ea"/>
              </a:rPr>
              <a:t>Should be insoluble in saliva &amp; liquids taken in mouth.                          </a:t>
            </a:r>
          </a:p>
          <a:p>
            <a:pPr marL="342906" indent="-342906" defTabSz="457207" eaLnBrk="1" fontAlgn="auto" hangingPunct="1">
              <a:lnSpc>
                <a:spcPct val="90000"/>
              </a:lnSpc>
              <a:spcAft>
                <a:spcPts val="0"/>
              </a:spcAft>
              <a:buClr>
                <a:srgbClr val="FF99FF"/>
              </a:buClr>
              <a:buFont typeface="Wingdings" charset="0"/>
              <a:buChar char="q"/>
              <a:defRPr/>
            </a:pPr>
            <a:r>
              <a:rPr lang="en-US" sz="2400" dirty="0">
                <a:ea typeface="+mj-ea"/>
              </a:rPr>
              <a:t>Should be dimensionally stable.                    </a:t>
            </a:r>
          </a:p>
          <a:p>
            <a:pPr marL="342906" indent="-342906" defTabSz="457207" eaLnBrk="1" fontAlgn="auto" hangingPunct="1">
              <a:lnSpc>
                <a:spcPct val="90000"/>
              </a:lnSpc>
              <a:spcAft>
                <a:spcPts val="0"/>
              </a:spcAft>
              <a:buClr>
                <a:srgbClr val="FF99FF"/>
              </a:buClr>
              <a:buFont typeface="Wingdings" charset="0"/>
              <a:buChar char="q"/>
              <a:defRPr/>
            </a:pPr>
            <a:r>
              <a:rPr lang="en-US" sz="2400" dirty="0">
                <a:ea typeface="+mj-ea"/>
              </a:rPr>
              <a:t>Should be adhesive .                                                    </a:t>
            </a:r>
          </a:p>
          <a:p>
            <a:pPr marL="342906" indent="-342906" defTabSz="457207" eaLnBrk="1" fontAlgn="auto" hangingPunct="1">
              <a:lnSpc>
                <a:spcPct val="90000"/>
              </a:lnSpc>
              <a:spcAft>
                <a:spcPts val="0"/>
              </a:spcAft>
              <a:buClr>
                <a:srgbClr val="FF99FF"/>
              </a:buClr>
              <a:buFont typeface="Wingdings" charset="0"/>
              <a:buChar char="q"/>
              <a:defRPr/>
            </a:pPr>
            <a:r>
              <a:rPr lang="en-US" sz="2400" dirty="0">
                <a:ea typeface="+mj-ea"/>
              </a:rPr>
              <a:t>Should be non porous .                                      </a:t>
            </a:r>
          </a:p>
          <a:p>
            <a:pPr marL="342906" indent="-342906" defTabSz="457207" eaLnBrk="1" fontAlgn="auto" hangingPunct="1">
              <a:lnSpc>
                <a:spcPct val="90000"/>
              </a:lnSpc>
              <a:spcAft>
                <a:spcPts val="0"/>
              </a:spcAft>
              <a:buClr>
                <a:srgbClr val="FF99FF"/>
              </a:buClr>
              <a:buFont typeface="Wingdings" charset="0"/>
              <a:buChar char="q"/>
              <a:defRPr/>
            </a:pPr>
            <a:r>
              <a:rPr lang="en-US" sz="2400" dirty="0">
                <a:ea typeface="+mj-ea"/>
              </a:rPr>
              <a:t>Should be biocompatible and non irritant.     </a:t>
            </a:r>
          </a:p>
          <a:p>
            <a:pPr marL="342906" indent="-342906" defTabSz="457207" eaLnBrk="1" fontAlgn="auto" hangingPunct="1">
              <a:lnSpc>
                <a:spcPct val="90000"/>
              </a:lnSpc>
              <a:spcAft>
                <a:spcPts val="0"/>
              </a:spcAft>
              <a:buClr>
                <a:srgbClr val="FF99FF"/>
              </a:buClr>
              <a:buFont typeface="Wingdings" charset="0"/>
              <a:buChar char="q"/>
              <a:defRPr/>
            </a:pPr>
            <a:r>
              <a:rPr lang="en-US" sz="2400" dirty="0">
                <a:ea typeface="+mj-ea"/>
              </a:rPr>
              <a:t>Co-efficient of thermal expansion should be equal to the tooth structure.</a:t>
            </a:r>
          </a:p>
          <a:p>
            <a:pPr marL="342906" indent="-342906" defTabSz="457207" eaLnBrk="1" fontAlgn="auto" hangingPunct="1">
              <a:lnSpc>
                <a:spcPct val="90000"/>
              </a:lnSpc>
              <a:spcAft>
                <a:spcPts val="0"/>
              </a:spcAft>
              <a:buClr>
                <a:srgbClr val="FF99FF"/>
              </a:buClr>
              <a:buFont typeface="Wingdings" charset="0"/>
              <a:buChar char="q"/>
              <a:defRPr/>
            </a:pPr>
            <a:r>
              <a:rPr lang="en-US" sz="2400" dirty="0">
                <a:ea typeface="+mj-ea"/>
              </a:rPr>
              <a:t>Should not be affected by thermal changes and moisture.</a:t>
            </a:r>
          </a:p>
          <a:p>
            <a:pPr marL="342906" indent="-342906" defTabSz="457207" eaLnBrk="1" fontAlgn="auto" hangingPunct="1">
              <a:lnSpc>
                <a:spcPct val="90000"/>
              </a:lnSpc>
              <a:spcAft>
                <a:spcPts val="0"/>
              </a:spcAft>
              <a:buClr>
                <a:srgbClr val="FF99FF"/>
              </a:buClr>
              <a:buFont typeface="Wingdings" charset="0"/>
              <a:buChar char="q"/>
              <a:defRPr/>
            </a:pPr>
            <a:r>
              <a:rPr lang="en-US" sz="2400" dirty="0">
                <a:ea typeface="+mj-ea"/>
              </a:rPr>
              <a:t>Should be easy to manipulate.</a:t>
            </a: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IN" dirty="0"/>
          </a:p>
        </p:txBody>
      </p:sp>
      <p:sp>
        <p:nvSpPr>
          <p:cNvPr id="3" name="Content Placeholder 2"/>
          <p:cNvSpPr>
            <a:spLocks noGrp="1"/>
          </p:cNvSpPr>
          <p:nvPr>
            <p:ph sz="quarter" idx="1"/>
          </p:nvPr>
        </p:nvSpPr>
        <p:spPr/>
        <p:txBody>
          <a:bodyPr>
            <a:normAutofit/>
          </a:bodyPr>
          <a:lstStyle/>
          <a:p>
            <a:r>
              <a:rPr lang="en-US" sz="3200" dirty="0" smtClean="0"/>
              <a:t>A/C to clinical use</a:t>
            </a:r>
          </a:p>
          <a:p>
            <a:pPr marL="287020" lvl="1">
              <a:spcBef>
                <a:spcPts val="459"/>
              </a:spcBef>
            </a:pPr>
            <a:r>
              <a:rPr lang="en-IN" sz="2000" spc="-10" dirty="0" smtClean="0">
                <a:cs typeface="Arial"/>
              </a:rPr>
              <a:t>Type </a:t>
            </a:r>
            <a:r>
              <a:rPr lang="en-IN" sz="2000" dirty="0" smtClean="0">
                <a:cs typeface="Arial"/>
              </a:rPr>
              <a:t>I-</a:t>
            </a:r>
            <a:r>
              <a:rPr lang="en-IN" sz="2000" spc="5" dirty="0" smtClean="0">
                <a:cs typeface="Arial"/>
              </a:rPr>
              <a:t> </a:t>
            </a:r>
            <a:r>
              <a:rPr lang="en-IN" sz="2000" spc="-5" dirty="0" err="1" smtClean="0">
                <a:cs typeface="Arial"/>
              </a:rPr>
              <a:t>Luting</a:t>
            </a:r>
            <a:endParaRPr lang="en-IN" sz="2000" dirty="0" smtClean="0">
              <a:cs typeface="Arial"/>
            </a:endParaRPr>
          </a:p>
          <a:p>
            <a:pPr marL="287020" marR="3507740" lvl="1">
              <a:lnSpc>
                <a:spcPct val="110700"/>
              </a:lnSpc>
            </a:pPr>
            <a:r>
              <a:rPr lang="en-IN" sz="2000" spc="-10" dirty="0" smtClean="0">
                <a:cs typeface="Arial"/>
              </a:rPr>
              <a:t>TYPE </a:t>
            </a:r>
            <a:r>
              <a:rPr lang="en-IN" sz="2000" dirty="0" smtClean="0">
                <a:cs typeface="Arial"/>
              </a:rPr>
              <a:t>II-</a:t>
            </a:r>
            <a:r>
              <a:rPr lang="en-IN" sz="2000" spc="-60" dirty="0" smtClean="0">
                <a:cs typeface="Arial"/>
              </a:rPr>
              <a:t> </a:t>
            </a:r>
            <a:r>
              <a:rPr lang="en-IN" sz="2000" spc="-5" dirty="0" smtClean="0">
                <a:cs typeface="Arial"/>
              </a:rPr>
              <a:t>Restorative </a:t>
            </a:r>
          </a:p>
          <a:p>
            <a:pPr marL="287020" marR="3507740" lvl="1">
              <a:lnSpc>
                <a:spcPct val="110700"/>
              </a:lnSpc>
            </a:pPr>
            <a:r>
              <a:rPr lang="en-IN" sz="2000" spc="-10" dirty="0" smtClean="0">
                <a:cs typeface="Arial"/>
              </a:rPr>
              <a:t>Type </a:t>
            </a:r>
            <a:r>
              <a:rPr lang="en-IN" sz="2000" dirty="0" smtClean="0">
                <a:cs typeface="Arial"/>
              </a:rPr>
              <a:t>III- </a:t>
            </a:r>
            <a:r>
              <a:rPr lang="en-IN" sz="2000" spc="-5" dirty="0" smtClean="0">
                <a:cs typeface="Arial"/>
              </a:rPr>
              <a:t>Liner/</a:t>
            </a:r>
            <a:r>
              <a:rPr lang="en-IN" sz="2000" spc="-50" dirty="0" smtClean="0">
                <a:cs typeface="Arial"/>
              </a:rPr>
              <a:t> </a:t>
            </a:r>
            <a:r>
              <a:rPr lang="en-IN" sz="2000" spc="-10" dirty="0" smtClean="0">
                <a:cs typeface="Arial"/>
              </a:rPr>
              <a:t>Base</a:t>
            </a:r>
            <a:endParaRPr lang="en-IN" sz="2000" dirty="0" smtClean="0">
              <a:cs typeface="Arial"/>
            </a:endParaRPr>
          </a:p>
          <a:p>
            <a:pPr marL="287020" lvl="1">
              <a:spcBef>
                <a:spcPts val="350"/>
              </a:spcBef>
            </a:pPr>
            <a:r>
              <a:rPr lang="en-IN" sz="2000" spc="-10" dirty="0" smtClean="0">
                <a:cs typeface="Arial"/>
              </a:rPr>
              <a:t>Type </a:t>
            </a:r>
            <a:r>
              <a:rPr lang="en-IN" sz="2000" spc="-5" dirty="0" smtClean="0">
                <a:cs typeface="Arial"/>
              </a:rPr>
              <a:t>IV- Pit </a:t>
            </a:r>
            <a:r>
              <a:rPr lang="en-IN" sz="2000" dirty="0" smtClean="0">
                <a:cs typeface="Arial"/>
              </a:rPr>
              <a:t>&amp; </a:t>
            </a:r>
            <a:r>
              <a:rPr lang="en-IN" sz="2000" spc="-5" dirty="0" smtClean="0">
                <a:cs typeface="Arial"/>
              </a:rPr>
              <a:t>Fissure</a:t>
            </a:r>
            <a:r>
              <a:rPr lang="en-IN" sz="2000" dirty="0" smtClean="0">
                <a:cs typeface="Arial"/>
              </a:rPr>
              <a:t> </a:t>
            </a:r>
            <a:r>
              <a:rPr lang="en-IN" sz="2000" spc="-5" dirty="0" smtClean="0">
                <a:cs typeface="Arial"/>
              </a:rPr>
              <a:t>Sealant</a:t>
            </a:r>
            <a:endParaRPr lang="en-IN" sz="2000" dirty="0" smtClean="0">
              <a:cs typeface="Arial"/>
            </a:endParaRPr>
          </a:p>
          <a:p>
            <a:pPr marL="287020" marR="561975" lvl="1">
              <a:lnSpc>
                <a:spcPct val="110700"/>
              </a:lnSpc>
            </a:pPr>
            <a:r>
              <a:rPr lang="en-IN" sz="2000" spc="-10" dirty="0" smtClean="0">
                <a:cs typeface="Arial"/>
              </a:rPr>
              <a:t>Type </a:t>
            </a:r>
            <a:r>
              <a:rPr lang="en-IN" sz="2000" spc="-5" dirty="0" smtClean="0">
                <a:cs typeface="Arial"/>
              </a:rPr>
              <a:t>V- </a:t>
            </a:r>
            <a:r>
              <a:rPr lang="en-IN" sz="2000" spc="-5" dirty="0" err="1" smtClean="0">
                <a:cs typeface="Arial"/>
              </a:rPr>
              <a:t>Luting</a:t>
            </a:r>
            <a:r>
              <a:rPr lang="en-IN" sz="2000" spc="-5" dirty="0" smtClean="0">
                <a:cs typeface="Arial"/>
              </a:rPr>
              <a:t> for Orthodontic Purpose </a:t>
            </a:r>
          </a:p>
          <a:p>
            <a:pPr marL="287020" marR="561975" lvl="1">
              <a:lnSpc>
                <a:spcPct val="110700"/>
              </a:lnSpc>
            </a:pPr>
            <a:r>
              <a:rPr lang="en-IN" sz="2000" spc="-10" dirty="0" smtClean="0">
                <a:cs typeface="Arial"/>
              </a:rPr>
              <a:t>Type </a:t>
            </a:r>
            <a:r>
              <a:rPr lang="en-IN" sz="2000" spc="-5" dirty="0" smtClean="0">
                <a:cs typeface="Arial"/>
              </a:rPr>
              <a:t>VI- Core build up</a:t>
            </a:r>
            <a:r>
              <a:rPr lang="en-IN" sz="2000" dirty="0" smtClean="0">
                <a:cs typeface="Arial"/>
              </a:rPr>
              <a:t> </a:t>
            </a:r>
            <a:r>
              <a:rPr lang="en-IN" sz="2000" spc="-5" dirty="0" smtClean="0">
                <a:cs typeface="Arial"/>
              </a:rPr>
              <a:t>material</a:t>
            </a:r>
            <a:endParaRPr lang="en-IN" sz="2000" dirty="0" smtClean="0">
              <a:cs typeface="Arial"/>
            </a:endParaRPr>
          </a:p>
          <a:p>
            <a:pPr marL="287020" marR="561975" lvl="1">
              <a:lnSpc>
                <a:spcPct val="110700"/>
              </a:lnSpc>
            </a:pPr>
            <a:r>
              <a:rPr lang="en-IN" sz="2000" spc="-10" dirty="0" smtClean="0">
                <a:cs typeface="Arial"/>
              </a:rPr>
              <a:t>Type </a:t>
            </a:r>
            <a:r>
              <a:rPr lang="en-IN" sz="2000" spc="-5" dirty="0" smtClean="0">
                <a:cs typeface="Arial"/>
              </a:rPr>
              <a:t>VII- High fluoride releasing </a:t>
            </a:r>
            <a:r>
              <a:rPr lang="en-IN" sz="2000" dirty="0" smtClean="0">
                <a:cs typeface="Arial"/>
              </a:rPr>
              <a:t>command  set</a:t>
            </a:r>
          </a:p>
          <a:p>
            <a:pPr marL="287020" lvl="1">
              <a:spcBef>
                <a:spcPts val="315"/>
              </a:spcBef>
            </a:pPr>
            <a:r>
              <a:rPr lang="en-IN" sz="2000" spc="-10" dirty="0" smtClean="0">
                <a:cs typeface="Arial"/>
              </a:rPr>
              <a:t>Type </a:t>
            </a:r>
            <a:r>
              <a:rPr lang="en-IN" sz="2000" spc="-5" dirty="0" smtClean="0">
                <a:cs typeface="Arial"/>
              </a:rPr>
              <a:t>VIII-</a:t>
            </a:r>
            <a:r>
              <a:rPr lang="en-IN" sz="2000" spc="5" dirty="0" smtClean="0">
                <a:cs typeface="Arial"/>
              </a:rPr>
              <a:t> </a:t>
            </a:r>
            <a:r>
              <a:rPr lang="en-IN" sz="2000" spc="-10" dirty="0" smtClean="0">
                <a:cs typeface="Arial"/>
              </a:rPr>
              <a:t>ART</a:t>
            </a:r>
            <a:endParaRPr lang="en-IN" sz="2000" dirty="0" smtClean="0">
              <a:cs typeface="Arial"/>
            </a:endParaRPr>
          </a:p>
          <a:p>
            <a:pPr marL="287020" lvl="1">
              <a:spcBef>
                <a:spcPts val="360"/>
              </a:spcBef>
            </a:pPr>
            <a:r>
              <a:rPr lang="en-IN" sz="2000" spc="-10" dirty="0" smtClean="0">
                <a:cs typeface="Arial"/>
              </a:rPr>
              <a:t>Type </a:t>
            </a:r>
            <a:r>
              <a:rPr lang="en-IN" sz="2000" dirty="0" smtClean="0">
                <a:cs typeface="Arial"/>
              </a:rPr>
              <a:t>IX- </a:t>
            </a:r>
            <a:r>
              <a:rPr lang="en-IN" sz="2000" spc="-5" dirty="0" smtClean="0">
                <a:cs typeface="Arial"/>
              </a:rPr>
              <a:t>Geriatric </a:t>
            </a:r>
            <a:r>
              <a:rPr lang="en-IN" sz="2000" dirty="0" smtClean="0">
                <a:cs typeface="Arial"/>
              </a:rPr>
              <a:t>&amp; </a:t>
            </a:r>
            <a:r>
              <a:rPr lang="en-IN" sz="2000" spc="-5" dirty="0" smtClean="0">
                <a:cs typeface="Arial"/>
              </a:rPr>
              <a:t>Paediatric</a:t>
            </a:r>
            <a:r>
              <a:rPr lang="en-IN" sz="2000" spc="-15" dirty="0" smtClean="0">
                <a:cs typeface="Arial"/>
              </a:rPr>
              <a:t> </a:t>
            </a:r>
            <a:r>
              <a:rPr lang="en-IN" sz="2000" dirty="0" smtClean="0">
                <a:cs typeface="Arial"/>
              </a:rPr>
              <a:t>GIC</a:t>
            </a:r>
            <a:endParaRPr lang="en-IN"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
          </p:nvPr>
        </p:nvSpPr>
        <p:spPr/>
        <p:txBody>
          <a:bodyPr/>
          <a:lstStyle/>
          <a:p>
            <a:r>
              <a:rPr lang="en-US" sz="3200" dirty="0" smtClean="0"/>
              <a:t>A/C to </a:t>
            </a:r>
            <a:r>
              <a:rPr lang="en-US" sz="3200" dirty="0" err="1" smtClean="0"/>
              <a:t>Sturdevant</a:t>
            </a:r>
            <a:endParaRPr lang="en-US" sz="3200" dirty="0" smtClean="0"/>
          </a:p>
          <a:p>
            <a:pPr marL="471805" indent="-277495">
              <a:lnSpc>
                <a:spcPct val="100000"/>
              </a:lnSpc>
              <a:spcBef>
                <a:spcPts val="100"/>
              </a:spcBef>
              <a:buSzPct val="96153"/>
              <a:buFont typeface="Arial" pitchFamily="34" charset="0"/>
              <a:buChar char="•"/>
              <a:tabLst>
                <a:tab pos="472440" algn="l"/>
              </a:tabLst>
            </a:pPr>
            <a:r>
              <a:rPr lang="en-IN" sz="2400" dirty="0" smtClean="0">
                <a:cs typeface="Arial"/>
              </a:rPr>
              <a:t>Conventional or</a:t>
            </a:r>
            <a:r>
              <a:rPr lang="en-IN" sz="2400" spc="-25" dirty="0" smtClean="0">
                <a:cs typeface="Arial"/>
              </a:rPr>
              <a:t> </a:t>
            </a:r>
            <a:r>
              <a:rPr lang="en-IN" sz="2400" spc="-5" dirty="0" smtClean="0">
                <a:cs typeface="Arial"/>
              </a:rPr>
              <a:t>Traditional</a:t>
            </a:r>
            <a:endParaRPr lang="en-IN" sz="2400" dirty="0" smtClean="0">
              <a:cs typeface="Arial"/>
            </a:endParaRPr>
          </a:p>
          <a:p>
            <a:pPr marL="561975" indent="-367665">
              <a:lnSpc>
                <a:spcPct val="100000"/>
              </a:lnSpc>
              <a:spcBef>
                <a:spcPts val="20"/>
              </a:spcBef>
              <a:buSzPct val="96153"/>
              <a:buFont typeface="Arial" pitchFamily="34" charset="0"/>
              <a:buChar char="•"/>
              <a:tabLst>
                <a:tab pos="562610" algn="l"/>
              </a:tabLst>
            </a:pPr>
            <a:r>
              <a:rPr lang="en-IN" sz="2400" dirty="0" smtClean="0">
                <a:cs typeface="Arial"/>
              </a:rPr>
              <a:t>Metal </a:t>
            </a:r>
            <a:r>
              <a:rPr lang="en-IN" sz="2400" spc="-5" dirty="0" smtClean="0">
                <a:cs typeface="Arial"/>
              </a:rPr>
              <a:t>Modified</a:t>
            </a:r>
            <a:r>
              <a:rPr lang="en-IN" sz="2400" spc="-10" dirty="0" smtClean="0">
                <a:cs typeface="Arial"/>
              </a:rPr>
              <a:t> </a:t>
            </a:r>
            <a:r>
              <a:rPr lang="en-IN" sz="2400" spc="-5" dirty="0" smtClean="0">
                <a:cs typeface="Arial"/>
              </a:rPr>
              <a:t>GIC</a:t>
            </a:r>
            <a:endParaRPr lang="en-IN" sz="2400" dirty="0" smtClean="0">
              <a:cs typeface="Arial"/>
            </a:endParaRPr>
          </a:p>
          <a:p>
            <a:pPr marL="1036319" lvl="1" indent="-201295">
              <a:lnSpc>
                <a:spcPct val="100000"/>
              </a:lnSpc>
              <a:spcBef>
                <a:spcPts val="30"/>
              </a:spcBef>
              <a:buFont typeface="Arial" pitchFamily="34" charset="0"/>
              <a:buChar char="•"/>
              <a:tabLst>
                <a:tab pos="1036955" algn="l"/>
              </a:tabLst>
            </a:pPr>
            <a:r>
              <a:rPr lang="en-IN" spc="-5" dirty="0" smtClean="0">
                <a:cs typeface="Arial"/>
              </a:rPr>
              <a:t>Miracle Mix</a:t>
            </a:r>
            <a:endParaRPr lang="en-IN" dirty="0" smtClean="0">
              <a:cs typeface="Arial"/>
            </a:endParaRPr>
          </a:p>
          <a:p>
            <a:pPr marL="1036319" lvl="1" indent="-201295">
              <a:lnSpc>
                <a:spcPct val="100000"/>
              </a:lnSpc>
              <a:spcBef>
                <a:spcPts val="20"/>
              </a:spcBef>
              <a:buFont typeface="Arial" pitchFamily="34" charset="0"/>
              <a:buChar char="•"/>
              <a:tabLst>
                <a:tab pos="1036955" algn="l"/>
              </a:tabLst>
            </a:pPr>
            <a:r>
              <a:rPr lang="en-IN" dirty="0" err="1" smtClean="0">
                <a:cs typeface="Arial"/>
              </a:rPr>
              <a:t>Cermet</a:t>
            </a:r>
            <a:endParaRPr lang="en-IN" dirty="0" smtClean="0">
              <a:cs typeface="Arial"/>
            </a:endParaRPr>
          </a:p>
          <a:p>
            <a:pPr marL="561975" indent="-367665">
              <a:lnSpc>
                <a:spcPct val="100000"/>
              </a:lnSpc>
              <a:spcBef>
                <a:spcPts val="20"/>
              </a:spcBef>
              <a:buSzPct val="96153"/>
              <a:buFont typeface="Arial" pitchFamily="34" charset="0"/>
              <a:buChar char="•"/>
              <a:tabLst>
                <a:tab pos="562610" algn="l"/>
              </a:tabLst>
            </a:pPr>
            <a:r>
              <a:rPr lang="en-IN" sz="2400" spc="-5" dirty="0" smtClean="0">
                <a:cs typeface="Arial"/>
              </a:rPr>
              <a:t>Light </a:t>
            </a:r>
            <a:r>
              <a:rPr lang="en-IN" sz="2400" dirty="0" smtClean="0">
                <a:cs typeface="Arial"/>
              </a:rPr>
              <a:t>Cured</a:t>
            </a:r>
            <a:r>
              <a:rPr lang="en-IN" sz="2400" spc="-10" dirty="0" smtClean="0">
                <a:cs typeface="Arial"/>
              </a:rPr>
              <a:t> </a:t>
            </a:r>
            <a:r>
              <a:rPr lang="en-IN" sz="2400" spc="-5" dirty="0" smtClean="0">
                <a:cs typeface="Arial"/>
              </a:rPr>
              <a:t>GIC</a:t>
            </a:r>
            <a:endParaRPr lang="en-IN" sz="2400" dirty="0" smtClean="0">
              <a:cs typeface="Arial"/>
            </a:endParaRPr>
          </a:p>
          <a:p>
            <a:pPr marL="561975" indent="-367665">
              <a:lnSpc>
                <a:spcPct val="100000"/>
              </a:lnSpc>
              <a:spcBef>
                <a:spcPts val="30"/>
              </a:spcBef>
              <a:buSzPct val="96153"/>
              <a:buFont typeface="Arial" pitchFamily="34" charset="0"/>
              <a:buChar char="•"/>
              <a:tabLst>
                <a:tab pos="562610" algn="l"/>
              </a:tabLst>
            </a:pPr>
            <a:r>
              <a:rPr lang="en-IN" sz="2400" spc="-5" dirty="0" smtClean="0">
                <a:cs typeface="Arial"/>
              </a:rPr>
              <a:t>Hybrid (resin </a:t>
            </a:r>
            <a:r>
              <a:rPr lang="en-IN" sz="2400" dirty="0" smtClean="0">
                <a:cs typeface="Arial"/>
              </a:rPr>
              <a:t>modified) </a:t>
            </a:r>
            <a:r>
              <a:rPr lang="en-IN" sz="2400" spc="-5" dirty="0" smtClean="0">
                <a:cs typeface="Arial"/>
              </a:rPr>
              <a:t>GIC</a:t>
            </a:r>
            <a:endParaRPr lang="en-IN" sz="2400" dirty="0" smtClean="0">
              <a:cs typeface="Arial"/>
            </a:endParaRPr>
          </a:p>
          <a:p>
            <a:pPr marL="561975" indent="-367665">
              <a:lnSpc>
                <a:spcPct val="100000"/>
              </a:lnSpc>
              <a:spcBef>
                <a:spcPts val="20"/>
              </a:spcBef>
              <a:buSzPct val="96153"/>
              <a:buFont typeface="Arial" pitchFamily="34" charset="0"/>
              <a:buChar char="•"/>
              <a:tabLst>
                <a:tab pos="562610" algn="l"/>
              </a:tabLst>
            </a:pPr>
            <a:r>
              <a:rPr lang="en-IN" sz="2400" spc="-5" dirty="0" err="1" smtClean="0">
                <a:cs typeface="Arial"/>
              </a:rPr>
              <a:t>Polyacid</a:t>
            </a:r>
            <a:r>
              <a:rPr lang="en-IN" sz="2400" spc="-5" dirty="0" smtClean="0">
                <a:cs typeface="Arial"/>
              </a:rPr>
              <a:t> Modified </a:t>
            </a:r>
            <a:r>
              <a:rPr lang="en-IN" sz="2400" dirty="0" smtClean="0">
                <a:cs typeface="Arial"/>
              </a:rPr>
              <a:t>Resin</a:t>
            </a:r>
            <a:r>
              <a:rPr lang="en-IN" sz="2400" spc="-10" dirty="0" smtClean="0">
                <a:cs typeface="Arial"/>
              </a:rPr>
              <a:t> </a:t>
            </a:r>
            <a:r>
              <a:rPr lang="en-IN" sz="2400" dirty="0" smtClean="0">
                <a:cs typeface="Arial"/>
              </a:rPr>
              <a:t>Composites</a:t>
            </a:r>
          </a:p>
          <a:p>
            <a:pPr lvl="1">
              <a:buFont typeface="Arial" pitchFamily="34" charset="0"/>
              <a:buChar char="•"/>
            </a:pPr>
            <a:endParaRPr lang="en-IN"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ic compo.jpg"/>
          <p:cNvPicPr>
            <a:picLocks noGrp="1" noChangeAspect="1"/>
          </p:cNvPicPr>
          <p:nvPr>
            <p:ph sz="quarter" idx="1"/>
          </p:nvPr>
        </p:nvPicPr>
        <p:blipFill>
          <a:blip r:embed="rId2" cstate="print"/>
          <a:stretch>
            <a:fillRect/>
          </a:stretch>
        </p:blipFill>
        <p:spPr>
          <a:xfrm>
            <a:off x="323528" y="260648"/>
            <a:ext cx="8496944" cy="6293127"/>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lnSpcReduction="10000"/>
          </a:bodyPr>
          <a:lstStyle/>
          <a:p>
            <a:r>
              <a:rPr lang="en-US" sz="2800" dirty="0" smtClean="0"/>
              <a:t>Silica</a:t>
            </a:r>
          </a:p>
          <a:p>
            <a:pPr lvl="1"/>
            <a:r>
              <a:rPr lang="en-IN" dirty="0" smtClean="0">
                <a:cs typeface="Arial"/>
              </a:rPr>
              <a:t>It </a:t>
            </a:r>
            <a:r>
              <a:rPr lang="en-IN" spc="-5" dirty="0" smtClean="0">
                <a:cs typeface="Arial"/>
              </a:rPr>
              <a:t>forms the skeletal structure </a:t>
            </a:r>
            <a:r>
              <a:rPr lang="en-IN" dirty="0" smtClean="0">
                <a:cs typeface="Arial"/>
              </a:rPr>
              <a:t>of </a:t>
            </a:r>
            <a:r>
              <a:rPr lang="en-IN" spc="-5" dirty="0" smtClean="0">
                <a:cs typeface="Arial"/>
              </a:rPr>
              <a:t>the glass. </a:t>
            </a:r>
            <a:r>
              <a:rPr lang="en-IN" dirty="0" smtClean="0">
                <a:cs typeface="Arial"/>
              </a:rPr>
              <a:t>It </a:t>
            </a:r>
            <a:r>
              <a:rPr lang="en-IN" spc="-5" dirty="0" smtClean="0">
                <a:cs typeface="Arial"/>
              </a:rPr>
              <a:t>also  increases the transparency </a:t>
            </a:r>
            <a:r>
              <a:rPr lang="en-IN" dirty="0" smtClean="0">
                <a:cs typeface="Arial"/>
              </a:rPr>
              <a:t>of the</a:t>
            </a:r>
            <a:r>
              <a:rPr lang="en-IN" spc="-15" dirty="0" smtClean="0">
                <a:cs typeface="Arial"/>
              </a:rPr>
              <a:t> </a:t>
            </a:r>
            <a:r>
              <a:rPr lang="en-IN" spc="-5" dirty="0" smtClean="0">
                <a:cs typeface="Arial"/>
              </a:rPr>
              <a:t>glass.</a:t>
            </a:r>
            <a:endParaRPr lang="en-IN" dirty="0" smtClean="0">
              <a:cs typeface="Arial"/>
            </a:endParaRPr>
          </a:p>
          <a:p>
            <a:endParaRPr lang="en-US" sz="2800" dirty="0" smtClean="0"/>
          </a:p>
          <a:p>
            <a:r>
              <a:rPr lang="en-US" sz="2800" dirty="0" smtClean="0"/>
              <a:t>Alumina </a:t>
            </a:r>
          </a:p>
          <a:p>
            <a:pPr lvl="1"/>
            <a:r>
              <a:rPr lang="en-IN" dirty="0" smtClean="0">
                <a:cs typeface="Arial"/>
              </a:rPr>
              <a:t>It </a:t>
            </a:r>
            <a:r>
              <a:rPr lang="en-IN" spc="-5" dirty="0" smtClean="0">
                <a:cs typeface="Arial"/>
              </a:rPr>
              <a:t>forms the skeletal structure </a:t>
            </a:r>
            <a:r>
              <a:rPr lang="en-IN" dirty="0" smtClean="0">
                <a:cs typeface="Arial"/>
              </a:rPr>
              <a:t>of </a:t>
            </a:r>
            <a:r>
              <a:rPr lang="en-IN" spc="-5" dirty="0" smtClean="0">
                <a:cs typeface="Arial"/>
              </a:rPr>
              <a:t>the glass. </a:t>
            </a:r>
            <a:r>
              <a:rPr lang="en-IN" dirty="0" smtClean="0">
                <a:cs typeface="Arial"/>
              </a:rPr>
              <a:t>It </a:t>
            </a:r>
            <a:r>
              <a:rPr lang="en-IN" spc="-5" dirty="0" smtClean="0">
                <a:cs typeface="Arial"/>
              </a:rPr>
              <a:t>also  increases the opacity </a:t>
            </a:r>
            <a:r>
              <a:rPr lang="en-IN" dirty="0" smtClean="0">
                <a:cs typeface="Arial"/>
              </a:rPr>
              <a:t>of the</a:t>
            </a:r>
            <a:r>
              <a:rPr lang="en-IN" spc="-15" dirty="0" smtClean="0">
                <a:cs typeface="Arial"/>
              </a:rPr>
              <a:t> </a:t>
            </a:r>
            <a:r>
              <a:rPr lang="en-IN" spc="-5" dirty="0" smtClean="0">
                <a:cs typeface="Arial"/>
              </a:rPr>
              <a:t>glass.</a:t>
            </a:r>
          </a:p>
          <a:p>
            <a:pPr lvl="1"/>
            <a:endParaRPr lang="en-US" spc="-5" dirty="0" smtClean="0">
              <a:cs typeface="Arial"/>
            </a:endParaRPr>
          </a:p>
          <a:p>
            <a:r>
              <a:rPr lang="en-US" sz="2800" spc="-5" dirty="0" err="1" smtClean="0">
                <a:cs typeface="Arial"/>
              </a:rPr>
              <a:t>Aluminium</a:t>
            </a:r>
            <a:r>
              <a:rPr lang="en-US" sz="2800" spc="-5" dirty="0" smtClean="0">
                <a:cs typeface="Arial"/>
              </a:rPr>
              <a:t> fluoride</a:t>
            </a:r>
          </a:p>
          <a:p>
            <a:pPr lvl="1"/>
            <a:r>
              <a:rPr lang="en-IN" spc="-5" dirty="0" smtClean="0">
                <a:cs typeface="Arial"/>
              </a:rPr>
              <a:t>providing  negative sites, </a:t>
            </a:r>
            <a:r>
              <a:rPr lang="en-IN" spc="-10" dirty="0" smtClean="0">
                <a:cs typeface="Arial"/>
              </a:rPr>
              <a:t>which </a:t>
            </a:r>
            <a:r>
              <a:rPr lang="en-IN" spc="-5" dirty="0" smtClean="0">
                <a:cs typeface="Arial"/>
              </a:rPr>
              <a:t>are vulnerable to </a:t>
            </a:r>
            <a:r>
              <a:rPr lang="en-IN" dirty="0" smtClean="0">
                <a:cs typeface="Arial"/>
              </a:rPr>
              <a:t>acid </a:t>
            </a:r>
            <a:r>
              <a:rPr lang="en-IN" spc="-5" dirty="0" smtClean="0">
                <a:cs typeface="Arial"/>
              </a:rPr>
              <a:t>attack </a:t>
            </a:r>
            <a:r>
              <a:rPr lang="en-IN" dirty="0" smtClean="0">
                <a:cs typeface="Arial"/>
              </a:rPr>
              <a:t>by </a:t>
            </a:r>
            <a:r>
              <a:rPr lang="en-IN" spc="-5" dirty="0" smtClean="0">
                <a:cs typeface="Arial"/>
              </a:rPr>
              <a:t>H+  leading to decomposition of glass</a:t>
            </a:r>
            <a:endParaRPr lang="en-IN" dirty="0" smtClean="0">
              <a:cs typeface="Arial"/>
            </a:endParaRPr>
          </a:p>
          <a:p>
            <a:pPr lvl="1"/>
            <a:endParaRPr lang="en-IN"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US" dirty="0" smtClean="0"/>
              <a:t>Fluoride</a:t>
            </a:r>
          </a:p>
          <a:p>
            <a:pPr lvl="1"/>
            <a:r>
              <a:rPr lang="en-IN" dirty="0" smtClean="0">
                <a:solidFill>
                  <a:srgbClr val="000000"/>
                </a:solidFill>
                <a:cs typeface="Calibri"/>
              </a:rPr>
              <a:t>It </a:t>
            </a:r>
            <a:r>
              <a:rPr lang="en-IN" spc="-5" dirty="0" smtClean="0">
                <a:solidFill>
                  <a:srgbClr val="000000"/>
                </a:solidFill>
                <a:cs typeface="Calibri"/>
              </a:rPr>
              <a:t>contributes to therapeutic value </a:t>
            </a:r>
            <a:r>
              <a:rPr lang="en-IN" dirty="0" smtClean="0">
                <a:solidFill>
                  <a:srgbClr val="000000"/>
                </a:solidFill>
                <a:cs typeface="Calibri"/>
              </a:rPr>
              <a:t>by </a:t>
            </a:r>
            <a:r>
              <a:rPr lang="en-IN" spc="-5" dirty="0" smtClean="0">
                <a:solidFill>
                  <a:srgbClr val="000000"/>
                </a:solidFill>
                <a:cs typeface="Calibri"/>
              </a:rPr>
              <a:t>releasing fluoride over </a:t>
            </a:r>
            <a:r>
              <a:rPr lang="en-IN" dirty="0" smtClean="0">
                <a:solidFill>
                  <a:srgbClr val="000000"/>
                </a:solidFill>
                <a:cs typeface="Calibri"/>
              </a:rPr>
              <a:t>a  </a:t>
            </a:r>
            <a:r>
              <a:rPr lang="en-IN" spc="-5" dirty="0" smtClean="0">
                <a:solidFill>
                  <a:srgbClr val="000000"/>
                </a:solidFill>
                <a:cs typeface="Calibri"/>
              </a:rPr>
              <a:t>prolonged period </a:t>
            </a:r>
            <a:r>
              <a:rPr lang="en-IN" dirty="0" smtClean="0">
                <a:solidFill>
                  <a:srgbClr val="000000"/>
                </a:solidFill>
                <a:cs typeface="Calibri"/>
              </a:rPr>
              <a:t>of </a:t>
            </a:r>
            <a:r>
              <a:rPr lang="en-IN" spc="-5" dirty="0" smtClean="0">
                <a:solidFill>
                  <a:srgbClr val="000000"/>
                </a:solidFill>
                <a:cs typeface="Calibri"/>
              </a:rPr>
              <a:t>time. </a:t>
            </a:r>
          </a:p>
          <a:p>
            <a:pPr lvl="1"/>
            <a:r>
              <a:rPr lang="en-IN" dirty="0" smtClean="0">
                <a:solidFill>
                  <a:srgbClr val="000000"/>
                </a:solidFill>
                <a:cs typeface="Calibri"/>
              </a:rPr>
              <a:t>It helps to </a:t>
            </a:r>
            <a:r>
              <a:rPr lang="en-IN" spc="-5" dirty="0" smtClean="0">
                <a:solidFill>
                  <a:srgbClr val="000000"/>
                </a:solidFill>
                <a:cs typeface="Calibri"/>
              </a:rPr>
              <a:t>lower the fusion temperature.  </a:t>
            </a:r>
          </a:p>
          <a:p>
            <a:pPr lvl="1"/>
            <a:r>
              <a:rPr lang="en-IN" dirty="0" smtClean="0">
                <a:solidFill>
                  <a:srgbClr val="000000"/>
                </a:solidFill>
                <a:cs typeface="Calibri"/>
              </a:rPr>
              <a:t>It </a:t>
            </a:r>
            <a:r>
              <a:rPr lang="en-IN" spc="-5" dirty="0" smtClean="0">
                <a:solidFill>
                  <a:srgbClr val="000000"/>
                </a:solidFill>
                <a:cs typeface="Calibri"/>
              </a:rPr>
              <a:t>enhances translucency </a:t>
            </a:r>
            <a:r>
              <a:rPr lang="en-IN" dirty="0" smtClean="0">
                <a:solidFill>
                  <a:srgbClr val="000000"/>
                </a:solidFill>
                <a:cs typeface="Calibri"/>
              </a:rPr>
              <a:t>and </a:t>
            </a:r>
            <a:r>
              <a:rPr lang="en-IN" spc="-5" dirty="0" smtClean="0">
                <a:solidFill>
                  <a:srgbClr val="000000"/>
                </a:solidFill>
                <a:cs typeface="Calibri"/>
              </a:rPr>
              <a:t>improves </a:t>
            </a:r>
            <a:r>
              <a:rPr lang="en-IN" dirty="0" smtClean="0">
                <a:solidFill>
                  <a:srgbClr val="000000"/>
                </a:solidFill>
                <a:cs typeface="Calibri"/>
              </a:rPr>
              <a:t>the </a:t>
            </a:r>
            <a:r>
              <a:rPr lang="en-IN" spc="-5" dirty="0" smtClean="0">
                <a:solidFill>
                  <a:srgbClr val="000000"/>
                </a:solidFill>
                <a:cs typeface="Calibri"/>
              </a:rPr>
              <a:t>working characteristics. </a:t>
            </a:r>
          </a:p>
          <a:p>
            <a:pPr lvl="1"/>
            <a:r>
              <a:rPr lang="en-IN" dirty="0" smtClean="0">
                <a:solidFill>
                  <a:srgbClr val="000000"/>
                </a:solidFill>
                <a:cs typeface="Calibri"/>
              </a:rPr>
              <a:t>It </a:t>
            </a:r>
            <a:r>
              <a:rPr lang="en-IN" spc="-5" dirty="0" smtClean="0">
                <a:solidFill>
                  <a:srgbClr val="000000"/>
                </a:solidFill>
                <a:cs typeface="Calibri"/>
              </a:rPr>
              <a:t>also </a:t>
            </a:r>
            <a:r>
              <a:rPr lang="en-IN" dirty="0" smtClean="0">
                <a:solidFill>
                  <a:srgbClr val="000000"/>
                </a:solidFill>
                <a:cs typeface="Calibri"/>
              </a:rPr>
              <a:t>helps to </a:t>
            </a:r>
            <a:r>
              <a:rPr lang="en-IN" spc="-5" dirty="0" smtClean="0">
                <a:solidFill>
                  <a:srgbClr val="000000"/>
                </a:solidFill>
                <a:cs typeface="Calibri"/>
              </a:rPr>
              <a:t>increase the strength </a:t>
            </a:r>
            <a:r>
              <a:rPr lang="en-IN" dirty="0" smtClean="0">
                <a:solidFill>
                  <a:srgbClr val="000000"/>
                </a:solidFill>
                <a:cs typeface="Calibri"/>
              </a:rPr>
              <a:t>of </a:t>
            </a:r>
            <a:r>
              <a:rPr lang="en-IN" spc="-5" dirty="0" smtClean="0">
                <a:solidFill>
                  <a:srgbClr val="000000"/>
                </a:solidFill>
                <a:cs typeface="Calibri"/>
              </a:rPr>
              <a:t>set</a:t>
            </a:r>
            <a:r>
              <a:rPr lang="en-IN" spc="10" dirty="0" smtClean="0">
                <a:solidFill>
                  <a:srgbClr val="000000"/>
                </a:solidFill>
                <a:cs typeface="Calibri"/>
              </a:rPr>
              <a:t> </a:t>
            </a:r>
            <a:r>
              <a:rPr lang="en-IN" spc="-5" dirty="0" smtClean="0">
                <a:solidFill>
                  <a:srgbClr val="000000"/>
                </a:solidFill>
                <a:cs typeface="Calibri"/>
              </a:rPr>
              <a:t>cement.</a:t>
            </a:r>
          </a:p>
          <a:p>
            <a:pPr lvl="1"/>
            <a:endParaRPr lang="en-US" spc="-5" dirty="0" smtClean="0">
              <a:solidFill>
                <a:srgbClr val="000000"/>
              </a:solidFill>
            </a:endParaRPr>
          </a:p>
          <a:p>
            <a:r>
              <a:rPr lang="en-US" spc="-5" dirty="0" smtClean="0">
                <a:solidFill>
                  <a:srgbClr val="000000"/>
                </a:solidFill>
              </a:rPr>
              <a:t>Calcium fluoride</a:t>
            </a:r>
          </a:p>
          <a:p>
            <a:pPr lvl="1"/>
            <a:r>
              <a:rPr lang="en-IN" dirty="0" smtClean="0">
                <a:cs typeface="Calibri"/>
              </a:rPr>
              <a:t>It </a:t>
            </a:r>
            <a:r>
              <a:rPr lang="en-IN" spc="-5" dirty="0" smtClean="0">
                <a:cs typeface="Calibri"/>
              </a:rPr>
              <a:t>acts </a:t>
            </a:r>
            <a:r>
              <a:rPr lang="en-IN" dirty="0" smtClean="0">
                <a:cs typeface="Calibri"/>
              </a:rPr>
              <a:t>as a </a:t>
            </a:r>
            <a:r>
              <a:rPr lang="en-IN" spc="-5" dirty="0" smtClean="0">
                <a:cs typeface="Calibri"/>
              </a:rPr>
              <a:t>flux </a:t>
            </a:r>
            <a:r>
              <a:rPr lang="en-IN" dirty="0" smtClean="0">
                <a:cs typeface="Calibri"/>
              </a:rPr>
              <a:t>and </a:t>
            </a:r>
            <a:r>
              <a:rPr lang="en-IN" spc="-5" dirty="0" smtClean="0">
                <a:cs typeface="Calibri"/>
              </a:rPr>
              <a:t>provides opacity </a:t>
            </a:r>
            <a:r>
              <a:rPr lang="en-IN" dirty="0" smtClean="0">
                <a:cs typeface="Calibri"/>
              </a:rPr>
              <a:t>to the </a:t>
            </a:r>
            <a:r>
              <a:rPr lang="en-IN" spc="-5" dirty="0" smtClean="0">
                <a:cs typeface="Calibri"/>
              </a:rPr>
              <a:t>set</a:t>
            </a:r>
            <a:r>
              <a:rPr lang="en-IN" spc="20" dirty="0" smtClean="0">
                <a:cs typeface="Calibri"/>
              </a:rPr>
              <a:t> </a:t>
            </a:r>
            <a:r>
              <a:rPr lang="en-IN" spc="-5" dirty="0" smtClean="0">
                <a:cs typeface="Calibri"/>
              </a:rPr>
              <a:t>cement</a:t>
            </a:r>
            <a:endParaRPr lang="en-IN" dirty="0" smtClean="0">
              <a:cs typeface="Calibri"/>
            </a:endParaRPr>
          </a:p>
          <a:p>
            <a:pPr lvl="1"/>
            <a:endParaRPr lang="en-IN"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r>
              <a:rPr lang="en-US" dirty="0" smtClean="0"/>
              <a:t>Phosphate</a:t>
            </a:r>
          </a:p>
          <a:p>
            <a:pPr lvl="1"/>
            <a:r>
              <a:rPr lang="en-IN" dirty="0" smtClean="0">
                <a:cs typeface="Calibri"/>
              </a:rPr>
              <a:t>It </a:t>
            </a:r>
            <a:r>
              <a:rPr lang="en-IN" spc="-5" dirty="0" smtClean="0">
                <a:cs typeface="Calibri"/>
              </a:rPr>
              <a:t>lowers </a:t>
            </a:r>
            <a:r>
              <a:rPr lang="en-IN" dirty="0" smtClean="0">
                <a:cs typeface="Calibri"/>
              </a:rPr>
              <a:t>the </a:t>
            </a:r>
            <a:r>
              <a:rPr lang="en-IN" spc="-5" dirty="0" smtClean="0">
                <a:cs typeface="Calibri"/>
              </a:rPr>
              <a:t>melting temperature </a:t>
            </a:r>
            <a:r>
              <a:rPr lang="en-IN" dirty="0" smtClean="0">
                <a:cs typeface="Calibri"/>
              </a:rPr>
              <a:t>and </a:t>
            </a:r>
            <a:r>
              <a:rPr lang="en-IN" spc="-5" dirty="0" smtClean="0">
                <a:cs typeface="Calibri"/>
              </a:rPr>
              <a:t>modifies </a:t>
            </a:r>
            <a:r>
              <a:rPr lang="en-IN" dirty="0" smtClean="0">
                <a:cs typeface="Calibri"/>
              </a:rPr>
              <a:t>the </a:t>
            </a:r>
            <a:r>
              <a:rPr lang="en-IN" spc="-5" dirty="0" smtClean="0">
                <a:cs typeface="Calibri"/>
              </a:rPr>
              <a:t>setting  characteristics of </a:t>
            </a:r>
            <a:r>
              <a:rPr lang="en-IN" dirty="0" smtClean="0">
                <a:cs typeface="Calibri"/>
              </a:rPr>
              <a:t>the</a:t>
            </a:r>
            <a:r>
              <a:rPr lang="en-IN" spc="10" dirty="0" smtClean="0">
                <a:cs typeface="Calibri"/>
              </a:rPr>
              <a:t> </a:t>
            </a:r>
            <a:r>
              <a:rPr lang="en-IN" spc="-5" dirty="0" smtClean="0">
                <a:cs typeface="Calibri"/>
              </a:rPr>
              <a:t>cement.</a:t>
            </a:r>
            <a:endParaRPr lang="en-IN" dirty="0" smtClean="0">
              <a:cs typeface="Calibri"/>
            </a:endParaRPr>
          </a:p>
          <a:p>
            <a:endParaRPr lang="en-US" dirty="0" smtClean="0"/>
          </a:p>
          <a:p>
            <a:pPr marL="12700">
              <a:lnSpc>
                <a:spcPct val="100000"/>
              </a:lnSpc>
              <a:spcBef>
                <a:spcPts val="360"/>
              </a:spcBef>
            </a:pPr>
            <a:r>
              <a:rPr lang="en-IN" sz="2800" spc="-5" dirty="0" smtClean="0">
                <a:cs typeface="Calibri"/>
              </a:rPr>
              <a:t>Lanthanum, Strontium, Barium</a:t>
            </a:r>
            <a:r>
              <a:rPr lang="en-IN" sz="2800" spc="15" dirty="0" smtClean="0">
                <a:cs typeface="Calibri"/>
              </a:rPr>
              <a:t> </a:t>
            </a:r>
            <a:r>
              <a:rPr lang="en-IN" sz="2800" dirty="0" smtClean="0">
                <a:cs typeface="Calibri"/>
              </a:rPr>
              <a:t>:</a:t>
            </a:r>
          </a:p>
          <a:p>
            <a:pPr marL="287020" lvl="1">
              <a:spcBef>
                <a:spcPts val="360"/>
              </a:spcBef>
            </a:pPr>
            <a:r>
              <a:rPr lang="en-IN" dirty="0" smtClean="0">
                <a:cs typeface="Calibri"/>
              </a:rPr>
              <a:t>  It </a:t>
            </a:r>
            <a:r>
              <a:rPr lang="en-IN" spc="-5" dirty="0" smtClean="0">
                <a:cs typeface="Calibri"/>
              </a:rPr>
              <a:t>provides radio </a:t>
            </a:r>
            <a:r>
              <a:rPr lang="en-IN" dirty="0" smtClean="0">
                <a:cs typeface="Calibri"/>
              </a:rPr>
              <a:t>- </a:t>
            </a:r>
            <a:r>
              <a:rPr lang="en-IN" spc="-5" dirty="0" smtClean="0">
                <a:cs typeface="Calibri"/>
              </a:rPr>
              <a:t>opacity </a:t>
            </a:r>
            <a:r>
              <a:rPr lang="en-IN" dirty="0" smtClean="0">
                <a:cs typeface="Calibri"/>
              </a:rPr>
              <a:t>to the</a:t>
            </a:r>
            <a:r>
              <a:rPr lang="en-IN" spc="5" dirty="0" smtClean="0">
                <a:cs typeface="Calibri"/>
              </a:rPr>
              <a:t> </a:t>
            </a:r>
            <a:r>
              <a:rPr lang="en-IN" spc="-5" dirty="0" smtClean="0">
                <a:cs typeface="Calibri"/>
              </a:rPr>
              <a:t>cement</a:t>
            </a:r>
          </a:p>
          <a:p>
            <a:pPr marL="287020" lvl="1">
              <a:spcBef>
                <a:spcPts val="360"/>
              </a:spcBef>
            </a:pPr>
            <a:endParaRPr lang="en-US" spc="-5" dirty="0" smtClean="0">
              <a:cs typeface="Calibri"/>
            </a:endParaRPr>
          </a:p>
          <a:p>
            <a:pPr marL="12700">
              <a:lnSpc>
                <a:spcPct val="100000"/>
              </a:lnSpc>
              <a:spcBef>
                <a:spcPts val="500"/>
              </a:spcBef>
            </a:pPr>
            <a:r>
              <a:rPr lang="en-IN" sz="2800" spc="-5" dirty="0" err="1" smtClean="0">
                <a:cs typeface="Calibri"/>
              </a:rPr>
              <a:t>Aluminum</a:t>
            </a:r>
            <a:r>
              <a:rPr lang="en-IN" sz="2800" spc="-5" dirty="0" smtClean="0">
                <a:cs typeface="Calibri"/>
              </a:rPr>
              <a:t> phosphate</a:t>
            </a:r>
            <a:r>
              <a:rPr lang="en-IN" sz="2800" spc="10" dirty="0" smtClean="0">
                <a:cs typeface="Calibri"/>
              </a:rPr>
              <a:t> </a:t>
            </a:r>
            <a:r>
              <a:rPr lang="en-IN" sz="2800" dirty="0" smtClean="0">
                <a:cs typeface="Calibri"/>
              </a:rPr>
              <a:t>:</a:t>
            </a:r>
          </a:p>
          <a:p>
            <a:pPr marL="287020" marR="5080" lvl="1">
              <a:spcBef>
                <a:spcPts val="500"/>
              </a:spcBef>
            </a:pPr>
            <a:r>
              <a:rPr lang="en-IN" dirty="0" smtClean="0">
                <a:cs typeface="Calibri"/>
              </a:rPr>
              <a:t>It </a:t>
            </a:r>
            <a:r>
              <a:rPr lang="en-IN" spc="-5" dirty="0" smtClean="0">
                <a:cs typeface="Calibri"/>
              </a:rPr>
              <a:t>helps to </a:t>
            </a:r>
            <a:r>
              <a:rPr lang="en-IN" dirty="0" smtClean="0">
                <a:cs typeface="Calibri"/>
              </a:rPr>
              <a:t>add body to </a:t>
            </a:r>
            <a:r>
              <a:rPr lang="en-IN" spc="-5" dirty="0" smtClean="0">
                <a:cs typeface="Calibri"/>
              </a:rPr>
              <a:t>cement </a:t>
            </a:r>
            <a:r>
              <a:rPr lang="en-IN" dirty="0" smtClean="0">
                <a:cs typeface="Calibri"/>
              </a:rPr>
              <a:t>and </a:t>
            </a:r>
            <a:r>
              <a:rPr lang="en-IN" spc="-5" dirty="0" smtClean="0">
                <a:cs typeface="Calibri"/>
              </a:rPr>
              <a:t>improve </a:t>
            </a:r>
            <a:r>
              <a:rPr lang="en-IN" dirty="0" smtClean="0">
                <a:cs typeface="Calibri"/>
              </a:rPr>
              <a:t>the </a:t>
            </a:r>
            <a:r>
              <a:rPr lang="en-IN" spc="-5" dirty="0" smtClean="0">
                <a:cs typeface="Calibri"/>
              </a:rPr>
              <a:t>translucency </a:t>
            </a:r>
            <a:r>
              <a:rPr lang="en-IN" dirty="0" smtClean="0">
                <a:cs typeface="Calibri"/>
              </a:rPr>
              <a:t>of  the</a:t>
            </a:r>
            <a:r>
              <a:rPr lang="en-IN" spc="-5" dirty="0" smtClean="0">
                <a:cs typeface="Calibri"/>
              </a:rPr>
              <a:t> cement</a:t>
            </a:r>
            <a:endParaRPr lang="en-IN" dirty="0" smtClean="0">
              <a:cs typeface="Calibri"/>
            </a:endParaRPr>
          </a:p>
          <a:p>
            <a:pPr marL="12700">
              <a:spcBef>
                <a:spcPts val="360"/>
              </a:spcBef>
            </a:pPr>
            <a:endParaRPr lang="en-IN" dirty="0" smtClean="0">
              <a:cs typeface="Calibri"/>
            </a:endParaRPr>
          </a:p>
          <a:p>
            <a:endParaRPr lang="en-US"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a:t>
            </a:r>
            <a:endParaRPr lang="en-IN" dirty="0"/>
          </a:p>
        </p:txBody>
      </p:sp>
      <p:sp>
        <p:nvSpPr>
          <p:cNvPr id="3" name="Content Placeholder 2"/>
          <p:cNvSpPr>
            <a:spLocks noGrp="1"/>
          </p:cNvSpPr>
          <p:nvPr>
            <p:ph sz="quarter" idx="1"/>
          </p:nvPr>
        </p:nvSpPr>
        <p:spPr/>
        <p:txBody>
          <a:bodyPr/>
          <a:lstStyle/>
          <a:p>
            <a:r>
              <a:rPr lang="en-IN" sz="2800" dirty="0" smtClean="0">
                <a:cs typeface="Arial"/>
              </a:rPr>
              <a:t>The </a:t>
            </a:r>
            <a:r>
              <a:rPr lang="en-IN" sz="2800" spc="-5" dirty="0" smtClean="0">
                <a:cs typeface="Arial"/>
              </a:rPr>
              <a:t>liquid is </a:t>
            </a:r>
            <a:r>
              <a:rPr lang="en-IN" sz="2800" dirty="0" smtClean="0">
                <a:cs typeface="Arial"/>
              </a:rPr>
              <a:t>an aqueous solution of  polymers and copolymers of </a:t>
            </a:r>
            <a:r>
              <a:rPr lang="en-IN" sz="2800" spc="-5" dirty="0" smtClean="0">
                <a:cs typeface="Arial"/>
              </a:rPr>
              <a:t>acrylic  </a:t>
            </a:r>
            <a:r>
              <a:rPr lang="en-IN" sz="2800" dirty="0" smtClean="0">
                <a:cs typeface="Arial"/>
              </a:rPr>
              <a:t>acid.</a:t>
            </a:r>
          </a:p>
          <a:p>
            <a:endParaRPr lang="en-US" dirty="0" smtClean="0"/>
          </a:p>
          <a:p>
            <a:endParaRPr lang="en-US" dirty="0" smtClean="0"/>
          </a:p>
          <a:p>
            <a:r>
              <a:rPr lang="en-IN" sz="2800" b="1" spc="-5" dirty="0" err="1" smtClean="0">
                <a:cs typeface="Arial"/>
              </a:rPr>
              <a:t>Polyacrylic</a:t>
            </a:r>
            <a:r>
              <a:rPr lang="en-IN" sz="2800" b="1" spc="-5" dirty="0" smtClean="0">
                <a:cs typeface="Arial"/>
              </a:rPr>
              <a:t> </a:t>
            </a:r>
            <a:r>
              <a:rPr lang="en-IN" sz="2800" b="1" spc="5" dirty="0" smtClean="0">
                <a:cs typeface="Arial"/>
              </a:rPr>
              <a:t>acid</a:t>
            </a:r>
            <a:r>
              <a:rPr lang="en-IN" sz="2800" spc="5" dirty="0" smtClean="0">
                <a:cs typeface="Arial"/>
              </a:rPr>
              <a:t> </a:t>
            </a:r>
            <a:r>
              <a:rPr lang="en-IN" sz="2800" spc="-5" dirty="0" smtClean="0">
                <a:cs typeface="Arial"/>
              </a:rPr>
              <a:t>is the </a:t>
            </a:r>
            <a:r>
              <a:rPr lang="en-IN" sz="2800" spc="5" dirty="0" smtClean="0">
                <a:cs typeface="Arial"/>
              </a:rPr>
              <a:t>most  </a:t>
            </a:r>
            <a:r>
              <a:rPr lang="en-IN" sz="2800" dirty="0" smtClean="0">
                <a:cs typeface="Arial"/>
              </a:rPr>
              <a:t>important </a:t>
            </a:r>
            <a:r>
              <a:rPr lang="en-IN" sz="2800" spc="-5" dirty="0" smtClean="0">
                <a:cs typeface="Arial"/>
              </a:rPr>
              <a:t>acid contributing to  </a:t>
            </a:r>
            <a:r>
              <a:rPr lang="en-IN" sz="2800" dirty="0" smtClean="0">
                <a:cs typeface="Arial"/>
              </a:rPr>
              <a:t>formation </a:t>
            </a:r>
            <a:r>
              <a:rPr lang="en-IN" sz="2800" spc="-5" dirty="0" smtClean="0">
                <a:cs typeface="Arial"/>
              </a:rPr>
              <a:t>of the </a:t>
            </a:r>
            <a:r>
              <a:rPr lang="en-IN" sz="2800" spc="5" dirty="0" smtClean="0">
                <a:cs typeface="Arial"/>
              </a:rPr>
              <a:t>cement </a:t>
            </a:r>
            <a:r>
              <a:rPr lang="en-IN" sz="2800" dirty="0" smtClean="0">
                <a:cs typeface="Arial"/>
              </a:rPr>
              <a:t>matrix</a:t>
            </a:r>
            <a:r>
              <a:rPr lang="en-IN" sz="2800" spc="-30" dirty="0" smtClean="0">
                <a:cs typeface="Arial"/>
              </a:rPr>
              <a:t> </a:t>
            </a:r>
            <a:r>
              <a:rPr lang="en-IN" sz="2800" dirty="0" smtClean="0">
                <a:cs typeface="Arial"/>
              </a:rPr>
              <a:t>.</a:t>
            </a:r>
          </a:p>
          <a:p>
            <a:endParaRPr lang="en-IN"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Itaconic</a:t>
            </a:r>
            <a:r>
              <a:rPr lang="en-US" dirty="0" smtClean="0"/>
              <a:t> acid</a:t>
            </a:r>
            <a:endParaRPr lang="en-IN" dirty="0"/>
          </a:p>
        </p:txBody>
      </p:sp>
      <p:sp>
        <p:nvSpPr>
          <p:cNvPr id="3" name="Content Placeholder 2"/>
          <p:cNvSpPr>
            <a:spLocks noGrp="1"/>
          </p:cNvSpPr>
          <p:nvPr>
            <p:ph sz="quarter" idx="1"/>
          </p:nvPr>
        </p:nvSpPr>
        <p:spPr/>
        <p:txBody>
          <a:bodyPr/>
          <a:lstStyle/>
          <a:p>
            <a:pPr marL="355600" marR="203835" indent="-342900">
              <a:lnSpc>
                <a:spcPct val="87800"/>
              </a:lnSpc>
              <a:spcBef>
                <a:spcPts val="665"/>
              </a:spcBef>
              <a:buClr>
                <a:srgbClr val="C00000"/>
              </a:buClr>
              <a:buSzPct val="114062"/>
              <a:buFont typeface="Arial" pitchFamily="34" charset="0"/>
              <a:buChar char="•"/>
              <a:tabLst>
                <a:tab pos="355600" algn="l"/>
              </a:tabLst>
            </a:pPr>
            <a:r>
              <a:rPr lang="en-IN" sz="2800" spc="-5" dirty="0" smtClean="0">
                <a:cs typeface="Arial"/>
              </a:rPr>
              <a:t>P</a:t>
            </a:r>
            <a:r>
              <a:rPr lang="en-IN" sz="2800" dirty="0" smtClean="0">
                <a:cs typeface="Arial"/>
              </a:rPr>
              <a:t>romotes </a:t>
            </a:r>
            <a:r>
              <a:rPr lang="en-IN" sz="2800" spc="-5" dirty="0" smtClean="0">
                <a:cs typeface="Arial"/>
              </a:rPr>
              <a:t>reactivity between  the </a:t>
            </a:r>
            <a:r>
              <a:rPr lang="en-IN" sz="2800" dirty="0" smtClean="0">
                <a:cs typeface="Arial"/>
              </a:rPr>
              <a:t>glass and </a:t>
            </a:r>
            <a:r>
              <a:rPr lang="en-IN" sz="2800" spc="-5" dirty="0" smtClean="0">
                <a:cs typeface="Arial"/>
              </a:rPr>
              <a:t>the</a:t>
            </a:r>
            <a:r>
              <a:rPr lang="en-IN" sz="2800" spc="-15" dirty="0" smtClean="0">
                <a:cs typeface="Arial"/>
              </a:rPr>
              <a:t> </a:t>
            </a:r>
            <a:r>
              <a:rPr lang="en-IN" sz="2800" spc="-5" dirty="0" smtClean="0">
                <a:cs typeface="Arial"/>
              </a:rPr>
              <a:t>liquid.</a:t>
            </a:r>
            <a:endParaRPr lang="en-IN" sz="2800" dirty="0" smtClean="0">
              <a:cs typeface="Arial"/>
            </a:endParaRPr>
          </a:p>
          <a:p>
            <a:pPr marL="355600" marR="5080" indent="-342900">
              <a:lnSpc>
                <a:spcPct val="88800"/>
              </a:lnSpc>
              <a:buClr>
                <a:srgbClr val="C00000"/>
              </a:buClr>
              <a:buSzPct val="114062"/>
              <a:buFont typeface="Arial" pitchFamily="34" charset="0"/>
              <a:buChar char="•"/>
              <a:tabLst>
                <a:tab pos="355600" algn="l"/>
              </a:tabLst>
            </a:pPr>
            <a:r>
              <a:rPr lang="en-IN" sz="2800" dirty="0" smtClean="0">
                <a:cs typeface="Arial"/>
              </a:rPr>
              <a:t>Prevents </a:t>
            </a:r>
            <a:r>
              <a:rPr lang="en-IN" sz="2800" spc="-5" dirty="0" err="1" smtClean="0">
                <a:cs typeface="Arial"/>
              </a:rPr>
              <a:t>gelation</a:t>
            </a:r>
            <a:r>
              <a:rPr lang="en-IN" sz="2800" spc="-5" dirty="0" smtClean="0">
                <a:cs typeface="Arial"/>
              </a:rPr>
              <a:t> </a:t>
            </a:r>
            <a:r>
              <a:rPr lang="en-IN" sz="2800" dirty="0" smtClean="0">
                <a:cs typeface="Arial"/>
              </a:rPr>
              <a:t>of </a:t>
            </a:r>
            <a:r>
              <a:rPr lang="en-IN" sz="2800" spc="-5" dirty="0" smtClean="0">
                <a:cs typeface="Arial"/>
              </a:rPr>
              <a:t>the liquid </a:t>
            </a:r>
            <a:r>
              <a:rPr lang="en-IN" sz="2800" spc="-10" dirty="0" smtClean="0">
                <a:cs typeface="Arial"/>
              </a:rPr>
              <a:t>which </a:t>
            </a:r>
            <a:r>
              <a:rPr lang="en-IN" sz="2800" dirty="0" smtClean="0">
                <a:cs typeface="Arial"/>
              </a:rPr>
              <a:t>can result </a:t>
            </a:r>
            <a:r>
              <a:rPr lang="en-IN" sz="2800" spc="-5" dirty="0" smtClean="0">
                <a:cs typeface="Arial"/>
              </a:rPr>
              <a:t>from </a:t>
            </a:r>
            <a:r>
              <a:rPr lang="en-IN" sz="2800" dirty="0" smtClean="0">
                <a:cs typeface="Arial"/>
              </a:rPr>
              <a:t>hydrogen bonding </a:t>
            </a:r>
            <a:r>
              <a:rPr lang="en-IN" sz="2800" spc="-5" dirty="0" smtClean="0">
                <a:cs typeface="Arial"/>
              </a:rPr>
              <a:t>between </a:t>
            </a:r>
            <a:r>
              <a:rPr lang="en-IN" sz="2800" spc="-10" dirty="0" smtClean="0">
                <a:cs typeface="Arial"/>
              </a:rPr>
              <a:t>two </a:t>
            </a:r>
            <a:r>
              <a:rPr lang="en-IN" sz="2800" spc="-5" dirty="0" err="1" smtClean="0">
                <a:cs typeface="Arial"/>
              </a:rPr>
              <a:t>polyacrylic</a:t>
            </a:r>
            <a:r>
              <a:rPr lang="en-IN" sz="2800" spc="-5" dirty="0" smtClean="0">
                <a:cs typeface="Arial"/>
              </a:rPr>
              <a:t> </a:t>
            </a:r>
            <a:r>
              <a:rPr lang="en-IN" sz="2800" dirty="0" smtClean="0">
                <a:cs typeface="Arial"/>
              </a:rPr>
              <a:t>acid</a:t>
            </a:r>
            <a:r>
              <a:rPr lang="en-IN" sz="2800" spc="-5" dirty="0" smtClean="0">
                <a:cs typeface="Arial"/>
              </a:rPr>
              <a:t> </a:t>
            </a:r>
            <a:r>
              <a:rPr lang="en-IN" sz="2800" dirty="0" smtClean="0">
                <a:cs typeface="Arial"/>
              </a:rPr>
              <a:t>chains</a:t>
            </a:r>
          </a:p>
          <a:p>
            <a:pPr>
              <a:buClr>
                <a:srgbClr val="C00000"/>
              </a:buClr>
              <a:buFont typeface="Arial" pitchFamily="34" charset="0"/>
              <a:buChar char="•"/>
            </a:pPr>
            <a:endParaRPr lang="en-IN"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pc="-10" dirty="0" err="1" smtClean="0">
                <a:latin typeface="+mn-lt"/>
                <a:cs typeface="Arial"/>
              </a:rPr>
              <a:t>Polymaleic</a:t>
            </a:r>
            <a:r>
              <a:rPr lang="en-IN" spc="-45" dirty="0" smtClean="0">
                <a:latin typeface="+mn-lt"/>
                <a:cs typeface="Arial"/>
              </a:rPr>
              <a:t> </a:t>
            </a:r>
            <a:r>
              <a:rPr lang="en-IN" spc="-5" dirty="0" smtClean="0">
                <a:latin typeface="+mn-lt"/>
                <a:cs typeface="Arial"/>
              </a:rPr>
              <a:t>acid</a:t>
            </a:r>
            <a:endParaRPr lang="en-IN" dirty="0">
              <a:latin typeface="+mn-lt"/>
            </a:endParaRPr>
          </a:p>
        </p:txBody>
      </p:sp>
      <p:sp>
        <p:nvSpPr>
          <p:cNvPr id="3" name="Content Placeholder 2"/>
          <p:cNvSpPr>
            <a:spLocks noGrp="1"/>
          </p:cNvSpPr>
          <p:nvPr>
            <p:ph sz="quarter" idx="1"/>
          </p:nvPr>
        </p:nvSpPr>
        <p:spPr>
          <a:xfrm>
            <a:off x="899592" y="1844824"/>
            <a:ext cx="7772400" cy="4572000"/>
          </a:xfrm>
        </p:spPr>
        <p:txBody>
          <a:bodyPr/>
          <a:lstStyle/>
          <a:p>
            <a:r>
              <a:rPr lang="en-IN" sz="2800" dirty="0" smtClean="0"/>
              <a:t>Stronger acid than </a:t>
            </a:r>
            <a:r>
              <a:rPr lang="en-IN" sz="2800" spc="-5" dirty="0" err="1" smtClean="0"/>
              <a:t>polyacrylic</a:t>
            </a:r>
            <a:r>
              <a:rPr lang="en-IN" sz="2800" spc="-55" dirty="0" smtClean="0"/>
              <a:t> </a:t>
            </a:r>
            <a:r>
              <a:rPr lang="en-IN" sz="2800" dirty="0" smtClean="0"/>
              <a:t>acid</a:t>
            </a:r>
          </a:p>
          <a:p>
            <a:endParaRPr lang="en-IN" sz="2800" dirty="0" smtClean="0"/>
          </a:p>
          <a:p>
            <a:r>
              <a:rPr lang="en-IN" sz="2800" dirty="0" smtClean="0"/>
              <a:t>Causes </a:t>
            </a:r>
            <a:r>
              <a:rPr lang="en-IN" sz="2800" spc="-5" dirty="0" smtClean="0"/>
              <a:t>the </a:t>
            </a:r>
            <a:r>
              <a:rPr lang="en-IN" sz="2800" spc="5" dirty="0" smtClean="0"/>
              <a:t>cement </a:t>
            </a:r>
            <a:r>
              <a:rPr lang="en-IN" sz="2800" spc="-5" dirty="0" smtClean="0"/>
              <a:t>to </a:t>
            </a:r>
            <a:r>
              <a:rPr lang="en-IN" sz="2800" dirty="0" smtClean="0"/>
              <a:t>harden and</a:t>
            </a:r>
            <a:r>
              <a:rPr lang="en-IN" sz="2800" spc="-70" dirty="0" smtClean="0"/>
              <a:t> </a:t>
            </a:r>
            <a:r>
              <a:rPr lang="en-IN" sz="2800" dirty="0" smtClean="0"/>
              <a:t>lose </a:t>
            </a:r>
            <a:r>
              <a:rPr lang="en-IN" sz="2800" spc="-5" dirty="0" smtClean="0"/>
              <a:t>its </a:t>
            </a:r>
            <a:r>
              <a:rPr lang="en-IN" sz="2800" dirty="0" smtClean="0"/>
              <a:t>moisture </a:t>
            </a:r>
            <a:r>
              <a:rPr lang="en-IN" sz="2800" spc="-5" dirty="0" smtClean="0"/>
              <a:t>sensitivity</a:t>
            </a:r>
            <a:r>
              <a:rPr lang="en-IN" sz="2800" spc="-20" dirty="0" smtClean="0"/>
              <a:t> </a:t>
            </a:r>
            <a:r>
              <a:rPr lang="en-IN" sz="2800" dirty="0" smtClean="0"/>
              <a:t>faster</a:t>
            </a:r>
          </a:p>
          <a:p>
            <a:endParaRPr lang="en-IN" sz="2800" dirty="0" smtClean="0"/>
          </a:p>
          <a:p>
            <a:r>
              <a:rPr lang="en-IN" sz="2800" spc="5" dirty="0" smtClean="0"/>
              <a:t>More </a:t>
            </a:r>
            <a:r>
              <a:rPr lang="en-IN" sz="2800" spc="-5" dirty="0" smtClean="0"/>
              <a:t>carboxyl </a:t>
            </a:r>
            <a:r>
              <a:rPr lang="en-IN" sz="2800" dirty="0" smtClean="0"/>
              <a:t>(COOH) groups</a:t>
            </a:r>
            <a:r>
              <a:rPr lang="en-IN" sz="2800" spc="-65" dirty="0" smtClean="0"/>
              <a:t> </a:t>
            </a:r>
            <a:r>
              <a:rPr lang="en-IN" sz="2800" spc="-5" dirty="0" smtClean="0"/>
              <a:t>which  </a:t>
            </a:r>
            <a:r>
              <a:rPr lang="en-IN" sz="2800" dirty="0" smtClean="0"/>
              <a:t>lead </a:t>
            </a:r>
            <a:r>
              <a:rPr lang="en-IN" sz="2800" spc="-5" dirty="0" smtClean="0"/>
              <a:t>to </a:t>
            </a:r>
            <a:r>
              <a:rPr lang="en-IN" sz="2800" dirty="0" smtClean="0"/>
              <a:t>more rapid </a:t>
            </a:r>
            <a:r>
              <a:rPr lang="en-IN" sz="2800" spc="-5" dirty="0" err="1" smtClean="0"/>
              <a:t>polycarboxylate</a:t>
            </a:r>
            <a:r>
              <a:rPr lang="en-IN" sz="2800" spc="-5" dirty="0" smtClean="0"/>
              <a:t>  </a:t>
            </a:r>
            <a:r>
              <a:rPr lang="en-IN" sz="2800" dirty="0" err="1" smtClean="0"/>
              <a:t>crosslinking</a:t>
            </a:r>
            <a:endParaRPr lang="en-IN" sz="2800" dirty="0" smtClean="0"/>
          </a:p>
          <a:p>
            <a:endParaRPr lang="en-IN"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Tartaric acid</a:t>
            </a:r>
            <a:endParaRPr lang="en-IN" dirty="0"/>
          </a:p>
        </p:txBody>
      </p:sp>
      <p:sp>
        <p:nvSpPr>
          <p:cNvPr id="3" name="Content Placeholder 2"/>
          <p:cNvSpPr>
            <a:spLocks noGrp="1"/>
          </p:cNvSpPr>
          <p:nvPr>
            <p:ph sz="quarter" idx="1"/>
          </p:nvPr>
        </p:nvSpPr>
        <p:spPr/>
        <p:txBody>
          <a:bodyPr/>
          <a:lstStyle/>
          <a:p>
            <a:pPr marL="354330" indent="-341630">
              <a:lnSpc>
                <a:spcPct val="100000"/>
              </a:lnSpc>
              <a:spcBef>
                <a:spcPts val="130"/>
              </a:spcBef>
              <a:buSzPct val="114062"/>
              <a:buFont typeface="Arial" pitchFamily="34" charset="0"/>
              <a:buChar char="•"/>
              <a:tabLst>
                <a:tab pos="354330" algn="l"/>
              </a:tabLst>
            </a:pPr>
            <a:r>
              <a:rPr lang="en-IN" sz="2800" dirty="0" smtClean="0">
                <a:cs typeface="Arial"/>
              </a:rPr>
              <a:t>A </a:t>
            </a:r>
            <a:r>
              <a:rPr lang="en-IN" sz="2800" spc="-5" dirty="0" smtClean="0">
                <a:cs typeface="Arial"/>
              </a:rPr>
              <a:t>reaction controlling additive</a:t>
            </a:r>
            <a:r>
              <a:rPr lang="en-IN" sz="2800" spc="90" dirty="0" smtClean="0">
                <a:cs typeface="Arial"/>
              </a:rPr>
              <a:t> </a:t>
            </a:r>
            <a:r>
              <a:rPr lang="en-IN" sz="2800" dirty="0" smtClean="0">
                <a:cs typeface="Arial"/>
              </a:rPr>
              <a:t>.</a:t>
            </a:r>
          </a:p>
          <a:p>
            <a:pPr>
              <a:lnSpc>
                <a:spcPct val="100000"/>
              </a:lnSpc>
              <a:buFont typeface="Arial" pitchFamily="34" charset="0"/>
              <a:buChar char="•"/>
            </a:pPr>
            <a:endParaRPr lang="en-IN" sz="4000" dirty="0" smtClean="0">
              <a:cs typeface="Times New Roman"/>
            </a:endParaRPr>
          </a:p>
          <a:p>
            <a:pPr marL="354330" indent="-341630">
              <a:lnSpc>
                <a:spcPct val="100000"/>
              </a:lnSpc>
              <a:buSzPct val="114062"/>
              <a:buFont typeface="Arial" pitchFamily="34" charset="0"/>
              <a:buChar char="•"/>
              <a:tabLst>
                <a:tab pos="354330" algn="l"/>
              </a:tabLst>
            </a:pPr>
            <a:r>
              <a:rPr lang="en-IN" sz="2800" spc="-5" dirty="0" smtClean="0">
                <a:cs typeface="Arial"/>
              </a:rPr>
              <a:t>Extends the working </a:t>
            </a:r>
            <a:r>
              <a:rPr lang="en-IN" sz="2800" dirty="0" smtClean="0">
                <a:cs typeface="Arial"/>
              </a:rPr>
              <a:t>time.</a:t>
            </a:r>
          </a:p>
          <a:p>
            <a:pPr>
              <a:lnSpc>
                <a:spcPct val="100000"/>
              </a:lnSpc>
              <a:spcBef>
                <a:spcPts val="15"/>
              </a:spcBef>
              <a:buFont typeface="Arial" pitchFamily="34" charset="0"/>
              <a:buChar char="•"/>
            </a:pPr>
            <a:endParaRPr lang="en-IN" sz="4000" dirty="0" smtClean="0">
              <a:cs typeface="Times New Roman"/>
            </a:endParaRPr>
          </a:p>
          <a:p>
            <a:pPr marL="354330" indent="-341630">
              <a:lnSpc>
                <a:spcPct val="100000"/>
              </a:lnSpc>
              <a:buSzPct val="114062"/>
              <a:buFont typeface="Arial" pitchFamily="34" charset="0"/>
              <a:buChar char="•"/>
              <a:tabLst>
                <a:tab pos="354330" algn="l"/>
              </a:tabLst>
            </a:pPr>
            <a:r>
              <a:rPr lang="en-IN" sz="2800" dirty="0" smtClean="0">
                <a:cs typeface="Arial"/>
              </a:rPr>
              <a:t>Promotes a snap</a:t>
            </a:r>
            <a:r>
              <a:rPr lang="en-IN" sz="2800" spc="-20" dirty="0" smtClean="0">
                <a:cs typeface="Arial"/>
              </a:rPr>
              <a:t> </a:t>
            </a:r>
            <a:r>
              <a:rPr lang="en-IN" sz="2800" dirty="0" smtClean="0">
                <a:cs typeface="Arial"/>
              </a:rPr>
              <a:t>set.</a:t>
            </a:r>
          </a:p>
          <a:p>
            <a:pPr>
              <a:lnSpc>
                <a:spcPct val="100000"/>
              </a:lnSpc>
              <a:buFont typeface="Arial" pitchFamily="34" charset="0"/>
              <a:buChar char="•"/>
            </a:pPr>
            <a:endParaRPr lang="en-IN" sz="4000" dirty="0" smtClean="0">
              <a:cs typeface="Times New Roman"/>
            </a:endParaRPr>
          </a:p>
          <a:p>
            <a:pPr marL="354330" indent="-341630">
              <a:lnSpc>
                <a:spcPct val="100000"/>
              </a:lnSpc>
              <a:buSzPct val="114062"/>
              <a:buFont typeface="Arial" pitchFamily="34" charset="0"/>
              <a:buChar char="•"/>
              <a:tabLst>
                <a:tab pos="354330" algn="l"/>
              </a:tabLst>
            </a:pPr>
            <a:r>
              <a:rPr lang="en-IN" sz="2800" spc="-5" dirty="0" smtClean="0">
                <a:cs typeface="Arial"/>
              </a:rPr>
              <a:t>Strengthens </a:t>
            </a:r>
            <a:r>
              <a:rPr lang="en-IN" sz="2800" dirty="0" smtClean="0">
                <a:cs typeface="Arial"/>
              </a:rPr>
              <a:t>and hardens </a:t>
            </a:r>
            <a:r>
              <a:rPr lang="en-IN" sz="2800" spc="-5" dirty="0" smtClean="0">
                <a:cs typeface="Arial"/>
              </a:rPr>
              <a:t>the</a:t>
            </a:r>
            <a:r>
              <a:rPr lang="en-IN" sz="2800" dirty="0" smtClean="0">
                <a:cs typeface="Arial"/>
              </a:rPr>
              <a:t> cement</a:t>
            </a: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8600" y="260648"/>
            <a:ext cx="7620000" cy="1472952"/>
          </a:xfrm>
        </p:spPr>
        <p:txBody>
          <a:bodyPr rtlCol="0">
            <a:normAutofit/>
          </a:bodyPr>
          <a:lstStyle/>
          <a:p>
            <a:pPr defTabSz="457207" eaLnBrk="1" fontAlgn="auto" hangingPunct="1">
              <a:spcAft>
                <a:spcPts val="0"/>
              </a:spcAft>
              <a:defRPr/>
            </a:pPr>
            <a:r>
              <a:rPr lang="en-US" sz="2800" b="1"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ea typeface="+mj-ea"/>
                <a:cs typeface="Times New Roman" charset="0"/>
              </a:rPr>
              <a:t>CLASSIFICATION</a:t>
            </a:r>
            <a:r>
              <a:rPr lang="en-US" sz="28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ea typeface="+mj-ea"/>
                <a:cs typeface="Times New Roman" charset="0"/>
              </a:rPr>
              <a:t/>
            </a:r>
            <a:br>
              <a:rPr lang="en-US" sz="2800" dirty="0" smtClean="0">
                <a:ln w="18415" cmpd="sng">
                  <a:solidFill>
                    <a:srgbClr val="FFFFFF"/>
                  </a:solidFill>
                  <a:prstDash val="solid"/>
                </a:ln>
                <a:solidFill>
                  <a:schemeClr val="tx1">
                    <a:lumMod val="85000"/>
                    <a:lumOff val="15000"/>
                  </a:schemeClr>
                </a:solidFill>
                <a:effectLst>
                  <a:outerShdw blurRad="63500" dir="3600000" algn="tl" rotWithShape="0">
                    <a:srgbClr val="000000">
                      <a:alpha val="70000"/>
                    </a:srgbClr>
                  </a:outerShdw>
                </a:effectLst>
                <a:ea typeface="+mj-ea"/>
                <a:cs typeface="Times New Roman" charset="0"/>
              </a:rPr>
            </a:br>
            <a:r>
              <a:rPr lang="en-US" sz="2800" b="1" u="sng" dirty="0" smtClean="0">
                <a:solidFill>
                  <a:schemeClr val="tx1">
                    <a:lumMod val="85000"/>
                    <a:lumOff val="15000"/>
                  </a:schemeClr>
                </a:solidFill>
                <a:ea typeface="+mj-ea"/>
                <a:cs typeface="Times New Roman" charset="0"/>
              </a:rPr>
              <a:t>Based </a:t>
            </a:r>
            <a:r>
              <a:rPr lang="en-US" sz="2800" b="1" u="sng" dirty="0">
                <a:solidFill>
                  <a:schemeClr val="tx1">
                    <a:lumMod val="85000"/>
                    <a:lumOff val="15000"/>
                  </a:schemeClr>
                </a:solidFill>
                <a:ea typeface="+mj-ea"/>
                <a:cs typeface="Times New Roman" charset="0"/>
              </a:rPr>
              <a:t>on Ingredients &amp; Application</a:t>
            </a:r>
            <a:r>
              <a:rPr lang="en-US" sz="2800" b="1" dirty="0">
                <a:solidFill>
                  <a:schemeClr val="tx1">
                    <a:lumMod val="85000"/>
                    <a:lumOff val="15000"/>
                  </a:schemeClr>
                </a:solidFill>
                <a:ea typeface="+mj-ea"/>
                <a:cs typeface="Times New Roman" charset="0"/>
              </a:rPr>
              <a:t/>
            </a:r>
            <a:br>
              <a:rPr lang="en-US" sz="2800" b="1" dirty="0">
                <a:solidFill>
                  <a:schemeClr val="tx1">
                    <a:lumMod val="85000"/>
                    <a:lumOff val="15000"/>
                  </a:schemeClr>
                </a:solidFill>
                <a:ea typeface="+mj-ea"/>
                <a:cs typeface="Times New Roman" charset="0"/>
              </a:rPr>
            </a:br>
            <a:r>
              <a:rPr lang="en-US" sz="2800" b="1" dirty="0">
                <a:solidFill>
                  <a:schemeClr val="tx1">
                    <a:lumMod val="85000"/>
                    <a:lumOff val="15000"/>
                  </a:schemeClr>
                </a:solidFill>
                <a:ea typeface="+mj-ea"/>
                <a:cs typeface="Times New Roman" charset="0"/>
              </a:rPr>
              <a:t>                                     (Craig 12</a:t>
            </a:r>
            <a:r>
              <a:rPr lang="en-US" sz="2800" b="1" baseline="30000" dirty="0">
                <a:solidFill>
                  <a:schemeClr val="tx1">
                    <a:lumMod val="85000"/>
                    <a:lumOff val="15000"/>
                  </a:schemeClr>
                </a:solidFill>
                <a:ea typeface="+mj-ea"/>
                <a:cs typeface="Times New Roman" charset="0"/>
              </a:rPr>
              <a:t>th</a:t>
            </a:r>
            <a:r>
              <a:rPr lang="en-US" sz="2800" b="1" dirty="0">
                <a:solidFill>
                  <a:schemeClr val="tx1">
                    <a:lumMod val="85000"/>
                    <a:lumOff val="15000"/>
                  </a:schemeClr>
                </a:solidFill>
                <a:ea typeface="+mj-ea"/>
                <a:cs typeface="Times New Roman" charset="0"/>
              </a:rPr>
              <a:t> edition)</a:t>
            </a:r>
          </a:p>
        </p:txBody>
      </p:sp>
      <p:sp>
        <p:nvSpPr>
          <p:cNvPr id="103427" name="Rectangle 3"/>
          <p:cNvSpPr>
            <a:spLocks noGrp="1" noChangeArrowheads="1"/>
          </p:cNvSpPr>
          <p:nvPr>
            <p:ph sz="quarter" idx="1"/>
          </p:nvPr>
        </p:nvSpPr>
        <p:spPr>
          <a:xfrm>
            <a:off x="457200" y="2057400"/>
            <a:ext cx="8001000" cy="4724400"/>
          </a:xfrm>
          <a:extLst>
            <a:ext uri="{91240B29-F687-4f45-9708-019B960494DF}"/>
          </a:extLst>
        </p:spPr>
        <p:txBody>
          <a:bodyPr rtlCol="0">
            <a:normAutofit/>
          </a:bodyPr>
          <a:lstStyle/>
          <a:p>
            <a:pPr marL="609600" indent="-609600" defTabSz="457207" eaLnBrk="1" fontAlgn="auto" hangingPunct="1">
              <a:lnSpc>
                <a:spcPct val="80000"/>
              </a:lnSpc>
              <a:spcAft>
                <a:spcPts val="0"/>
              </a:spcAft>
              <a:buClr>
                <a:srgbClr val="FFFF99"/>
              </a:buClr>
              <a:buFont typeface="Wingdings" charset="0"/>
              <a:buChar char="v"/>
              <a:defRPr/>
            </a:pPr>
            <a:r>
              <a:rPr lang="en-US" sz="2800" b="1" dirty="0">
                <a:solidFill>
                  <a:schemeClr val="tx1">
                    <a:lumMod val="85000"/>
                    <a:lumOff val="15000"/>
                  </a:schemeClr>
                </a:solidFill>
                <a:ea typeface="+mj-ea"/>
                <a:cs typeface="Times New Roman" charset="0"/>
              </a:rPr>
              <a:t>Water based cements</a:t>
            </a:r>
          </a:p>
          <a:p>
            <a:pPr marL="609600" indent="-609600" defTabSz="457207" eaLnBrk="1" fontAlgn="auto" hangingPunct="1">
              <a:lnSpc>
                <a:spcPct val="80000"/>
              </a:lnSpc>
              <a:spcAft>
                <a:spcPts val="0"/>
              </a:spcAft>
              <a:buClr>
                <a:srgbClr val="FFFF99"/>
              </a:buClr>
              <a:buFontTx/>
              <a:buChar char="o"/>
              <a:defRPr/>
            </a:pPr>
            <a:r>
              <a:rPr lang="en-US" sz="2400" dirty="0">
                <a:solidFill>
                  <a:schemeClr val="tx1">
                    <a:lumMod val="85000"/>
                    <a:lumOff val="15000"/>
                  </a:schemeClr>
                </a:solidFill>
                <a:ea typeface="+mj-ea"/>
                <a:cs typeface="Times New Roman" charset="0"/>
              </a:rPr>
              <a:t>Glass &amp; Resin modified glass </a:t>
            </a:r>
            <a:r>
              <a:rPr lang="en-US" sz="2400" dirty="0" err="1">
                <a:solidFill>
                  <a:schemeClr val="tx1">
                    <a:lumMod val="85000"/>
                    <a:lumOff val="15000"/>
                  </a:schemeClr>
                </a:solidFill>
                <a:ea typeface="+mj-ea"/>
                <a:cs typeface="Times New Roman" charset="0"/>
              </a:rPr>
              <a:t>ionomer</a:t>
            </a:r>
            <a:r>
              <a:rPr lang="en-US" sz="2400" dirty="0">
                <a:solidFill>
                  <a:schemeClr val="tx1">
                    <a:lumMod val="85000"/>
                    <a:lumOff val="15000"/>
                  </a:schemeClr>
                </a:solidFill>
                <a:ea typeface="+mj-ea"/>
                <a:cs typeface="Times New Roman" charset="0"/>
              </a:rPr>
              <a:t> </a:t>
            </a:r>
          </a:p>
          <a:p>
            <a:pPr marL="609600" indent="-609600" defTabSz="457207" eaLnBrk="1" fontAlgn="auto" hangingPunct="1">
              <a:lnSpc>
                <a:spcPct val="80000"/>
              </a:lnSpc>
              <a:spcAft>
                <a:spcPts val="0"/>
              </a:spcAft>
              <a:buClr>
                <a:srgbClr val="FFFF99"/>
              </a:buClr>
              <a:buFontTx/>
              <a:buChar char="o"/>
              <a:defRPr/>
            </a:pPr>
            <a:r>
              <a:rPr lang="en-US" sz="2400" dirty="0">
                <a:solidFill>
                  <a:schemeClr val="tx1">
                    <a:lumMod val="85000"/>
                    <a:lumOff val="15000"/>
                  </a:schemeClr>
                </a:solidFill>
                <a:ea typeface="+mj-ea"/>
                <a:cs typeface="Times New Roman" charset="0"/>
              </a:rPr>
              <a:t>Zinc </a:t>
            </a:r>
            <a:r>
              <a:rPr lang="en-US" sz="2400" dirty="0" err="1">
                <a:solidFill>
                  <a:schemeClr val="tx1">
                    <a:lumMod val="85000"/>
                    <a:lumOff val="15000"/>
                  </a:schemeClr>
                </a:solidFill>
                <a:ea typeface="+mj-ea"/>
                <a:cs typeface="Times New Roman" charset="0"/>
              </a:rPr>
              <a:t>Polyacrylate</a:t>
            </a:r>
            <a:endParaRPr lang="en-US" sz="2400" dirty="0">
              <a:solidFill>
                <a:schemeClr val="tx1">
                  <a:lumMod val="85000"/>
                  <a:lumOff val="15000"/>
                </a:schemeClr>
              </a:solidFill>
              <a:ea typeface="+mj-ea"/>
              <a:cs typeface="Times New Roman" charset="0"/>
            </a:endParaRPr>
          </a:p>
          <a:p>
            <a:pPr marL="609600" indent="-609600" defTabSz="457207" eaLnBrk="1" fontAlgn="auto" hangingPunct="1">
              <a:lnSpc>
                <a:spcPct val="80000"/>
              </a:lnSpc>
              <a:spcAft>
                <a:spcPts val="0"/>
              </a:spcAft>
              <a:buClr>
                <a:srgbClr val="FFFF99"/>
              </a:buClr>
              <a:buFontTx/>
              <a:buChar char="o"/>
              <a:defRPr/>
            </a:pPr>
            <a:r>
              <a:rPr lang="en-US" sz="2400" dirty="0">
                <a:solidFill>
                  <a:schemeClr val="tx1">
                    <a:lumMod val="85000"/>
                    <a:lumOff val="15000"/>
                  </a:schemeClr>
                </a:solidFill>
                <a:ea typeface="+mj-ea"/>
                <a:cs typeface="Times New Roman" charset="0"/>
              </a:rPr>
              <a:t>Zinc Phosphate</a:t>
            </a:r>
          </a:p>
          <a:p>
            <a:pPr marL="609600" indent="-609600" defTabSz="457207" eaLnBrk="1" fontAlgn="auto" hangingPunct="1">
              <a:lnSpc>
                <a:spcPct val="80000"/>
              </a:lnSpc>
              <a:spcAft>
                <a:spcPts val="0"/>
              </a:spcAft>
              <a:buClr>
                <a:srgbClr val="FFFF99"/>
              </a:buClr>
              <a:buFontTx/>
              <a:buNone/>
              <a:defRPr/>
            </a:pPr>
            <a:endParaRPr lang="en-US" sz="2400" b="1" dirty="0">
              <a:solidFill>
                <a:schemeClr val="tx1">
                  <a:lumMod val="85000"/>
                  <a:lumOff val="15000"/>
                </a:schemeClr>
              </a:solidFill>
              <a:ea typeface="+mj-ea"/>
              <a:cs typeface="Times New Roman" charset="0"/>
            </a:endParaRPr>
          </a:p>
          <a:p>
            <a:pPr marL="609600" indent="-609600" defTabSz="457207" eaLnBrk="1" fontAlgn="auto" hangingPunct="1">
              <a:lnSpc>
                <a:spcPct val="80000"/>
              </a:lnSpc>
              <a:spcAft>
                <a:spcPts val="0"/>
              </a:spcAft>
              <a:buClr>
                <a:srgbClr val="FFFF99"/>
              </a:buClr>
              <a:buFont typeface="Wingdings" charset="0"/>
              <a:buChar char="v"/>
              <a:defRPr/>
            </a:pPr>
            <a:r>
              <a:rPr lang="en-US" sz="2800" b="1" dirty="0">
                <a:solidFill>
                  <a:schemeClr val="tx1">
                    <a:lumMod val="85000"/>
                    <a:lumOff val="15000"/>
                  </a:schemeClr>
                </a:solidFill>
                <a:ea typeface="+mj-ea"/>
                <a:cs typeface="Times New Roman" charset="0"/>
              </a:rPr>
              <a:t>Resin based cements</a:t>
            </a:r>
          </a:p>
          <a:p>
            <a:pPr marL="609600" indent="-609600" defTabSz="457207" eaLnBrk="1" fontAlgn="auto" hangingPunct="1">
              <a:lnSpc>
                <a:spcPct val="80000"/>
              </a:lnSpc>
              <a:spcAft>
                <a:spcPts val="0"/>
              </a:spcAft>
              <a:buClr>
                <a:schemeClr val="bg2">
                  <a:lumMod val="40000"/>
                  <a:lumOff val="60000"/>
                </a:schemeClr>
              </a:buClr>
              <a:buFontTx/>
              <a:buChar char="o"/>
              <a:defRPr/>
            </a:pPr>
            <a:r>
              <a:rPr lang="en-US" sz="2400" dirty="0">
                <a:solidFill>
                  <a:schemeClr val="tx1">
                    <a:lumMod val="85000"/>
                    <a:lumOff val="15000"/>
                  </a:schemeClr>
                </a:solidFill>
                <a:ea typeface="+mj-ea"/>
                <a:cs typeface="Times New Roman" charset="0"/>
              </a:rPr>
              <a:t>Composite &amp; adhesive resin </a:t>
            </a:r>
          </a:p>
          <a:p>
            <a:pPr marL="609600" indent="-609600" defTabSz="457207" eaLnBrk="1" fontAlgn="auto" hangingPunct="1">
              <a:lnSpc>
                <a:spcPct val="80000"/>
              </a:lnSpc>
              <a:spcAft>
                <a:spcPts val="0"/>
              </a:spcAft>
              <a:buClr>
                <a:schemeClr val="bg2">
                  <a:lumMod val="40000"/>
                  <a:lumOff val="60000"/>
                </a:schemeClr>
              </a:buClr>
              <a:buFontTx/>
              <a:buChar char="o"/>
              <a:defRPr/>
            </a:pPr>
            <a:r>
              <a:rPr lang="en-US" sz="2400" dirty="0" err="1">
                <a:solidFill>
                  <a:schemeClr val="tx1">
                    <a:lumMod val="85000"/>
                    <a:lumOff val="15000"/>
                  </a:schemeClr>
                </a:solidFill>
                <a:ea typeface="+mj-ea"/>
                <a:cs typeface="Times New Roman" charset="0"/>
              </a:rPr>
              <a:t>Compomers</a:t>
            </a:r>
            <a:endParaRPr lang="en-US" sz="2400" dirty="0">
              <a:solidFill>
                <a:schemeClr val="tx1">
                  <a:lumMod val="85000"/>
                  <a:lumOff val="15000"/>
                </a:schemeClr>
              </a:solidFill>
              <a:ea typeface="+mj-ea"/>
              <a:cs typeface="Times New Roman" charset="0"/>
            </a:endParaRPr>
          </a:p>
          <a:p>
            <a:pPr marL="609600" indent="-609600" defTabSz="457207" eaLnBrk="1" fontAlgn="auto" hangingPunct="1">
              <a:lnSpc>
                <a:spcPct val="80000"/>
              </a:lnSpc>
              <a:spcAft>
                <a:spcPts val="0"/>
              </a:spcAft>
              <a:buClr>
                <a:schemeClr val="bg2">
                  <a:lumMod val="40000"/>
                  <a:lumOff val="60000"/>
                </a:schemeClr>
              </a:buClr>
              <a:buFontTx/>
              <a:buNone/>
              <a:defRPr/>
            </a:pPr>
            <a:endParaRPr lang="en-US" sz="2800" b="1" dirty="0">
              <a:solidFill>
                <a:schemeClr val="tx1">
                  <a:lumMod val="85000"/>
                  <a:lumOff val="15000"/>
                </a:schemeClr>
              </a:solidFill>
              <a:ea typeface="+mj-ea"/>
              <a:cs typeface="Times New Roman" charset="0"/>
            </a:endParaRPr>
          </a:p>
          <a:p>
            <a:pPr marL="609600" indent="-609600" defTabSz="457207" eaLnBrk="1" fontAlgn="auto" hangingPunct="1">
              <a:lnSpc>
                <a:spcPct val="80000"/>
              </a:lnSpc>
              <a:spcAft>
                <a:spcPts val="0"/>
              </a:spcAft>
              <a:buClr>
                <a:srgbClr val="FFFF99"/>
              </a:buClr>
              <a:buFont typeface="Wingdings" charset="0"/>
              <a:buChar char="v"/>
              <a:defRPr/>
            </a:pPr>
            <a:r>
              <a:rPr lang="en-US" sz="2800" b="1" dirty="0">
                <a:solidFill>
                  <a:schemeClr val="tx1">
                    <a:lumMod val="85000"/>
                    <a:lumOff val="15000"/>
                  </a:schemeClr>
                </a:solidFill>
                <a:ea typeface="+mj-ea"/>
                <a:cs typeface="Times New Roman" charset="0"/>
              </a:rPr>
              <a:t>Oil based cements</a:t>
            </a:r>
          </a:p>
          <a:p>
            <a:pPr marL="609600" indent="-609600" defTabSz="457207" eaLnBrk="1" fontAlgn="auto" hangingPunct="1">
              <a:lnSpc>
                <a:spcPct val="80000"/>
              </a:lnSpc>
              <a:spcAft>
                <a:spcPts val="0"/>
              </a:spcAft>
              <a:buClr>
                <a:srgbClr val="FFFF99"/>
              </a:buClr>
              <a:buFontTx/>
              <a:buChar char="o"/>
              <a:defRPr/>
            </a:pPr>
            <a:r>
              <a:rPr lang="en-US" sz="2400" dirty="0">
                <a:solidFill>
                  <a:schemeClr val="tx1">
                    <a:lumMod val="85000"/>
                    <a:lumOff val="15000"/>
                  </a:schemeClr>
                </a:solidFill>
                <a:ea typeface="+mj-ea"/>
                <a:cs typeface="Times New Roman" charset="0"/>
              </a:rPr>
              <a:t>Zinc Oxide </a:t>
            </a:r>
            <a:r>
              <a:rPr lang="en-US" sz="2400" dirty="0" err="1">
                <a:solidFill>
                  <a:schemeClr val="tx1">
                    <a:lumMod val="85000"/>
                    <a:lumOff val="15000"/>
                  </a:schemeClr>
                </a:solidFill>
                <a:ea typeface="+mj-ea"/>
                <a:cs typeface="Times New Roman" charset="0"/>
              </a:rPr>
              <a:t>Eugenol</a:t>
            </a:r>
            <a:endParaRPr lang="en-US" sz="2400" dirty="0">
              <a:solidFill>
                <a:schemeClr val="tx1">
                  <a:lumMod val="85000"/>
                  <a:lumOff val="15000"/>
                </a:schemeClr>
              </a:solidFill>
              <a:ea typeface="+mj-ea"/>
              <a:cs typeface="Times New Roman" charset="0"/>
            </a:endParaRPr>
          </a:p>
          <a:p>
            <a:pPr marL="609600" indent="-609600" defTabSz="457207" eaLnBrk="1" fontAlgn="auto" hangingPunct="1">
              <a:lnSpc>
                <a:spcPct val="80000"/>
              </a:lnSpc>
              <a:spcAft>
                <a:spcPts val="0"/>
              </a:spcAft>
              <a:buClr>
                <a:srgbClr val="FFFF99"/>
              </a:buClr>
              <a:buFontTx/>
              <a:buChar char="o"/>
              <a:defRPr/>
            </a:pPr>
            <a:r>
              <a:rPr lang="en-US" sz="2400" dirty="0">
                <a:solidFill>
                  <a:schemeClr val="tx1">
                    <a:lumMod val="85000"/>
                    <a:lumOff val="15000"/>
                  </a:schemeClr>
                </a:solidFill>
                <a:ea typeface="+mj-ea"/>
                <a:cs typeface="Times New Roman" charset="0"/>
              </a:rPr>
              <a:t>Non </a:t>
            </a:r>
            <a:r>
              <a:rPr lang="en-US" sz="2400" dirty="0" err="1">
                <a:solidFill>
                  <a:schemeClr val="tx1">
                    <a:lumMod val="85000"/>
                    <a:lumOff val="15000"/>
                  </a:schemeClr>
                </a:solidFill>
                <a:ea typeface="+mj-ea"/>
                <a:cs typeface="Times New Roman" charset="0"/>
              </a:rPr>
              <a:t>Eugenol</a:t>
            </a:r>
            <a:r>
              <a:rPr lang="en-US" sz="2400" dirty="0">
                <a:solidFill>
                  <a:schemeClr val="tx1">
                    <a:lumMod val="85000"/>
                    <a:lumOff val="15000"/>
                  </a:schemeClr>
                </a:solidFill>
                <a:ea typeface="+mj-ea"/>
                <a:cs typeface="Times New Roman" charset="0"/>
              </a:rPr>
              <a:t> -Zinc Oxide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blinds(horizontal)">
                                      <p:cBhvr>
                                        <p:cTn id="7" dur="500"/>
                                        <p:tgtEl>
                                          <p:spTgt spid="10342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3427">
                                            <p:txEl>
                                              <p:pRg st="1" end="1"/>
                                            </p:txEl>
                                          </p:spTgt>
                                        </p:tgtEl>
                                        <p:attrNameLst>
                                          <p:attrName>style.visibility</p:attrName>
                                        </p:attrNameLst>
                                      </p:cBhvr>
                                      <p:to>
                                        <p:strVal val="visible"/>
                                      </p:to>
                                    </p:set>
                                    <p:animEffect transition="in" filter="blinds(horizontal)">
                                      <p:cBhvr>
                                        <p:cTn id="10" dur="500"/>
                                        <p:tgtEl>
                                          <p:spTgt spid="10342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3427">
                                            <p:txEl>
                                              <p:pRg st="2" end="2"/>
                                            </p:txEl>
                                          </p:spTgt>
                                        </p:tgtEl>
                                        <p:attrNameLst>
                                          <p:attrName>style.visibility</p:attrName>
                                        </p:attrNameLst>
                                      </p:cBhvr>
                                      <p:to>
                                        <p:strVal val="visible"/>
                                      </p:to>
                                    </p:set>
                                    <p:animEffect transition="in" filter="blinds(horizontal)">
                                      <p:cBhvr>
                                        <p:cTn id="13" dur="500"/>
                                        <p:tgtEl>
                                          <p:spTgt spid="10342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3427">
                                            <p:txEl>
                                              <p:pRg st="3" end="3"/>
                                            </p:txEl>
                                          </p:spTgt>
                                        </p:tgtEl>
                                        <p:attrNameLst>
                                          <p:attrName>style.visibility</p:attrName>
                                        </p:attrNameLst>
                                      </p:cBhvr>
                                      <p:to>
                                        <p:strVal val="visible"/>
                                      </p:to>
                                    </p:set>
                                    <p:animEffect transition="in" filter="blinds(horizontal)">
                                      <p:cBhvr>
                                        <p:cTn id="16" dur="500"/>
                                        <p:tgtEl>
                                          <p:spTgt spid="10342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103427">
                                            <p:txEl>
                                              <p:pRg st="5" end="5"/>
                                            </p:txEl>
                                          </p:spTgt>
                                        </p:tgtEl>
                                        <p:attrNameLst>
                                          <p:attrName>style.visibility</p:attrName>
                                        </p:attrNameLst>
                                      </p:cBhvr>
                                      <p:to>
                                        <p:strVal val="visible"/>
                                      </p:to>
                                    </p:set>
                                    <p:animEffect transition="in" filter="diamond(in)">
                                      <p:cBhvr>
                                        <p:cTn id="21" dur="2000"/>
                                        <p:tgtEl>
                                          <p:spTgt spid="103427">
                                            <p:txEl>
                                              <p:pRg st="5" end="5"/>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103427">
                                            <p:txEl>
                                              <p:pRg st="6" end="6"/>
                                            </p:txEl>
                                          </p:spTgt>
                                        </p:tgtEl>
                                        <p:attrNameLst>
                                          <p:attrName>style.visibility</p:attrName>
                                        </p:attrNameLst>
                                      </p:cBhvr>
                                      <p:to>
                                        <p:strVal val="visible"/>
                                      </p:to>
                                    </p:set>
                                    <p:animEffect transition="in" filter="diamond(in)">
                                      <p:cBhvr>
                                        <p:cTn id="24" dur="2000"/>
                                        <p:tgtEl>
                                          <p:spTgt spid="103427">
                                            <p:txEl>
                                              <p:pRg st="6" end="6"/>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103427">
                                            <p:txEl>
                                              <p:pRg st="7" end="7"/>
                                            </p:txEl>
                                          </p:spTgt>
                                        </p:tgtEl>
                                        <p:attrNameLst>
                                          <p:attrName>style.visibility</p:attrName>
                                        </p:attrNameLst>
                                      </p:cBhvr>
                                      <p:to>
                                        <p:strVal val="visible"/>
                                      </p:to>
                                    </p:set>
                                    <p:animEffect transition="in" filter="diamond(in)">
                                      <p:cBhvr>
                                        <p:cTn id="27" dur="2000"/>
                                        <p:tgtEl>
                                          <p:spTgt spid="103427">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3427">
                                            <p:txEl>
                                              <p:pRg st="9" end="9"/>
                                            </p:txEl>
                                          </p:spTgt>
                                        </p:tgtEl>
                                        <p:attrNameLst>
                                          <p:attrName>style.visibility</p:attrName>
                                        </p:attrNameLst>
                                      </p:cBhvr>
                                      <p:to>
                                        <p:strVal val="visible"/>
                                      </p:to>
                                    </p:set>
                                    <p:animEffect transition="in" filter="box(in)">
                                      <p:cBhvr>
                                        <p:cTn id="32" dur="500"/>
                                        <p:tgtEl>
                                          <p:spTgt spid="103427">
                                            <p:txEl>
                                              <p:pRg st="9" end="9"/>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103427">
                                            <p:txEl>
                                              <p:pRg st="10" end="10"/>
                                            </p:txEl>
                                          </p:spTgt>
                                        </p:tgtEl>
                                        <p:attrNameLst>
                                          <p:attrName>style.visibility</p:attrName>
                                        </p:attrNameLst>
                                      </p:cBhvr>
                                      <p:to>
                                        <p:strVal val="visible"/>
                                      </p:to>
                                    </p:set>
                                    <p:animEffect transition="in" filter="box(in)">
                                      <p:cBhvr>
                                        <p:cTn id="35" dur="500"/>
                                        <p:tgtEl>
                                          <p:spTgt spid="103427">
                                            <p:txEl>
                                              <p:pRg st="10" end="10"/>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103427">
                                            <p:txEl>
                                              <p:pRg st="11" end="11"/>
                                            </p:txEl>
                                          </p:spTgt>
                                        </p:tgtEl>
                                        <p:attrNameLst>
                                          <p:attrName>style.visibility</p:attrName>
                                        </p:attrNameLst>
                                      </p:cBhvr>
                                      <p:to>
                                        <p:strVal val="visible"/>
                                      </p:to>
                                    </p:set>
                                    <p:animEffect transition="in" filter="box(in)">
                                      <p:cBhvr>
                                        <p:cTn id="38" dur="500"/>
                                        <p:tgtEl>
                                          <p:spTgt spid="1034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IN" dirty="0"/>
          </a:p>
        </p:txBody>
      </p:sp>
      <p:sp>
        <p:nvSpPr>
          <p:cNvPr id="3" name="Content Placeholder 2"/>
          <p:cNvSpPr>
            <a:spLocks noGrp="1"/>
          </p:cNvSpPr>
          <p:nvPr>
            <p:ph sz="quarter" idx="1"/>
          </p:nvPr>
        </p:nvSpPr>
        <p:spPr/>
        <p:txBody>
          <a:bodyPr>
            <a:normAutofit/>
          </a:bodyPr>
          <a:lstStyle/>
          <a:p>
            <a:pPr marL="552450" indent="-539750">
              <a:lnSpc>
                <a:spcPct val="100000"/>
              </a:lnSpc>
              <a:spcBef>
                <a:spcPts val="770"/>
              </a:spcBef>
              <a:buClr>
                <a:srgbClr val="C00000"/>
              </a:buClr>
              <a:buSzPct val="114285"/>
              <a:buFont typeface="Arial" pitchFamily="34" charset="0"/>
              <a:buChar char="•"/>
              <a:tabLst>
                <a:tab pos="551815" algn="l"/>
                <a:tab pos="552450" algn="l"/>
                <a:tab pos="2669540" algn="l"/>
              </a:tabLst>
            </a:pPr>
            <a:r>
              <a:rPr lang="en-IN" sz="2400" dirty="0" smtClean="0">
                <a:cs typeface="Arial"/>
              </a:rPr>
              <a:t>It</a:t>
            </a:r>
            <a:r>
              <a:rPr lang="en-IN" sz="2400" spc="5" dirty="0" smtClean="0">
                <a:cs typeface="Arial"/>
              </a:rPr>
              <a:t> </a:t>
            </a:r>
            <a:r>
              <a:rPr lang="en-IN" sz="2400" dirty="0" smtClean="0">
                <a:cs typeface="Arial"/>
              </a:rPr>
              <a:t>is</a:t>
            </a:r>
            <a:r>
              <a:rPr lang="en-IN" sz="2400" spc="10" dirty="0" smtClean="0">
                <a:cs typeface="Arial"/>
              </a:rPr>
              <a:t> </a:t>
            </a:r>
            <a:r>
              <a:rPr lang="en-IN" sz="2400" spc="-5" dirty="0" smtClean="0">
                <a:cs typeface="Arial"/>
              </a:rPr>
              <a:t>reaction </a:t>
            </a:r>
            <a:r>
              <a:rPr lang="en-IN" sz="2400" dirty="0" smtClean="0">
                <a:cs typeface="Arial"/>
              </a:rPr>
              <a:t>medium.</a:t>
            </a:r>
          </a:p>
          <a:p>
            <a:pPr marL="552450" indent="-539750">
              <a:lnSpc>
                <a:spcPct val="100000"/>
              </a:lnSpc>
              <a:spcBef>
                <a:spcPts val="770"/>
              </a:spcBef>
              <a:buClr>
                <a:srgbClr val="C00000"/>
              </a:buClr>
              <a:buSzPct val="114285"/>
              <a:buFont typeface="Arial" pitchFamily="34" charset="0"/>
              <a:buChar char="•"/>
              <a:tabLst>
                <a:tab pos="551815" algn="l"/>
                <a:tab pos="552450" algn="l"/>
                <a:tab pos="2669540" algn="l"/>
              </a:tabLst>
            </a:pPr>
            <a:endParaRPr lang="en-IN" sz="2400" dirty="0" smtClean="0">
              <a:cs typeface="Arial"/>
            </a:endParaRPr>
          </a:p>
          <a:p>
            <a:pPr marL="353695" marR="69215" indent="-341630">
              <a:lnSpc>
                <a:spcPct val="100000"/>
              </a:lnSpc>
              <a:spcBef>
                <a:spcPts val="700"/>
              </a:spcBef>
              <a:buClr>
                <a:srgbClr val="C00000"/>
              </a:buClr>
              <a:buSzPct val="114285"/>
              <a:buFont typeface="Arial"/>
              <a:buChar char="•"/>
              <a:tabLst>
                <a:tab pos="551815" algn="l"/>
                <a:tab pos="552450" algn="l"/>
              </a:tabLst>
            </a:pPr>
            <a:r>
              <a:rPr lang="en-IN" sz="2400" dirty="0" smtClean="0"/>
              <a:t>	</a:t>
            </a:r>
            <a:r>
              <a:rPr lang="en-IN" sz="2400" dirty="0" smtClean="0">
                <a:cs typeface="Arial"/>
              </a:rPr>
              <a:t>It </a:t>
            </a:r>
            <a:r>
              <a:rPr lang="en-IN" sz="2400" spc="-5" dirty="0" smtClean="0">
                <a:cs typeface="Arial"/>
              </a:rPr>
              <a:t>serves </a:t>
            </a:r>
            <a:r>
              <a:rPr lang="en-IN" sz="2400" dirty="0" smtClean="0">
                <a:cs typeface="Arial"/>
              </a:rPr>
              <a:t>to </a:t>
            </a:r>
            <a:r>
              <a:rPr lang="en-IN" sz="2400" spc="-5" dirty="0" smtClean="0">
                <a:cs typeface="Arial"/>
              </a:rPr>
              <a:t>hydrate the </a:t>
            </a:r>
            <a:r>
              <a:rPr lang="en-IN" sz="2400" dirty="0" smtClean="0">
                <a:cs typeface="Arial"/>
              </a:rPr>
              <a:t>siliceous </a:t>
            </a:r>
            <a:r>
              <a:rPr lang="en-IN" sz="2400" spc="-5" dirty="0" err="1" smtClean="0">
                <a:cs typeface="Arial"/>
              </a:rPr>
              <a:t>hydrogel</a:t>
            </a:r>
            <a:r>
              <a:rPr lang="en-IN" sz="2400" spc="-5" dirty="0" smtClean="0">
                <a:cs typeface="Arial"/>
              </a:rPr>
              <a:t>  </a:t>
            </a:r>
            <a:r>
              <a:rPr lang="en-IN" sz="2400" dirty="0" smtClean="0">
                <a:cs typeface="Arial"/>
              </a:rPr>
              <a:t>and the metal salts</a:t>
            </a:r>
            <a:r>
              <a:rPr lang="en-IN" sz="2400" spc="-30" dirty="0" smtClean="0">
                <a:cs typeface="Arial"/>
              </a:rPr>
              <a:t> </a:t>
            </a:r>
            <a:r>
              <a:rPr lang="en-IN" sz="2400" spc="-5" dirty="0" smtClean="0">
                <a:cs typeface="Arial"/>
              </a:rPr>
              <a:t>formed.</a:t>
            </a:r>
          </a:p>
          <a:p>
            <a:pPr marL="353695" marR="69215" indent="-341630">
              <a:lnSpc>
                <a:spcPct val="100000"/>
              </a:lnSpc>
              <a:spcBef>
                <a:spcPts val="700"/>
              </a:spcBef>
              <a:buClr>
                <a:srgbClr val="C00000"/>
              </a:buClr>
              <a:buSzPct val="114285"/>
              <a:buFont typeface="Arial"/>
              <a:buChar char="•"/>
              <a:tabLst>
                <a:tab pos="551815" algn="l"/>
                <a:tab pos="552450" algn="l"/>
              </a:tabLst>
            </a:pPr>
            <a:endParaRPr lang="en-IN" sz="2400" dirty="0" smtClean="0">
              <a:cs typeface="Arial"/>
            </a:endParaRPr>
          </a:p>
          <a:p>
            <a:pPr marL="353695" marR="5080" indent="-341630">
              <a:lnSpc>
                <a:spcPct val="100000"/>
              </a:lnSpc>
              <a:spcBef>
                <a:spcPts val="700"/>
              </a:spcBef>
              <a:buClr>
                <a:srgbClr val="C00000"/>
              </a:buClr>
              <a:buSzPct val="114285"/>
              <a:buFont typeface="Arial"/>
              <a:buChar char="•"/>
              <a:tabLst>
                <a:tab pos="551815" algn="l"/>
                <a:tab pos="552450" algn="l"/>
                <a:tab pos="1715770" algn="l"/>
                <a:tab pos="3021965" algn="l"/>
                <a:tab pos="3933190" algn="l"/>
              </a:tabLst>
            </a:pPr>
            <a:r>
              <a:rPr lang="en-IN" sz="2400" dirty="0" smtClean="0"/>
              <a:t>	</a:t>
            </a:r>
            <a:r>
              <a:rPr lang="en-IN" sz="2400" dirty="0" smtClean="0">
                <a:cs typeface="Arial"/>
              </a:rPr>
              <a:t>It is </a:t>
            </a:r>
            <a:r>
              <a:rPr lang="en-IN" sz="2400" spc="-5" dirty="0" smtClean="0">
                <a:cs typeface="Arial"/>
              </a:rPr>
              <a:t>essential part of the </a:t>
            </a:r>
            <a:r>
              <a:rPr lang="en-IN" sz="2400" dirty="0" smtClean="0">
                <a:cs typeface="Arial"/>
              </a:rPr>
              <a:t>cement  </a:t>
            </a:r>
            <a:r>
              <a:rPr lang="en-IN" sz="2400" spc="-5" dirty="0" smtClean="0">
                <a:cs typeface="Arial"/>
              </a:rPr>
              <a:t>structure.</a:t>
            </a:r>
          </a:p>
          <a:p>
            <a:pPr marL="353695" marR="5080" indent="-341630">
              <a:lnSpc>
                <a:spcPct val="100000"/>
              </a:lnSpc>
              <a:spcBef>
                <a:spcPts val="700"/>
              </a:spcBef>
              <a:buClr>
                <a:srgbClr val="C00000"/>
              </a:buClr>
              <a:buSzPct val="114285"/>
              <a:buFont typeface="Arial"/>
              <a:buChar char="•"/>
              <a:tabLst>
                <a:tab pos="551815" algn="l"/>
                <a:tab pos="552450" algn="l"/>
                <a:tab pos="1715770" algn="l"/>
                <a:tab pos="3021965" algn="l"/>
                <a:tab pos="3933190" algn="l"/>
              </a:tabLst>
            </a:pPr>
            <a:endParaRPr lang="en-IN" sz="2400" spc="-5" dirty="0" smtClean="0">
              <a:cs typeface="Arial"/>
            </a:endParaRPr>
          </a:p>
          <a:p>
            <a:pPr marL="353695" marR="5080" indent="-341630">
              <a:lnSpc>
                <a:spcPct val="100000"/>
              </a:lnSpc>
              <a:spcBef>
                <a:spcPts val="700"/>
              </a:spcBef>
              <a:buClr>
                <a:srgbClr val="C00000"/>
              </a:buClr>
              <a:buSzPct val="114285"/>
              <a:buFont typeface="Arial"/>
              <a:buChar char="•"/>
              <a:tabLst>
                <a:tab pos="551815" algn="l"/>
                <a:tab pos="552450" algn="l"/>
                <a:tab pos="1715770" algn="l"/>
                <a:tab pos="3021965" algn="l"/>
                <a:tab pos="3933190" algn="l"/>
              </a:tabLst>
            </a:pPr>
            <a:r>
              <a:rPr lang="en-IN" sz="2400" dirty="0" smtClean="0">
                <a:cs typeface="Arial"/>
              </a:rPr>
              <a:t>If</a:t>
            </a:r>
            <a:r>
              <a:rPr lang="en-IN" sz="2400" spc="15" dirty="0" smtClean="0">
                <a:cs typeface="Arial"/>
              </a:rPr>
              <a:t> </a:t>
            </a:r>
            <a:r>
              <a:rPr lang="en-IN" sz="2400" spc="-10" dirty="0" smtClean="0">
                <a:cs typeface="Arial"/>
              </a:rPr>
              <a:t>water </a:t>
            </a:r>
            <a:r>
              <a:rPr lang="en-IN" sz="2400" dirty="0" smtClean="0">
                <a:cs typeface="Arial"/>
              </a:rPr>
              <a:t>is</a:t>
            </a:r>
            <a:r>
              <a:rPr lang="en-IN" sz="2400" spc="20" dirty="0" smtClean="0">
                <a:cs typeface="Arial"/>
              </a:rPr>
              <a:t> </a:t>
            </a:r>
            <a:r>
              <a:rPr lang="en-IN" sz="2400" spc="-5" dirty="0" smtClean="0">
                <a:cs typeface="Arial"/>
              </a:rPr>
              <a:t>lost </a:t>
            </a:r>
            <a:r>
              <a:rPr lang="en-IN" sz="2400" dirty="0" smtClean="0">
                <a:cs typeface="Arial"/>
              </a:rPr>
              <a:t>from	</a:t>
            </a:r>
            <a:r>
              <a:rPr lang="en-IN" sz="2400" spc="-5" dirty="0" smtClean="0">
                <a:cs typeface="Arial"/>
              </a:rPr>
              <a:t>the </a:t>
            </a:r>
            <a:r>
              <a:rPr lang="en-IN" sz="2400" dirty="0" smtClean="0">
                <a:cs typeface="Arial"/>
              </a:rPr>
              <a:t>cement </a:t>
            </a:r>
            <a:r>
              <a:rPr lang="en-IN" sz="2400" spc="5" dirty="0" smtClean="0">
                <a:cs typeface="Arial"/>
              </a:rPr>
              <a:t>by </a:t>
            </a:r>
            <a:r>
              <a:rPr lang="en-IN" sz="2400" dirty="0" smtClean="0">
                <a:cs typeface="Arial"/>
              </a:rPr>
              <a:t>desiccation </a:t>
            </a:r>
            <a:r>
              <a:rPr lang="en-IN" sz="2400" spc="-5" dirty="0" smtClean="0">
                <a:cs typeface="Arial"/>
              </a:rPr>
              <a:t>while it  is setting, the </a:t>
            </a:r>
            <a:r>
              <a:rPr lang="en-IN" sz="2400" dirty="0" smtClean="0">
                <a:cs typeface="Arial"/>
              </a:rPr>
              <a:t>cement- forming </a:t>
            </a:r>
            <a:r>
              <a:rPr lang="en-IN" sz="2400" spc="-5" dirty="0" smtClean="0">
                <a:cs typeface="Arial"/>
              </a:rPr>
              <a:t>reactions will</a:t>
            </a:r>
            <a:r>
              <a:rPr lang="en-IN" sz="2400" spc="-10" dirty="0" smtClean="0">
                <a:cs typeface="Arial"/>
              </a:rPr>
              <a:t> </a:t>
            </a:r>
            <a:r>
              <a:rPr lang="en-IN" sz="2400" dirty="0" smtClean="0">
                <a:cs typeface="Arial"/>
              </a:rPr>
              <a:t>stop.</a:t>
            </a:r>
            <a:endParaRPr lang="en-IN" sz="24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Dispensing</a:t>
            </a:r>
            <a:endParaRPr lang="en-IN" dirty="0"/>
          </a:p>
        </p:txBody>
      </p:sp>
      <p:sp>
        <p:nvSpPr>
          <p:cNvPr id="4" name="object 3"/>
          <p:cNvSpPr/>
          <p:nvPr/>
        </p:nvSpPr>
        <p:spPr>
          <a:xfrm>
            <a:off x="467544" y="1844824"/>
            <a:ext cx="2684382" cy="2448272"/>
          </a:xfrm>
          <a:prstGeom prst="rect">
            <a:avLst/>
          </a:prstGeom>
          <a:blipFill>
            <a:blip r:embed="rId2" cstate="print"/>
            <a:stretch>
              <a:fillRect/>
            </a:stretch>
          </a:blipFill>
        </p:spPr>
        <p:txBody>
          <a:bodyPr wrap="square" lIns="0" tIns="0" rIns="0" bIns="0" rtlCol="0"/>
          <a:lstStyle/>
          <a:p>
            <a:endParaRPr/>
          </a:p>
        </p:txBody>
      </p:sp>
      <p:sp>
        <p:nvSpPr>
          <p:cNvPr id="5" name="object 4"/>
          <p:cNvSpPr/>
          <p:nvPr/>
        </p:nvSpPr>
        <p:spPr>
          <a:xfrm>
            <a:off x="3275856" y="2780928"/>
            <a:ext cx="2756390" cy="2299190"/>
          </a:xfrm>
          <a:prstGeom prst="rect">
            <a:avLst/>
          </a:prstGeom>
          <a:blipFill>
            <a:blip r:embed="rId3" cstate="print"/>
            <a:stretch>
              <a:fillRect/>
            </a:stretch>
          </a:blipFill>
        </p:spPr>
        <p:txBody>
          <a:bodyPr wrap="square" lIns="0" tIns="0" rIns="0" bIns="0" rtlCol="0"/>
          <a:lstStyle/>
          <a:p>
            <a:endParaRPr/>
          </a:p>
        </p:txBody>
      </p:sp>
      <p:sp>
        <p:nvSpPr>
          <p:cNvPr id="6" name="object 5"/>
          <p:cNvSpPr/>
          <p:nvPr/>
        </p:nvSpPr>
        <p:spPr>
          <a:xfrm>
            <a:off x="6156176" y="4077072"/>
            <a:ext cx="2764774" cy="237958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a:t>
            </a:r>
            <a:endParaRPr lang="en-IN" dirty="0"/>
          </a:p>
        </p:txBody>
      </p:sp>
      <p:sp>
        <p:nvSpPr>
          <p:cNvPr id="3" name="Content Placeholder 2"/>
          <p:cNvSpPr>
            <a:spLocks noGrp="1"/>
          </p:cNvSpPr>
          <p:nvPr>
            <p:ph sz="quarter" idx="1"/>
          </p:nvPr>
        </p:nvSpPr>
        <p:spPr/>
        <p:txBody>
          <a:bodyPr>
            <a:normAutofit lnSpcReduction="10000"/>
          </a:bodyPr>
          <a:lstStyle/>
          <a:p>
            <a:pPr marL="12700" marR="422909" algn="just">
              <a:lnSpc>
                <a:spcPct val="100000"/>
              </a:lnSpc>
              <a:spcBef>
                <a:spcPts val="100"/>
              </a:spcBef>
            </a:pPr>
            <a:r>
              <a:rPr lang="en-IN" sz="2400" spc="-5" dirty="0" smtClean="0">
                <a:cs typeface="Arial"/>
              </a:rPr>
              <a:t>Liquid should not </a:t>
            </a:r>
            <a:r>
              <a:rPr lang="en-IN" sz="2400" spc="-10" dirty="0" smtClean="0">
                <a:cs typeface="Arial"/>
              </a:rPr>
              <a:t>stay </a:t>
            </a:r>
            <a:r>
              <a:rPr lang="en-IN" sz="2400" spc="-5" dirty="0" smtClean="0">
                <a:cs typeface="Arial"/>
              </a:rPr>
              <a:t>on paper pad  longer </a:t>
            </a:r>
            <a:r>
              <a:rPr lang="en-IN" sz="2400" dirty="0" smtClean="0">
                <a:cs typeface="Arial"/>
              </a:rPr>
              <a:t>than </a:t>
            </a:r>
            <a:r>
              <a:rPr lang="en-IN" sz="2400" spc="-5" dirty="0" smtClean="0">
                <a:cs typeface="Arial"/>
              </a:rPr>
              <a:t>1minute </a:t>
            </a:r>
            <a:r>
              <a:rPr lang="en-IN" sz="2400" dirty="0" smtClean="0">
                <a:cs typeface="Arial"/>
              </a:rPr>
              <a:t>(some </a:t>
            </a:r>
            <a:r>
              <a:rPr lang="en-IN" sz="2400" spc="-5" dirty="0" smtClean="0">
                <a:cs typeface="Arial"/>
              </a:rPr>
              <a:t>of it </a:t>
            </a:r>
            <a:r>
              <a:rPr lang="en-IN" sz="2400" spc="-10" dirty="0" smtClean="0">
                <a:cs typeface="Arial"/>
              </a:rPr>
              <a:t>may soak </a:t>
            </a:r>
            <a:r>
              <a:rPr lang="en-IN" sz="2400" spc="-5" dirty="0" smtClean="0">
                <a:cs typeface="Arial"/>
              </a:rPr>
              <a:t>into</a:t>
            </a:r>
            <a:r>
              <a:rPr lang="en-IN" sz="2400" spc="5" dirty="0" smtClean="0">
                <a:cs typeface="Arial"/>
              </a:rPr>
              <a:t> </a:t>
            </a:r>
            <a:r>
              <a:rPr lang="en-IN" sz="2400" spc="-5" dirty="0" smtClean="0">
                <a:cs typeface="Arial"/>
              </a:rPr>
              <a:t>it)</a:t>
            </a:r>
            <a:endParaRPr lang="en-IN" sz="2400" dirty="0" smtClean="0">
              <a:cs typeface="Arial"/>
            </a:endParaRPr>
          </a:p>
          <a:p>
            <a:pPr>
              <a:lnSpc>
                <a:spcPct val="100000"/>
              </a:lnSpc>
              <a:spcBef>
                <a:spcPts val="30"/>
              </a:spcBef>
            </a:pPr>
            <a:endParaRPr lang="en-IN" sz="2400" dirty="0" smtClean="0">
              <a:cs typeface="Times New Roman"/>
            </a:endParaRPr>
          </a:p>
          <a:p>
            <a:pPr marL="12700" algn="just">
              <a:lnSpc>
                <a:spcPct val="100000"/>
              </a:lnSpc>
            </a:pPr>
            <a:r>
              <a:rPr lang="en-IN" sz="2400" spc="-5" dirty="0" smtClean="0">
                <a:cs typeface="Arial"/>
              </a:rPr>
              <a:t>Don’t mix </a:t>
            </a:r>
            <a:r>
              <a:rPr lang="en-IN" sz="2400" spc="-10" dirty="0" smtClean="0">
                <a:cs typeface="Arial"/>
              </a:rPr>
              <a:t>beyond </a:t>
            </a:r>
            <a:r>
              <a:rPr lang="en-IN" sz="2400" spc="-5" dirty="0" smtClean="0">
                <a:cs typeface="Arial"/>
              </a:rPr>
              <a:t>30</a:t>
            </a:r>
            <a:r>
              <a:rPr lang="en-IN" sz="2400" dirty="0" smtClean="0">
                <a:cs typeface="Arial"/>
              </a:rPr>
              <a:t> </a:t>
            </a:r>
            <a:r>
              <a:rPr lang="en-IN" sz="2400" spc="-5" dirty="0" smtClean="0">
                <a:cs typeface="Arial"/>
              </a:rPr>
              <a:t>seconds</a:t>
            </a:r>
          </a:p>
          <a:p>
            <a:pPr marL="12700" algn="just">
              <a:lnSpc>
                <a:spcPct val="100000"/>
              </a:lnSpc>
            </a:pPr>
            <a:endParaRPr lang="en-IN" sz="2400" dirty="0" smtClean="0">
              <a:cs typeface="Arial"/>
            </a:endParaRPr>
          </a:p>
          <a:p>
            <a:pPr marL="12700" marR="5080">
              <a:lnSpc>
                <a:spcPct val="100000"/>
              </a:lnSpc>
            </a:pPr>
            <a:r>
              <a:rPr lang="en-IN" sz="2400" dirty="0" smtClean="0">
                <a:cs typeface="Arial"/>
              </a:rPr>
              <a:t>The </a:t>
            </a:r>
            <a:r>
              <a:rPr lang="en-IN" sz="2400" spc="-10" dirty="0" smtClean="0">
                <a:cs typeface="Arial"/>
              </a:rPr>
              <a:t>objective </a:t>
            </a:r>
            <a:r>
              <a:rPr lang="en-IN" sz="2400" spc="-5" dirty="0" smtClean="0">
                <a:cs typeface="Arial"/>
              </a:rPr>
              <a:t>is </a:t>
            </a:r>
            <a:r>
              <a:rPr lang="en-IN" sz="2400" dirty="0" smtClean="0">
                <a:cs typeface="Arial"/>
              </a:rPr>
              <a:t>– </a:t>
            </a:r>
            <a:r>
              <a:rPr lang="en-IN" sz="2400" spc="-5" dirty="0" smtClean="0">
                <a:cs typeface="Arial"/>
              </a:rPr>
              <a:t>only </a:t>
            </a:r>
            <a:r>
              <a:rPr lang="en-IN" sz="2400" spc="10" dirty="0" smtClean="0">
                <a:cs typeface="Arial"/>
              </a:rPr>
              <a:t>wet </a:t>
            </a:r>
            <a:r>
              <a:rPr lang="en-IN" sz="2400" dirty="0" smtClean="0">
                <a:cs typeface="Arial"/>
              </a:rPr>
              <a:t>the </a:t>
            </a:r>
            <a:r>
              <a:rPr lang="en-IN" sz="2400" spc="-5" dirty="0" smtClean="0">
                <a:cs typeface="Arial"/>
              </a:rPr>
              <a:t>particle </a:t>
            </a:r>
            <a:r>
              <a:rPr lang="en-IN" sz="2400" dirty="0" smtClean="0">
                <a:cs typeface="Arial"/>
              </a:rPr>
              <a:t>–  </a:t>
            </a:r>
            <a:r>
              <a:rPr lang="en-IN" sz="2400" spc="-5" dirty="0" smtClean="0">
                <a:cs typeface="Arial"/>
              </a:rPr>
              <a:t>no </a:t>
            </a:r>
            <a:r>
              <a:rPr lang="en-IN" sz="2400" spc="-10" dirty="0" smtClean="0">
                <a:cs typeface="Arial"/>
              </a:rPr>
              <a:t>dissolving</a:t>
            </a:r>
            <a:r>
              <a:rPr lang="en-IN" sz="2400" dirty="0" smtClean="0">
                <a:cs typeface="Arial"/>
              </a:rPr>
              <a:t> it.</a:t>
            </a:r>
          </a:p>
          <a:p>
            <a:pPr marL="12700" marR="5080">
              <a:lnSpc>
                <a:spcPct val="100000"/>
              </a:lnSpc>
            </a:pPr>
            <a:endParaRPr lang="en-US" sz="2400" dirty="0" smtClean="0">
              <a:cs typeface="Arial"/>
            </a:endParaRPr>
          </a:p>
          <a:p>
            <a:pPr marL="12700" marR="5080"/>
            <a:r>
              <a:rPr lang="en-IN" sz="2400" spc="-5" dirty="0" smtClean="0">
                <a:cs typeface="Arial"/>
              </a:rPr>
              <a:t>First half folded into liquid in</a:t>
            </a:r>
            <a:r>
              <a:rPr lang="en-IN" sz="2400" spc="20" dirty="0" smtClean="0">
                <a:cs typeface="Arial"/>
              </a:rPr>
              <a:t> </a:t>
            </a:r>
            <a:r>
              <a:rPr lang="en-IN" sz="2400" spc="-5" dirty="0" smtClean="0">
                <a:cs typeface="Arial"/>
              </a:rPr>
              <a:t>10-15seconds</a:t>
            </a:r>
            <a:endParaRPr lang="en-IN" sz="2400" dirty="0" smtClean="0">
              <a:cs typeface="Arial"/>
            </a:endParaRPr>
          </a:p>
          <a:p>
            <a:pPr marL="12700" marR="5080">
              <a:lnSpc>
                <a:spcPct val="100000"/>
              </a:lnSpc>
            </a:pPr>
            <a:endParaRPr lang="en-US" sz="2400" dirty="0" smtClean="0">
              <a:cs typeface="Arial"/>
            </a:endParaRPr>
          </a:p>
          <a:p>
            <a:pPr marL="12700" marR="5080"/>
            <a:r>
              <a:rPr lang="en-IN" sz="2400" spc="-5" dirty="0" smtClean="0">
                <a:cs typeface="Arial"/>
              </a:rPr>
              <a:t>Second half incorporated </a:t>
            </a:r>
            <a:r>
              <a:rPr lang="en-IN" sz="2400" dirty="0" smtClean="0">
                <a:cs typeface="Arial"/>
              </a:rPr>
              <a:t>in </a:t>
            </a:r>
            <a:r>
              <a:rPr lang="en-IN" sz="2400" spc="-10" dirty="0" smtClean="0">
                <a:cs typeface="Arial"/>
              </a:rPr>
              <a:t>15 </a:t>
            </a:r>
            <a:r>
              <a:rPr lang="en-IN" sz="2400" spc="-5" dirty="0" smtClean="0">
                <a:cs typeface="Arial"/>
              </a:rPr>
              <a:t>seconds  Small mixing </a:t>
            </a:r>
            <a:r>
              <a:rPr lang="en-IN" sz="2400" spc="-10" dirty="0" smtClean="0">
                <a:cs typeface="Arial"/>
              </a:rPr>
              <a:t>area</a:t>
            </a:r>
            <a:endParaRPr lang="en-IN" sz="2400" dirty="0" smtClean="0">
              <a:cs typeface="Arial"/>
            </a:endParaRPr>
          </a:p>
          <a:p>
            <a:pPr marL="12700" marR="5080">
              <a:lnSpc>
                <a:spcPct val="100000"/>
              </a:lnSpc>
            </a:pPr>
            <a:endParaRPr lang="en-IN" sz="2400" dirty="0" smtClean="0">
              <a:cs typeface="Arial"/>
            </a:endParaRPr>
          </a:p>
          <a:p>
            <a:endParaRPr lang="en-IN" sz="24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fontScale="92500"/>
          </a:bodyPr>
          <a:lstStyle/>
          <a:p>
            <a:pPr marL="354330" indent="-341630">
              <a:lnSpc>
                <a:spcPct val="100000"/>
              </a:lnSpc>
              <a:spcBef>
                <a:spcPts val="155"/>
              </a:spcBef>
              <a:buClr>
                <a:srgbClr val="C00000"/>
              </a:buClr>
              <a:buSzPct val="121000"/>
              <a:buFont typeface="Arial" pitchFamily="34" charset="0"/>
              <a:buChar char="•"/>
              <a:tabLst>
                <a:tab pos="353695" algn="l"/>
                <a:tab pos="354330" algn="l"/>
              </a:tabLst>
            </a:pPr>
            <a:r>
              <a:rPr lang="en-IN" sz="2800" spc="-5" dirty="0" smtClean="0">
                <a:cs typeface="Calibri"/>
              </a:rPr>
              <a:t>The surface of prepared tooth must be clean </a:t>
            </a:r>
            <a:r>
              <a:rPr lang="en-IN" sz="2800" dirty="0" smtClean="0">
                <a:cs typeface="Calibri"/>
              </a:rPr>
              <a:t>and</a:t>
            </a:r>
            <a:r>
              <a:rPr lang="en-IN" sz="2800" spc="-5" dirty="0" smtClean="0">
                <a:cs typeface="Calibri"/>
              </a:rPr>
              <a:t> dry</a:t>
            </a:r>
            <a:endParaRPr lang="en-IN" sz="2800" dirty="0" smtClean="0">
              <a:cs typeface="Calibri"/>
            </a:endParaRPr>
          </a:p>
          <a:p>
            <a:pPr marL="353695" marR="5080" indent="-341630">
              <a:lnSpc>
                <a:spcPts val="2880"/>
              </a:lnSpc>
              <a:spcBef>
                <a:spcPts val="625"/>
              </a:spcBef>
              <a:buClr>
                <a:srgbClr val="C00000"/>
              </a:buClr>
              <a:buSzPct val="121000"/>
              <a:buFont typeface="Arial" pitchFamily="34" charset="0"/>
              <a:buChar char="•"/>
              <a:tabLst>
                <a:tab pos="353695" algn="l"/>
                <a:tab pos="354330" algn="l"/>
              </a:tabLst>
            </a:pPr>
            <a:r>
              <a:rPr lang="en-IN" sz="2800" spc="-5" dirty="0" smtClean="0">
                <a:cs typeface="Calibri"/>
              </a:rPr>
              <a:t>Consistency of </a:t>
            </a:r>
            <a:r>
              <a:rPr lang="en-IN" sz="2800" dirty="0" smtClean="0">
                <a:cs typeface="Calibri"/>
              </a:rPr>
              <a:t>mixed </a:t>
            </a:r>
            <a:r>
              <a:rPr lang="en-IN" sz="2800" spc="-5" dirty="0" smtClean="0">
                <a:cs typeface="Calibri"/>
              </a:rPr>
              <a:t>cement must allow complete  coating of surface irregularities </a:t>
            </a:r>
            <a:r>
              <a:rPr lang="en-IN" sz="2800" dirty="0" smtClean="0">
                <a:cs typeface="Calibri"/>
              </a:rPr>
              <a:t>and </a:t>
            </a:r>
            <a:r>
              <a:rPr lang="en-IN" sz="2800" spc="-5" dirty="0" smtClean="0">
                <a:cs typeface="Calibri"/>
              </a:rPr>
              <a:t>complete </a:t>
            </a:r>
            <a:r>
              <a:rPr lang="en-IN" sz="2800" dirty="0" smtClean="0">
                <a:cs typeface="Calibri"/>
              </a:rPr>
              <a:t>sealing </a:t>
            </a:r>
            <a:r>
              <a:rPr lang="en-IN" sz="2800" spc="-5" dirty="0" smtClean="0">
                <a:cs typeface="Calibri"/>
              </a:rPr>
              <a:t>of  prostheses.</a:t>
            </a:r>
            <a:endParaRPr lang="en-IN" sz="2800" dirty="0" smtClean="0">
              <a:cs typeface="Calibri"/>
            </a:endParaRPr>
          </a:p>
          <a:p>
            <a:pPr marL="354330" indent="-341630">
              <a:lnSpc>
                <a:spcPct val="100000"/>
              </a:lnSpc>
              <a:spcBef>
                <a:spcPts val="145"/>
              </a:spcBef>
              <a:buClr>
                <a:srgbClr val="C00000"/>
              </a:buClr>
              <a:buSzPct val="121000"/>
              <a:buFont typeface="Arial" pitchFamily="34" charset="0"/>
              <a:buChar char="•"/>
              <a:tabLst>
                <a:tab pos="353695" algn="l"/>
                <a:tab pos="354330" algn="l"/>
              </a:tabLst>
            </a:pPr>
            <a:r>
              <a:rPr lang="en-IN" sz="2800" spc="-5" dirty="0" smtClean="0">
                <a:cs typeface="Calibri"/>
              </a:rPr>
              <a:t>Excess cement must be removed </a:t>
            </a:r>
            <a:r>
              <a:rPr lang="en-IN" sz="2800" dirty="0" smtClean="0">
                <a:cs typeface="Calibri"/>
              </a:rPr>
              <a:t>at </a:t>
            </a:r>
            <a:r>
              <a:rPr lang="en-IN" sz="2800" spc="-5" dirty="0" smtClean="0">
                <a:cs typeface="Calibri"/>
              </a:rPr>
              <a:t>appropriate</a:t>
            </a:r>
            <a:r>
              <a:rPr lang="en-IN" sz="2800" spc="15" dirty="0" smtClean="0">
                <a:cs typeface="Calibri"/>
              </a:rPr>
              <a:t> </a:t>
            </a:r>
            <a:r>
              <a:rPr lang="en-IN" sz="2800" spc="-5" dirty="0" smtClean="0">
                <a:cs typeface="Calibri"/>
              </a:rPr>
              <a:t>time.</a:t>
            </a:r>
            <a:endParaRPr lang="en-IN" sz="2800" dirty="0" smtClean="0">
              <a:cs typeface="Calibri"/>
            </a:endParaRPr>
          </a:p>
          <a:p>
            <a:pPr marL="354330" indent="-341630">
              <a:lnSpc>
                <a:spcPct val="100000"/>
              </a:lnSpc>
              <a:spcBef>
                <a:spcPts val="180"/>
              </a:spcBef>
              <a:buClr>
                <a:srgbClr val="C00000"/>
              </a:buClr>
              <a:buSzPct val="121000"/>
              <a:buFont typeface="Arial" pitchFamily="34" charset="0"/>
              <a:buChar char="•"/>
              <a:tabLst>
                <a:tab pos="353695" algn="l"/>
                <a:tab pos="354330" algn="l"/>
              </a:tabLst>
            </a:pPr>
            <a:r>
              <a:rPr lang="en-IN" sz="2800" spc="-5" dirty="0" smtClean="0">
                <a:cs typeface="Calibri"/>
              </a:rPr>
              <a:t>Surface must be finished without excessive</a:t>
            </a:r>
            <a:r>
              <a:rPr lang="en-IN" sz="2800" dirty="0" smtClean="0">
                <a:cs typeface="Calibri"/>
              </a:rPr>
              <a:t> </a:t>
            </a:r>
            <a:r>
              <a:rPr lang="en-IN" sz="2800" spc="-5" dirty="0" smtClean="0">
                <a:cs typeface="Calibri"/>
              </a:rPr>
              <a:t>drying</a:t>
            </a:r>
            <a:endParaRPr lang="en-IN" sz="2800" dirty="0" smtClean="0">
              <a:cs typeface="Calibri"/>
            </a:endParaRPr>
          </a:p>
          <a:p>
            <a:pPr marL="354330" indent="-341630">
              <a:lnSpc>
                <a:spcPct val="100000"/>
              </a:lnSpc>
              <a:spcBef>
                <a:spcPts val="180"/>
              </a:spcBef>
              <a:buClr>
                <a:srgbClr val="C00000"/>
              </a:buClr>
              <a:buSzPct val="121000"/>
              <a:buFont typeface="Arial" pitchFamily="34" charset="0"/>
              <a:buChar char="•"/>
              <a:tabLst>
                <a:tab pos="353695" algn="l"/>
                <a:tab pos="354330" algn="l"/>
              </a:tabLst>
            </a:pPr>
            <a:r>
              <a:rPr lang="en-IN" sz="2800" spc="-5" dirty="0" smtClean="0">
                <a:cs typeface="Calibri"/>
              </a:rPr>
              <a:t>Protection of restoration be</a:t>
            </a:r>
            <a:r>
              <a:rPr lang="en-IN" sz="2800" spc="-10" dirty="0" smtClean="0">
                <a:cs typeface="Calibri"/>
              </a:rPr>
              <a:t> </a:t>
            </a:r>
            <a:r>
              <a:rPr lang="en-IN" sz="2800" spc="-5" dirty="0" smtClean="0">
                <a:cs typeface="Calibri"/>
              </a:rPr>
              <a:t>ensured.</a:t>
            </a:r>
            <a:endParaRPr lang="en-IN" sz="2800" dirty="0" smtClean="0">
              <a:cs typeface="Calibri"/>
            </a:endParaRPr>
          </a:p>
          <a:p>
            <a:pPr marL="353695" marR="657860" indent="-341630">
              <a:lnSpc>
                <a:spcPts val="2880"/>
              </a:lnSpc>
              <a:spcBef>
                <a:spcPts val="625"/>
              </a:spcBef>
              <a:buClr>
                <a:srgbClr val="C00000"/>
              </a:buClr>
              <a:buSzPct val="121000"/>
              <a:buFont typeface="Arial" pitchFamily="34" charset="0"/>
              <a:buChar char="•"/>
              <a:tabLst>
                <a:tab pos="353695" algn="l"/>
                <a:tab pos="354330" algn="l"/>
              </a:tabLst>
            </a:pPr>
            <a:r>
              <a:rPr lang="en-IN" sz="2800" spc="-5" dirty="0" smtClean="0">
                <a:cs typeface="Calibri"/>
              </a:rPr>
              <a:t>These conditions </a:t>
            </a:r>
            <a:r>
              <a:rPr lang="en-IN" sz="2800" dirty="0" smtClean="0">
                <a:cs typeface="Calibri"/>
              </a:rPr>
              <a:t>are </a:t>
            </a:r>
            <a:r>
              <a:rPr lang="en-IN" sz="2800" spc="-5" dirty="0" smtClean="0">
                <a:cs typeface="Calibri"/>
              </a:rPr>
              <a:t>similar for </a:t>
            </a:r>
            <a:r>
              <a:rPr lang="en-IN" sz="2800" spc="-5" dirty="0" err="1" smtClean="0">
                <a:cs typeface="Calibri"/>
              </a:rPr>
              <a:t>luting</a:t>
            </a:r>
            <a:r>
              <a:rPr lang="en-IN" sz="2800" spc="-5" dirty="0" smtClean="0">
                <a:cs typeface="Calibri"/>
              </a:rPr>
              <a:t> applications  </a:t>
            </a:r>
            <a:r>
              <a:rPr lang="en-IN" sz="2800" dirty="0" smtClean="0">
                <a:cs typeface="Calibri"/>
              </a:rPr>
              <a:t>except </a:t>
            </a:r>
            <a:r>
              <a:rPr lang="en-IN" sz="2800" spc="-5" dirty="0" smtClean="0">
                <a:cs typeface="Calibri"/>
              </a:rPr>
              <a:t>that no surface finishing is</a:t>
            </a:r>
            <a:r>
              <a:rPr lang="en-IN" sz="2800" spc="-40" dirty="0" smtClean="0">
                <a:cs typeface="Calibri"/>
              </a:rPr>
              <a:t> </a:t>
            </a:r>
            <a:r>
              <a:rPr lang="en-IN" sz="2800" spc="-5" dirty="0" smtClean="0">
                <a:cs typeface="Calibri"/>
              </a:rPr>
              <a:t>needed.</a:t>
            </a:r>
            <a:endParaRPr lang="en-IN" sz="2800" dirty="0" smtClean="0">
              <a:cs typeface="Calibri"/>
            </a:endParaRPr>
          </a:p>
          <a:p>
            <a:pPr>
              <a:buClr>
                <a:srgbClr val="C00000"/>
              </a:buClr>
              <a:buSzPct val="121000"/>
              <a:buFont typeface="Arial" pitchFamily="34" charset="0"/>
              <a:buChar char="•"/>
            </a:pPr>
            <a:endParaRPr lang="en-IN"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normAutofit/>
          </a:bodyPr>
          <a:lstStyle/>
          <a:p>
            <a:pPr marL="322580" marR="30480" indent="-284480">
              <a:lnSpc>
                <a:spcPct val="100000"/>
              </a:lnSpc>
              <a:spcBef>
                <a:spcPts val="100"/>
              </a:spcBef>
              <a:tabLst>
                <a:tab pos="321945" algn="l"/>
                <a:tab pos="322580" algn="l"/>
              </a:tabLst>
            </a:pPr>
            <a:r>
              <a:rPr lang="en-IN" sz="2400" spc="-5" dirty="0" smtClean="0">
                <a:cs typeface="Calibri"/>
              </a:rPr>
              <a:t>The powder </a:t>
            </a:r>
            <a:r>
              <a:rPr lang="en-IN" sz="2400" dirty="0" smtClean="0">
                <a:cs typeface="Calibri"/>
              </a:rPr>
              <a:t>and </a:t>
            </a:r>
            <a:r>
              <a:rPr lang="en-IN" sz="2400" spc="-10" dirty="0" smtClean="0">
                <a:cs typeface="Calibri"/>
              </a:rPr>
              <a:t>liquid </a:t>
            </a:r>
            <a:r>
              <a:rPr lang="en-IN" sz="2400" spc="-5" dirty="0" smtClean="0">
                <a:cs typeface="Calibri"/>
              </a:rPr>
              <a:t>should not be dispersed </a:t>
            </a:r>
            <a:r>
              <a:rPr lang="en-IN" sz="2400" dirty="0" smtClean="0">
                <a:cs typeface="Calibri"/>
              </a:rPr>
              <a:t>on  </a:t>
            </a:r>
            <a:r>
              <a:rPr lang="en-IN" sz="2400" spc="-5" dirty="0" smtClean="0">
                <a:cs typeface="Calibri"/>
              </a:rPr>
              <a:t>slab until just before mixing procedure is begun; as  prolonged exposure to office atmosphere alters the  precise acid: water ratio of </a:t>
            </a:r>
            <a:r>
              <a:rPr lang="en-IN" sz="2400" spc="-10" dirty="0" smtClean="0">
                <a:cs typeface="Calibri"/>
              </a:rPr>
              <a:t>liquid.</a:t>
            </a:r>
          </a:p>
          <a:p>
            <a:pPr marL="322580" marR="30480" indent="-284480">
              <a:lnSpc>
                <a:spcPct val="100000"/>
              </a:lnSpc>
              <a:spcBef>
                <a:spcPts val="100"/>
              </a:spcBef>
              <a:tabLst>
                <a:tab pos="321945" algn="l"/>
                <a:tab pos="322580" algn="l"/>
              </a:tabLst>
            </a:pPr>
            <a:endParaRPr lang="en-US" sz="2400" spc="-10" dirty="0" smtClean="0">
              <a:cs typeface="Calibri"/>
            </a:endParaRPr>
          </a:p>
          <a:p>
            <a:pPr marL="322580" marR="30480" indent="-284480">
              <a:lnSpc>
                <a:spcPct val="100000"/>
              </a:lnSpc>
              <a:spcBef>
                <a:spcPts val="100"/>
              </a:spcBef>
              <a:tabLst>
                <a:tab pos="321945" algn="l"/>
                <a:tab pos="322580" algn="l"/>
              </a:tabLst>
            </a:pPr>
            <a:endParaRPr lang="en-IN" sz="2400" dirty="0" smtClean="0">
              <a:cs typeface="Calibri"/>
            </a:endParaRPr>
          </a:p>
          <a:p>
            <a:pPr marL="322580" marR="90170" indent="-284480">
              <a:lnSpc>
                <a:spcPct val="100000"/>
              </a:lnSpc>
              <a:spcBef>
                <a:spcPts val="600"/>
              </a:spcBef>
              <a:tabLst>
                <a:tab pos="321945" algn="l"/>
                <a:tab pos="322580" algn="l"/>
              </a:tabLst>
            </a:pPr>
            <a:r>
              <a:rPr lang="en-IN" sz="2400" spc="-5" dirty="0" smtClean="0">
                <a:cs typeface="Calibri"/>
              </a:rPr>
              <a:t>The powder is incorporated into </a:t>
            </a:r>
            <a:r>
              <a:rPr lang="en-IN" sz="2400" spc="-10" dirty="0" smtClean="0">
                <a:cs typeface="Calibri"/>
              </a:rPr>
              <a:t>liquid </a:t>
            </a:r>
            <a:r>
              <a:rPr lang="en-IN" sz="2400" spc="-5" dirty="0" smtClean="0">
                <a:cs typeface="Calibri"/>
              </a:rPr>
              <a:t>with stiff,  spatula. The mixing time should not exceed </a:t>
            </a:r>
            <a:r>
              <a:rPr lang="en-IN" sz="2400" spc="-10" dirty="0" smtClean="0">
                <a:cs typeface="Calibri"/>
              </a:rPr>
              <a:t>45-60s.  </a:t>
            </a:r>
            <a:r>
              <a:rPr lang="en-IN" sz="2400" dirty="0" smtClean="0">
                <a:cs typeface="Calibri"/>
              </a:rPr>
              <a:t>At </a:t>
            </a:r>
            <a:r>
              <a:rPr lang="en-IN" sz="2400" spc="-5" dirty="0" smtClean="0">
                <a:cs typeface="Calibri"/>
              </a:rPr>
              <a:t>this time mix should </a:t>
            </a:r>
            <a:r>
              <a:rPr lang="en-IN" sz="2400" dirty="0" smtClean="0">
                <a:cs typeface="Calibri"/>
              </a:rPr>
              <a:t>have a </a:t>
            </a:r>
            <a:r>
              <a:rPr lang="en-IN" sz="2400" spc="-5" dirty="0" smtClean="0">
                <a:cs typeface="Calibri"/>
              </a:rPr>
              <a:t>glossy appearance  which indicates residual </a:t>
            </a:r>
            <a:r>
              <a:rPr lang="en-IN" sz="2400" spc="-5" dirty="0" err="1" smtClean="0">
                <a:cs typeface="Calibri"/>
              </a:rPr>
              <a:t>polyacid</a:t>
            </a:r>
            <a:endParaRPr lang="en-IN" sz="2400" dirty="0" smtClean="0">
              <a:cs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marL="322580" marR="1197610" indent="-284480">
              <a:lnSpc>
                <a:spcPct val="100000"/>
              </a:lnSpc>
              <a:spcBef>
                <a:spcPts val="600"/>
              </a:spcBef>
              <a:tabLst>
                <a:tab pos="321945" algn="l"/>
                <a:tab pos="322580" algn="l"/>
              </a:tabLst>
            </a:pPr>
            <a:r>
              <a:rPr lang="en-IN" sz="2400" spc="-5" dirty="0" smtClean="0">
                <a:cs typeface="Calibri"/>
              </a:rPr>
              <a:t>Prolonged mixing leads to dull surface and  adhesion will not be</a:t>
            </a:r>
            <a:r>
              <a:rPr lang="en-IN" sz="2400" spc="-25" dirty="0" smtClean="0">
                <a:cs typeface="Calibri"/>
              </a:rPr>
              <a:t> </a:t>
            </a:r>
            <a:r>
              <a:rPr lang="en-IN" sz="2400" spc="-5" dirty="0" smtClean="0">
                <a:cs typeface="Calibri"/>
              </a:rPr>
              <a:t>achieved.</a:t>
            </a:r>
          </a:p>
          <a:p>
            <a:pPr marL="322580" marR="1197610" indent="-284480">
              <a:lnSpc>
                <a:spcPct val="100000"/>
              </a:lnSpc>
              <a:spcBef>
                <a:spcPts val="600"/>
              </a:spcBef>
              <a:tabLst>
                <a:tab pos="321945" algn="l"/>
                <a:tab pos="322580" algn="l"/>
              </a:tabLst>
            </a:pPr>
            <a:endParaRPr lang="en-US" sz="2400" spc="-5" dirty="0" smtClean="0">
              <a:cs typeface="Calibri"/>
            </a:endParaRPr>
          </a:p>
          <a:p>
            <a:pPr marL="322580" marR="1197610" indent="-284480">
              <a:lnSpc>
                <a:spcPct val="100000"/>
              </a:lnSpc>
              <a:spcBef>
                <a:spcPts val="600"/>
              </a:spcBef>
              <a:tabLst>
                <a:tab pos="321945" algn="l"/>
                <a:tab pos="322580" algn="l"/>
              </a:tabLst>
            </a:pPr>
            <a:endParaRPr lang="en-IN" sz="2400" dirty="0" smtClean="0">
              <a:cs typeface="Calibri"/>
            </a:endParaRPr>
          </a:p>
          <a:p>
            <a:pPr marL="322580" marR="37465" indent="-284480">
              <a:lnSpc>
                <a:spcPct val="100000"/>
              </a:lnSpc>
              <a:spcBef>
                <a:spcPts val="600"/>
              </a:spcBef>
              <a:tabLst>
                <a:tab pos="321945" algn="l"/>
                <a:tab pos="322580" algn="l"/>
              </a:tabLst>
            </a:pPr>
            <a:r>
              <a:rPr lang="en-IN" sz="2400" spc="-10" dirty="0" smtClean="0">
                <a:cs typeface="Calibri"/>
              </a:rPr>
              <a:t>GIC </a:t>
            </a:r>
            <a:r>
              <a:rPr lang="en-IN" sz="2400" spc="-5" dirty="0" smtClean="0">
                <a:cs typeface="Calibri"/>
              </a:rPr>
              <a:t>are also supplied in capsule containing  </a:t>
            </a:r>
            <a:r>
              <a:rPr lang="en-IN" sz="2400" spc="-5" dirty="0" err="1" smtClean="0">
                <a:cs typeface="Calibri"/>
              </a:rPr>
              <a:t>preproportioned</a:t>
            </a:r>
            <a:r>
              <a:rPr lang="en-IN" sz="2400" spc="-5" dirty="0" smtClean="0">
                <a:cs typeface="Calibri"/>
              </a:rPr>
              <a:t> powder </a:t>
            </a:r>
            <a:r>
              <a:rPr lang="en-IN" sz="2400" dirty="0" smtClean="0">
                <a:cs typeface="Calibri"/>
              </a:rPr>
              <a:t>and </a:t>
            </a:r>
            <a:r>
              <a:rPr lang="en-IN" sz="2400" spc="-5" dirty="0" smtClean="0">
                <a:cs typeface="Calibri"/>
              </a:rPr>
              <a:t>liquid. Mixing is  accomplished in </a:t>
            </a:r>
            <a:r>
              <a:rPr lang="en-IN" sz="2400" dirty="0" smtClean="0">
                <a:cs typeface="Calibri"/>
              </a:rPr>
              <a:t>an </a:t>
            </a:r>
            <a:r>
              <a:rPr lang="en-IN" sz="2400" spc="-5" dirty="0" smtClean="0">
                <a:cs typeface="Calibri"/>
              </a:rPr>
              <a:t>amalgamator after the seal that  separates the powder and liquid is broken. Capsule  also contains </a:t>
            </a:r>
            <a:r>
              <a:rPr lang="en-IN" sz="2400" dirty="0" smtClean="0">
                <a:cs typeface="Calibri"/>
              </a:rPr>
              <a:t>a </a:t>
            </a:r>
            <a:r>
              <a:rPr lang="en-IN" sz="2400" spc="-5" dirty="0" smtClean="0">
                <a:cs typeface="Calibri"/>
              </a:rPr>
              <a:t>nozzle for</a:t>
            </a:r>
            <a:r>
              <a:rPr lang="en-IN" sz="2400" spc="-15" dirty="0" smtClean="0">
                <a:cs typeface="Calibri"/>
              </a:rPr>
              <a:t> </a:t>
            </a:r>
            <a:r>
              <a:rPr lang="en-IN" sz="2400" spc="-5" dirty="0" smtClean="0">
                <a:cs typeface="Calibri"/>
              </a:rPr>
              <a:t>placement</a:t>
            </a:r>
            <a:endParaRPr lang="en-IN" dirty="0" smtClean="0"/>
          </a:p>
          <a:p>
            <a:endParaRPr lang="en-IN"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time</a:t>
            </a:r>
            <a:endParaRPr lang="en-IN" dirty="0"/>
          </a:p>
        </p:txBody>
      </p:sp>
      <p:sp>
        <p:nvSpPr>
          <p:cNvPr id="3" name="Content Placeholder 2"/>
          <p:cNvSpPr>
            <a:spLocks noGrp="1"/>
          </p:cNvSpPr>
          <p:nvPr>
            <p:ph sz="quarter" idx="1"/>
          </p:nvPr>
        </p:nvSpPr>
        <p:spPr/>
        <p:txBody>
          <a:bodyPr>
            <a:normAutofit fontScale="85000" lnSpcReduction="10000"/>
          </a:bodyPr>
          <a:lstStyle/>
          <a:p>
            <a:pPr marL="12700" marR="172720">
              <a:lnSpc>
                <a:spcPct val="150000"/>
              </a:lnSpc>
              <a:spcBef>
                <a:spcPts val="100"/>
              </a:spcBef>
              <a:buFont typeface="Arial"/>
              <a:buChar char="•"/>
              <a:tabLst>
                <a:tab pos="204470" algn="l"/>
              </a:tabLst>
            </a:pPr>
            <a:r>
              <a:rPr lang="en-IN" sz="2800" dirty="0" smtClean="0">
                <a:cs typeface="Arial"/>
              </a:rPr>
              <a:t>It </a:t>
            </a:r>
            <a:r>
              <a:rPr lang="en-IN" sz="2800" spc="-5" dirty="0" smtClean="0">
                <a:cs typeface="Arial"/>
              </a:rPr>
              <a:t>sets rapidly </a:t>
            </a:r>
            <a:r>
              <a:rPr lang="en-IN" sz="2800" dirty="0" smtClean="0">
                <a:cs typeface="Arial"/>
              </a:rPr>
              <a:t>in </a:t>
            </a:r>
            <a:r>
              <a:rPr lang="en-IN" sz="2800" spc="-5" dirty="0" smtClean="0">
                <a:cs typeface="Arial"/>
              </a:rPr>
              <a:t>the mouth that </a:t>
            </a:r>
            <a:r>
              <a:rPr lang="en-IN" sz="2800" dirty="0" smtClean="0">
                <a:cs typeface="Arial"/>
              </a:rPr>
              <a:t>is </a:t>
            </a:r>
            <a:r>
              <a:rPr lang="en-IN" sz="2800" spc="5" dirty="0" smtClean="0">
                <a:cs typeface="Arial"/>
              </a:rPr>
              <a:t>within </a:t>
            </a:r>
            <a:r>
              <a:rPr lang="en-IN" sz="2800" spc="-5" dirty="0" smtClean="0">
                <a:cs typeface="Arial"/>
              </a:rPr>
              <a:t>3-5 min  </a:t>
            </a:r>
            <a:r>
              <a:rPr lang="en-IN" sz="2800" spc="-10" dirty="0" smtClean="0">
                <a:cs typeface="Arial"/>
              </a:rPr>
              <a:t>and hardens </a:t>
            </a:r>
            <a:r>
              <a:rPr lang="en-IN" sz="2800" dirty="0" smtClean="0">
                <a:cs typeface="Arial"/>
              </a:rPr>
              <a:t>to </a:t>
            </a:r>
            <a:r>
              <a:rPr lang="en-IN" sz="2800" spc="-5" dirty="0" smtClean="0">
                <a:cs typeface="Arial"/>
              </a:rPr>
              <a:t>form </a:t>
            </a:r>
            <a:r>
              <a:rPr lang="en-IN" sz="2800" dirty="0" smtClean="0">
                <a:cs typeface="Arial"/>
              </a:rPr>
              <a:t>a </a:t>
            </a:r>
            <a:r>
              <a:rPr lang="en-IN" sz="2800" spc="-5" dirty="0" smtClean="0">
                <a:cs typeface="Arial"/>
              </a:rPr>
              <a:t>body having translucency  that matches</a:t>
            </a:r>
            <a:r>
              <a:rPr lang="en-IN" sz="2800" dirty="0" smtClean="0">
                <a:cs typeface="Arial"/>
              </a:rPr>
              <a:t> </a:t>
            </a:r>
            <a:r>
              <a:rPr lang="en-IN" sz="2800" spc="-10" dirty="0" smtClean="0">
                <a:cs typeface="Arial"/>
              </a:rPr>
              <a:t>enamel</a:t>
            </a:r>
          </a:p>
          <a:p>
            <a:pPr marL="12700" marR="172720">
              <a:lnSpc>
                <a:spcPct val="150000"/>
              </a:lnSpc>
              <a:spcBef>
                <a:spcPts val="100"/>
              </a:spcBef>
              <a:buFont typeface="Arial"/>
              <a:buChar char="•"/>
              <a:tabLst>
                <a:tab pos="204470" algn="l"/>
              </a:tabLst>
            </a:pPr>
            <a:endParaRPr lang="en-IN" sz="2800" dirty="0" smtClean="0">
              <a:cs typeface="Arial"/>
            </a:endParaRPr>
          </a:p>
          <a:p>
            <a:pPr marL="204470" indent="-191770">
              <a:lnSpc>
                <a:spcPct val="100000"/>
              </a:lnSpc>
              <a:spcBef>
                <a:spcPts val="1440"/>
              </a:spcBef>
              <a:buFont typeface="Arial"/>
              <a:buChar char="•"/>
              <a:tabLst>
                <a:tab pos="204470" algn="l"/>
                <a:tab pos="4537710" algn="l"/>
              </a:tabLst>
            </a:pPr>
            <a:r>
              <a:rPr lang="en-IN" sz="2800" spc="-5" dirty="0" smtClean="0">
                <a:cs typeface="Arial"/>
              </a:rPr>
              <a:t>Setting </a:t>
            </a:r>
            <a:r>
              <a:rPr lang="en-IN" sz="2800" dirty="0" smtClean="0">
                <a:cs typeface="Arial"/>
              </a:rPr>
              <a:t>time for </a:t>
            </a:r>
            <a:r>
              <a:rPr lang="en-IN" sz="2800" spc="-10" dirty="0" smtClean="0">
                <a:cs typeface="Arial"/>
              </a:rPr>
              <a:t>type </a:t>
            </a:r>
            <a:r>
              <a:rPr lang="en-IN" sz="2800" dirty="0" smtClean="0">
                <a:cs typeface="Arial"/>
              </a:rPr>
              <a:t>I</a:t>
            </a:r>
            <a:r>
              <a:rPr lang="en-IN" sz="2800" spc="20" dirty="0" smtClean="0">
                <a:cs typeface="Arial"/>
              </a:rPr>
              <a:t> </a:t>
            </a:r>
            <a:r>
              <a:rPr lang="en-IN" sz="2800" dirty="0" smtClean="0">
                <a:cs typeface="Arial"/>
              </a:rPr>
              <a:t>–GIC</a:t>
            </a:r>
            <a:r>
              <a:rPr lang="en-IN" sz="2800" spc="-5" dirty="0" smtClean="0">
                <a:cs typeface="Arial"/>
              </a:rPr>
              <a:t> </a:t>
            </a:r>
            <a:r>
              <a:rPr lang="en-IN" sz="2800" dirty="0" smtClean="0">
                <a:cs typeface="Arial"/>
              </a:rPr>
              <a:t>–	5 -7</a:t>
            </a:r>
            <a:r>
              <a:rPr lang="en-IN" sz="2800" spc="-15" dirty="0" smtClean="0">
                <a:cs typeface="Arial"/>
              </a:rPr>
              <a:t> </a:t>
            </a:r>
            <a:r>
              <a:rPr lang="en-IN" sz="2800" dirty="0" smtClean="0">
                <a:cs typeface="Arial"/>
              </a:rPr>
              <a:t>min</a:t>
            </a:r>
          </a:p>
          <a:p>
            <a:pPr marL="204470" indent="-191770">
              <a:lnSpc>
                <a:spcPct val="100000"/>
              </a:lnSpc>
              <a:spcBef>
                <a:spcPts val="1440"/>
              </a:spcBef>
              <a:buFont typeface="Arial"/>
              <a:buChar char="•"/>
              <a:tabLst>
                <a:tab pos="204470" algn="l"/>
              </a:tabLst>
            </a:pPr>
            <a:r>
              <a:rPr lang="en-IN" sz="2800" spc="-5" dirty="0" smtClean="0">
                <a:cs typeface="Arial"/>
              </a:rPr>
              <a:t>Setting </a:t>
            </a:r>
            <a:r>
              <a:rPr lang="en-IN" sz="2800" dirty="0" smtClean="0">
                <a:cs typeface="Arial"/>
              </a:rPr>
              <a:t>time for </a:t>
            </a:r>
            <a:r>
              <a:rPr lang="en-IN" sz="2800" spc="-10" dirty="0" smtClean="0">
                <a:cs typeface="Arial"/>
              </a:rPr>
              <a:t>type </a:t>
            </a:r>
            <a:r>
              <a:rPr lang="en-IN" sz="2800" dirty="0" smtClean="0">
                <a:cs typeface="Arial"/>
              </a:rPr>
              <a:t>II–GIC -10</a:t>
            </a:r>
            <a:r>
              <a:rPr lang="en-IN" sz="2800" spc="-30" dirty="0" smtClean="0">
                <a:cs typeface="Arial"/>
              </a:rPr>
              <a:t> </a:t>
            </a:r>
            <a:r>
              <a:rPr lang="en-IN" sz="2800" dirty="0" smtClean="0">
                <a:cs typeface="Arial"/>
              </a:rPr>
              <a:t>min</a:t>
            </a:r>
          </a:p>
          <a:p>
            <a:pPr marL="204470" indent="-191770">
              <a:lnSpc>
                <a:spcPct val="100000"/>
              </a:lnSpc>
              <a:spcBef>
                <a:spcPts val="1440"/>
              </a:spcBef>
              <a:buFont typeface="Arial"/>
              <a:buChar char="•"/>
              <a:tabLst>
                <a:tab pos="204470" algn="l"/>
              </a:tabLst>
            </a:pPr>
            <a:endParaRPr lang="en-IN" sz="2800" dirty="0" smtClean="0">
              <a:cs typeface="Arial"/>
            </a:endParaRPr>
          </a:p>
          <a:p>
            <a:pPr marL="12700" marR="5080">
              <a:lnSpc>
                <a:spcPct val="150000"/>
              </a:lnSpc>
              <a:buFont typeface="Arial"/>
              <a:buChar char="•"/>
              <a:tabLst>
                <a:tab pos="204470" algn="l"/>
              </a:tabLst>
            </a:pPr>
            <a:r>
              <a:rPr lang="en-IN" sz="2800" spc="-5" dirty="0" smtClean="0">
                <a:cs typeface="Arial"/>
              </a:rPr>
              <a:t>Film thickness should not </a:t>
            </a:r>
            <a:r>
              <a:rPr lang="en-IN" sz="2800" spc="-10" dirty="0" smtClean="0">
                <a:cs typeface="Arial"/>
              </a:rPr>
              <a:t>exceed 20µm </a:t>
            </a:r>
            <a:r>
              <a:rPr lang="en-IN" sz="2800" spc="-5" dirty="0" smtClean="0">
                <a:cs typeface="Arial"/>
              </a:rPr>
              <a:t>for </a:t>
            </a:r>
            <a:r>
              <a:rPr lang="en-IN" sz="2800" spc="-5" dirty="0" err="1" smtClean="0">
                <a:cs typeface="Arial"/>
              </a:rPr>
              <a:t>luting</a:t>
            </a:r>
            <a:r>
              <a:rPr lang="en-IN" sz="2800" spc="-5" dirty="0" smtClean="0">
                <a:cs typeface="Arial"/>
              </a:rPr>
              <a:t>  agents</a:t>
            </a:r>
            <a:endParaRPr lang="en-IN" sz="2800" dirty="0" smtClean="0">
              <a:cs typeface="Arial"/>
            </a:endParaRPr>
          </a:p>
          <a:p>
            <a:endParaRPr lang="en-IN"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hy props.jpg"/>
          <p:cNvPicPr>
            <a:picLocks noGrp="1" noChangeAspect="1"/>
          </p:cNvPicPr>
          <p:nvPr>
            <p:ph sz="quarter" idx="1"/>
          </p:nvPr>
        </p:nvPicPr>
        <p:blipFill>
          <a:blip r:embed="rId2" cstate="print"/>
          <a:srcRect l="2544" t="29159"/>
          <a:stretch>
            <a:fillRect/>
          </a:stretch>
        </p:blipFill>
        <p:spPr>
          <a:xfrm>
            <a:off x="179512" y="2060848"/>
            <a:ext cx="8056914" cy="4392488"/>
          </a:xfr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Dissolution</a:t>
            </a:r>
            <a:endParaRPr lang="en-IN" dirty="0"/>
          </a:p>
        </p:txBody>
      </p:sp>
      <p:sp>
        <p:nvSpPr>
          <p:cNvPr id="3" name="Content Placeholder 2"/>
          <p:cNvSpPr>
            <a:spLocks noGrp="1"/>
          </p:cNvSpPr>
          <p:nvPr>
            <p:ph sz="quarter" idx="1"/>
          </p:nvPr>
        </p:nvSpPr>
        <p:spPr/>
        <p:txBody>
          <a:bodyPr>
            <a:normAutofit/>
          </a:bodyPr>
          <a:lstStyle/>
          <a:p>
            <a:pPr marL="12700" marR="5080" indent="571500">
              <a:lnSpc>
                <a:spcPct val="100000"/>
              </a:lnSpc>
              <a:spcBef>
                <a:spcPts val="100"/>
              </a:spcBef>
            </a:pPr>
            <a:r>
              <a:rPr lang="en-IN" sz="2400" dirty="0" smtClean="0">
                <a:cs typeface="Arial"/>
              </a:rPr>
              <a:t>At the </a:t>
            </a:r>
            <a:r>
              <a:rPr lang="en-IN" sz="2400" spc="-5" dirty="0" smtClean="0">
                <a:cs typeface="Arial"/>
              </a:rPr>
              <a:t>beginning </a:t>
            </a:r>
            <a:r>
              <a:rPr lang="en-IN" sz="2400" dirty="0" smtClean="0">
                <a:cs typeface="Arial"/>
              </a:rPr>
              <a:t>of </a:t>
            </a:r>
            <a:r>
              <a:rPr lang="en-IN" sz="2400" spc="-5" dirty="0" smtClean="0">
                <a:cs typeface="Arial"/>
              </a:rPr>
              <a:t>the reaction the surface  </a:t>
            </a:r>
            <a:r>
              <a:rPr lang="en-IN" sz="2400" dirty="0" smtClean="0">
                <a:cs typeface="Arial"/>
              </a:rPr>
              <a:t>of </a:t>
            </a:r>
            <a:r>
              <a:rPr lang="en-IN" sz="2400" spc="-5" dirty="0" smtClean="0">
                <a:cs typeface="Arial"/>
              </a:rPr>
              <a:t>the glass particles </a:t>
            </a:r>
            <a:r>
              <a:rPr lang="en-IN" sz="2400" dirty="0" smtClean="0">
                <a:cs typeface="Arial"/>
              </a:rPr>
              <a:t>is </a:t>
            </a:r>
            <a:r>
              <a:rPr lang="en-IN" sz="2400" spc="-5" dirty="0" smtClean="0">
                <a:cs typeface="Arial"/>
              </a:rPr>
              <a:t>attacked by the  </a:t>
            </a:r>
            <a:r>
              <a:rPr lang="en-IN" sz="2400" spc="-10" dirty="0" err="1" smtClean="0">
                <a:cs typeface="Arial"/>
              </a:rPr>
              <a:t>polyacid</a:t>
            </a:r>
            <a:r>
              <a:rPr lang="en-IN" sz="2400" spc="-10" dirty="0" smtClean="0">
                <a:cs typeface="Arial"/>
              </a:rPr>
              <a:t>.</a:t>
            </a:r>
          </a:p>
          <a:p>
            <a:pPr marL="12700" marR="5080" indent="571500">
              <a:lnSpc>
                <a:spcPct val="100000"/>
              </a:lnSpc>
              <a:spcBef>
                <a:spcPts val="100"/>
              </a:spcBef>
            </a:pPr>
            <a:endParaRPr lang="en-US" sz="2400" spc="-10" dirty="0" smtClean="0">
              <a:cs typeface="Arial"/>
            </a:endParaRPr>
          </a:p>
          <a:p>
            <a:pPr marL="12700" marR="5080" indent="571500">
              <a:lnSpc>
                <a:spcPct val="100000"/>
              </a:lnSpc>
              <a:spcBef>
                <a:spcPts val="100"/>
              </a:spcBef>
            </a:pPr>
            <a:endParaRPr lang="en-IN" sz="2400" dirty="0" smtClean="0">
              <a:cs typeface="Arial"/>
            </a:endParaRPr>
          </a:p>
          <a:p>
            <a:r>
              <a:rPr lang="en-IN" sz="2400" spc="-5" dirty="0" smtClean="0">
                <a:cs typeface="Arial"/>
              </a:rPr>
              <a:t>This results </a:t>
            </a:r>
            <a:r>
              <a:rPr lang="en-IN" sz="2400" dirty="0" smtClean="0">
                <a:cs typeface="Arial"/>
              </a:rPr>
              <a:t>in the </a:t>
            </a:r>
            <a:r>
              <a:rPr lang="en-IN" sz="2400" spc="-5" dirty="0" smtClean="0">
                <a:cs typeface="Arial"/>
              </a:rPr>
              <a:t>dissolution of the glass  particles releasing calcium and aluminium ions  leading </a:t>
            </a:r>
            <a:r>
              <a:rPr lang="en-IN" sz="2400" dirty="0" smtClean="0">
                <a:cs typeface="Arial"/>
              </a:rPr>
              <a:t>to the </a:t>
            </a:r>
            <a:r>
              <a:rPr lang="en-IN" sz="2400" spc="-5" dirty="0" err="1" smtClean="0">
                <a:cs typeface="Arial"/>
              </a:rPr>
              <a:t>formination</a:t>
            </a:r>
            <a:r>
              <a:rPr lang="en-IN" sz="2400" spc="-5" dirty="0" smtClean="0">
                <a:cs typeface="Arial"/>
              </a:rPr>
              <a:t> </a:t>
            </a:r>
            <a:r>
              <a:rPr lang="en-IN" sz="2400" dirty="0" smtClean="0">
                <a:cs typeface="Arial"/>
              </a:rPr>
              <a:t>of </a:t>
            </a:r>
            <a:r>
              <a:rPr lang="en-IN" sz="2400" spc="-5" dirty="0" smtClean="0">
                <a:cs typeface="Arial"/>
              </a:rPr>
              <a:t>the cement </a:t>
            </a:r>
            <a:r>
              <a:rPr lang="en-IN" sz="2400" spc="-10" dirty="0" smtClean="0">
                <a:cs typeface="Arial"/>
              </a:rPr>
              <a:t>sol.</a:t>
            </a:r>
            <a:endParaRPr lang="en-IN" sz="24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a:t>
            </a:r>
            <a:endParaRPr lang="en-IN" dirty="0"/>
          </a:p>
        </p:txBody>
      </p:sp>
      <p:sp>
        <p:nvSpPr>
          <p:cNvPr id="3" name="Content Placeholder 2"/>
          <p:cNvSpPr>
            <a:spLocks noGrp="1"/>
          </p:cNvSpPr>
          <p:nvPr>
            <p:ph sz="quarter" idx="1"/>
          </p:nvPr>
        </p:nvSpPr>
        <p:spPr/>
        <p:txBody>
          <a:bodyPr>
            <a:normAutofit/>
          </a:bodyPr>
          <a:lstStyle/>
          <a:p>
            <a:r>
              <a:rPr lang="en-IN" sz="2400" spc="-5" dirty="0" smtClean="0">
                <a:cs typeface="Calibri"/>
              </a:rPr>
              <a:t>During this stage calcium and </a:t>
            </a:r>
            <a:r>
              <a:rPr lang="en-IN" sz="2400" spc="-5" dirty="0" err="1" smtClean="0">
                <a:cs typeface="Calibri"/>
              </a:rPr>
              <a:t>aluminum</a:t>
            </a:r>
            <a:r>
              <a:rPr lang="en-IN" sz="2400" spc="-5" dirty="0" smtClean="0">
                <a:cs typeface="Calibri"/>
              </a:rPr>
              <a:t> ions bind  to</a:t>
            </a:r>
            <a:r>
              <a:rPr lang="en-IN" sz="2400" spc="20" dirty="0" smtClean="0">
                <a:cs typeface="Calibri"/>
              </a:rPr>
              <a:t> </a:t>
            </a:r>
            <a:r>
              <a:rPr lang="en-IN" sz="2400" spc="-5" dirty="0" err="1" smtClean="0">
                <a:cs typeface="Calibri"/>
              </a:rPr>
              <a:t>polycarboxylate</a:t>
            </a:r>
            <a:r>
              <a:rPr lang="en-IN" sz="2400" spc="5" dirty="0" smtClean="0">
                <a:cs typeface="Calibri"/>
              </a:rPr>
              <a:t> </a:t>
            </a:r>
            <a:r>
              <a:rPr lang="en-IN" sz="2400" spc="-5" dirty="0" smtClean="0">
                <a:cs typeface="Calibri"/>
              </a:rPr>
              <a:t>groups.</a:t>
            </a:r>
          </a:p>
          <a:p>
            <a:endParaRPr lang="en-IN" sz="2400" spc="-5" dirty="0" smtClean="0">
              <a:cs typeface="Calibri"/>
            </a:endParaRPr>
          </a:p>
          <a:p>
            <a:r>
              <a:rPr lang="en-IN" sz="2400" spc="-5" dirty="0" smtClean="0">
                <a:cs typeface="Calibri"/>
              </a:rPr>
              <a:t>The initial set is achieved  </a:t>
            </a:r>
            <a:r>
              <a:rPr lang="en-IN" sz="2400" dirty="0" smtClean="0">
                <a:cs typeface="Calibri"/>
              </a:rPr>
              <a:t>by </a:t>
            </a:r>
            <a:r>
              <a:rPr lang="en-IN" sz="2400" spc="-5" dirty="0" smtClean="0">
                <a:cs typeface="Calibri"/>
              </a:rPr>
              <a:t>cross-linking </a:t>
            </a:r>
            <a:r>
              <a:rPr lang="en-IN" sz="2400" dirty="0" smtClean="0">
                <a:cs typeface="Calibri"/>
              </a:rPr>
              <a:t>of </a:t>
            </a:r>
            <a:r>
              <a:rPr lang="en-IN" sz="2400" spc="-5" dirty="0" smtClean="0">
                <a:cs typeface="Calibri"/>
              </a:rPr>
              <a:t>the more readily available calcium  ions with the carboxyl of the</a:t>
            </a:r>
            <a:r>
              <a:rPr lang="en-IN" sz="2400" spc="-20" dirty="0" smtClean="0">
                <a:cs typeface="Calibri"/>
              </a:rPr>
              <a:t> </a:t>
            </a:r>
            <a:r>
              <a:rPr lang="en-IN" sz="2400" spc="-5" dirty="0" smtClean="0">
                <a:cs typeface="Calibri"/>
              </a:rPr>
              <a:t>acid.</a:t>
            </a:r>
            <a:endParaRPr lang="en-IN" sz="2400" dirty="0" smtClean="0">
              <a:cs typeface="Calibri"/>
            </a:endParaRPr>
          </a:p>
          <a:p>
            <a:endParaRPr lang="en-IN"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TotalTime>
  <Words>5112</Words>
  <Application>Microsoft Office PowerPoint</Application>
  <PresentationFormat>On-screen Show (4:3)</PresentationFormat>
  <Paragraphs>1070</Paragraphs>
  <Slides>119</Slides>
  <Notes>49</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Equity</vt:lpstr>
      <vt:lpstr>Dental Cements</vt:lpstr>
      <vt:lpstr>CONTENTS</vt:lpstr>
      <vt:lpstr>Slide 3</vt:lpstr>
      <vt:lpstr>INTRODUCTION </vt:lpstr>
      <vt:lpstr>DEFINITIONS</vt:lpstr>
      <vt:lpstr>Slide 6</vt:lpstr>
      <vt:lpstr>History…</vt:lpstr>
      <vt:lpstr>Ideal properties of dental cements</vt:lpstr>
      <vt:lpstr>CLASSIFICATION Based on Ingredients &amp; Application                                      (Craig 12th edition)</vt:lpstr>
      <vt:lpstr>Water based cements</vt:lpstr>
      <vt:lpstr>Slide 11</vt:lpstr>
      <vt:lpstr>Slide 12</vt:lpstr>
      <vt:lpstr>Slide 13</vt:lpstr>
      <vt:lpstr> Classification based on setting reaction ( Skinners) </vt:lpstr>
      <vt:lpstr>  Classification  (E.C. Combe 6th edition)</vt:lpstr>
      <vt:lpstr>Slide 16</vt:lpstr>
      <vt:lpstr>Zinc Phosphate cement</vt:lpstr>
      <vt:lpstr>Composition</vt:lpstr>
      <vt:lpstr>Slide 19</vt:lpstr>
      <vt:lpstr>CLASSIFICATION  Anusavice </vt:lpstr>
      <vt:lpstr>Manipulation </vt:lpstr>
      <vt:lpstr>Slide 22</vt:lpstr>
      <vt:lpstr>Slide 23</vt:lpstr>
      <vt:lpstr>Frozen Slab Technique</vt:lpstr>
      <vt:lpstr>SETTING REACTION</vt:lpstr>
      <vt:lpstr>Properties</vt:lpstr>
      <vt:lpstr>Slide 27</vt:lpstr>
      <vt:lpstr>Slide 28</vt:lpstr>
      <vt:lpstr>Variations in Zinc Phosphate Cement</vt:lpstr>
      <vt:lpstr>Zinc Oxide Eugenol</vt:lpstr>
      <vt:lpstr>  ZINC OXIDE EUGENOL  </vt:lpstr>
      <vt:lpstr>CLASSIFICATION  (ADA Sp. No 30)</vt:lpstr>
      <vt:lpstr>ZINC OXIDE EUGENOL CEMENT</vt:lpstr>
      <vt:lpstr>Slide 34</vt:lpstr>
      <vt:lpstr>Slide 35</vt:lpstr>
      <vt:lpstr>Slide 36</vt:lpstr>
      <vt:lpstr>Slide 37</vt:lpstr>
      <vt:lpstr>Slide 38</vt:lpstr>
      <vt:lpstr>RESIN REINFORCED ZINC OXIDE  EUGENOL CEMENT</vt:lpstr>
      <vt:lpstr>PROPERTIES</vt:lpstr>
      <vt:lpstr>Slide 41</vt:lpstr>
      <vt:lpstr>Slide 42</vt:lpstr>
      <vt:lpstr>Zinc Oxide Eugenol</vt:lpstr>
      <vt:lpstr>  ZINC OXIDE EUGENOL  </vt:lpstr>
      <vt:lpstr>CLASSIFICATION  (ADA Sp. No 30)</vt:lpstr>
      <vt:lpstr>ZINC OXIDE EUGENOL CEMENT</vt:lpstr>
      <vt:lpstr>Slide 47</vt:lpstr>
      <vt:lpstr>Slide 48</vt:lpstr>
      <vt:lpstr>Slide 49</vt:lpstr>
      <vt:lpstr>ZINC OXIDE EUGENOL</vt:lpstr>
      <vt:lpstr>Slide 51</vt:lpstr>
      <vt:lpstr>RESIN REINFORCED ZINC OXIDE  EUGENOL CEMENT</vt:lpstr>
      <vt:lpstr>PROPERTIES</vt:lpstr>
      <vt:lpstr>Slide 54</vt:lpstr>
      <vt:lpstr> Silicates  </vt:lpstr>
      <vt:lpstr>Composition</vt:lpstr>
      <vt:lpstr>Setting Reaction</vt:lpstr>
      <vt:lpstr>Advantages</vt:lpstr>
      <vt:lpstr>ZINC POLYCARBOXYLATE</vt:lpstr>
      <vt:lpstr>Slide 60</vt:lpstr>
      <vt:lpstr>Setting Reaction</vt:lpstr>
      <vt:lpstr>Properties</vt:lpstr>
      <vt:lpstr>Slide 63</vt:lpstr>
      <vt:lpstr>Slide 64</vt:lpstr>
      <vt:lpstr>Calcium hydroxide</vt:lpstr>
      <vt:lpstr>Slide 66</vt:lpstr>
      <vt:lpstr>Composition</vt:lpstr>
      <vt:lpstr>Slide 68</vt:lpstr>
      <vt:lpstr>Slide 69</vt:lpstr>
      <vt:lpstr>Slide 70</vt:lpstr>
      <vt:lpstr>Slide 71</vt:lpstr>
      <vt:lpstr>Slide 72</vt:lpstr>
      <vt:lpstr>Slide 73</vt:lpstr>
      <vt:lpstr>Slide 74</vt:lpstr>
      <vt:lpstr>Slide 75</vt:lpstr>
      <vt:lpstr>Advantages</vt:lpstr>
      <vt:lpstr>Disadvantages</vt:lpstr>
      <vt:lpstr>Glass ionomer cement</vt:lpstr>
      <vt:lpstr>Definition</vt:lpstr>
      <vt:lpstr>Classification</vt:lpstr>
      <vt:lpstr>Slide 81</vt:lpstr>
      <vt:lpstr>Slide 82</vt:lpstr>
      <vt:lpstr>Slide 83</vt:lpstr>
      <vt:lpstr>Slide 84</vt:lpstr>
      <vt:lpstr>Slide 85</vt:lpstr>
      <vt:lpstr>Liquid</vt:lpstr>
      <vt:lpstr>Itaconic acid</vt:lpstr>
      <vt:lpstr>Polymaleic acid</vt:lpstr>
      <vt:lpstr>Tartaric acid</vt:lpstr>
      <vt:lpstr>Water</vt:lpstr>
      <vt:lpstr>Dispensing</vt:lpstr>
      <vt:lpstr>Mixing</vt:lpstr>
      <vt:lpstr>Slide 93</vt:lpstr>
      <vt:lpstr>Slide 94</vt:lpstr>
      <vt:lpstr>Slide 95</vt:lpstr>
      <vt:lpstr>Setting time</vt:lpstr>
      <vt:lpstr>Slide 97</vt:lpstr>
      <vt:lpstr>Dissolution</vt:lpstr>
      <vt:lpstr>Precipitation</vt:lpstr>
      <vt:lpstr>Gelation</vt:lpstr>
      <vt:lpstr>Maturation</vt:lpstr>
      <vt:lpstr>Hydration</vt:lpstr>
      <vt:lpstr>Factors affecting setting mechanism</vt:lpstr>
      <vt:lpstr>Slide 104</vt:lpstr>
      <vt:lpstr>Indications</vt:lpstr>
      <vt:lpstr>Contraindications</vt:lpstr>
      <vt:lpstr>Physical properties</vt:lpstr>
      <vt:lpstr>Slide 108</vt:lpstr>
      <vt:lpstr>Slide 109</vt:lpstr>
      <vt:lpstr>Slide 110</vt:lpstr>
      <vt:lpstr>Slide 111</vt:lpstr>
      <vt:lpstr>Atraumatic restorative technique</vt:lpstr>
      <vt:lpstr>Modifications of GIC</vt:lpstr>
      <vt:lpstr>Slide 114</vt:lpstr>
      <vt:lpstr>Advantages of RMGIC</vt:lpstr>
      <vt:lpstr>Slide 116</vt:lpstr>
      <vt:lpstr>Slide 117</vt:lpstr>
      <vt:lpstr>Slide 118</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Cements</dc:title>
  <dc:creator>Admin</dc:creator>
  <cp:lastModifiedBy>Cons</cp:lastModifiedBy>
  <cp:revision>9</cp:revision>
  <dcterms:created xsi:type="dcterms:W3CDTF">2018-12-30T09:26:13Z</dcterms:created>
  <dcterms:modified xsi:type="dcterms:W3CDTF">2021-10-07T07:53:18Z</dcterms:modified>
</cp:coreProperties>
</file>