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84" r:id="rId4"/>
    <p:sldId id="285" r:id="rId5"/>
    <p:sldId id="257" r:id="rId6"/>
    <p:sldId id="258" r:id="rId7"/>
    <p:sldId id="270" r:id="rId8"/>
    <p:sldId id="259" r:id="rId9"/>
    <p:sldId id="271" r:id="rId10"/>
    <p:sldId id="272" r:id="rId11"/>
    <p:sldId id="260" r:id="rId12"/>
    <p:sldId id="273" r:id="rId13"/>
    <p:sldId id="261" r:id="rId14"/>
    <p:sldId id="274" r:id="rId15"/>
    <p:sldId id="262" r:id="rId16"/>
    <p:sldId id="264" r:id="rId17"/>
    <p:sldId id="275" r:id="rId18"/>
    <p:sldId id="265" r:id="rId19"/>
    <p:sldId id="276" r:id="rId20"/>
    <p:sldId id="266" r:id="rId21"/>
    <p:sldId id="277" r:id="rId22"/>
    <p:sldId id="267" r:id="rId23"/>
    <p:sldId id="278" r:id="rId24"/>
    <p:sldId id="268" r:id="rId25"/>
    <p:sldId id="279" r:id="rId26"/>
    <p:sldId id="280" r:id="rId27"/>
    <p:sldId id="281" r:id="rId28"/>
    <p:sldId id="283" r:id="rId29"/>
    <p:sldId id="282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595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E93740-D740-45B8-BC12-1CDE6B1856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B26124-62C7-4235-A53B-FB99FFB74C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6FCC9-9555-4C76-92C9-0F0E75FB00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7EA19-786D-45B1-B060-E90B354C94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D0152-4339-4B78-9C2B-3930EFA1A0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0F256A-A50E-49B8-A3EC-13D7858535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E66CC-0E3A-4984-A407-D259480ACD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2DD80-EFA1-4A79-8975-8DBB2E2E61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9ADBD-138D-4CC7-B021-AB262D3067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BC817-1B7B-4060-B125-0E4B3BCEAA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60D77-A6F8-4443-8DE6-677151869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A1D2486-EDA0-4213-A2F6-8506B66005B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2971800"/>
          </a:xfrm>
        </p:spPr>
        <p:txBody>
          <a:bodyPr/>
          <a:lstStyle/>
          <a:p>
            <a:r>
              <a:rPr lang="en-US" sz="4000" dirty="0"/>
              <a:t>Developmental Disturbances of Oral &amp; </a:t>
            </a:r>
            <a:r>
              <a:rPr lang="en-US" sz="4000" dirty="0" err="1"/>
              <a:t>Paraoral</a:t>
            </a:r>
            <a:r>
              <a:rPr lang="en-US" sz="4000" dirty="0"/>
              <a:t> </a:t>
            </a:r>
            <a:r>
              <a:rPr lang="en-US" sz="4000" dirty="0" smtClean="0"/>
              <a:t>structures-1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4191000"/>
            <a:ext cx="6690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     DEPARTMENT OF ORAL PATHOLOGY AND                	  	MICROBIOLOGY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    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 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Heritable defects in oral structures without generalized defects  </a:t>
            </a: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Ankyloglossia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Elephantiasis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gingivae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Harelip </a:t>
            </a: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Harelip with cleft palate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Heritable defects of oral structures with generalized defects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Alveolar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bone changes in sickle cell disease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Gingival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hemorrhage in hemophilia and Christmas disease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Oral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hematomas with Ehlers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Danlos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syndrome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Micrognathia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with Pierre Robin syndrome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Neurofibroma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pigmentation 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neurofibromatosis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4525963"/>
          </a:xfrm>
        </p:spPr>
        <p:txBody>
          <a:bodyPr/>
          <a:lstStyle/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Hypercementosis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paget’s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disease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Circumoral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pigmentation with gastrointestinal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polyposis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Facial deformity in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gargoylism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White spongy nevus of mucous membrane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Osteosclerosis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 Albers Schonberg disease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Hypoplasia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maxilla with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achondroplasia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Periodontitis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agammaglobulinemia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Etiological factors in congenital developmental anomalies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029200"/>
          </a:xfrm>
        </p:spPr>
        <p:txBody>
          <a:bodyPr/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Genetic factors </a:t>
            </a:r>
          </a:p>
          <a:p>
            <a:pPr lvl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Inherited</a:t>
            </a:r>
          </a:p>
          <a:p>
            <a:pPr lvl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Mutagenic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Environmental factors</a:t>
            </a:r>
          </a:p>
          <a:p>
            <a:pPr lvl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Physical injuries</a:t>
            </a:r>
          </a:p>
          <a:p>
            <a:pPr lvl="2"/>
            <a:r>
              <a:rPr lang="en-US" dirty="0">
                <a:latin typeface="Times New Roman" pitchFamily="18" charset="0"/>
                <a:cs typeface="Times New Roman" pitchFamily="18" charset="0"/>
              </a:rPr>
              <a:t>Pressure, Temperature changes, Radiations</a:t>
            </a:r>
          </a:p>
          <a:p>
            <a:pPr lvl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Hormones</a:t>
            </a:r>
          </a:p>
          <a:p>
            <a:pPr lvl="2"/>
            <a:r>
              <a:rPr lang="en-US" dirty="0">
                <a:latin typeface="Times New Roman" pitchFamily="18" charset="0"/>
                <a:cs typeface="Times New Roman" pitchFamily="18" charset="0"/>
              </a:rPr>
              <a:t>ACTH, Cortisone, Diabetes mellitus, Hyperthyroidism, Hypothyroidism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/>
          <a:lstStyle/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Nutrition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Deficiencies of Vitamin A, B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B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B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Niacin, Folic acid,  B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12,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D, E,K, Proteins, Amino acids, Potassium,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Hypervitaminosis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Respiration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Hypoxia, Carbon dioxide excess, Carbon monoxide, Gaseous Anesthesia  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Drugs &amp; Chemicals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Salicylates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Quinine,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Tetracyclines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Thalidomides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Pilocarpine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Boric acid, Nicotine,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Chloroquine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Sulfanomaides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Selenium,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Trypan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blue</a:t>
            </a:r>
          </a:p>
          <a:p>
            <a:pPr lvl="2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lvl="1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Maternal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diseases and defects</a:t>
            </a:r>
          </a:p>
          <a:p>
            <a:pPr lvl="2"/>
            <a:r>
              <a:rPr lang="en-US" dirty="0">
                <a:latin typeface="Times New Roman" pitchFamily="18" charset="0"/>
                <a:cs typeface="Times New Roman" pitchFamily="18" charset="0"/>
              </a:rPr>
              <a:t>Uterine tumors, Uterine inflammation, Uterine malformation, Defects in implantation, Age, Emotional disturbances, Stress, multiple pregnancies 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Embryonic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defects </a:t>
            </a:r>
          </a:p>
          <a:p>
            <a:pPr lvl="2"/>
            <a:r>
              <a:rPr lang="en-US" dirty="0">
                <a:latin typeface="Times New Roman" pitchFamily="18" charset="0"/>
                <a:cs typeface="Times New Roman" pitchFamily="18" charset="0"/>
              </a:rPr>
              <a:t>Abnormalities of the ovum, Abnormalities of the semen, Antigen- Antibody reaction </a:t>
            </a:r>
          </a:p>
          <a:p>
            <a:pPr lvl="1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Classification of developmental disturbances of oral and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paraoral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structures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Developmental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Disturbances of Jaws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Agnathia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Micrognathia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Macrognathia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Facial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hemihypertrophy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Facial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hemiatrophy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Abnormalities of dental arch relations.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Developmental Disturbances of Lips and Palate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Congenital lips and commissural pits and fistula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Double lip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Cleft lip and palate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Cheilitis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glandularis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Chelitis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granulomatosa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Hereditary intestinal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polyposis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syndrome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Labial and oral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melanotic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macule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Developmental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Disturbances of Oral Mucosa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Fordyces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granules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Focal epithelial hyperplasia (Heck's disease)</a:t>
            </a:r>
          </a:p>
          <a:p>
            <a:pPr>
              <a:buFontTx/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Developmental Disturbances of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Gingiva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Fibromatosis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gingivae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Retrocuspid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papilla.</a:t>
            </a:r>
          </a:p>
          <a:p>
            <a:pPr>
              <a:buFontTx/>
              <a:buNone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Developmental Disturbances of the Tongue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Microglossia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Macroglossia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Ankyloglossia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Cleft tongue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Fissure tongue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Median rhomboid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glossitis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Benign migratory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glossitis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Hairy tongue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Lingual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varices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Lingual thyroid nodule.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/>
          </p:cNvSpPr>
          <p:nvPr/>
        </p:nvSpPr>
        <p:spPr bwMode="auto">
          <a:xfrm>
            <a:off x="0" y="304800"/>
            <a:ext cx="91440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Purpose Statement</a:t>
            </a:r>
            <a:r>
              <a:rPr lang="en-US" sz="4100" b="1" dirty="0" smtClean="0">
                <a:latin typeface="Calibri" pitchFamily="34" charset="0"/>
              </a:rPr>
              <a:t> </a:t>
            </a:r>
            <a:endParaRPr lang="en-US" dirty="0"/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0" y="1752600"/>
            <a:ext cx="91440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400"/>
              </a:spcBef>
              <a:buClr>
                <a:schemeClr val="tx1"/>
              </a:buClr>
              <a:buSzPts val="3200"/>
              <a:buFont typeface="Wingdings 3" pitchFamily="18" charset="2"/>
              <a:buChar char="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At  the end of the lecture student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should describe--  </a:t>
            </a:r>
          </a:p>
          <a:p>
            <a:pPr>
              <a:spcBef>
                <a:spcPts val="400"/>
              </a:spcBef>
              <a:buClr>
                <a:schemeClr val="tx1"/>
              </a:buClr>
              <a:buSzPts val="32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400"/>
              </a:spcBef>
              <a:buClr>
                <a:schemeClr val="tx1"/>
              </a:buClr>
              <a:buSzPts val="2800"/>
              <a:buFont typeface="Arial" pitchFamily="34" charset="0"/>
              <a:buChar char="–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genetic classification of various oral and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paraoral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disorders</a:t>
            </a:r>
          </a:p>
          <a:p>
            <a:pPr>
              <a:spcBef>
                <a:spcPts val="400"/>
              </a:spcBef>
              <a:buClr>
                <a:schemeClr val="tx1"/>
              </a:buClr>
              <a:buSzPts val="2800"/>
              <a:buFont typeface="Arial" pitchFamily="34" charset="0"/>
              <a:buChar char="–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tiological factors in congenital developmental anomalies</a:t>
            </a:r>
          </a:p>
          <a:p>
            <a:pPr>
              <a:spcBef>
                <a:spcPts val="400"/>
              </a:spcBef>
              <a:buClr>
                <a:schemeClr val="tx1"/>
              </a:buClr>
              <a:buSzPts val="2800"/>
              <a:buFont typeface="Arial" pitchFamily="34" charset="0"/>
              <a:buChar char="–"/>
            </a:pP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classification of oral and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paraoral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structures depending on location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Developmental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Disturbances of Oral Lymphoid Tissue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Reactive lymphoid aggregates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Lymphoid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hamartoma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Angiolymphoid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hyperplasia with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eosinophils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Lymphoepithelial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cyst.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Developmental Disturbances of Salivary Glands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Aplasia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Xerostomia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Hyperplasia of palatal gland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Atresia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Aberrancy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Developmental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mandibular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salivary gland depression.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09600"/>
            <a:ext cx="9144000" cy="6858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Developmental Disturbances of Size of Teeth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Microdontia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Macrodontia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Development Disturbances in Shape of Teeth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Gemination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Fusion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Concrescence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Dilaceration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Talon's cusp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Dens in dente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Dens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evaginatus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Taurodontism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Supernumerary roots.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Developmental Disturbances in Number of Teeth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Oligodontia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Anodontia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Supernumerary teeth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Predeciduous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dentition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Post permanent dentition.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Developmental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Disturbances in Structure of Teeth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sz="2400" dirty="0">
                <a:latin typeface="Times New Roman" pitchFamily="18" charset="0"/>
                <a:cs typeface="Times New Roman" pitchFamily="18" charset="0"/>
              </a:rPr>
            </a:b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Amelogenesis imperfecta </a:t>
            </a:r>
            <a:br>
              <a:rPr lang="it-IT" sz="2400" dirty="0">
                <a:latin typeface="Times New Roman" pitchFamily="18" charset="0"/>
                <a:cs typeface="Times New Roman" pitchFamily="18" charset="0"/>
              </a:rPr>
            </a:b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Dentinogenesis imperfecta </a:t>
            </a:r>
            <a:br>
              <a:rPr lang="it-IT" sz="2400" dirty="0">
                <a:latin typeface="Times New Roman" pitchFamily="18" charset="0"/>
                <a:cs typeface="Times New Roman" pitchFamily="18" charset="0"/>
              </a:rPr>
            </a:b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Dentin dysplasia </a:t>
            </a:r>
            <a:br>
              <a:rPr lang="it-IT" sz="2400" dirty="0">
                <a:latin typeface="Times New Roman" pitchFamily="18" charset="0"/>
                <a:cs typeface="Times New Roman" pitchFamily="18" charset="0"/>
              </a:rPr>
            </a:b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Regional odontodysplasia </a:t>
            </a:r>
            <a:br>
              <a:rPr lang="it-IT" sz="2400" dirty="0">
                <a:latin typeface="Times New Roman" pitchFamily="18" charset="0"/>
                <a:cs typeface="Times New Roman" pitchFamily="18" charset="0"/>
              </a:rPr>
            </a:b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Dentin hypocalcification.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Disturbances of Growth (Eruption) of Teeth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Premature eruption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Delayed eruption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Multiple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unerupted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teeth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Embedded and impacted teeth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Ankylosed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teeth.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Fissural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(inclusion, developmental) Cyst of Oral Region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Median maxillary cyst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Median palatal cyst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Globulomaxillary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cyst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Median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mandibular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cyst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Nasoalveolar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cyst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Palatal cyst of the neonate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Thyroglossal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tract cyst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Benign cervical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lymphoepithelial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cyst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Dermoid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epidermoid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cysts.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/>
          </p:cNvSpPr>
          <p:nvPr/>
        </p:nvSpPr>
        <p:spPr bwMode="auto">
          <a:xfrm>
            <a:off x="0" y="304800"/>
            <a:ext cx="91440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100" b="1" dirty="0" smtClean="0">
                <a:latin typeface="Calibri" pitchFamily="34" charset="0"/>
              </a:rPr>
              <a:t>SUMMARY </a:t>
            </a:r>
            <a:endParaRPr lang="en-US" dirty="0"/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0" y="1752600"/>
            <a:ext cx="91440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400"/>
              </a:spcBef>
              <a:buClr>
                <a:schemeClr val="tx1"/>
              </a:buClr>
              <a:buSzPts val="3200"/>
              <a:buFont typeface="Wingdings 3" pitchFamily="18" charset="2"/>
              <a:buChar char="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end of the lecture student should be able to understand the </a:t>
            </a:r>
          </a:p>
          <a:p>
            <a:pPr>
              <a:spcBef>
                <a:spcPts val="400"/>
              </a:spcBef>
              <a:buClr>
                <a:schemeClr val="tx1"/>
              </a:buClr>
              <a:buSzPts val="2800"/>
              <a:buFont typeface="Arial" pitchFamily="34" charset="0"/>
              <a:buChar char="–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genetic classification of various oral and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paraoral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disorders</a:t>
            </a:r>
          </a:p>
          <a:p>
            <a:pPr>
              <a:spcBef>
                <a:spcPts val="400"/>
              </a:spcBef>
              <a:buClr>
                <a:schemeClr val="tx1"/>
              </a:buClr>
              <a:buSzPts val="2800"/>
              <a:buFont typeface="Arial" pitchFamily="34" charset="0"/>
              <a:buChar char="–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tiological factors in congenital developmental anomalies</a:t>
            </a:r>
          </a:p>
          <a:p>
            <a:pPr>
              <a:spcBef>
                <a:spcPts val="400"/>
              </a:spcBef>
              <a:buClr>
                <a:schemeClr val="tx1"/>
              </a:buClr>
              <a:buSzPts val="2800"/>
              <a:buFont typeface="Arial" pitchFamily="34" charset="0"/>
              <a:buChar char="–"/>
            </a:pP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classification of oral and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paraoral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structures depending on location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Shafer’s text book of oral pathology 5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&amp; 6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edition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Oral  and maxillofacial pathology Neville, 2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edition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Color atlas of oral diseases Cawson, R. A.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8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th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edition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None/>
            </a:pP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</a:p>
          <a:p>
            <a:pPr>
              <a:buNone/>
            </a:pPr>
            <a:endParaRPr lang="en-US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>
              <a:buNone/>
            </a:pPr>
            <a:r>
              <a:rPr lang="en-US" sz="4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YOU!</a:t>
            </a:r>
          </a:p>
          <a:p>
            <a:pPr>
              <a:buNone/>
            </a:pPr>
            <a:endParaRPr 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Learning Objectives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625" y="1143000"/>
          <a:ext cx="8686800" cy="5405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2286000"/>
                <a:gridCol w="1447800"/>
                <a:gridCol w="1447800"/>
                <a:gridCol w="1447800"/>
                <a:gridCol w="1447800"/>
              </a:tblGrid>
              <a:tr h="76199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S.N.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Learning Objectives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Domain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Level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Criteria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 </a:t>
                      </a:r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Enumerate </a:t>
                      </a:r>
                      <a:r>
                        <a:rPr lang="en-US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clinical features</a:t>
                      </a:r>
                      <a:endParaRPr lang="en-US" sz="18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Write classification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</a:p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Write </a:t>
                      </a:r>
                      <a:r>
                        <a:rPr lang="en-US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pathogenesis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Write radiographic features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</a:p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</a:p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Write </a:t>
                      </a:r>
                      <a:r>
                        <a:rPr lang="en-US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histologic features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Enumerate differential diagnosis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Times New Roman" pitchFamily="18" charset="0"/>
                          <a:cs typeface="Times New Roman" pitchFamily="18" charset="0"/>
                        </a:rPr>
                        <a:t>Nice to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Write </a:t>
                      </a:r>
                      <a:r>
                        <a:rPr lang="en-US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treatment &amp; prognosis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 &amp; Psychomotor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IN" dirty="0" smtClean="0"/>
              <a:t>Contents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/>
              <a:t>Introduction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Classification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cs typeface="Times New Roman" pitchFamily="18" charset="0"/>
              </a:rPr>
              <a:t>Etiological factors in congenital developmental anomalies </a:t>
            </a:r>
            <a:endParaRPr lang="en-IN" dirty="0" smtClean="0"/>
          </a:p>
          <a:p>
            <a:pPr>
              <a:lnSpc>
                <a:spcPct val="150000"/>
              </a:lnSpc>
            </a:pPr>
            <a:r>
              <a:rPr lang="en-US" dirty="0" smtClean="0">
                <a:cs typeface="Times New Roman" pitchFamily="18" charset="0"/>
              </a:rPr>
              <a:t>Classification of developmental disturbances of oral and </a:t>
            </a:r>
            <a:r>
              <a:rPr lang="en-US" dirty="0" err="1" smtClean="0">
                <a:cs typeface="Times New Roman" pitchFamily="18" charset="0"/>
              </a:rPr>
              <a:t>paraoral</a:t>
            </a:r>
            <a:r>
              <a:rPr lang="en-US" dirty="0" smtClean="0">
                <a:cs typeface="Times New Roman" pitchFamily="18" charset="0"/>
              </a:rPr>
              <a:t> structures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3600"/>
              <a:t>Introduction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Disease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Congenital diseases- Diseases present at birth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Hereditary diseases- Diseases which are inherited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Principle of Dominance &amp; Recessive 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Principle of segregation- Subsequent separation and reappearance of characters in the offspring &amp; is a feature of inheritance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228600"/>
            <a:ext cx="8229600" cy="1143000"/>
          </a:xfrm>
        </p:spPr>
        <p:txBody>
          <a:bodyPr/>
          <a:lstStyle/>
          <a:p>
            <a:r>
              <a:rPr lang="en-US" sz="2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CLASSIFICATION</a:t>
            </a: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Depending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on the role of genetics,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Witkop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classified them as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Heritable defects in dentition without generalized defects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Hypoplasia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enamel</a:t>
            </a:r>
          </a:p>
          <a:p>
            <a:pPr lvl="1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Hypocalcification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enamel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Hypomaturation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enamel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Pigmented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hypomaturation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enamel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Local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hypoplasia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enamel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Dentin dysplasia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Dentinogenesis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imperfecta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Missing lateral incisors, third molars,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cuspids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premolars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Fused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mandibular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incisors 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Familial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dentigerous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cysts 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4488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Heritable defects in dentition with generalized defects</a:t>
            </a: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Dentinogenesis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imperfecta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osteogenesis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imperfecta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Enamel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hypoplasia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 vitamin D resistant rickets</a:t>
            </a: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Enamel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hypoplasia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epidermolysis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bullosa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dystrophia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Local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hypoplasia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of enamel with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Fanconi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syndrome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Missing teeth with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anodontia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Retarded eruption with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cleidocranial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dystosis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Missing lateral incisors with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ptosis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eyelid</a:t>
            </a: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Missing premolars with premature whitening of hair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669</Words>
  <Application>Microsoft PowerPoint</Application>
  <PresentationFormat>On-screen Show (4:3)</PresentationFormat>
  <Paragraphs>204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Default Design</vt:lpstr>
      <vt:lpstr>Developmental Disturbances of Oral &amp; Paraoral structures-1</vt:lpstr>
      <vt:lpstr>Slide 2</vt:lpstr>
      <vt:lpstr>Learning Objectives </vt:lpstr>
      <vt:lpstr>Contents</vt:lpstr>
      <vt:lpstr>Introduction </vt:lpstr>
      <vt:lpstr>CLASSIFICATION</vt:lpstr>
      <vt:lpstr>Slide 7</vt:lpstr>
      <vt:lpstr>Slide 8</vt:lpstr>
      <vt:lpstr>Slide 9</vt:lpstr>
      <vt:lpstr>Slide 10</vt:lpstr>
      <vt:lpstr>Slide 11</vt:lpstr>
      <vt:lpstr>Slide 12</vt:lpstr>
      <vt:lpstr>Etiological factors in congenital developmental anomalies </vt:lpstr>
      <vt:lpstr>Slide 14</vt:lpstr>
      <vt:lpstr>Slide 15</vt:lpstr>
      <vt:lpstr>Classification of developmental disturbances of oral and paraoral structures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Bibliography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Diya Jain</dc:creator>
  <cp:lastModifiedBy>AMANIYAR</cp:lastModifiedBy>
  <cp:revision>55</cp:revision>
  <cp:lastPrinted>1601-01-01T00:00:00Z</cp:lastPrinted>
  <dcterms:created xsi:type="dcterms:W3CDTF">1601-01-01T00:00:00Z</dcterms:created>
  <dcterms:modified xsi:type="dcterms:W3CDTF">2017-01-18T06:40:56Z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