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12" r:id="rId3"/>
    <p:sldId id="319" r:id="rId4"/>
    <p:sldId id="320" r:id="rId5"/>
    <p:sldId id="258" r:id="rId6"/>
    <p:sldId id="302" r:id="rId7"/>
    <p:sldId id="273" r:id="rId8"/>
    <p:sldId id="276" r:id="rId9"/>
    <p:sldId id="257" r:id="rId10"/>
    <p:sldId id="269" r:id="rId11"/>
    <p:sldId id="259" r:id="rId12"/>
    <p:sldId id="314" r:id="rId13"/>
    <p:sldId id="313" r:id="rId14"/>
    <p:sldId id="277" r:id="rId15"/>
    <p:sldId id="260" r:id="rId16"/>
    <p:sldId id="315" r:id="rId17"/>
    <p:sldId id="261" r:id="rId18"/>
    <p:sldId id="316" r:id="rId19"/>
    <p:sldId id="278" r:id="rId20"/>
    <p:sldId id="270" r:id="rId21"/>
    <p:sldId id="262" r:id="rId22"/>
    <p:sldId id="300" r:id="rId23"/>
    <p:sldId id="263" r:id="rId24"/>
    <p:sldId id="317" r:id="rId25"/>
    <p:sldId id="271" r:id="rId26"/>
    <p:sldId id="264" r:id="rId27"/>
    <p:sldId id="265" r:id="rId28"/>
    <p:sldId id="274" r:id="rId29"/>
    <p:sldId id="309" r:id="rId30"/>
    <p:sldId id="318" r:id="rId31"/>
    <p:sldId id="27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8367EF-A739-465E-B7F2-FC49788299B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B55672-8DB8-42C1-B5FC-9A49A168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838200"/>
            <a:ext cx="8229600" cy="1828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DEVELOPMENT OF TONGUE</a:t>
            </a:r>
            <a:endParaRPr lang="en-US" sz="4000" dirty="0">
              <a:latin typeface="+mn-lt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mbryology.med.unsw.edu.au/Notes/images/head/tongue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84778"/>
            <a:ext cx="8543476" cy="63446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7056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dirty="0" smtClean="0"/>
          </a:p>
          <a:p>
            <a:pPr algn="just">
              <a:lnSpc>
                <a:spcPct val="16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medial most part of the mandibular arches proliferate to form 2 lingual </a:t>
            </a:r>
            <a:r>
              <a:rPr lang="en-US" sz="2800" dirty="0" smtClean="0"/>
              <a:t>swelling (derived </a:t>
            </a:r>
            <a:r>
              <a:rPr lang="en-US" sz="2800" dirty="0"/>
              <a:t>from the anterior end of each first pharyngeal arch </a:t>
            </a:r>
            <a:r>
              <a:rPr lang="en-US" sz="2800" dirty="0" smtClean="0"/>
              <a:t>)</a:t>
            </a:r>
          </a:p>
          <a:p>
            <a:pPr algn="just">
              <a:lnSpc>
                <a:spcPct val="160000"/>
              </a:lnSpc>
            </a:pPr>
            <a:endParaRPr lang="en-US" sz="2800" dirty="0" smtClean="0"/>
          </a:p>
          <a:p>
            <a:pPr algn="just">
              <a:lnSpc>
                <a:spcPct val="160000"/>
              </a:lnSpc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lingual swelling are partially separated from each other by another swelling that appears in midline , at about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wk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median swelling is called the </a:t>
            </a:r>
            <a:r>
              <a:rPr lang="en-US" sz="2800" dirty="0" err="1" smtClean="0"/>
              <a:t>tuberculum</a:t>
            </a:r>
            <a:r>
              <a:rPr lang="en-US" sz="2800" dirty="0" smtClean="0"/>
              <a:t> </a:t>
            </a:r>
            <a:r>
              <a:rPr lang="en-US" sz="2800" dirty="0" err="1" smtClean="0"/>
              <a:t>impar</a:t>
            </a:r>
            <a:r>
              <a:rPr lang="en-US" sz="2800" dirty="0" smtClean="0"/>
              <a:t> 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Immediately behind the </a:t>
            </a:r>
            <a:r>
              <a:rPr lang="en-US" sz="2800" dirty="0" err="1" smtClean="0"/>
              <a:t>tuberculum</a:t>
            </a:r>
            <a:r>
              <a:rPr lang="en-US" sz="2800" dirty="0" smtClean="0"/>
              <a:t> </a:t>
            </a:r>
            <a:r>
              <a:rPr lang="en-US" sz="2800" dirty="0" err="1" smtClean="0"/>
              <a:t>impar</a:t>
            </a:r>
            <a:r>
              <a:rPr lang="en-US" sz="2800" dirty="0" smtClean="0"/>
              <a:t> , the epithelium proliferates to form a down growth ( </a:t>
            </a:r>
            <a:r>
              <a:rPr lang="en-US" sz="2800" dirty="0" err="1" smtClean="0"/>
              <a:t>thyroglossal</a:t>
            </a:r>
            <a:r>
              <a:rPr lang="en-US" sz="2800" dirty="0" smtClean="0"/>
              <a:t> duct) from which thyroid gland develops.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The site of this </a:t>
            </a:r>
            <a:r>
              <a:rPr lang="en-US" sz="2800" dirty="0" err="1" smtClean="0"/>
              <a:t>downgrowth</a:t>
            </a:r>
            <a:r>
              <a:rPr lang="en-US" sz="2800" dirty="0" smtClean="0"/>
              <a:t> is subsequently marked by a depression called the foramen </a:t>
            </a:r>
            <a:r>
              <a:rPr lang="en-US" sz="2800" dirty="0" err="1" smtClean="0"/>
              <a:t>caecum</a:t>
            </a:r>
            <a:r>
              <a:rPr lang="en-US" sz="2800" dirty="0" smtClean="0"/>
              <a:t> 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The lateral swelling now </a:t>
            </a:r>
            <a:r>
              <a:rPr lang="en-US" sz="2800" dirty="0" err="1" smtClean="0"/>
              <a:t>enlarge,grow</a:t>
            </a:r>
            <a:r>
              <a:rPr lang="en-US" sz="2800" dirty="0" smtClean="0"/>
              <a:t> medially and fuse with each other and the </a:t>
            </a:r>
            <a:r>
              <a:rPr lang="en-US" sz="2800" dirty="0" err="1" smtClean="0"/>
              <a:t>tuberculum</a:t>
            </a:r>
            <a:r>
              <a:rPr lang="en-US" sz="2800" dirty="0" smtClean="0"/>
              <a:t> </a:t>
            </a:r>
            <a:r>
              <a:rPr lang="en-US" sz="2800" dirty="0" err="1" smtClean="0"/>
              <a:t>impar</a:t>
            </a:r>
            <a:r>
              <a:rPr lang="en-US" sz="2800" dirty="0" smtClean="0"/>
              <a:t> .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 The lingual swelling thus form the anterior 2/3 or body of the tongue.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Another </a:t>
            </a:r>
            <a:r>
              <a:rPr lang="en-US" dirty="0"/>
              <a:t>midline swelling is seen in relation to the medial ends of the 2</a:t>
            </a:r>
            <a:r>
              <a:rPr lang="en-US" baseline="30000" dirty="0"/>
              <a:t>nd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, and 4</a:t>
            </a:r>
            <a:r>
              <a:rPr lang="en-US" baseline="30000" dirty="0"/>
              <a:t>th</a:t>
            </a:r>
            <a:r>
              <a:rPr lang="en-US" dirty="0"/>
              <a:t> arches.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This </a:t>
            </a:r>
            <a:r>
              <a:rPr lang="en-US" dirty="0"/>
              <a:t>swelling is called the </a:t>
            </a:r>
            <a:r>
              <a:rPr lang="en-US" dirty="0" err="1"/>
              <a:t>hypobrachial</a:t>
            </a:r>
            <a:r>
              <a:rPr lang="en-US" dirty="0"/>
              <a:t> eminence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eminence soon shows a subdivision into a cranial part related to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and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arches (called the copula) and a caudal part related to the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arch.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caudal part forms the epiglottis.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7620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 The anterior 2/3  of the tongue is thus derived from the </a:t>
            </a:r>
            <a:r>
              <a:rPr lang="en-US" dirty="0" err="1"/>
              <a:t>mandibular</a:t>
            </a:r>
            <a:r>
              <a:rPr lang="en-US" dirty="0"/>
              <a:t> arch 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According </a:t>
            </a:r>
            <a:r>
              <a:rPr lang="en-US" dirty="0"/>
              <a:t>to some the </a:t>
            </a:r>
            <a:r>
              <a:rPr lang="en-US" dirty="0" err="1"/>
              <a:t>tuberculum</a:t>
            </a:r>
            <a:r>
              <a:rPr lang="en-US" dirty="0"/>
              <a:t> </a:t>
            </a:r>
            <a:r>
              <a:rPr lang="en-US" dirty="0" err="1"/>
              <a:t>impar</a:t>
            </a:r>
            <a:r>
              <a:rPr lang="en-US" dirty="0"/>
              <a:t> does not make any significant contribution to the tongue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posterior 1/3 of the tongue is thus derived from the cranial part of the </a:t>
            </a:r>
            <a:r>
              <a:rPr lang="en-US" dirty="0" err="1" smtClean="0"/>
              <a:t>hypobrachial</a:t>
            </a:r>
            <a:r>
              <a:rPr lang="en-US" dirty="0" smtClean="0"/>
              <a:t> eminence (copula).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 this situation , the 2</a:t>
            </a:r>
            <a:r>
              <a:rPr lang="en-US" baseline="30000" dirty="0" smtClean="0"/>
              <a:t>nd</a:t>
            </a:r>
            <a:r>
              <a:rPr lang="en-US" dirty="0" smtClean="0"/>
              <a:t> arch mesoderm gets buried below the surface 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7924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arch mesoderm grows over it to fuse with the mesoderm of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arch.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posterior 1/3 of the tongue is thus formed by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arch mesoderm 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The posterior most part of the tongue is derived from the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arch.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304800"/>
            <a:ext cx="77724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cs typeface="Times New Roman" pitchFamily="18" charset="0"/>
              </a:rPr>
              <a:t>At the end of the lecture, the students should be able to describe in detail the-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400" dirty="0" smtClean="0">
                <a:cs typeface="Times New Roman" pitchFamily="18" charset="0"/>
              </a:rPr>
              <a:t>,Development of tongue, </a:t>
            </a:r>
            <a:r>
              <a:rPr lang="en-US" sz="2400" dirty="0" smtClean="0"/>
              <a:t>Nerve Supply </a:t>
            </a:r>
            <a:r>
              <a:rPr lang="en-US" sz="2400" dirty="0" smtClean="0">
                <a:cs typeface="Times New Roman" pitchFamily="18" charset="0"/>
              </a:rPr>
              <a:t>of tongue, </a:t>
            </a:r>
            <a:r>
              <a:rPr lang="en-US" sz="2400" dirty="0" smtClean="0"/>
              <a:t>Formation of frenum and papillae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400" dirty="0" smtClean="0"/>
              <a:t>,Development of musculature of tongue, Enlist clinical Considerations.</a:t>
            </a:r>
            <a:endParaRPr lang="en-US" sz="2400" dirty="0" smtClean="0"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442913"/>
            <a:ext cx="8715375" cy="471487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n-lt"/>
                <a:cs typeface="Times New Roman" pitchFamily="18" charset="0"/>
              </a:rPr>
              <a:t>   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US" sz="3600" b="1" dirty="0" smtClean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  <p:bldP spid="205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embryology.med.unsw.edu.au/Notes/images/head/tongue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29299"/>
            <a:ext cx="6629400" cy="6446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sz="3300" dirty="0" smtClean="0"/>
              <a:t>Anterior 2/3 </a:t>
            </a:r>
            <a:r>
              <a:rPr lang="en-US" sz="3300" dirty="0"/>
              <a:t>of the tongue </a:t>
            </a:r>
            <a:r>
              <a:rPr lang="en-US" sz="3300" dirty="0" smtClean="0"/>
              <a:t>-lingual </a:t>
            </a:r>
            <a:r>
              <a:rPr lang="en-US" sz="3300" dirty="0"/>
              <a:t>branch of the mandibular nerve, which is the post </a:t>
            </a:r>
            <a:r>
              <a:rPr lang="en-US" sz="3300" dirty="0" err="1"/>
              <a:t>trematic</a:t>
            </a:r>
            <a:r>
              <a:rPr lang="en-US" sz="3300" dirty="0"/>
              <a:t> nerve of the 1</a:t>
            </a:r>
            <a:r>
              <a:rPr lang="en-US" sz="3300" baseline="30000" dirty="0"/>
              <a:t>st</a:t>
            </a:r>
            <a:r>
              <a:rPr lang="en-US" sz="3300" dirty="0"/>
              <a:t> arch and by the </a:t>
            </a:r>
            <a:r>
              <a:rPr lang="en-US" sz="3300" dirty="0" err="1"/>
              <a:t>chorda</a:t>
            </a:r>
            <a:r>
              <a:rPr lang="en-US" sz="3300" dirty="0"/>
              <a:t> tympani which is the </a:t>
            </a:r>
            <a:r>
              <a:rPr lang="en-US" sz="3300" dirty="0" err="1"/>
              <a:t>pretrematic</a:t>
            </a:r>
            <a:r>
              <a:rPr lang="en-US" sz="3300" dirty="0"/>
              <a:t> nerve </a:t>
            </a:r>
            <a:r>
              <a:rPr lang="en-US" sz="33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300" dirty="0" smtClean="0"/>
              <a:t> Posterior 1/3 </a:t>
            </a:r>
            <a:r>
              <a:rPr lang="en-US" sz="3300" dirty="0"/>
              <a:t>of the tongue </a:t>
            </a:r>
            <a:r>
              <a:rPr lang="en-US" sz="3300" dirty="0" smtClean="0"/>
              <a:t>-superior </a:t>
            </a:r>
            <a:r>
              <a:rPr lang="en-US" sz="3300" dirty="0"/>
              <a:t>laryngeal nerve, which is the nerve of the 4</a:t>
            </a:r>
            <a:r>
              <a:rPr lang="en-US" sz="3300" baseline="30000" dirty="0"/>
              <a:t>th</a:t>
            </a:r>
            <a:r>
              <a:rPr lang="en-US" sz="3300" dirty="0"/>
              <a:t> arch.</a:t>
            </a:r>
          </a:p>
          <a:p>
            <a:pPr>
              <a:lnSpc>
                <a:spcPct val="150000"/>
              </a:lnSpc>
            </a:pPr>
            <a:endParaRPr lang="en-US" sz="3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Nerve Supply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riyanka\Desktop\image_thumb[9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86195"/>
            <a:ext cx="6934200" cy="642569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49956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sz="3000" dirty="0"/>
              <a:t>The </a:t>
            </a:r>
            <a:r>
              <a:rPr lang="en-US" sz="3000" dirty="0" err="1"/>
              <a:t>sulcus</a:t>
            </a:r>
            <a:r>
              <a:rPr lang="en-US" sz="3000" dirty="0"/>
              <a:t> </a:t>
            </a:r>
            <a:r>
              <a:rPr lang="en-US" sz="3000" dirty="0" err="1"/>
              <a:t>terminalis</a:t>
            </a:r>
            <a:r>
              <a:rPr lang="en-US" sz="3000" dirty="0"/>
              <a:t> represents the interval between the lingual swellings of the 1</a:t>
            </a:r>
            <a:r>
              <a:rPr lang="en-US" sz="3000" baseline="30000" dirty="0"/>
              <a:t>st</a:t>
            </a:r>
            <a:r>
              <a:rPr lang="en-US" sz="3000" dirty="0"/>
              <a:t> pharyngeal arches </a:t>
            </a:r>
            <a:r>
              <a:rPr lang="en-US" sz="3000" dirty="0" smtClean="0"/>
              <a:t>&amp; </a:t>
            </a:r>
            <a:r>
              <a:rPr lang="en-US" sz="3000" dirty="0"/>
              <a:t>the anterior ends of the 3</a:t>
            </a:r>
            <a:r>
              <a:rPr lang="en-US" sz="3000" baseline="30000" dirty="0"/>
              <a:t>rd</a:t>
            </a:r>
            <a:r>
              <a:rPr lang="en-US" sz="3000" dirty="0"/>
              <a:t> pharyngeal arches</a:t>
            </a:r>
            <a:r>
              <a:rPr lang="en-US" sz="3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 </a:t>
            </a:r>
            <a:r>
              <a:rPr lang="en-US" sz="3000" dirty="0"/>
              <a:t>Around the edge of the anterior 2/3 rd of the tongue , the </a:t>
            </a:r>
            <a:r>
              <a:rPr lang="en-US" sz="3000" dirty="0" err="1"/>
              <a:t>ectodermal</a:t>
            </a:r>
            <a:r>
              <a:rPr lang="en-US" sz="3000" dirty="0"/>
              <a:t> cell proliferate </a:t>
            </a:r>
            <a:r>
              <a:rPr lang="en-US" sz="3000" dirty="0" smtClean="0"/>
              <a:t>&amp; grow </a:t>
            </a:r>
            <a:r>
              <a:rPr lang="en-US" sz="3000" dirty="0"/>
              <a:t>inferiorly into the underlying </a:t>
            </a:r>
            <a:r>
              <a:rPr lang="en-US" sz="3000" dirty="0" err="1" smtClean="0"/>
              <a:t>mesenchyme</a:t>
            </a:r>
            <a:r>
              <a:rPr lang="en-US" sz="30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Formation of frenum and papillae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Later, these cells degenerate so that this part of the tongue becomes free. Some of the </a:t>
            </a:r>
            <a:r>
              <a:rPr lang="en-US" sz="2800" dirty="0" err="1" smtClean="0"/>
              <a:t>entodermal</a:t>
            </a:r>
            <a:r>
              <a:rPr lang="en-US" sz="2800" dirty="0" smtClean="0"/>
              <a:t> cells remain in the midline and help form the frenum of the tongue.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embryology.med.unsw.edu.au/Notes/images/head/tongue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00137"/>
            <a:ext cx="5951248" cy="6429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7848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 It is derived from the occipital </a:t>
            </a:r>
            <a:r>
              <a:rPr lang="en-US" sz="2800" dirty="0" err="1"/>
              <a:t>myotomes</a:t>
            </a:r>
            <a:r>
              <a:rPr lang="en-US" sz="2800" dirty="0"/>
              <a:t> and is thus supplied by the hypoglossal nerve , which is the nerve of these </a:t>
            </a:r>
            <a:r>
              <a:rPr lang="en-US" sz="2800" dirty="0" err="1"/>
              <a:t>myotomes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musculature of tongue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452596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err="1" smtClean="0"/>
              <a:t>Macroglossia</a:t>
            </a:r>
            <a:r>
              <a:rPr lang="en-US" sz="2800" dirty="0" smtClean="0"/>
              <a:t>  </a:t>
            </a:r>
            <a:r>
              <a:rPr lang="en-US" sz="2800" dirty="0"/>
              <a:t>or </a:t>
            </a:r>
            <a:r>
              <a:rPr lang="en-US" sz="2800" dirty="0" err="1" smtClean="0"/>
              <a:t>microglossia</a:t>
            </a:r>
            <a:r>
              <a:rPr lang="en-US" sz="2800" dirty="0" smtClean="0"/>
              <a:t> or </a:t>
            </a:r>
            <a:r>
              <a:rPr lang="en-US" sz="2800" dirty="0" err="1" smtClean="0"/>
              <a:t>aglossia</a:t>
            </a:r>
            <a:endParaRPr lang="en-US" sz="2800" dirty="0"/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Bifid tongue because </a:t>
            </a:r>
            <a:r>
              <a:rPr lang="en-US" sz="2800" dirty="0"/>
              <a:t>of non </a:t>
            </a:r>
            <a:r>
              <a:rPr lang="en-US" sz="2800" dirty="0" smtClean="0"/>
              <a:t>fusion </a:t>
            </a:r>
            <a:r>
              <a:rPr lang="en-US" sz="2800" dirty="0"/>
              <a:t>of the lingual swellings</a:t>
            </a:r>
          </a:p>
          <a:p>
            <a:pPr lvl="0">
              <a:lnSpc>
                <a:spcPct val="150000"/>
              </a:lnSpc>
            </a:pPr>
            <a:r>
              <a:rPr lang="en-US" sz="2800" dirty="0" err="1" smtClean="0"/>
              <a:t>Ankyloglossia</a:t>
            </a:r>
            <a:r>
              <a:rPr lang="en-US" sz="2800" dirty="0" smtClean="0"/>
              <a:t> or </a:t>
            </a:r>
            <a:r>
              <a:rPr lang="en-US" sz="2800" dirty="0"/>
              <a:t>tongue </a:t>
            </a:r>
            <a:r>
              <a:rPr lang="en-US" sz="2800" dirty="0" smtClean="0"/>
              <a:t>tie </a:t>
            </a:r>
            <a:endParaRPr lang="en-US" sz="2800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CLINICAL CONSIDERATIONS</a:t>
            </a:r>
          </a:p>
        </p:txBody>
      </p:sp>
      <p:pic>
        <p:nvPicPr>
          <p:cNvPr id="4" name="Picture 2" descr="C:\Users\priyanka\Desktop\Baby-tongue-tie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971800"/>
            <a:ext cx="3505200" cy="3839618"/>
          </a:xfrm>
          <a:prstGeom prst="rect">
            <a:avLst/>
          </a:prstGeom>
          <a:noFill/>
        </p:spPr>
      </p:pic>
      <p:pic>
        <p:nvPicPr>
          <p:cNvPr id="5" name="Picture 2" descr="C:\Users\priyanka\Desktop\941088-941089-950823-950879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52400" y="4038600"/>
            <a:ext cx="4267200" cy="27855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http://www.instantanatomy.net/diagrams/HN088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4800" y="0"/>
            <a:ext cx="6096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cs typeface="Times New Roman" pitchFamily="18" charset="0"/>
              </a:rPr>
              <a:t>Development of tongue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Nerve Supply </a:t>
            </a:r>
            <a:r>
              <a:rPr lang="en-US" sz="2800" dirty="0" smtClean="0">
                <a:cs typeface="Times New Roman" pitchFamily="18" charset="0"/>
              </a:rPr>
              <a:t>of tongue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Formation of frenum and papillae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Development of musculature of tongue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Clinical Considerations</a:t>
            </a:r>
            <a:endParaRPr lang="en-US" sz="2800" dirty="0" smtClean="0">
              <a:cs typeface="Times New Roman" pitchFamily="18" charset="0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427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32040433"/>
              </p:ext>
            </p:extLst>
          </p:nvPr>
        </p:nvGraphicFramePr>
        <p:xfrm>
          <a:off x="304800" y="1981200"/>
          <a:ext cx="8686800" cy="3805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667000"/>
                <a:gridCol w="1600200"/>
                <a:gridCol w="1371600"/>
                <a:gridCol w="990600"/>
                <a:gridCol w="1447800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sz="1400" dirty="0" smtClean="0">
                          <a:cs typeface="Times New Roman" pitchFamily="18" charset="0"/>
                        </a:rPr>
                        <a:t>Describe Development of tongue and </a:t>
                      </a: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sz="1400" dirty="0" smtClean="0"/>
                        <a:t>Nerve Supply </a:t>
                      </a:r>
                      <a:r>
                        <a:rPr lang="en-US" sz="1400" dirty="0" smtClean="0">
                          <a:cs typeface="Times New Roman" pitchFamily="18" charset="0"/>
                        </a:rPr>
                        <a:t>of tongue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sz="1400" dirty="0" err="1" smtClean="0"/>
                        <a:t>Descibe</a:t>
                      </a:r>
                      <a:r>
                        <a:rPr lang="en-US" sz="1400" dirty="0" smtClean="0"/>
                        <a:t> Formation of </a:t>
                      </a:r>
                      <a:r>
                        <a:rPr lang="en-US" sz="1400" dirty="0" err="1" smtClean="0"/>
                        <a:t>frenum</a:t>
                      </a:r>
                      <a:r>
                        <a:rPr lang="en-US" sz="1400" dirty="0" smtClean="0"/>
                        <a:t> and papillae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 &amp; Psychomotor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sz="1400" dirty="0" smtClean="0"/>
                        <a:t>Development of musculature of tongue</a:t>
                      </a:r>
                      <a:r>
                        <a:rPr lang="en-US" sz="1400" dirty="0" smtClean="0">
                          <a:cs typeface="Times New Roman" pitchFamily="18" charset="0"/>
                        </a:rPr>
                        <a:t>.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Enlist clinical Considerations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182475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effectLst/>
                <a:latin typeface="+mn-lt"/>
                <a:cs typeface="Times New Roman" pitchFamily="18" charset="0"/>
              </a:rPr>
              <a:t>BIBLIOGRAPHY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Color Atlas And Text Book Of Oral Anatomy, Histology Berkovitz, B. 1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Oral Development and Histology  Avery, j. K.1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Oral Histology : Development, Structure and Function Tencate, 4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Dental Embryology, Histology &amp; Anatomy. Marry Bath- Balogh Inergaret. 2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6632" y="2967335"/>
            <a:ext cx="36307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THANK YOU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Pharyngeal Arch Contributions</a:t>
            </a:r>
          </a:p>
          <a:p>
            <a:r>
              <a:rPr lang="en-US" sz="2800" dirty="0" smtClean="0"/>
              <a:t>DEVELOPMENT OF TONGUE</a:t>
            </a:r>
          </a:p>
          <a:p>
            <a:r>
              <a:rPr lang="en-US" sz="2800" dirty="0" smtClean="0"/>
              <a:t>Nerve Supply</a:t>
            </a:r>
          </a:p>
          <a:p>
            <a:r>
              <a:rPr lang="en-US" sz="2800" dirty="0" smtClean="0"/>
              <a:t> CLINICAL CONSIDERATIONS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95400"/>
            <a:ext cx="5486400" cy="1829761"/>
          </a:xfrm>
        </p:spPr>
        <p:txBody>
          <a:bodyPr/>
          <a:lstStyle/>
          <a:p>
            <a:r>
              <a:rPr lang="en-US" sz="4000" dirty="0" smtClean="0"/>
              <a:t>INTRODUCTION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7772400" cy="2220511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2800" dirty="0"/>
              <a:t>Tongue is a mass of striated muscle covered with mucous membrane</a:t>
            </a:r>
            <a:r>
              <a:rPr lang="en-US" sz="2800" dirty="0" smtClean="0"/>
              <a:t>.</a:t>
            </a:r>
            <a:r>
              <a:rPr lang="en-US" sz="2800" dirty="0"/>
              <a:t> </a:t>
            </a:r>
            <a:endParaRPr lang="en-US" sz="2800" dirty="0" smtClean="0"/>
          </a:p>
          <a:p>
            <a:pPr algn="l">
              <a:buFont typeface="Wingdings" pitchFamily="2" charset="2"/>
              <a:buChar char="q"/>
            </a:pPr>
            <a:r>
              <a:rPr lang="en-US" sz="2800" dirty="0" smtClean="0"/>
              <a:t>It is a </a:t>
            </a:r>
            <a:r>
              <a:rPr lang="en-US" sz="2800" dirty="0"/>
              <a:t>highly muscular organ of deglutition</a:t>
            </a:r>
            <a:r>
              <a:rPr lang="en-US" sz="2800" dirty="0" smtClean="0"/>
              <a:t>, taste </a:t>
            </a:r>
            <a:r>
              <a:rPr lang="en-US" sz="2800" dirty="0"/>
              <a:t>and speech.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riyanka\Desktop\structure of the tongu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2400"/>
            <a:ext cx="6629400" cy="659450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/>
              <a:t>Overview Development of the Tongue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The </a:t>
            </a:r>
            <a:r>
              <a:rPr lang="en-US" sz="2800" dirty="0"/>
              <a:t>tongue has contributions from all pharyngeal arches which changes with </a:t>
            </a:r>
            <a:r>
              <a:rPr lang="en-US" sz="2800" dirty="0" smtClean="0"/>
              <a:t>time.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tongue initially begins as swelling </a:t>
            </a:r>
            <a:r>
              <a:rPr lang="en-US" sz="2800" dirty="0" err="1"/>
              <a:t>rostral</a:t>
            </a:r>
            <a:r>
              <a:rPr lang="en-US" sz="2800" dirty="0"/>
              <a:t> to foramen </a:t>
            </a:r>
            <a:r>
              <a:rPr lang="en-US" sz="2800" dirty="0" err="1"/>
              <a:t>cecum</a:t>
            </a:r>
            <a:r>
              <a:rPr lang="en-US" sz="2800" dirty="0"/>
              <a:t>, the median tongue bud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Pharyngeal Arch Contributions</a:t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209800"/>
            <a:ext cx="838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Arch 1 - oral part of tongue (anterior 2/3)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Arch 2 - initial contribution to surface is lost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Arch 3 - pharyngeal part of tongue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             (posterior 1/3)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Arch 4 - epiglottis and adjacent regions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It starts in the </a:t>
            </a:r>
            <a:r>
              <a:rPr lang="en-US" sz="2800" dirty="0" smtClean="0"/>
              <a:t>4th </a:t>
            </a:r>
            <a:r>
              <a:rPr lang="en-US" sz="2800" dirty="0"/>
              <a:t>month of the intrauterine life.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tongue develops in relation to the pharyngeal arches in the floor of the developing </a:t>
            </a:r>
            <a:r>
              <a:rPr lang="en-US" sz="2800" dirty="0" smtClean="0"/>
              <a:t>mouth.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DEVELOPMENT OF </a:t>
            </a:r>
            <a:r>
              <a:rPr lang="en-US" sz="4000" dirty="0" smtClean="0"/>
              <a:t>TONGUE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pic>
        <p:nvPicPr>
          <p:cNvPr id="4" name="Picture 2" descr="http://embryology.med.unsw.edu.au/Notes/images/head/Meckel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352800"/>
            <a:ext cx="3832815" cy="3200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1091</TotalTime>
  <Words>848</Words>
  <Application>Microsoft Office PowerPoint</Application>
  <PresentationFormat>On-screen Show (4:3)</PresentationFormat>
  <Paragraphs>103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Concourse</vt:lpstr>
      <vt:lpstr>DEVELOPMENT OF TONGUE</vt:lpstr>
      <vt:lpstr>        Purpose Statement</vt:lpstr>
      <vt:lpstr>Learning Objectives </vt:lpstr>
      <vt:lpstr>CONTENTS</vt:lpstr>
      <vt:lpstr>INTRODUCTION  </vt:lpstr>
      <vt:lpstr>Slide 6</vt:lpstr>
      <vt:lpstr>Slide 7</vt:lpstr>
      <vt:lpstr>Pharyngeal Arch Contributions </vt:lpstr>
      <vt:lpstr>DEVELOPMENT OF TONGUE 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Nerve Supply</vt:lpstr>
      <vt:lpstr>Slide 22</vt:lpstr>
      <vt:lpstr>Formation of frenum and papillae</vt:lpstr>
      <vt:lpstr>Slide 24</vt:lpstr>
      <vt:lpstr>Slide 25</vt:lpstr>
      <vt:lpstr>Development of musculature of tongue </vt:lpstr>
      <vt:lpstr> CLINICAL CONSIDERATIONS</vt:lpstr>
      <vt:lpstr>Slide 28</vt:lpstr>
      <vt:lpstr>Summary </vt:lpstr>
      <vt:lpstr>BIBLIOGRAPHY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priyanka</dc:creator>
  <cp:lastModifiedBy>HOD</cp:lastModifiedBy>
  <cp:revision>95</cp:revision>
  <dcterms:created xsi:type="dcterms:W3CDTF">2010-09-13T14:43:53Z</dcterms:created>
  <dcterms:modified xsi:type="dcterms:W3CDTF">2018-02-05T05:32:27Z</dcterms:modified>
</cp:coreProperties>
</file>