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0" r:id="rId2"/>
    <p:sldId id="256" r:id="rId3"/>
    <p:sldId id="320" r:id="rId4"/>
    <p:sldId id="321" r:id="rId5"/>
    <p:sldId id="257" r:id="rId6"/>
    <p:sldId id="258" r:id="rId7"/>
    <p:sldId id="306" r:id="rId8"/>
    <p:sldId id="259" r:id="rId9"/>
    <p:sldId id="264" r:id="rId10"/>
    <p:sldId id="307" r:id="rId11"/>
    <p:sldId id="301" r:id="rId12"/>
    <p:sldId id="265" r:id="rId13"/>
    <p:sldId id="266" r:id="rId14"/>
    <p:sldId id="302" r:id="rId15"/>
    <p:sldId id="267" r:id="rId16"/>
    <p:sldId id="305" r:id="rId17"/>
    <p:sldId id="310" r:id="rId18"/>
    <p:sldId id="311" r:id="rId19"/>
    <p:sldId id="312" r:id="rId20"/>
    <p:sldId id="313" r:id="rId21"/>
    <p:sldId id="314" r:id="rId22"/>
    <p:sldId id="315" r:id="rId23"/>
    <p:sldId id="298" r:id="rId24"/>
    <p:sldId id="299" r:id="rId25"/>
    <p:sldId id="318" r:id="rId26"/>
    <p:sldId id="304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85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3" autoAdjust="0"/>
    <p:restoredTop sz="94660"/>
  </p:normalViewPr>
  <p:slideViewPr>
    <p:cSldViewPr>
      <p:cViewPr varScale="1">
        <p:scale>
          <a:sx n="103" d="100"/>
          <a:sy n="103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6B1BCCB-E5A1-44F7-97D9-EFD967F87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83E95-B6FC-4CDD-80EB-0A6135749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F780F-22A6-4744-9685-E8AC925A7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F6CA-750A-46CC-AE7F-6B1BC4A3B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FD96D-655B-4066-BC22-6BA472C56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E25E9-CA0F-4458-B3FC-D44D4DC8C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713ED-DDCC-4DE1-855E-6CFD76B3A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2B1CD-3A8B-43CC-B050-2B58B3747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56839-549D-4F3C-BF90-0748ADB39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B1E72-4BD1-42A1-934E-67E904EB2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C3292-ABFF-4B72-8192-F16594DCC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2EBA2-FD71-440A-A1A9-9B5E37F12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A56E-D8FB-464A-8C00-DD6B32800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i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i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i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i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i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i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i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i="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effectLst/>
              </a:defRPr>
            </a:lvl1pPr>
          </a:lstStyle>
          <a:p>
            <a:pPr>
              <a:defRPr/>
            </a:pPr>
            <a:fld id="{E8C01926-061C-47B7-99E0-1CD0974D4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DEVELOPMENT OF FACE</a:t>
            </a:r>
            <a:endParaRPr lang="en-IN" sz="4000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thickenings are called </a:t>
            </a:r>
            <a:r>
              <a:rPr lang="en-US" sz="2800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nasal </a:t>
            </a:r>
            <a:r>
              <a:rPr lang="en-US" sz="2800" u="sng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placodes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placodes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sink below the surface to form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nasal pits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,however ,the edges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placodes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raised above the surface.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Nasal pits are continuous with the developing oral cavity below.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raised lateral edge is called as the l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ateral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nasal prominence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medial edge is called as the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medial nasal prominence.</a:t>
            </a:r>
          </a:p>
          <a:p>
            <a:endParaRPr lang="en-IN" dirty="0"/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457200"/>
            <a:ext cx="6477000" cy="190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Both the medial and the lateral nasal prominences grow towards each other.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95400" y="1981200"/>
          <a:ext cx="6400800" cy="4572000"/>
        </p:xfrm>
        <a:graphic>
          <a:graphicData uri="http://schemas.openxmlformats.org/presentationml/2006/ole">
            <p:oleObj spid="_x0000_s2051" name="Bitmap Image" r:id="rId3" imgW="4038095" imgH="3801006" progId="PBrush">
              <p:embed/>
            </p:oleObj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this development, the maxillary process proliferates and merges first with the lateral nasal prominence and then with the medial nasal prominence.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Medial and lateral nasal prominence also merge with each other 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contact of lateral and medial nasal processes and the maxillary process forms the initial separation of the developing oral cavity and the nasal pits 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initial separation is called as the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primary palate.</a:t>
            </a:r>
          </a:p>
          <a:p>
            <a:pPr>
              <a:lnSpc>
                <a:spcPct val="150000"/>
              </a:lnSpc>
            </a:pPr>
            <a:endParaRPr lang="en-IN" sz="2400" dirty="0"/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nasal pits or the external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gradually approach each other due to narrowing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frontonasal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process. 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deeper part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frontonasal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process forms the nasal septum.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6894512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Mesoderm heaps up in the median plane to form the prominence of the nose and the external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now come to lie downwards</a:t>
            </a:r>
            <a:r>
              <a:rPr lang="en-US" sz="2800" i="1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Development of cheeks: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the formation lips,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stomatodeum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appears to be very broad.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lateral part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stomatodeum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 maxillary and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processes progressively fuse with each other to form cheeks.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Development of eyes: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8345488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Development of eyes begins with the formation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ectodermal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thickenings called as lens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placodes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Lens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placodes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sink below the surface and are cut off from the surface ectoderm.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Developing eyeball produces bulging which is initially directed laterally but later faces forwards due to narrowing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frontonasal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process.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42913"/>
            <a:ext cx="8715375" cy="471487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Purpose Statement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6096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the end of the lecture, the students should be able to describe  -describe development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frontonasal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maxillary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prominences., Explain development of primary palate and nose .,Describe development of lips –upper and lower , Describe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development of eyes and external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ear.,Explain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anomalies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face., Describe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development of palate its anomalies</a:t>
            </a:r>
            <a:endParaRPr lang="en-US" sz="2800" dirty="0"/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716838" cy="1447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Development of external ears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External ear is formed around the dorsal part of first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ectodemal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cleft 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Mesodermal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thickenings called hillocks appear 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hyoid arches which fuse together to form external ear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pinna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Anomalies of face 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4648200" cy="4114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61852D"/>
                </a:solidFill>
                <a:latin typeface="Times New Roman" pitchFamily="18" charset="0"/>
                <a:cs typeface="Times New Roman" pitchFamily="18" charset="0"/>
              </a:rPr>
              <a:t>Oblique facial cleft:</a:t>
            </a:r>
            <a:r>
              <a:rPr lang="en-US" sz="2800" dirty="0" smtClean="0">
                <a:solidFill>
                  <a:srgbClr val="6185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caused due to non-fusion of maxillary and lateral nasal processes.</a:t>
            </a:r>
          </a:p>
          <a:p>
            <a:pPr eaLnBrk="1" hangingPunct="1"/>
            <a:r>
              <a:rPr lang="en-US" sz="2800" b="1" dirty="0" err="1" smtClean="0">
                <a:solidFill>
                  <a:srgbClr val="61852D"/>
                </a:solidFill>
                <a:latin typeface="Times New Roman" pitchFamily="18" charset="0"/>
                <a:cs typeface="Times New Roman" pitchFamily="18" charset="0"/>
              </a:rPr>
              <a:t>Retrognathia: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smaller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mandible</a:t>
            </a:r>
          </a:p>
          <a:p>
            <a:pPr eaLnBrk="1" hangingPunct="1"/>
            <a:r>
              <a:rPr lang="en-US" sz="2800" b="1" dirty="0" err="1" smtClean="0">
                <a:solidFill>
                  <a:srgbClr val="61852D"/>
                </a:solidFill>
                <a:latin typeface="Times New Roman" pitchFamily="18" charset="0"/>
                <a:cs typeface="Times New Roman" pitchFamily="18" charset="0"/>
              </a:rPr>
              <a:t>Macrostomia</a:t>
            </a:r>
            <a:r>
              <a:rPr lang="en-US" sz="2800" b="1" dirty="0" smtClean="0">
                <a:solidFill>
                  <a:srgbClr val="61852D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wide mouth</a:t>
            </a:r>
          </a:p>
          <a:p>
            <a:pPr eaLnBrk="1" hangingPunct="1"/>
            <a:r>
              <a:rPr lang="en-US" sz="2800" b="1" dirty="0" err="1" smtClean="0">
                <a:solidFill>
                  <a:srgbClr val="61852D"/>
                </a:solidFill>
                <a:latin typeface="Times New Roman" pitchFamily="18" charset="0"/>
                <a:cs typeface="Times New Roman" pitchFamily="18" charset="0"/>
              </a:rPr>
              <a:t>Microstomia: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mouth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54775" y="2413000"/>
          <a:ext cx="1190625" cy="1190625"/>
        </p:xfrm>
        <a:graphic>
          <a:graphicData uri="http://schemas.openxmlformats.org/presentationml/2006/ole">
            <p:oleObj spid="_x0000_s43012" name="Bitmap Image" r:id="rId3" imgW="1190476" imgH="1190476" progId="PBrush">
              <p:embed/>
            </p:oleObj>
          </a:graphicData>
        </a:graphic>
      </p:graphicFrame>
      <p:graphicFrame>
        <p:nvGraphicFramePr>
          <p:cNvPr id="7171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10200" y="1828800"/>
          <a:ext cx="2514600" cy="2057400"/>
        </p:xfrm>
        <a:graphic>
          <a:graphicData uri="http://schemas.openxmlformats.org/presentationml/2006/ole">
            <p:oleObj spid="_x0000_s43013" name="Bitmap Image" r:id="rId4" imgW="3019048" imgH="2762636" progId="PBrush">
              <p:embed/>
            </p:oleObj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427912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b="1" dirty="0" err="1" smtClean="0">
                <a:solidFill>
                  <a:srgbClr val="61852D"/>
                </a:solidFill>
                <a:latin typeface="Times New Roman" pitchFamily="18" charset="0"/>
                <a:cs typeface="Times New Roman" pitchFamily="18" charset="0"/>
              </a:rPr>
              <a:t>Treacher</a:t>
            </a:r>
            <a:r>
              <a:rPr lang="en-US" sz="2800" b="1" dirty="0" smtClean="0">
                <a:solidFill>
                  <a:srgbClr val="61852D"/>
                </a:solidFill>
                <a:latin typeface="Times New Roman" pitchFamily="18" charset="0"/>
                <a:cs typeface="Times New Roman" pitchFamily="18" charset="0"/>
              </a:rPr>
              <a:t>-Collins’ syndrome: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Also called 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Mandibulo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-facial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dystosis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 In this syndrome, the entire first arch of one or both sides may remain undeveloped.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rgbClr val="61852D"/>
                </a:solidFill>
                <a:latin typeface="Times New Roman" pitchFamily="18" charset="0"/>
                <a:cs typeface="Times New Roman" pitchFamily="18" charset="0"/>
              </a:rPr>
              <a:t>Lateral facial cleft: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caused due to non-fusion 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maxillary process of one side.</a:t>
            </a:r>
            <a:endParaRPr lang="en-US" sz="2800" dirty="0" smtClean="0">
              <a:solidFill>
                <a:srgbClr val="61852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Summary: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Face mainly develops from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frontonasal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maxillary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mandiular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processes.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Nose develops from nasal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placodes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Primary palate is formed by the fusion of lateral and medial nasal processes and maxillary process.</a:t>
            </a:r>
          </a:p>
          <a:p>
            <a:pPr eaLnBrk="1" hangingPunct="1">
              <a:lnSpc>
                <a:spcPct val="90000"/>
              </a:lnSpc>
            </a:pPr>
            <a:endParaRPr lang="en-US" sz="2800" i="1" dirty="0" smtClean="0"/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Summary:</a:t>
            </a:r>
            <a:endParaRPr lang="en-US" sz="3600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Cheeks are formed by the fusion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maxillay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processes.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Palate is formed by the fusion of palatal and maxillary processes.</a:t>
            </a: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effectLst/>
                <a:latin typeface="+mn-lt"/>
                <a:cs typeface="Times New Roman" pitchFamily="18" charset="0"/>
              </a:rPr>
              <a:t>BIBLIOGRAPHY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Color Atlas And Text Book Of Oral Anatomy, Histology Berkovitz, B. 1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edition.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Oral Development and Histology  Avery, j. K.1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edition.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Oral Histology : Development, Structure and Function Tencate, 4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edition.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Dental Embryology, Histology &amp; Anatomy. Marry Bath- Balogh Inergaret. 2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edition.</a:t>
            </a: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514600"/>
            <a:ext cx="66181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 YOU !!!</a:t>
            </a:r>
            <a:endParaRPr lang="en-IN" sz="6600" b="1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Learning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At the end of the lecture the student should be able to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7629239"/>
              </p:ext>
            </p:extLst>
          </p:nvPr>
        </p:nvGraphicFramePr>
        <p:xfrm>
          <a:off x="304800" y="1981200"/>
          <a:ext cx="8686800" cy="3514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352800"/>
                <a:gridCol w="1524000"/>
                <a:gridCol w="838200"/>
                <a:gridCol w="990600"/>
                <a:gridCol w="13716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S.N.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Learning Objectives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Domain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Level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Criteria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 </a:t>
                      </a:r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Describe development of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frontonasal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maxillary and mandibular prominences.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Explain development of primary palate and nose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Describe development of eyes and external 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Describe development of palate its anomalies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71723162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Development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frontonasal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maxillary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processes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Development of nose and primary palate: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Development of cheeks: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Development of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frontonasal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maxillary and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processes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9912" y="2017713"/>
            <a:ext cx="4992688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Face develops mainly from the following processes-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Frontonasal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process 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Maxillary processes of right and left side 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processes of right and left side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26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5334000" y="1676400"/>
          <a:ext cx="3810000" cy="5181600"/>
        </p:xfrm>
        <a:graphic>
          <a:graphicData uri="http://schemas.openxmlformats.org/presentationml/2006/ole">
            <p:oleObj spid="_x0000_s1027" name="Bitmap Image" r:id="rId3" imgW="11428571" imgH="15238095" progId="PBrush">
              <p:embed/>
            </p:oleObj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772400" cy="5334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Frontonasal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prominence: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the formation of head fold, the developing brain and pericardium form two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bulgings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on the ventral aspect of embryo. These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bulgings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separated by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stomatodeum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mesoderm covering the forebrain proliferates to form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frontonasal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process.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981200"/>
            <a:ext cx="6324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Maxillary process: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 arch gives a process from its dorsal end called as maxillary process.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Mandibular process: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remaining main part of the first arch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i.e.mandibular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arch is called as mandibular process.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93038" cy="146208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Development of nose and primary palate: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772400" cy="41148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ectoderm overlying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frontonasal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process  shows two localized thickenings just above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stomatodeum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775</TotalTime>
  <Words>824</Words>
  <Application>Microsoft Office PowerPoint</Application>
  <PresentationFormat>On-screen Show (4:3)</PresentationFormat>
  <Paragraphs>98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Blends</vt:lpstr>
      <vt:lpstr>Bitmap Image</vt:lpstr>
      <vt:lpstr>DEVELOPMENT OF FACE</vt:lpstr>
      <vt:lpstr>        Purpose Statement</vt:lpstr>
      <vt:lpstr>Learning Objectives </vt:lpstr>
      <vt:lpstr>CONTENTS</vt:lpstr>
      <vt:lpstr>Development of frontonasal, maxillary and mandibular processes</vt:lpstr>
      <vt:lpstr>Slide 6</vt:lpstr>
      <vt:lpstr>Slide 7</vt:lpstr>
      <vt:lpstr>Slide 8</vt:lpstr>
      <vt:lpstr>Development of nose and primary palate: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Development of cheeks:</vt:lpstr>
      <vt:lpstr>Development of eyes:</vt:lpstr>
      <vt:lpstr>Slide 19</vt:lpstr>
      <vt:lpstr>Development of external ears </vt:lpstr>
      <vt:lpstr>Anomalies of face :</vt:lpstr>
      <vt:lpstr>Slide 22</vt:lpstr>
      <vt:lpstr>Summary:</vt:lpstr>
      <vt:lpstr>Summary:</vt:lpstr>
      <vt:lpstr>BIBLIOGRAPHY</vt:lpstr>
      <vt:lpstr>Slide 26</vt:lpstr>
    </vt:vector>
  </TitlesOfParts>
  <Company>FM9FY-TMF7Q-KCKCT-V9T29-TBBBG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Face and Oral Cavity:</dc:title>
  <dc:creator>ABC</dc:creator>
  <cp:lastModifiedBy>HOD</cp:lastModifiedBy>
  <cp:revision>38</cp:revision>
  <dcterms:created xsi:type="dcterms:W3CDTF">2008-09-19T04:36:18Z</dcterms:created>
  <dcterms:modified xsi:type="dcterms:W3CDTF">2018-02-05T05:28:57Z</dcterms:modified>
</cp:coreProperties>
</file>