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0" r:id="rId2"/>
    <p:sldId id="256" r:id="rId3"/>
    <p:sldId id="352" r:id="rId4"/>
    <p:sldId id="353" r:id="rId5"/>
    <p:sldId id="268" r:id="rId6"/>
    <p:sldId id="308" r:id="rId7"/>
    <p:sldId id="269" r:id="rId8"/>
    <p:sldId id="309" r:id="rId9"/>
    <p:sldId id="270" r:id="rId10"/>
    <p:sldId id="272" r:id="rId11"/>
    <p:sldId id="273" r:id="rId12"/>
    <p:sldId id="279" r:id="rId13"/>
    <p:sldId id="303" r:id="rId14"/>
    <p:sldId id="324" r:id="rId15"/>
    <p:sldId id="325" r:id="rId16"/>
    <p:sldId id="326" r:id="rId17"/>
    <p:sldId id="327" r:id="rId18"/>
    <p:sldId id="328" r:id="rId19"/>
    <p:sldId id="351" r:id="rId20"/>
    <p:sldId id="280" r:id="rId21"/>
    <p:sldId id="282" r:id="rId22"/>
    <p:sldId id="283" r:id="rId23"/>
    <p:sldId id="299" r:id="rId24"/>
    <p:sldId id="30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5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3" autoAdjust="0"/>
    <p:restoredTop sz="94660"/>
  </p:normalViewPr>
  <p:slideViewPr>
    <p:cSldViewPr>
      <p:cViewPr varScale="1">
        <p:scale>
          <a:sx n="103" d="100"/>
          <a:sy n="103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6B1BCCB-E5A1-44F7-97D9-EFD967F87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3E95-B6FC-4CDD-80EB-0A6135749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780F-22A6-4744-9685-E8AC925A7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F6CA-750A-46CC-AE7F-6B1BC4A3B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D96D-655B-4066-BC22-6BA472C56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E25E9-CA0F-4458-B3FC-D44D4DC8C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713ED-DDCC-4DE1-855E-6CFD76B3A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B1CD-3A8B-43CC-B050-2B58B3747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6839-549D-4F3C-BF90-0748ADB39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B1E72-4BD1-42A1-934E-67E904EB2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3292-ABFF-4B72-8192-F16594DCC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2EBA2-FD71-440A-A1A9-9B5E37F12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9A56E-D8FB-464A-8C00-DD6B32800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i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i="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effectLst/>
              </a:defRPr>
            </a:lvl1pPr>
          </a:lstStyle>
          <a:p>
            <a:pPr>
              <a:defRPr/>
            </a:pPr>
            <a:fld id="{E8C01926-061C-47B7-99E0-1CD0974D4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DEVELOPMENT OF FACE</a:t>
            </a:r>
            <a:endParaRPr lang="en-IN" sz="4000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-304800"/>
            <a:ext cx="6573837" cy="92868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61852D"/>
                </a:solidFill>
                <a:latin typeface="Calibri" pitchFamily="34" charset="0"/>
                <a:cs typeface="Times New Roman" pitchFamily="18" charset="0"/>
              </a:rPr>
              <a:t>Unilateral Harelip: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3505200"/>
            <a:ext cx="3810000" cy="83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61852D"/>
                </a:solidFill>
                <a:latin typeface="Calibri" pitchFamily="34" charset="0"/>
              </a:rPr>
              <a:t>Bilateral Harelip: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0" y="889438"/>
          <a:ext cx="5715000" cy="2463362"/>
        </p:xfrm>
        <a:graphic>
          <a:graphicData uri="http://schemas.openxmlformats.org/presentationml/2006/ole">
            <p:oleObj spid="_x0000_s5126" name="Bitmap Image" r:id="rId3" imgW="4180952" imgH="1343212" progId="PBrush">
              <p:embed/>
            </p:oleObj>
          </a:graphicData>
        </a:graphic>
      </p:graphicFrame>
      <p:graphicFrame>
        <p:nvGraphicFramePr>
          <p:cNvPr id="5123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00375" y="4572000"/>
          <a:ext cx="1466850" cy="1466850"/>
        </p:xfrm>
        <a:graphic>
          <a:graphicData uri="http://schemas.openxmlformats.org/presentationml/2006/ole">
            <p:oleObj spid="_x0000_s5127" name="Bitmap Image" r:id="rId4" imgW="1190476" imgH="1190476" progId="PBrush">
              <p:embed/>
            </p:oleObj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1524000" y="4267199"/>
          <a:ext cx="3048000" cy="2417379"/>
        </p:xfrm>
        <a:graphic>
          <a:graphicData uri="http://schemas.openxmlformats.org/presentationml/2006/ole">
            <p:oleObj spid="_x0000_s5128" name="Bitmap Image" r:id="rId5" imgW="1523810" imgH="1467055" progId="PBrush">
              <p:embed/>
            </p:oleObj>
          </a:graphicData>
        </a:graphic>
      </p:graphicFrame>
      <p:graphicFrame>
        <p:nvGraphicFramePr>
          <p:cNvPr id="5125" name="Object 9"/>
          <p:cNvGraphicFramePr>
            <a:graphicFrameLocks noChangeAspect="1"/>
          </p:cNvGraphicFramePr>
          <p:nvPr/>
        </p:nvGraphicFramePr>
        <p:xfrm>
          <a:off x="5486400" y="3505200"/>
          <a:ext cx="3098381" cy="3124200"/>
        </p:xfrm>
        <a:graphic>
          <a:graphicData uri="http://schemas.openxmlformats.org/presentationml/2006/ole">
            <p:oleObj spid="_x0000_s5129" name="Bitmap Image" r:id="rId6" imgW="2076740" imgH="2152951" progId="PBrush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61852D"/>
                </a:solidFill>
                <a:latin typeface="Calibri" pitchFamily="34" charset="0"/>
                <a:cs typeface="Times New Roman" pitchFamily="18" charset="0"/>
              </a:rPr>
              <a:t>Commissural Labial pits: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4114800"/>
            <a:ext cx="3810000" cy="877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61852D"/>
                </a:solidFill>
                <a:latin typeface="Calibri" pitchFamily="34" charset="0"/>
              </a:rPr>
              <a:t>Cleft of lower lip: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5000" y="1752600"/>
          <a:ext cx="3581400" cy="2286000"/>
        </p:xfrm>
        <a:graphic>
          <a:graphicData uri="http://schemas.openxmlformats.org/presentationml/2006/ole">
            <p:oleObj spid="_x0000_s6148" name="Bitmap Image" r:id="rId3" imgW="4590476" imgH="2971429" progId="PBrush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09800" y="4800600"/>
          <a:ext cx="2286000" cy="1828800"/>
        </p:xfrm>
        <a:graphic>
          <a:graphicData uri="http://schemas.openxmlformats.org/presentationml/2006/ole">
            <p:oleObj spid="_x0000_s6149" name="Bitmap Image" r:id="rId4" imgW="1571844" imgH="1409897" progId="PBrush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Development of palate: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5181600" cy="45354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Palatal shelves or palatal processes are outgrowths given from the medial edges of maxillary processes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Palate is formed by the fusion of two palatal processes with each other and with primary palate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54650" y="2017713"/>
          <a:ext cx="3190875" cy="1981200"/>
        </p:xfrm>
        <a:graphic>
          <a:graphicData uri="http://schemas.openxmlformats.org/presentationml/2006/ole">
            <p:oleObj spid="_x0000_s8196" name="Bitmap Image" r:id="rId3" imgW="4172532" imgH="2591162" progId="PBrush">
              <p:embed/>
            </p:oleObj>
          </a:graphicData>
        </a:graphic>
      </p:graphicFrame>
      <p:graphicFrame>
        <p:nvGraphicFramePr>
          <p:cNvPr id="8195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54650" y="4151313"/>
          <a:ext cx="3190875" cy="1981200"/>
        </p:xfrm>
        <a:graphic>
          <a:graphicData uri="http://schemas.openxmlformats.org/presentationml/2006/ole">
            <p:oleObj spid="_x0000_s8197" name="Bitmap Image" r:id="rId4" imgW="4172532" imgH="2591162" progId="PBrush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45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6742112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Medial edges of palatal processes fuse with lower edges of nasal septum thus separating two nasal cavities from each other and from mouth.</a:t>
            </a:r>
          </a:p>
          <a:p>
            <a:pPr>
              <a:lnSpc>
                <a:spcPct val="150000"/>
              </a:lnSpc>
            </a:pPr>
            <a:endParaRPr lang="en-IN" sz="2800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1287"/>
            <a:ext cx="8193088" cy="5446713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Three elements that make up the palate:</a:t>
            </a:r>
            <a:r>
              <a:rPr lang="en-IN" sz="33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ct val="150000"/>
              </a:lnSpc>
              <a:buNone/>
            </a:pPr>
            <a:r>
              <a:rPr lang="en-IN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300" dirty="0" smtClean="0">
                <a:latin typeface="Times New Roman" pitchFamily="18" charset="0"/>
                <a:cs typeface="Times New Roman" pitchFamily="18" charset="0"/>
              </a:rPr>
              <a:t>       a) Two lateral maxillary shelves</a:t>
            </a:r>
          </a:p>
          <a:p>
            <a:pPr>
              <a:lnSpc>
                <a:spcPct val="150000"/>
              </a:lnSpc>
              <a:buNone/>
            </a:pPr>
            <a:r>
              <a:rPr lang="en-IN" sz="3300" dirty="0" smtClean="0">
                <a:latin typeface="Times New Roman" pitchFamily="18" charset="0"/>
                <a:cs typeface="Times New Roman" pitchFamily="18" charset="0"/>
              </a:rPr>
              <a:t>        b) Primary palate of the frontonasal prominence  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Initially they are widely separated.</a:t>
            </a:r>
          </a:p>
          <a:p>
            <a:pPr>
              <a:lnSpc>
                <a:spcPct val="150000"/>
              </a:lnSpc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Due to the vertical orientation of the lateral shelves on either side of the tongue.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67056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Palatal development begins in week 5, but weeks 6-9 are most critical.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Formation of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intermaxillary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segment from merged medial nasal prominences.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Primary palate forms from median palatine process ossifies as the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premaxillary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portion of the maxilla.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3332"/>
            <a:ext cx="8172480" cy="652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2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498080" cy="5334000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During 8</a:t>
            </a:r>
            <a:r>
              <a:rPr lang="en-US" sz="3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week intrauterine life a remarkable transformation in position of the lateral shelves takes place.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They alter from vertical to horizontal as a prelude to their fusion and partitioning the oronasal chamber.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transition is completed within hours.</a:t>
            </a:r>
          </a:p>
          <a:p>
            <a:pPr>
              <a:lnSpc>
                <a:spcPct val="150000"/>
              </a:lnSpc>
            </a:pPr>
            <a:endParaRPr lang="en-IN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 descr="untitled 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1828800"/>
            <a:ext cx="4047381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3814762" cy="3505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66800" y="5562600"/>
            <a:ext cx="307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i="0" dirty="0" smtClean="0">
                <a:latin typeface="Times New Roman" pitchFamily="18" charset="0"/>
                <a:cs typeface="Times New Roman" pitchFamily="18" charset="0"/>
              </a:rPr>
              <a:t>Bohn’s Nodules</a:t>
            </a:r>
            <a:endParaRPr lang="en-IN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4490" y="5522893"/>
            <a:ext cx="306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latin typeface="Times New Roman" pitchFamily="18" charset="0"/>
                <a:cs typeface="Times New Roman" pitchFamily="18" charset="0"/>
              </a:rPr>
              <a:t>Torus </a:t>
            </a:r>
            <a:r>
              <a:rPr lang="en-US" i="0" dirty="0" err="1" smtClean="0">
                <a:latin typeface="Times New Roman" pitchFamily="18" charset="0"/>
                <a:cs typeface="Times New Roman" pitchFamily="18" charset="0"/>
              </a:rPr>
              <a:t>palatinus</a:t>
            </a:r>
            <a:endParaRPr lang="en-IN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42913"/>
            <a:ext cx="8715375" cy="471487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Purpose Statement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end of the lecture, the students should be able to describe the 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Development of lips –upper and lower .,Anomalies of lip, Development of palate, Anomalies of palate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Anomalies of palate: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73914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Cleft palate</a:t>
            </a:r>
            <a:r>
              <a:rPr lang="en-US" sz="2800" dirty="0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caused due to non-fusion of palatal processes with primary palate.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19400"/>
            <a:ext cx="5562600" cy="387417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752600"/>
            <a:ext cx="3810000" cy="437991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Unilateral cleft lip and palate: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1752600"/>
            <a:ext cx="3810000" cy="437991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Bilateral cleft lip and palate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1524000" y="3200400"/>
          <a:ext cx="2971800" cy="2809875"/>
        </p:xfrm>
        <a:graphic>
          <a:graphicData uri="http://schemas.openxmlformats.org/presentationml/2006/ole">
            <p:oleObj spid="_x0000_s10244" name="Bitmap Image" r:id="rId3" imgW="1752381" imgH="1895238" progId="PBrush">
              <p:embed/>
            </p:oleObj>
          </a:graphicData>
        </a:graphic>
      </p:graphicFrame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5410200" y="3276600"/>
          <a:ext cx="2743200" cy="2743200"/>
        </p:xfrm>
        <a:graphic>
          <a:graphicData uri="http://schemas.openxmlformats.org/presentationml/2006/ole">
            <p:oleObj spid="_x0000_s10245" name="Bitmap Image" r:id="rId4" imgW="1933333" imgH="1914286" progId="PBrush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/>
      <p:bldP spid="7066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4495800" cy="42672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Cleft palate: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5088" y="1905000"/>
            <a:ext cx="3810000" cy="422751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61852D"/>
                </a:solidFill>
                <a:latin typeface="Times New Roman" pitchFamily="18" charset="0"/>
                <a:cs typeface="Times New Roman" pitchFamily="18" charset="0"/>
              </a:rPr>
              <a:t>Bifid uvula:</a:t>
            </a:r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/>
        </p:nvGraphicFramePr>
        <p:xfrm>
          <a:off x="990600" y="3124200"/>
          <a:ext cx="2667000" cy="2562225"/>
        </p:xfrm>
        <a:graphic>
          <a:graphicData uri="http://schemas.openxmlformats.org/presentationml/2006/ole">
            <p:oleObj spid="_x0000_s11268" name="Bitmap Image" r:id="rId3" imgW="1961905" imgH="1952898" progId="PBrush">
              <p:embed/>
            </p:oleObj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4572000" y="2667000"/>
          <a:ext cx="4257675" cy="3690938"/>
        </p:xfrm>
        <a:graphic>
          <a:graphicData uri="http://schemas.openxmlformats.org/presentationml/2006/ole">
            <p:oleObj spid="_x0000_s11269" name="Bitmap Image" r:id="rId4" imgW="4258269" imgH="2809524" progId="PBrush">
              <p:embed/>
            </p:oleObj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/>
      <p:bldP spid="727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Summary:</a:t>
            </a:r>
            <a:endParaRPr lang="en-US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Development of lips –upper and lower 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Anomalies of lip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Development of palate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Anomalies of palate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14600"/>
            <a:ext cx="66181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 YOU !!!</a:t>
            </a:r>
            <a:endParaRPr lang="en-IN" sz="6600" b="1" i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032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At the end of the lecture the student should be able to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8515731"/>
              </p:ext>
            </p:extLst>
          </p:nvPr>
        </p:nvGraphicFramePr>
        <p:xfrm>
          <a:off x="304800" y="1981200"/>
          <a:ext cx="8686800" cy="346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286000"/>
                <a:gridCol w="1447800"/>
                <a:gridCol w="1447800"/>
                <a:gridCol w="1447800"/>
                <a:gridCol w="14478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Objectives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Criteria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 </a:t>
                      </a:r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Development of lips –upper and lower .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Anomalies of lip</a:t>
                      </a:r>
                    </a:p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Development of palate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Anomalies of palate</a:t>
                      </a:r>
                    </a:p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7453650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Development of lips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Development of lips</a:t>
            </a:r>
          </a:p>
          <a:p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Anomalies </a:t>
            </a:r>
            <a:r>
              <a:rPr lang="en-US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of lips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Development of lips: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421688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Lower lip: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Lower lip and lower jaw develop by the fusion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processes of two sides.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Lower lip forms the lower margin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stomatodeum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Upper lip: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Lateral part of the upper lip is formed by the proliferation of the mesoderm of the maxillary process.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Mesoderm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philtrum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upper lip is derived from the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frontonasal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process.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284912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However the ectoderm of maxillary process overgrows this mesoderm so as to meet the ectoderm of the opposite side in the midline.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Thus the skin of the entire upper lip is innervated by maxillary nerves.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muscles of the lips and whole of the face are derived from the second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branchial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arch.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Anomalies of lips: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123112" cy="1411287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Hare lip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or both of the maxillary processes fail to fuse with medial nasal process.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may be unilateral or bilateral 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24400" y="4038600"/>
          <a:ext cx="4191000" cy="2643554"/>
        </p:xfrm>
        <a:graphic>
          <a:graphicData uri="http://schemas.openxmlformats.org/presentationml/2006/ole">
            <p:oleObj spid="_x0000_s4099" name="Bitmap Image" r:id="rId3" imgW="3914286" imgH="2534004" progId="PBrush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19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865</TotalTime>
  <Words>523</Words>
  <Application>Microsoft Office PowerPoint</Application>
  <PresentationFormat>On-screen Show (4:3)</PresentationFormat>
  <Paragraphs>78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Blends</vt:lpstr>
      <vt:lpstr>Bitmap Image</vt:lpstr>
      <vt:lpstr>DEVELOPMENT OF FACE</vt:lpstr>
      <vt:lpstr>        Purpose Statement:</vt:lpstr>
      <vt:lpstr>Learning Objectives </vt:lpstr>
      <vt:lpstr>CONTENTS</vt:lpstr>
      <vt:lpstr>Development of lips:</vt:lpstr>
      <vt:lpstr>Slide 6</vt:lpstr>
      <vt:lpstr>Slide 7</vt:lpstr>
      <vt:lpstr>Slide 8</vt:lpstr>
      <vt:lpstr>Anomalies of lips:</vt:lpstr>
      <vt:lpstr>Unilateral Harelip:</vt:lpstr>
      <vt:lpstr>Commissural Labial pits:</vt:lpstr>
      <vt:lpstr>Development of palate: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Anomalies of palate:</vt:lpstr>
      <vt:lpstr>Slide 21</vt:lpstr>
      <vt:lpstr>Slide 22</vt:lpstr>
      <vt:lpstr>Summary:</vt:lpstr>
      <vt:lpstr>Slide 24</vt:lpstr>
    </vt:vector>
  </TitlesOfParts>
  <Company>FM9FY-TMF7Q-KCKCT-V9T29-TBBBG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Face and Oral Cavity:</dc:title>
  <dc:creator>ABC</dc:creator>
  <cp:lastModifiedBy>HOD</cp:lastModifiedBy>
  <cp:revision>37</cp:revision>
  <dcterms:created xsi:type="dcterms:W3CDTF">2008-09-19T04:36:18Z</dcterms:created>
  <dcterms:modified xsi:type="dcterms:W3CDTF">2018-02-05T05:29:05Z</dcterms:modified>
</cp:coreProperties>
</file>