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5" r:id="rId2"/>
    <p:sldId id="257" r:id="rId3"/>
    <p:sldId id="279" r:id="rId4"/>
    <p:sldId id="280" r:id="rId5"/>
    <p:sldId id="258" r:id="rId6"/>
    <p:sldId id="267" r:id="rId7"/>
    <p:sldId id="269" r:id="rId8"/>
    <p:sldId id="270" r:id="rId9"/>
    <p:sldId id="259" r:id="rId10"/>
    <p:sldId id="268" r:id="rId11"/>
    <p:sldId id="260" r:id="rId12"/>
    <p:sldId id="274" r:id="rId13"/>
    <p:sldId id="261" r:id="rId14"/>
    <p:sldId id="262" r:id="rId15"/>
    <p:sldId id="266" r:id="rId16"/>
    <p:sldId id="263" r:id="rId17"/>
    <p:sldId id="264" r:id="rId18"/>
    <p:sldId id="277" r:id="rId19"/>
    <p:sldId id="278" r:id="rId20"/>
    <p:sldId id="26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6E2946-DCF6-4443-87FD-76788F5BC9BD}" type="datetimeFigureOut">
              <a:rPr lang="en-US" smtClean="0"/>
              <a:pPr/>
              <a:t>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B114FA-E750-44DB-B22C-40E516E363BD}" type="slidenum">
              <a:rPr lang="en-US" smtClean="0"/>
              <a:pPr/>
              <a:t>‹#›</a:t>
            </a:fld>
            <a:endParaRPr lang="en-US"/>
          </a:p>
        </p:txBody>
      </p:sp>
    </p:spTree>
    <p:extLst>
      <p:ext uri="{BB962C8B-B14F-4D97-AF65-F5344CB8AC3E}">
        <p14:creationId xmlns:p14="http://schemas.microsoft.com/office/powerpoint/2010/main" xmlns="" val="321949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B114FA-E750-44DB-B22C-40E516E363BD}"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A55D6A-48BC-4FAC-B53A-DDAFAB1B0164}"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55D6A-48BC-4FAC-B53A-DDAFAB1B0164}"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55D6A-48BC-4FAC-B53A-DDAFAB1B0164}"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55D6A-48BC-4FAC-B53A-DDAFAB1B0164}"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A55D6A-48BC-4FAC-B53A-DDAFAB1B0164}"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A55D6A-48BC-4FAC-B53A-DDAFAB1B0164}"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A55D6A-48BC-4FAC-B53A-DDAFAB1B0164}" type="datetimeFigureOut">
              <a:rPr lang="en-US" smtClean="0"/>
              <a:pPr/>
              <a:t>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A55D6A-48BC-4FAC-B53A-DDAFAB1B0164}" type="datetimeFigureOut">
              <a:rPr lang="en-US" smtClean="0"/>
              <a:pPr/>
              <a:t>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A55D6A-48BC-4FAC-B53A-DDAFAB1B0164}" type="datetimeFigureOut">
              <a:rPr lang="en-US" smtClean="0"/>
              <a:pPr/>
              <a:t>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55D6A-48BC-4FAC-B53A-DDAFAB1B0164}"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55D6A-48BC-4FAC-B53A-DDAFAB1B0164}"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0E0F8F-0A8E-4037-9710-BF4CCD0227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A55D6A-48BC-4FAC-B53A-DDAFAB1B0164}" type="datetimeFigureOut">
              <a:rPr lang="en-US" smtClean="0"/>
              <a:pPr/>
              <a:t>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E0F8F-0A8E-4037-9710-BF4CCD0227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normAutofit/>
          </a:bodyPr>
          <a:lstStyle/>
          <a:p>
            <a:pPr eaLnBrk="1" hangingPunct="1"/>
            <a:r>
              <a:rPr lang="en-US" sz="4000" dirty="0" smtClean="0">
                <a:latin typeface="Times New Roman" pitchFamily="18" charset="0"/>
                <a:cs typeface="Times New Roman" pitchFamily="18" charset="0"/>
              </a:rPr>
              <a:t>DEVELOPMENT OF TOOTH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057400"/>
            <a:ext cx="4267200" cy="3657600"/>
          </a:xfrm>
        </p:spPr>
        <p:txBody>
          <a:bodyPr>
            <a:noAutofit/>
          </a:bodyPr>
          <a:lstStyle/>
          <a:p>
            <a:pPr algn="just" fontAlgn="t"/>
            <a:r>
              <a:rPr lang="en-US" sz="2400" dirty="0">
                <a:latin typeface="Times New Roman" pitchFamily="18" charset="0"/>
                <a:cs typeface="Times New Roman" pitchFamily="18" charset="0"/>
              </a:rPr>
              <a:t>Fig. 2 </a:t>
            </a:r>
            <a:r>
              <a:rPr lang="en-US" sz="2800" dirty="0">
                <a:latin typeface="Times New Roman" pitchFamily="18" charset="0"/>
                <a:cs typeface="Times New Roman" pitchFamily="18" charset="0"/>
              </a:rPr>
              <a:t>Formation of the deciduous tooth germs occurs on the labial aspect of the dental lamina (DL). An epithelial bridge (lateral lamina, LL) is seen to connect DL with the bell-shaped tooth germ. EK: enamel knot. The free tip of DL proliferates into the </a:t>
            </a:r>
            <a:r>
              <a:rPr lang="en-US" sz="2800" dirty="0" err="1">
                <a:latin typeface="Times New Roman" pitchFamily="18" charset="0"/>
                <a:cs typeface="Times New Roman" pitchFamily="18" charset="0"/>
              </a:rPr>
              <a:t>ectomesenchyme</a:t>
            </a:r>
            <a:r>
              <a:rPr lang="en-US" sz="2800" dirty="0">
                <a:latin typeface="Times New Roman" pitchFamily="18" charset="0"/>
                <a:cs typeface="Times New Roman" pitchFamily="18" charset="0"/>
              </a:rPr>
              <a:t> as the </a:t>
            </a:r>
            <a:r>
              <a:rPr lang="en-US" sz="2800" dirty="0" err="1">
                <a:latin typeface="Times New Roman" pitchFamily="18" charset="0"/>
                <a:cs typeface="Times New Roman" pitchFamily="18" charset="0"/>
              </a:rPr>
              <a:t>successional</a:t>
            </a:r>
            <a:r>
              <a:rPr lang="en-US" sz="2800" dirty="0">
                <a:latin typeface="Times New Roman" pitchFamily="18" charset="0"/>
                <a:cs typeface="Times New Roman" pitchFamily="18" charset="0"/>
              </a:rPr>
              <a:t> lamina (SL) providing the </a:t>
            </a:r>
            <a:r>
              <a:rPr lang="en-US" sz="2800" dirty="0" err="1">
                <a:latin typeface="Times New Roman" pitchFamily="18" charset="0"/>
                <a:cs typeface="Times New Roman" pitchFamily="18" charset="0"/>
              </a:rPr>
              <a:t>anlage</a:t>
            </a:r>
            <a:r>
              <a:rPr lang="en-US" sz="2800" dirty="0">
                <a:latin typeface="Times New Roman" pitchFamily="18" charset="0"/>
                <a:cs typeface="Times New Roman" pitchFamily="18" charset="0"/>
              </a:rPr>
              <a:t> for a permanent tooth. Dental papilla (DP), dental follicle (DF).</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pic>
        <p:nvPicPr>
          <p:cNvPr id="3074" name="Picture 2" descr="C:\Users\priyanka\Desktop\OBM010303-f2.jpg"/>
          <p:cNvPicPr>
            <a:picLocks noGrp="1" noChangeAspect="1" noChangeArrowheads="1"/>
          </p:cNvPicPr>
          <p:nvPr>
            <p:ph idx="1"/>
          </p:nvPr>
        </p:nvPicPr>
        <p:blipFill>
          <a:blip r:embed="rId2" cstate="print"/>
          <a:srcRect/>
          <a:stretch>
            <a:fillRect/>
          </a:stretch>
        </p:blipFill>
        <p:spPr bwMode="auto">
          <a:xfrm>
            <a:off x="4724400" y="2286000"/>
            <a:ext cx="4038600" cy="417505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itchFamily="18" charset="0"/>
                <a:cs typeface="Times New Roman" pitchFamily="18" charset="0"/>
              </a:rPr>
              <a:t>Enamel Cord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vertical projection of the enamel knot is called enamel cord.</a:t>
            </a:r>
          </a:p>
          <a:p>
            <a:endParaRPr lang="en-US" sz="2800"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Enamel Septum</a:t>
            </a:r>
          </a:p>
          <a:p>
            <a:pPr>
              <a:buNone/>
            </a:pPr>
            <a:r>
              <a:rPr lang="en-US" sz="2800" dirty="0" smtClean="0">
                <a:latin typeface="Times New Roman" pitchFamily="18" charset="0"/>
                <a:cs typeface="Times New Roman" pitchFamily="18" charset="0"/>
              </a:rPr>
              <a:t>When the enamel chord extends to meet the outer enamel epithelium it is termed as enamel septum, which divides the </a:t>
            </a:r>
            <a:r>
              <a:rPr lang="en-US" sz="2800" dirty="0" err="1" smtClean="0">
                <a:latin typeface="Times New Roman" pitchFamily="18" charset="0"/>
                <a:cs typeface="Times New Roman" pitchFamily="18" charset="0"/>
              </a:rPr>
              <a:t>stellate</a:t>
            </a:r>
            <a:r>
              <a:rPr lang="en-US" sz="2800" dirty="0" smtClean="0">
                <a:latin typeface="Times New Roman" pitchFamily="18" charset="0"/>
                <a:cs typeface="Times New Roman" pitchFamily="18" charset="0"/>
              </a:rPr>
              <a:t> reticulum into 2 parts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5" descr="12 A"/>
          <p:cNvPicPr>
            <a:picLocks noGrp="1" noChangeAspect="1" noChangeArrowheads="1"/>
          </p:cNvPicPr>
          <p:nvPr>
            <p:ph idx="1"/>
          </p:nvPr>
        </p:nvPicPr>
        <p:blipFill>
          <a:blip r:embed="rId2" cstate="print"/>
          <a:srcRect/>
          <a:stretch>
            <a:fillRect/>
          </a:stretch>
        </p:blipFill>
        <p:spPr bwMode="auto">
          <a:xfrm>
            <a:off x="1752600" y="1538637"/>
            <a:ext cx="5598812" cy="42525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itchFamily="18" charset="0"/>
                <a:cs typeface="Times New Roman" pitchFamily="18" charset="0"/>
              </a:rPr>
              <a:t>Function</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function of enamel knot and chord may be to act as a reservoir of dividing cells for the growing enamel organ.</a:t>
            </a:r>
          </a:p>
          <a:p>
            <a:r>
              <a:rPr lang="en-US" sz="2800" dirty="0" smtClean="0">
                <a:latin typeface="Times New Roman" pitchFamily="18" charset="0"/>
                <a:cs typeface="Times New Roman" pitchFamily="18" charset="0"/>
              </a:rPr>
              <a:t>Enamel knot also expresses many growth factors which are essential for determining the shape of the tooth.</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itchFamily="18" charset="0"/>
                <a:cs typeface="Times New Roman" pitchFamily="18" charset="0"/>
              </a:rPr>
              <a:t>Enamel Navel</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outer enamel epithelium at the point of the meeting shows a small depression called enamel navel , which resembles the umbilicus.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itchFamily="18" charset="0"/>
                <a:cs typeface="Times New Roman" pitchFamily="18" charset="0"/>
              </a:rPr>
              <a:t>Membrana preformativa</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basement membrane that seperates the enamel organ and the dental papilla just prior to dentin formation is called membrana preformativa.</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Enzymes of </a:t>
            </a:r>
            <a:r>
              <a:rPr lang="en-US" sz="4000" dirty="0" err="1" smtClean="0">
                <a:latin typeface="Times New Roman" pitchFamily="18" charset="0"/>
                <a:cs typeface="Times New Roman" pitchFamily="18" charset="0"/>
              </a:rPr>
              <a:t>stellate</a:t>
            </a:r>
            <a:r>
              <a:rPr lang="en-US" sz="4000" dirty="0" smtClean="0">
                <a:latin typeface="Times New Roman" pitchFamily="18" charset="0"/>
                <a:cs typeface="Times New Roman" pitchFamily="18" charset="0"/>
              </a:rPr>
              <a:t> reticulum</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Alkaline phosphatase-In hard tissue it is implicated in the process of mineralization, in synthesis of organic matrix, </a:t>
            </a:r>
            <a:r>
              <a:rPr lang="en-US" sz="2800" dirty="0" err="1" smtClean="0">
                <a:latin typeface="Times New Roman" pitchFamily="18" charset="0"/>
                <a:cs typeface="Times New Roman" pitchFamily="18" charset="0"/>
              </a:rPr>
              <a:t>osteogenesis</a:t>
            </a:r>
            <a:r>
              <a:rPr lang="en-US" sz="2800" dirty="0" smtClean="0">
                <a:latin typeface="Times New Roman" pitchFamily="18" charset="0"/>
                <a:cs typeface="Times New Roman" pitchFamily="18" charset="0"/>
              </a:rPr>
              <a:t> and Dentinogenesis.</a:t>
            </a:r>
          </a:p>
          <a:p>
            <a:r>
              <a:rPr lang="en-US" sz="2800" dirty="0" smtClean="0">
                <a:latin typeface="Times New Roman" pitchFamily="18" charset="0"/>
                <a:cs typeface="Times New Roman" pitchFamily="18" charset="0"/>
              </a:rPr>
              <a:t>In developing in molar &amp; incisor it is present in stratum intermedium, odontoblast and subadjacent </a:t>
            </a:r>
            <a:r>
              <a:rPr lang="en-US" sz="2800" dirty="0" err="1" smtClean="0">
                <a:latin typeface="Times New Roman" pitchFamily="18" charset="0"/>
                <a:cs typeface="Times New Roman" pitchFamily="18" charset="0"/>
              </a:rPr>
              <a:t>Korff’s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fibres</a:t>
            </a:r>
            <a:r>
              <a:rPr lang="en-US" sz="2800" dirty="0" smtClean="0">
                <a:latin typeface="Times New Roman" pitchFamily="18" charset="0"/>
                <a:cs typeface="Times New Roman" pitchFamily="18" charset="0"/>
              </a:rPr>
              <a:t> and the ground substance.</a:t>
            </a:r>
          </a:p>
          <a:p>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400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3600" dirty="0" err="1" smtClean="0">
                <a:latin typeface="Times New Roman" pitchFamily="18" charset="0"/>
                <a:cs typeface="Times New Roman" pitchFamily="18" charset="0"/>
              </a:rPr>
              <a:t>Succinate</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dehyrogenase</a:t>
            </a:r>
            <a:r>
              <a:rPr lang="en-US" sz="36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It is closely related to </a:t>
            </a:r>
            <a:r>
              <a:rPr lang="en-US" sz="2800" dirty="0" err="1" smtClean="0">
                <a:latin typeface="Times New Roman" pitchFamily="18" charset="0"/>
                <a:cs typeface="Times New Roman" pitchFamily="18" charset="0"/>
              </a:rPr>
              <a:t>cytochrome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oxidase</a:t>
            </a:r>
            <a:r>
              <a:rPr lang="en-US" sz="2800" dirty="0" smtClean="0">
                <a:latin typeface="Times New Roman" pitchFamily="18" charset="0"/>
                <a:cs typeface="Times New Roman" pitchFamily="18" charset="0"/>
              </a:rPr>
              <a:t> in the mitochondria.</a:t>
            </a:r>
          </a:p>
          <a:p>
            <a:r>
              <a:rPr lang="en-US" sz="3600" dirty="0" smtClean="0">
                <a:latin typeface="Times New Roman" pitchFamily="18" charset="0"/>
                <a:cs typeface="Times New Roman" pitchFamily="18" charset="0"/>
              </a:rPr>
              <a:t>Amino peptidase- </a:t>
            </a:r>
            <a:r>
              <a:rPr lang="en-US" sz="2800" dirty="0" smtClean="0">
                <a:latin typeface="Times New Roman" pitchFamily="18" charset="0"/>
                <a:cs typeface="Times New Roman" pitchFamily="18" charset="0"/>
              </a:rPr>
              <a:t>are </a:t>
            </a:r>
            <a:r>
              <a:rPr lang="en-US" sz="2800" dirty="0" err="1" smtClean="0">
                <a:latin typeface="Times New Roman" pitchFamily="18" charset="0"/>
                <a:cs typeface="Times New Roman" pitchFamily="18" charset="0"/>
              </a:rPr>
              <a:t>proteolytic</a:t>
            </a:r>
            <a:r>
              <a:rPr lang="en-US" sz="2800" dirty="0" smtClean="0">
                <a:latin typeface="Times New Roman" pitchFamily="18" charset="0"/>
                <a:cs typeface="Times New Roman" pitchFamily="18" charset="0"/>
              </a:rPr>
              <a:t> enzymes that </a:t>
            </a:r>
            <a:r>
              <a:rPr lang="en-US" sz="2800" dirty="0" err="1" smtClean="0">
                <a:latin typeface="Times New Roman" pitchFamily="18" charset="0"/>
                <a:cs typeface="Times New Roman" pitchFamily="18" charset="0"/>
              </a:rPr>
              <a:t>hydrolyse</a:t>
            </a:r>
            <a:r>
              <a:rPr lang="en-US" sz="2800" dirty="0" smtClean="0">
                <a:latin typeface="Times New Roman" pitchFamily="18" charset="0"/>
                <a:cs typeface="Times New Roman" pitchFamily="18" charset="0"/>
              </a:rPr>
              <a:t> certain terminal peptide bond.</a:t>
            </a:r>
          </a:p>
          <a:p>
            <a:r>
              <a:rPr lang="en-US" sz="2800" dirty="0" smtClean="0">
                <a:latin typeface="Times New Roman" pitchFamily="18" charset="0"/>
                <a:cs typeface="Times New Roman" pitchFamily="18" charset="0"/>
              </a:rPr>
              <a:t>Demonstrated in odontoblast also during </a:t>
            </a:r>
            <a:r>
              <a:rPr lang="en-US" sz="2800" dirty="0" err="1" smtClean="0">
                <a:latin typeface="Times New Roman" pitchFamily="18" charset="0"/>
                <a:cs typeface="Times New Roman" pitchFamily="18" charset="0"/>
              </a:rPr>
              <a:t>dentinogenesis</a:t>
            </a:r>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z="4000" dirty="0" smtClean="0"/>
              <a:t>Summary </a:t>
            </a:r>
          </a:p>
        </p:txBody>
      </p:sp>
      <p:sp>
        <p:nvSpPr>
          <p:cNvPr id="22531" name="Content Placeholder 2"/>
          <p:cNvSpPr>
            <a:spLocks noGrp="1"/>
          </p:cNvSpPr>
          <p:nvPr>
            <p:ph idx="1"/>
          </p:nvPr>
        </p:nvSpPr>
        <p:spPr/>
        <p:txBody>
          <a:bodyPr>
            <a:normAutofit/>
          </a:bodyPr>
          <a:lstStyle/>
          <a:p>
            <a:r>
              <a:rPr lang="en-US" sz="2800" dirty="0" err="1" smtClean="0">
                <a:latin typeface="Times New Roman" pitchFamily="18" charset="0"/>
                <a:cs typeface="Times New Roman" pitchFamily="18" charset="0"/>
              </a:rPr>
              <a:t>Successional</a:t>
            </a:r>
            <a:r>
              <a:rPr lang="en-US" sz="2800" dirty="0" smtClean="0">
                <a:latin typeface="Times New Roman" pitchFamily="18" charset="0"/>
                <a:cs typeface="Times New Roman" pitchFamily="18" charset="0"/>
              </a:rPr>
              <a:t> lamina</a:t>
            </a:r>
          </a:p>
          <a:p>
            <a:r>
              <a:rPr lang="en-US" sz="2800" dirty="0" smtClean="0">
                <a:latin typeface="Times New Roman" pitchFamily="18" charset="0"/>
                <a:cs typeface="Times New Roman" pitchFamily="18" charset="0"/>
              </a:rPr>
              <a:t>Enamel Knot , cord , navel &amp; septum</a:t>
            </a:r>
          </a:p>
          <a:p>
            <a:r>
              <a:rPr lang="en-US" sz="2800" dirty="0" smtClean="0">
                <a:latin typeface="Times New Roman" pitchFamily="18" charset="0"/>
                <a:cs typeface="Times New Roman" pitchFamily="18" charset="0"/>
              </a:rPr>
              <a:t>Gubernacular canal</a:t>
            </a:r>
          </a:p>
          <a:p>
            <a:r>
              <a:rPr lang="en-US" sz="2800" dirty="0" smtClean="0">
                <a:latin typeface="Times New Roman" pitchFamily="18" charset="0"/>
                <a:cs typeface="Times New Roman" pitchFamily="18" charset="0"/>
              </a:rPr>
              <a:t>Membrana preformativa</a:t>
            </a:r>
          </a:p>
          <a:p>
            <a:r>
              <a:rPr lang="en-US" sz="2800" dirty="0" smtClean="0">
                <a:latin typeface="Times New Roman" pitchFamily="18" charset="0"/>
                <a:cs typeface="Times New Roman" pitchFamily="18" charset="0"/>
              </a:rPr>
              <a:t>Enzymes of </a:t>
            </a:r>
            <a:r>
              <a:rPr lang="en-US" sz="2800" dirty="0" err="1" smtClean="0">
                <a:latin typeface="Times New Roman" pitchFamily="18" charset="0"/>
                <a:cs typeface="Times New Roman" pitchFamily="18" charset="0"/>
              </a:rPr>
              <a:t>stellate</a:t>
            </a:r>
            <a:r>
              <a:rPr lang="en-US" sz="2800" dirty="0" smtClean="0">
                <a:latin typeface="Times New Roman" pitchFamily="18" charset="0"/>
                <a:cs typeface="Times New Roman" pitchFamily="18" charset="0"/>
              </a:rPr>
              <a:t> reticulum</a:t>
            </a:r>
            <a:endParaRPr lang="en-US"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BIBLIOGRAPHY</a:t>
            </a:r>
            <a:endParaRPr lang="en-US" dirty="0">
              <a:latin typeface="Times New Roman" pitchFamily="18" charset="0"/>
              <a:cs typeface="Times New Roman" pitchFamily="18" charset="0"/>
            </a:endParaRPr>
          </a:p>
        </p:txBody>
      </p:sp>
      <p:sp>
        <p:nvSpPr>
          <p:cNvPr id="4" name="Content Placeholder 2"/>
          <p:cNvSpPr>
            <a:spLocks noGrp="1"/>
          </p:cNvSpPr>
          <p:nvPr>
            <p:ph idx="1"/>
          </p:nvPr>
        </p:nvSpPr>
        <p:spPr bwMode="auto">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a:buFont typeface="Wingdings" pitchFamily="2" charset="2"/>
              <a:buChar char="Ø"/>
            </a:pPr>
            <a:r>
              <a:rPr lang="en-US" sz="2800" dirty="0" smtClean="0">
                <a:effectLst/>
                <a:latin typeface="Times New Roman" pitchFamily="18" charset="0"/>
                <a:cs typeface="Times New Roman" pitchFamily="18" charset="0"/>
              </a:rPr>
              <a:t>Color Atlas And Text Book Of Oral Anatomy, Histology Berkovitz, B. 1</a:t>
            </a:r>
            <a:r>
              <a:rPr lang="en-US" sz="2800" baseline="30000" dirty="0" smtClean="0">
                <a:effectLst/>
                <a:latin typeface="Times New Roman" pitchFamily="18" charset="0"/>
                <a:cs typeface="Times New Roman" pitchFamily="18" charset="0"/>
              </a:rPr>
              <a:t>ST</a:t>
            </a:r>
            <a:r>
              <a:rPr lang="en-US" sz="2800" dirty="0" smtClean="0">
                <a:effectLst/>
                <a:latin typeface="Times New Roman" pitchFamily="18" charset="0"/>
                <a:cs typeface="Times New Roman" pitchFamily="18" charset="0"/>
              </a:rPr>
              <a:t> edition.</a:t>
            </a:r>
          </a:p>
          <a:p>
            <a:pPr>
              <a:buFont typeface="Wingdings" pitchFamily="2" charset="2"/>
              <a:buChar char="Ø"/>
            </a:pPr>
            <a:r>
              <a:rPr lang="en-US" sz="2800" dirty="0" smtClean="0">
                <a:effectLst/>
                <a:latin typeface="Times New Roman" pitchFamily="18" charset="0"/>
                <a:cs typeface="Times New Roman" pitchFamily="18" charset="0"/>
              </a:rPr>
              <a:t>Oral Development and Histology  Avery, j. K.1</a:t>
            </a:r>
            <a:r>
              <a:rPr lang="en-US" sz="2800" baseline="30000" dirty="0" smtClean="0">
                <a:effectLst/>
                <a:latin typeface="Times New Roman" pitchFamily="18" charset="0"/>
                <a:cs typeface="Times New Roman" pitchFamily="18" charset="0"/>
              </a:rPr>
              <a:t>st</a:t>
            </a:r>
            <a:r>
              <a:rPr lang="en-US" sz="2800" dirty="0" smtClean="0">
                <a:effectLst/>
                <a:latin typeface="Times New Roman" pitchFamily="18" charset="0"/>
                <a:cs typeface="Times New Roman" pitchFamily="18" charset="0"/>
              </a:rPr>
              <a:t> edition.</a:t>
            </a:r>
          </a:p>
          <a:p>
            <a:pPr>
              <a:buFont typeface="Wingdings" pitchFamily="2" charset="2"/>
              <a:buChar char="Ø"/>
            </a:pPr>
            <a:r>
              <a:rPr lang="en-US" sz="2800" smtClean="0">
                <a:effectLst/>
                <a:latin typeface="Times New Roman" pitchFamily="18" charset="0"/>
                <a:cs typeface="Times New Roman" pitchFamily="18" charset="0"/>
              </a:rPr>
              <a:t>Orban's</a:t>
            </a:r>
            <a:r>
              <a:rPr lang="en-US" sz="2800" dirty="0" smtClean="0">
                <a:effectLst/>
                <a:latin typeface="Times New Roman" pitchFamily="18" charset="0"/>
                <a:cs typeface="Times New Roman" pitchFamily="18" charset="0"/>
              </a:rPr>
              <a:t> Oral Histology and Embryology  Bhaskar, s. N.11</a:t>
            </a:r>
            <a:r>
              <a:rPr lang="en-US" sz="2800" baseline="30000" dirty="0" smtClean="0">
                <a:effectLst/>
                <a:latin typeface="Times New Roman" pitchFamily="18" charset="0"/>
                <a:cs typeface="Times New Roman" pitchFamily="18" charset="0"/>
              </a:rPr>
              <a:t>th</a:t>
            </a:r>
            <a:r>
              <a:rPr lang="en-US" sz="2800" dirty="0" smtClean="0">
                <a:effectLst/>
                <a:latin typeface="Times New Roman" pitchFamily="18" charset="0"/>
                <a:cs typeface="Times New Roman" pitchFamily="18" charset="0"/>
              </a:rPr>
              <a:t> edition.</a:t>
            </a:r>
          </a:p>
          <a:p>
            <a:pPr>
              <a:buFont typeface="Wingdings" pitchFamily="2" charset="2"/>
              <a:buChar char="Ø"/>
            </a:pPr>
            <a:r>
              <a:rPr lang="en-US" sz="2800" dirty="0" smtClean="0">
                <a:effectLst/>
                <a:latin typeface="Times New Roman" pitchFamily="18" charset="0"/>
                <a:cs typeface="Times New Roman" pitchFamily="18" charset="0"/>
              </a:rPr>
              <a:t>Oral Histology : Development, Structure and Funct Tencate, a. R. 4</a:t>
            </a:r>
            <a:r>
              <a:rPr lang="en-US" sz="2800" baseline="30000" dirty="0" smtClean="0">
                <a:effectLst/>
                <a:latin typeface="Times New Roman" pitchFamily="18" charset="0"/>
                <a:cs typeface="Times New Roman" pitchFamily="18" charset="0"/>
              </a:rPr>
              <a:t>th</a:t>
            </a:r>
            <a:r>
              <a:rPr lang="en-US" sz="2800" dirty="0" smtClean="0">
                <a:effectLst/>
                <a:latin typeface="Times New Roman" pitchFamily="18" charset="0"/>
                <a:cs typeface="Times New Roman" pitchFamily="18" charset="0"/>
              </a:rPr>
              <a:t> edition.</a:t>
            </a:r>
          </a:p>
          <a:p>
            <a:pPr>
              <a:buFont typeface="Wingdings" pitchFamily="2" charset="2"/>
              <a:buChar char="Ø"/>
            </a:pPr>
            <a:r>
              <a:rPr lang="en-US" sz="2800" dirty="0" smtClean="0">
                <a:effectLst/>
                <a:latin typeface="Times New Roman" pitchFamily="18" charset="0"/>
                <a:cs typeface="Times New Roman" pitchFamily="18" charset="0"/>
              </a:rPr>
              <a:t>Dental Embryology, Histology &amp; Anatomy. Marry Bath- Balogh Inergaret. 2</a:t>
            </a:r>
            <a:r>
              <a:rPr lang="en-US" sz="2800" baseline="30000" dirty="0" smtClean="0">
                <a:effectLst/>
                <a:latin typeface="Times New Roman" pitchFamily="18" charset="0"/>
                <a:cs typeface="Times New Roman" pitchFamily="18" charset="0"/>
              </a:rPr>
              <a:t>nd</a:t>
            </a:r>
            <a:r>
              <a:rPr lang="en-US" sz="2800" dirty="0" smtClean="0">
                <a:effectLst/>
                <a:latin typeface="Times New Roman" pitchFamily="18" charset="0"/>
                <a:cs typeface="Times New Roman" pitchFamily="18" charset="0"/>
              </a:rPr>
              <a:t> edition.</a:t>
            </a:r>
          </a:p>
          <a:p>
            <a:pPr>
              <a:buFont typeface="Wingdings" pitchFamily="2" charset="2"/>
              <a:buChar char="Ø"/>
            </a:pPr>
            <a:endParaRPr lang="en-US" sz="2800" dirty="0" smtClean="0">
              <a:latin typeface="Times New Roman" pitchFamily="18" charset="0"/>
              <a:cs typeface="Times New Roman" pitchFamily="18" charset="0"/>
            </a:endParaRPr>
          </a:p>
          <a:p>
            <a:pPr>
              <a:buFont typeface="Wingdings" pitchFamily="2" charset="2"/>
              <a:buChar char="Ø"/>
            </a:pPr>
            <a:endParaRPr lang="en-US" sz="2800" dirty="0" smtClean="0">
              <a:latin typeface="Times New Roman" pitchFamily="18" charset="0"/>
              <a:cs typeface="Times New Roman" pitchFamily="18" charset="0"/>
            </a:endParaRPr>
          </a:p>
          <a:p>
            <a:pPr>
              <a:buFont typeface="Wingdings" pitchFamily="2" charset="2"/>
              <a:buChar char="Ø"/>
            </a:pPr>
            <a:endParaRPr lang="en-US" sz="2800" dirty="0" smtClean="0">
              <a:latin typeface="Times New Roman" pitchFamily="18" charset="0"/>
              <a:cs typeface="Times New Roman" pitchFamily="18" charset="0"/>
            </a:endParaRPr>
          </a:p>
          <a:p>
            <a:pPr>
              <a:buFont typeface="Wingdings" pitchFamily="2" charset="2"/>
              <a:buChar char="Ø"/>
            </a:pPr>
            <a:endParaRPr lang="en-US"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Purpose </a:t>
            </a:r>
            <a:r>
              <a:rPr lang="en-US" sz="4000" dirty="0">
                <a:latin typeface="Times New Roman" pitchFamily="18" charset="0"/>
                <a:cs typeface="Times New Roman" pitchFamily="18" charset="0"/>
              </a:rPr>
              <a:t>Statement </a:t>
            </a:r>
          </a:p>
        </p:txBody>
      </p:sp>
      <p:sp>
        <p:nvSpPr>
          <p:cNvPr id="3" name="Content Placeholder 2"/>
          <p:cNvSpPr>
            <a:spLocks noGrp="1"/>
          </p:cNvSpPr>
          <p:nvPr>
            <p:ph idx="1"/>
          </p:nvPr>
        </p:nvSpPr>
        <p:spPr/>
        <p:txBody>
          <a:bodyPr>
            <a:normAutofit/>
          </a:bodyPr>
          <a:lstStyle/>
          <a:p>
            <a:pPr marL="0" indent="0">
              <a:buNone/>
            </a:pPr>
            <a:r>
              <a:rPr lang="en-US" sz="2800" dirty="0" smtClean="0">
                <a:latin typeface="Times New Roman" pitchFamily="18" charset="0"/>
                <a:cs typeface="Times New Roman" pitchFamily="18" charset="0"/>
              </a:rPr>
              <a:t>At  the end of the lecture student should be able to </a:t>
            </a:r>
            <a:r>
              <a:rPr lang="en-US" sz="2800" dirty="0" smtClean="0">
                <a:latin typeface="Times New Roman" pitchFamily="18" charset="0"/>
                <a:ea typeface="Calibri" pitchFamily="34" charset="0"/>
                <a:cs typeface="Times New Roman" pitchFamily="18" charset="0"/>
              </a:rPr>
              <a:t>describe </a:t>
            </a:r>
            <a:r>
              <a:rPr lang="en-US" sz="2800" dirty="0" smtClean="0">
                <a:latin typeface="Times New Roman" pitchFamily="18" charset="0"/>
                <a:cs typeface="Times New Roman" pitchFamily="18" charset="0"/>
              </a:rPr>
              <a:t>the </a:t>
            </a:r>
            <a:r>
              <a:rPr lang="en-US" sz="2800" dirty="0" err="1" smtClean="0">
                <a:latin typeface="Times New Roman" pitchFamily="18" charset="0"/>
                <a:cs typeface="Times New Roman" pitchFamily="18" charset="0"/>
              </a:rPr>
              <a:t>Successional</a:t>
            </a:r>
            <a:r>
              <a:rPr lang="en-US" sz="2800" dirty="0" smtClean="0">
                <a:latin typeface="Times New Roman" pitchFamily="18" charset="0"/>
                <a:cs typeface="Times New Roman" pitchFamily="18" charset="0"/>
              </a:rPr>
              <a:t> lamina, Enamel Knot , cord , navel &amp; septum, </a:t>
            </a:r>
            <a:r>
              <a:rPr lang="en-US" sz="2800" dirty="0" err="1" smtClean="0">
                <a:latin typeface="Times New Roman" pitchFamily="18" charset="0"/>
                <a:cs typeface="Times New Roman" pitchFamily="18" charset="0"/>
              </a:rPr>
              <a:t>Gubernacular</a:t>
            </a:r>
            <a:r>
              <a:rPr lang="en-US" sz="2800" dirty="0" smtClean="0">
                <a:latin typeface="Times New Roman" pitchFamily="18" charset="0"/>
                <a:cs typeface="Times New Roman" pitchFamily="18" charset="0"/>
              </a:rPr>
              <a:t> canal, </a:t>
            </a:r>
            <a:r>
              <a:rPr lang="en-US" sz="2800" dirty="0" err="1" smtClean="0">
                <a:latin typeface="Times New Roman" pitchFamily="18" charset="0"/>
                <a:cs typeface="Times New Roman" pitchFamily="18" charset="0"/>
              </a:rPr>
              <a:t>Membrana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preformativa</a:t>
            </a:r>
            <a:r>
              <a:rPr lang="en-US" sz="2800" dirty="0" smtClean="0">
                <a:latin typeface="Times New Roman" pitchFamily="18" charset="0"/>
                <a:cs typeface="Times New Roman" pitchFamily="18" charset="0"/>
              </a:rPr>
              <a:t>, Enzymes of </a:t>
            </a:r>
            <a:r>
              <a:rPr lang="en-US" sz="2800" dirty="0" err="1" smtClean="0">
                <a:latin typeface="Times New Roman" pitchFamily="18" charset="0"/>
                <a:cs typeface="Times New Roman" pitchFamily="18" charset="0"/>
              </a:rPr>
              <a:t>stellate</a:t>
            </a:r>
            <a:r>
              <a:rPr lang="en-US" sz="2800" dirty="0" smtClean="0">
                <a:latin typeface="Times New Roman" pitchFamily="18" charset="0"/>
                <a:cs typeface="Times New Roman" pitchFamily="18" charset="0"/>
              </a:rPr>
              <a:t> reticulum</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a:p>
          <a:p>
            <a:pPr>
              <a:buNone/>
            </a:pPr>
            <a:endParaRPr lang="en-US" dirty="0" smtClean="0"/>
          </a:p>
          <a:p>
            <a:pPr algn="ctr">
              <a:buNone/>
            </a:pPr>
            <a:r>
              <a:rPr lang="en-US" sz="5400" dirty="0" smtClean="0"/>
              <a:t>THANK YOU</a:t>
            </a:r>
            <a:endParaRPr lang="en-US" sz="5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smtClean="0">
                <a:effectLst/>
                <a:latin typeface="Times New Roman" pitchFamily="18" charset="0"/>
                <a:cs typeface="Times New Roman" pitchFamily="18" charset="0"/>
              </a:rPr>
              <a:t>Learning Objectives </a:t>
            </a:r>
            <a:endParaRPr lang="en-US" dirty="0"/>
          </a:p>
        </p:txBody>
      </p:sp>
      <p:sp>
        <p:nvSpPr>
          <p:cNvPr id="3" name="Content Placeholder 2"/>
          <p:cNvSpPr>
            <a:spLocks noGrp="1"/>
          </p:cNvSpPr>
          <p:nvPr>
            <p:ph idx="1"/>
          </p:nvPr>
        </p:nvSpPr>
        <p:spPr>
          <a:xfrm>
            <a:off x="457200" y="685800"/>
            <a:ext cx="8229600" cy="4530725"/>
          </a:xfrm>
        </p:spPr>
        <p:txBody>
          <a:bodyPr/>
          <a:lstStyle/>
          <a:p>
            <a:pPr>
              <a:defRPr/>
            </a:pPr>
            <a:r>
              <a:rPr lang="en-US" dirty="0" smtClean="0">
                <a:effectLst/>
                <a:latin typeface="Times New Roman" pitchFamily="18" charset="0"/>
                <a:cs typeface="Times New Roman" pitchFamily="18" charset="0"/>
              </a:rPr>
              <a:t>At the end of the lecture the student should be able to</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984207356"/>
              </p:ext>
            </p:extLst>
          </p:nvPr>
        </p:nvGraphicFramePr>
        <p:xfrm>
          <a:off x="304800" y="1981200"/>
          <a:ext cx="8686800" cy="4694277"/>
        </p:xfrm>
        <a:graphic>
          <a:graphicData uri="http://schemas.openxmlformats.org/drawingml/2006/table">
            <a:tbl>
              <a:tblPr firstRow="1" bandRow="1">
                <a:tableStyleId>{5C22544A-7EE6-4342-B048-85BDC9FD1C3A}</a:tableStyleId>
              </a:tblPr>
              <a:tblGrid>
                <a:gridCol w="609600"/>
                <a:gridCol w="2286000"/>
                <a:gridCol w="1447800"/>
                <a:gridCol w="1447800"/>
                <a:gridCol w="1447800"/>
                <a:gridCol w="1447800"/>
              </a:tblGrid>
              <a:tr h="762245">
                <a:tc>
                  <a:txBody>
                    <a:bodyPr/>
                    <a:lstStyle/>
                    <a:p>
                      <a:r>
                        <a:rPr lang="en-US" sz="1800" dirty="0" smtClean="0">
                          <a:latin typeface="Times New Roman" pitchFamily="18" charset="0"/>
                          <a:cs typeface="Times New Roman" pitchFamily="18" charset="0"/>
                        </a:rPr>
                        <a:t>S.N.</a:t>
                      </a:r>
                      <a:endParaRPr lang="en-US" sz="1800" dirty="0">
                        <a:latin typeface="Times New Roman" pitchFamily="18" charset="0"/>
                        <a:cs typeface="Times New Roman" pitchFamily="18" charset="0"/>
                      </a:endParaRPr>
                    </a:p>
                  </a:txBody>
                  <a:tcPr marT="45734" marB="45734"/>
                </a:tc>
                <a:tc>
                  <a:txBody>
                    <a:bodyPr/>
                    <a:lstStyle/>
                    <a:p>
                      <a:r>
                        <a:rPr lang="en-US" sz="1800" dirty="0" smtClean="0">
                          <a:effectLst/>
                          <a:latin typeface="Times New Roman" pitchFamily="18" charset="0"/>
                          <a:cs typeface="Times New Roman" pitchFamily="18" charset="0"/>
                        </a:rPr>
                        <a:t>Learning Objectives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Domain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Level</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Criteria </a:t>
                      </a:r>
                      <a:endParaRPr lang="en-US" sz="1800" dirty="0">
                        <a:latin typeface="Times New Roman" pitchFamily="18" charset="0"/>
                        <a:cs typeface="Times New Roman" pitchFamily="18" charset="0"/>
                      </a:endParaRPr>
                    </a:p>
                  </a:txBody>
                  <a:tcPr marT="45734" marB="45734"/>
                </a:tc>
                <a:tc>
                  <a:txBody>
                    <a:bodyPr/>
                    <a:lstStyle/>
                    <a:p>
                      <a:r>
                        <a:rPr lang="en-US" sz="1800" dirty="0" smtClean="0"/>
                        <a:t>Condition </a:t>
                      </a:r>
                      <a:endParaRPr lang="en-US" sz="1800" dirty="0"/>
                    </a:p>
                  </a:txBody>
                  <a:tcPr marT="45734" marB="45734"/>
                </a:tc>
              </a:tr>
              <a:tr h="914695">
                <a:tc>
                  <a:txBody>
                    <a:bodyPr/>
                    <a:lstStyle/>
                    <a:p>
                      <a:r>
                        <a:rPr lang="en-US" sz="1800" dirty="0" smtClean="0">
                          <a:latin typeface="Times New Roman" pitchFamily="18" charset="0"/>
                          <a:cs typeface="Times New Roman" pitchFamily="18" charset="0"/>
                        </a:rPr>
                        <a:t>1</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Write about Successional lamina</a:t>
                      </a:r>
                    </a:p>
                    <a:p>
                      <a:r>
                        <a:rPr lang="en-US" sz="1800" dirty="0" err="1" smtClean="0">
                          <a:latin typeface="Times New Roman" pitchFamily="18" charset="0"/>
                          <a:cs typeface="Times New Roman" pitchFamily="18" charset="0"/>
                        </a:rPr>
                        <a:t>Gubernacular</a:t>
                      </a:r>
                      <a:r>
                        <a:rPr lang="en-US" sz="1800" dirty="0" smtClean="0">
                          <a:latin typeface="Times New Roman" pitchFamily="18" charset="0"/>
                          <a:cs typeface="Times New Roman" pitchFamily="18" charset="0"/>
                        </a:rPr>
                        <a:t> canal</a:t>
                      </a:r>
                    </a:p>
                    <a:p>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Cognitive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Must Know</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All </a:t>
                      </a:r>
                      <a:endParaRPr lang="en-US" sz="1800" dirty="0">
                        <a:latin typeface="Times New Roman" pitchFamily="18" charset="0"/>
                        <a:cs typeface="Times New Roman" pitchFamily="18" charset="0"/>
                      </a:endParaRPr>
                    </a:p>
                  </a:txBody>
                  <a:tcPr marT="45734" marB="45734"/>
                </a:tc>
                <a:tc>
                  <a:txBody>
                    <a:bodyPr/>
                    <a:lstStyle/>
                    <a:p>
                      <a:endParaRPr lang="en-US" sz="1800"/>
                    </a:p>
                  </a:txBody>
                  <a:tcPr marT="45734" marB="45734"/>
                </a:tc>
              </a:tr>
              <a:tr h="640286">
                <a:tc>
                  <a:txBody>
                    <a:bodyPr/>
                    <a:lstStyle/>
                    <a:p>
                      <a:r>
                        <a:rPr lang="en-US" sz="1800" dirty="0" smtClean="0">
                          <a:latin typeface="Times New Roman" pitchFamily="18" charset="0"/>
                          <a:cs typeface="Times New Roman" pitchFamily="18" charset="0"/>
                        </a:rPr>
                        <a:t>2</a:t>
                      </a:r>
                      <a:endParaRPr lang="en-US" sz="1800" dirty="0">
                        <a:latin typeface="Times New Roman" pitchFamily="18" charset="0"/>
                        <a:cs typeface="Times New Roman" pitchFamily="18" charset="0"/>
                      </a:endParaRPr>
                    </a:p>
                  </a:txBody>
                  <a:tcPr marT="45734" marB="4573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Times New Roman" pitchFamily="18" charset="0"/>
                          <a:cs typeface="Times New Roman" pitchFamily="18" charset="0"/>
                        </a:rPr>
                        <a:t>Define Enamel Knot , cord , navel &amp; septum</a:t>
                      </a:r>
                    </a:p>
                    <a:p>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Cognitive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Must Know</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All </a:t>
                      </a:r>
                      <a:endParaRPr lang="en-US" sz="1800" dirty="0">
                        <a:latin typeface="Times New Roman" pitchFamily="18" charset="0"/>
                        <a:cs typeface="Times New Roman" pitchFamily="18" charset="0"/>
                      </a:endParaRPr>
                    </a:p>
                  </a:txBody>
                  <a:tcPr marT="45734" marB="45734"/>
                </a:tc>
                <a:tc>
                  <a:txBody>
                    <a:bodyPr/>
                    <a:lstStyle/>
                    <a:p>
                      <a:endParaRPr lang="en-US" sz="1800" dirty="0"/>
                    </a:p>
                  </a:txBody>
                  <a:tcPr marT="45734" marB="45734"/>
                </a:tc>
              </a:tr>
              <a:tr h="640286">
                <a:tc>
                  <a:txBody>
                    <a:bodyPr/>
                    <a:lstStyle/>
                    <a:p>
                      <a:r>
                        <a:rPr lang="en-US" sz="1800" dirty="0" smtClean="0">
                          <a:latin typeface="Times New Roman" pitchFamily="18" charset="0"/>
                          <a:cs typeface="Times New Roman" pitchFamily="18" charset="0"/>
                        </a:rPr>
                        <a:t>3</a:t>
                      </a:r>
                      <a:endParaRPr lang="en-US" sz="1800" dirty="0">
                        <a:latin typeface="Times New Roman" pitchFamily="18" charset="0"/>
                        <a:cs typeface="Times New Roman" pitchFamily="18" charset="0"/>
                      </a:endParaRPr>
                    </a:p>
                  </a:txBody>
                  <a:tcPr marT="45734" marB="4573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Times New Roman" pitchFamily="18" charset="0"/>
                          <a:cs typeface="Times New Roman" pitchFamily="18" charset="0"/>
                        </a:rPr>
                        <a:t>Define </a:t>
                      </a:r>
                      <a:r>
                        <a:rPr lang="en-US" sz="1800" dirty="0" err="1" smtClean="0">
                          <a:latin typeface="Times New Roman" pitchFamily="18" charset="0"/>
                          <a:cs typeface="Times New Roman" pitchFamily="18" charset="0"/>
                        </a:rPr>
                        <a:t>Membrana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preformativa</a:t>
                      </a:r>
                      <a:endParaRPr lang="en-US" sz="1800" dirty="0" smtClean="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Cognitive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Must Know</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All </a:t>
                      </a:r>
                      <a:endParaRPr lang="en-US" sz="1800" dirty="0">
                        <a:latin typeface="Times New Roman" pitchFamily="18" charset="0"/>
                        <a:cs typeface="Times New Roman" pitchFamily="18" charset="0"/>
                      </a:endParaRPr>
                    </a:p>
                  </a:txBody>
                  <a:tcPr marT="45734" marB="45734"/>
                </a:tc>
                <a:tc>
                  <a:txBody>
                    <a:bodyPr/>
                    <a:lstStyle/>
                    <a:p>
                      <a:endParaRPr lang="en-US" sz="1800" dirty="0"/>
                    </a:p>
                  </a:txBody>
                  <a:tcPr marT="45734" marB="45734"/>
                </a:tc>
              </a:tr>
              <a:tr h="640286">
                <a:tc>
                  <a:txBody>
                    <a:bodyPr/>
                    <a:lstStyle/>
                    <a:p>
                      <a:r>
                        <a:rPr lang="en-US" sz="1800" dirty="0" smtClean="0">
                          <a:latin typeface="Times New Roman" pitchFamily="18" charset="0"/>
                          <a:cs typeface="Times New Roman" pitchFamily="18" charset="0"/>
                        </a:rPr>
                        <a:t>4</a:t>
                      </a:r>
                      <a:endParaRPr lang="en-US" sz="1800" dirty="0">
                        <a:latin typeface="Times New Roman" pitchFamily="18" charset="0"/>
                        <a:cs typeface="Times New Roman" pitchFamily="18" charset="0"/>
                      </a:endParaRPr>
                    </a:p>
                  </a:txBody>
                  <a:tcPr marT="45734" marB="4573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Times New Roman" pitchFamily="18" charset="0"/>
                          <a:cs typeface="Times New Roman" pitchFamily="18" charset="0"/>
                        </a:rPr>
                        <a:t>Enumerate Enzymes of stellate reticulum</a:t>
                      </a:r>
                    </a:p>
                    <a:p>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Cognitive </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Must Know</a:t>
                      </a:r>
                      <a:endParaRPr lang="en-US" sz="1800" dirty="0">
                        <a:latin typeface="Times New Roman" pitchFamily="18" charset="0"/>
                        <a:cs typeface="Times New Roman" pitchFamily="18" charset="0"/>
                      </a:endParaRPr>
                    </a:p>
                  </a:txBody>
                  <a:tcPr marT="45734" marB="45734"/>
                </a:tc>
                <a:tc>
                  <a:txBody>
                    <a:bodyPr/>
                    <a:lstStyle/>
                    <a:p>
                      <a:r>
                        <a:rPr lang="en-US" sz="1800" dirty="0" smtClean="0">
                          <a:latin typeface="Times New Roman" pitchFamily="18" charset="0"/>
                          <a:cs typeface="Times New Roman" pitchFamily="18" charset="0"/>
                        </a:rPr>
                        <a:t>All </a:t>
                      </a:r>
                      <a:endParaRPr lang="en-US" sz="1800" dirty="0">
                        <a:latin typeface="Times New Roman" pitchFamily="18" charset="0"/>
                        <a:cs typeface="Times New Roman" pitchFamily="18" charset="0"/>
                      </a:endParaRPr>
                    </a:p>
                  </a:txBody>
                  <a:tcPr marT="45734" marB="45734"/>
                </a:tc>
                <a:tc>
                  <a:txBody>
                    <a:bodyPr/>
                    <a:lstStyle/>
                    <a:p>
                      <a:endParaRPr lang="en-US" sz="1800" dirty="0"/>
                    </a:p>
                  </a:txBody>
                  <a:tcPr marT="45734" marB="45734"/>
                </a:tc>
              </a:tr>
            </a:tbl>
          </a:graphicData>
        </a:graphic>
      </p:graphicFrame>
    </p:spTree>
    <p:extLst>
      <p:ext uri="{BB962C8B-B14F-4D97-AF65-F5344CB8AC3E}">
        <p14:creationId xmlns:p14="http://schemas.microsoft.com/office/powerpoint/2010/main" xmlns="" val="4237063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CONTENTS</a:t>
            </a:r>
            <a:endParaRPr lang="en-US" dirty="0"/>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Successional</a:t>
            </a:r>
            <a:r>
              <a:rPr lang="en-US" dirty="0" smtClean="0">
                <a:latin typeface="Times New Roman" pitchFamily="18" charset="0"/>
                <a:cs typeface="Times New Roman" pitchFamily="18" charset="0"/>
              </a:rPr>
              <a:t> lamina</a:t>
            </a:r>
          </a:p>
          <a:p>
            <a:r>
              <a:rPr lang="en-US" dirty="0" err="1" smtClean="0">
                <a:latin typeface="Times New Roman" pitchFamily="18" charset="0"/>
                <a:cs typeface="Times New Roman" pitchFamily="18" charset="0"/>
              </a:rPr>
              <a:t>Gubernacular</a:t>
            </a:r>
            <a:r>
              <a:rPr lang="en-US" dirty="0" smtClean="0">
                <a:latin typeface="Times New Roman" pitchFamily="18" charset="0"/>
                <a:cs typeface="Times New Roman" pitchFamily="18" charset="0"/>
              </a:rPr>
              <a:t> canal</a:t>
            </a:r>
          </a:p>
          <a:p>
            <a:r>
              <a:rPr lang="en-US" dirty="0" smtClean="0">
                <a:latin typeface="Times New Roman" pitchFamily="18" charset="0"/>
                <a:cs typeface="Times New Roman" pitchFamily="18" charset="0"/>
              </a:rPr>
              <a:t>Enamel Knot</a:t>
            </a:r>
          </a:p>
          <a:p>
            <a:r>
              <a:rPr lang="en-US" dirty="0" smtClean="0">
                <a:latin typeface="Times New Roman" pitchFamily="18" charset="0"/>
                <a:cs typeface="Times New Roman" pitchFamily="18" charset="0"/>
              </a:rPr>
              <a:t>Enamel Cord</a:t>
            </a:r>
          </a:p>
          <a:p>
            <a:r>
              <a:rPr lang="en-US" dirty="0" err="1" smtClean="0">
                <a:latin typeface="Times New Roman" pitchFamily="18" charset="0"/>
                <a:cs typeface="Times New Roman" pitchFamily="18" charset="0"/>
              </a:rPr>
              <a:t>Membrana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preformativa</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err="1" smtClean="0">
                <a:latin typeface="Times New Roman" pitchFamily="18" charset="0"/>
                <a:cs typeface="Times New Roman" pitchFamily="18" charset="0"/>
              </a:rPr>
              <a:t>Successional</a:t>
            </a:r>
            <a:r>
              <a:rPr lang="en-US" sz="4000" dirty="0" smtClean="0">
                <a:latin typeface="Times New Roman" pitchFamily="18" charset="0"/>
                <a:cs typeface="Times New Roman" pitchFamily="18" charset="0"/>
              </a:rPr>
              <a:t> lamina</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lingual extension of the dental lamina is termed as </a:t>
            </a:r>
            <a:r>
              <a:rPr lang="en-US" sz="2800" dirty="0" err="1" smtClean="0">
                <a:latin typeface="Times New Roman" pitchFamily="18" charset="0"/>
                <a:cs typeface="Times New Roman" pitchFamily="18" charset="0"/>
              </a:rPr>
              <a:t>successional</a:t>
            </a:r>
            <a:r>
              <a:rPr lang="en-US" sz="2800" dirty="0" smtClean="0">
                <a:latin typeface="Times New Roman" pitchFamily="18" charset="0"/>
                <a:cs typeface="Times New Roman" pitchFamily="18" charset="0"/>
              </a:rPr>
              <a:t> lamina and it develops from the 5th month in </a:t>
            </a:r>
            <a:r>
              <a:rPr lang="en-US" sz="2800" dirty="0" err="1" smtClean="0">
                <a:latin typeface="Times New Roman" pitchFamily="18" charset="0"/>
                <a:cs typeface="Times New Roman" pitchFamily="18" charset="0"/>
              </a:rPr>
              <a:t>utero</a:t>
            </a:r>
            <a:r>
              <a:rPr lang="en-US" sz="2800" dirty="0" smtClean="0">
                <a:latin typeface="Times New Roman" pitchFamily="18" charset="0"/>
                <a:cs typeface="Times New Roman" pitchFamily="18" charset="0"/>
              </a:rPr>
              <a:t> (permanent central incisor) to the tenth month of age (second premolar).</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latin typeface="Times New Roman" pitchFamily="18" charset="0"/>
                <a:cs typeface="Times New Roman" pitchFamily="18" charset="0"/>
              </a:rPr>
              <a:t>a) Oral epithelium; (b) dental lamina; (c) lateral lamina; (d) </a:t>
            </a:r>
            <a:r>
              <a:rPr lang="en-US" sz="2800" dirty="0" err="1">
                <a:latin typeface="Times New Roman" pitchFamily="18" charset="0"/>
                <a:cs typeface="Times New Roman" pitchFamily="18" charset="0"/>
              </a:rPr>
              <a:t>successional</a:t>
            </a:r>
            <a:r>
              <a:rPr lang="en-US" sz="2800" dirty="0">
                <a:latin typeface="Times New Roman" pitchFamily="18" charset="0"/>
                <a:cs typeface="Times New Roman" pitchFamily="18" charset="0"/>
              </a:rPr>
              <a:t> lamina; (e) tooth bud or enamel organ (future tooth).</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pic>
        <p:nvPicPr>
          <p:cNvPr id="1026" name="Picture 2" descr="C:\Users\priyanka\Desktop\1271089-1288366-1289057-1566043.jpg"/>
          <p:cNvPicPr>
            <a:picLocks noGrp="1" noChangeAspect="1" noChangeArrowheads="1"/>
          </p:cNvPicPr>
          <p:nvPr>
            <p:ph idx="1"/>
          </p:nvPr>
        </p:nvPicPr>
        <p:blipFill>
          <a:blip r:embed="rId2" cstate="print"/>
          <a:srcRect/>
          <a:stretch>
            <a:fillRect/>
          </a:stretch>
        </p:blipFill>
        <p:spPr bwMode="auto">
          <a:xfrm>
            <a:off x="2771219" y="1951037"/>
            <a:ext cx="3601562" cy="452596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noAutofit/>
          </a:bodyPr>
          <a:lstStyle/>
          <a:p>
            <a:pPr fontAlgn="t"/>
            <a:r>
              <a:rPr lang="en-US" sz="2400" dirty="0">
                <a:latin typeface="Times New Roman" pitchFamily="18" charset="0"/>
                <a:cs typeface="Times New Roman" pitchFamily="18" charset="0"/>
              </a:rPr>
              <a:t> </a:t>
            </a:r>
            <a:r>
              <a:rPr lang="en-US" sz="2800" dirty="0">
                <a:latin typeface="Times New Roman" pitchFamily="18" charset="0"/>
                <a:cs typeface="Times New Roman" pitchFamily="18" charset="0"/>
              </a:rPr>
              <a:t>Epithelial remnants from the dental lamina (ER, shown as tiny circles) localized to the </a:t>
            </a:r>
            <a:r>
              <a:rPr lang="en-US" sz="2800" dirty="0" err="1">
                <a:latin typeface="Times New Roman" pitchFamily="18" charset="0"/>
                <a:cs typeface="Times New Roman" pitchFamily="18" charset="0"/>
              </a:rPr>
              <a:t>gubernacular</a:t>
            </a:r>
            <a:r>
              <a:rPr lang="en-US" sz="2800" dirty="0">
                <a:latin typeface="Times New Roman" pitchFamily="18" charset="0"/>
                <a:cs typeface="Times New Roman" pitchFamily="18" charset="0"/>
              </a:rPr>
              <a:t> canal that links the tooth sac (TS) around the developing permanent successor (PTB) with the lingual gingiva. DI: deciduous incisor.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pic>
        <p:nvPicPr>
          <p:cNvPr id="4098" name="Picture 2" descr="C:\Users\priyanka\Desktop\OBM010303-f4.jpg"/>
          <p:cNvPicPr>
            <a:picLocks noGrp="1" noChangeAspect="1" noChangeArrowheads="1"/>
          </p:cNvPicPr>
          <p:nvPr>
            <p:ph idx="1"/>
          </p:nvPr>
        </p:nvPicPr>
        <p:blipFill>
          <a:blip r:embed="rId2" cstate="print"/>
          <a:srcRect/>
          <a:stretch>
            <a:fillRect/>
          </a:stretch>
        </p:blipFill>
        <p:spPr bwMode="auto">
          <a:xfrm>
            <a:off x="2514600" y="2753868"/>
            <a:ext cx="3931920" cy="410413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Times New Roman" pitchFamily="18" charset="0"/>
                <a:cs typeface="Times New Roman" pitchFamily="18" charset="0"/>
              </a:rPr>
              <a:t>G</a:t>
            </a:r>
            <a:r>
              <a:rPr lang="en-US" sz="4000" dirty="0" smtClean="0">
                <a:latin typeface="Times New Roman" pitchFamily="18" charset="0"/>
                <a:cs typeface="Times New Roman" pitchFamily="18" charset="0"/>
              </a:rPr>
              <a:t>ubernacular canal</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a:latin typeface="Times New Roman" pitchFamily="18" charset="0"/>
                <a:cs typeface="Times New Roman" pitchFamily="18" charset="0"/>
              </a:rPr>
              <a:t>Although the permanent incisors, canines and premolars, eventually become isolated in their own bony crypts, they maintain continuity with the connective tissue of the lamina </a:t>
            </a:r>
            <a:r>
              <a:rPr lang="en-US" sz="2800" dirty="0" err="1">
                <a:latin typeface="Times New Roman" pitchFamily="18" charset="0"/>
                <a:cs typeface="Times New Roman" pitchFamily="18" charset="0"/>
              </a:rPr>
              <a:t>propria</a:t>
            </a:r>
            <a:r>
              <a:rPr lang="en-US" sz="2800" dirty="0">
                <a:latin typeface="Times New Roman" pitchFamily="18" charset="0"/>
                <a:cs typeface="Times New Roman" pitchFamily="18" charset="0"/>
              </a:rPr>
              <a:t> of the overlying gingiva</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This is achieved through the persistence of an </a:t>
            </a:r>
            <a:r>
              <a:rPr lang="en-US" sz="2800" dirty="0" err="1">
                <a:latin typeface="Times New Roman" pitchFamily="18" charset="0"/>
                <a:cs typeface="Times New Roman" pitchFamily="18" charset="0"/>
              </a:rPr>
              <a:t>intrabony</a:t>
            </a:r>
            <a:r>
              <a:rPr lang="en-US" sz="2800" dirty="0">
                <a:latin typeface="Times New Roman" pitchFamily="18" charset="0"/>
                <a:cs typeface="Times New Roman" pitchFamily="18" charset="0"/>
              </a:rPr>
              <a:t> canal or corridor called the </a:t>
            </a:r>
            <a:r>
              <a:rPr lang="en-US" sz="2800" i="1" dirty="0" err="1">
                <a:latin typeface="Times New Roman" pitchFamily="18" charset="0"/>
                <a:cs typeface="Times New Roman" pitchFamily="18" charset="0"/>
              </a:rPr>
              <a:t>gubernaculum</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dentis</a:t>
            </a:r>
            <a:r>
              <a:rPr lang="en-US" sz="2800" dirty="0">
                <a:latin typeface="Times New Roman" pitchFamily="18" charset="0"/>
                <a:cs typeface="Times New Roman" pitchFamily="18" charset="0"/>
              </a:rPr>
              <a:t> or </a:t>
            </a:r>
            <a:r>
              <a:rPr lang="en-US" sz="2800" dirty="0" err="1">
                <a:latin typeface="Times New Roman" pitchFamily="18" charset="0"/>
                <a:cs typeface="Times New Roman" pitchFamily="18" charset="0"/>
              </a:rPr>
              <a:t>gubernacular</a:t>
            </a:r>
            <a:r>
              <a:rPr lang="en-US" sz="2800" dirty="0">
                <a:latin typeface="Times New Roman" pitchFamily="18" charset="0"/>
                <a:cs typeface="Times New Roman" pitchFamily="18" charset="0"/>
              </a:rPr>
              <a:t> canal, which connects the two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itchFamily="18" charset="0"/>
                <a:cs typeface="Times New Roman" pitchFamily="18" charset="0"/>
              </a:rPr>
              <a:t>Enamel Knot</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The cells in the centre of the enamel organ are densely packed and form what is called enamel knot.</a:t>
            </a:r>
          </a:p>
          <a:p>
            <a:pPr>
              <a:buNone/>
            </a:pPr>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652</Words>
  <Application>Microsoft Office PowerPoint</Application>
  <PresentationFormat>On-screen Show (4:3)</PresentationFormat>
  <Paragraphs>85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DEVELOPMENT OF TOOTH</vt:lpstr>
      <vt:lpstr>Purpose Statement </vt:lpstr>
      <vt:lpstr>Learning Objectives </vt:lpstr>
      <vt:lpstr>CONTENTS</vt:lpstr>
      <vt:lpstr>Successional lamina</vt:lpstr>
      <vt:lpstr>a) Oral epithelium; (b) dental lamina; (c) lateral lamina; (d) successional lamina; (e) tooth bud or enamel organ (future tooth). </vt:lpstr>
      <vt:lpstr> Epithelial remnants from the dental lamina (ER, shown as tiny circles) localized to the gubernacular canal that links the tooth sac (TS) around the developing permanent successor (PTB) with the lingual gingiva. DI: deciduous incisor.   </vt:lpstr>
      <vt:lpstr>Gubernacular canal</vt:lpstr>
      <vt:lpstr>Enamel Knot</vt:lpstr>
      <vt:lpstr>Fig. 2 Formation of the deciduous tooth germs occurs on the labial aspect of the dental lamina (DL). An epithelial bridge (lateral lamina, LL) is seen to connect DL with the bell-shaped tooth germ. EK: enamel knot. The free tip of DL proliferates into the ectomesenchyme as the successional lamina (SL) providing the anlage for a permanent tooth. Dental papilla (DP), dental follicle (DF).  </vt:lpstr>
      <vt:lpstr>Enamel Cord</vt:lpstr>
      <vt:lpstr>Slide 12</vt:lpstr>
      <vt:lpstr>Function</vt:lpstr>
      <vt:lpstr>Enamel Navel</vt:lpstr>
      <vt:lpstr>Membrana preformativa</vt:lpstr>
      <vt:lpstr>Enzymes of stellate reticulum</vt:lpstr>
      <vt:lpstr>Slide 17</vt:lpstr>
      <vt:lpstr>Summary </vt:lpstr>
      <vt:lpstr>BIBLIOGRAPHY</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priyanka</dc:creator>
  <cp:lastModifiedBy>HOD</cp:lastModifiedBy>
  <cp:revision>22</cp:revision>
  <dcterms:created xsi:type="dcterms:W3CDTF">2011-12-01T03:24:09Z</dcterms:created>
  <dcterms:modified xsi:type="dcterms:W3CDTF">2018-02-05T05:34:45Z</dcterms:modified>
</cp:coreProperties>
</file>