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64" r:id="rId22"/>
    <p:sldId id="265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ABF1AB99-B878-4297-A44F-5EE2529D4AFA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CE311955-EAA2-48E3-94E5-020A6FEDD3B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1AB99-B878-4297-A44F-5EE2529D4AFA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11955-EAA2-48E3-94E5-020A6FEDD3B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1AB99-B878-4297-A44F-5EE2529D4AFA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11955-EAA2-48E3-94E5-020A6FEDD3B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F1AB99-B878-4297-A44F-5EE2529D4AFA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CE311955-EAA2-48E3-94E5-020A6FEDD3B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ABF1AB99-B878-4297-A44F-5EE2529D4AFA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CE311955-EAA2-48E3-94E5-020A6FEDD3B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1AB99-B878-4297-A44F-5EE2529D4AFA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11955-EAA2-48E3-94E5-020A6FEDD3B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1AB99-B878-4297-A44F-5EE2529D4AFA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11955-EAA2-48E3-94E5-020A6FEDD3B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F1AB99-B878-4297-A44F-5EE2529D4AFA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CE311955-EAA2-48E3-94E5-020A6FEDD3B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1AB99-B878-4297-A44F-5EE2529D4AFA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11955-EAA2-48E3-94E5-020A6FEDD3B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F1AB99-B878-4297-A44F-5EE2529D4AFA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CE311955-EAA2-48E3-94E5-020A6FEDD3B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F1AB99-B878-4297-A44F-5EE2529D4AFA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fld id="{CE311955-EAA2-48E3-94E5-020A6FEDD3B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F1AB99-B878-4297-A44F-5EE2529D4AFA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E311955-EAA2-48E3-94E5-020A6FEDD3B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1" fontAlgn="base" hangingPunct="1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1" fontAlgn="base" hangingPunct="1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1" fontAlgn="base" hangingPunct="1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077200" cy="3121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Diseases </a:t>
            </a:r>
            <a:br>
              <a:rPr lang="en-US" sz="6000" dirty="0" smtClean="0"/>
            </a:br>
            <a:r>
              <a:rPr lang="en-US" sz="6000" dirty="0" smtClean="0"/>
              <a:t>of </a:t>
            </a:r>
            <a:br>
              <a:rPr lang="en-US" sz="6000" dirty="0" smtClean="0"/>
            </a:br>
            <a:r>
              <a:rPr lang="en-US" sz="6000" dirty="0" smtClean="0"/>
              <a:t>the skin </a:t>
            </a:r>
            <a:endParaRPr lang="en-US" sz="6000" dirty="0"/>
          </a:p>
        </p:txBody>
      </p:sp>
      <p:sp>
        <p:nvSpPr>
          <p:cNvPr id="3" name="Rectangle 9"/>
          <p:cNvSpPr txBox="1">
            <a:spLocks noChangeArrowheads="1"/>
          </p:cNvSpPr>
          <p:nvPr/>
        </p:nvSpPr>
        <p:spPr bwMode="auto">
          <a:xfrm>
            <a:off x="1907704" y="4581128"/>
            <a:ext cx="601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chemeClr val="tx2"/>
                </a:solidFill>
                <a:latin typeface="+mn-lt"/>
              </a:rPr>
              <a:t>Dept.of Oral Pathology  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chemeClr val="tx2"/>
                </a:solidFill>
                <a:latin typeface="+mn-lt"/>
              </a:rPr>
              <a:t>       &amp; Microbiology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US" sz="3600" b="1">
                <a:solidFill>
                  <a:schemeClr val="tx2"/>
                </a:solidFill>
                <a:latin typeface="+mn-lt"/>
              </a:rPr>
              <a:t>   </a:t>
            </a: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95536" y="2996952"/>
            <a:ext cx="762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     </a:t>
            </a:r>
            <a:r>
              <a:rPr lang="en-US" sz="3200" b="1" dirty="0">
                <a:solidFill>
                  <a:schemeClr val="tx2"/>
                </a:solidFill>
                <a:latin typeface="+mj-lt"/>
              </a:rPr>
              <a:t>KERATOSIS FOLLICULARIS</a:t>
            </a:r>
            <a:r>
              <a:rPr lang="en-US" sz="3200" b="1" dirty="0">
                <a:solidFill>
                  <a:schemeClr val="tx2"/>
                </a:solidFill>
                <a:latin typeface="+mj-lt"/>
                <a:cs typeface="Arial" charset="0"/>
              </a:rPr>
              <a:t>,</a:t>
            </a:r>
            <a:r>
              <a:rPr lang="en-US" sz="3200" b="1" dirty="0">
                <a:solidFill>
                  <a:schemeClr val="tx2"/>
                </a:solidFill>
                <a:latin typeface="+mj-lt"/>
              </a:rPr>
              <a:t> DYSKERATOSIS 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	CONGENITA</a:t>
            </a:r>
            <a:r>
              <a:rPr lang="en-US" sz="3200" b="1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WHITE </a:t>
            </a:r>
            <a:r>
              <a:rPr lang="en-US" sz="3200" b="1" dirty="0">
                <a:solidFill>
                  <a:schemeClr val="tx2"/>
                </a:solidFill>
                <a:latin typeface="+mj-lt"/>
              </a:rPr>
              <a:t>SPONGE NEVUS</a:t>
            </a:r>
            <a:endParaRPr lang="en-US" sz="3200" b="1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latin typeface="+mj-lt"/>
                <a:cs typeface="Arial" charset="0"/>
              </a:rPr>
              <a:t>    </a:t>
            </a:r>
            <a:r>
              <a:rPr lang="en-US" sz="3200" b="1" dirty="0">
                <a:solidFill>
                  <a:schemeClr val="tx2"/>
                </a:solidFill>
                <a:latin typeface="+mj-lt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-315416"/>
            <a:ext cx="6172200" cy="18938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C00000"/>
                </a:solidFill>
                <a:cs typeface="Arial" pitchFamily="34" charset="0"/>
              </a:rPr>
              <a:t>EHLERS-DANLOS SYNDROME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1700808"/>
            <a:ext cx="6629400" cy="5562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2400" b="0" dirty="0" smtClean="0">
                <a:cs typeface="Arial" charset="0"/>
              </a:rPr>
              <a:t>A group of hereditary disorders characterized by defective collagen synthesis in various body organs.</a:t>
            </a:r>
            <a:endParaRPr lang="en-US" sz="2400" b="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2400" b="0" dirty="0" smtClean="0">
                <a:cs typeface="Arial" charset="0"/>
              </a:rPr>
              <a:t> Hyper mobility of the joints &amp; increased laxity of the skin, - </a:t>
            </a:r>
            <a:r>
              <a:rPr lang="en-US" sz="2400" dirty="0" smtClean="0">
                <a:solidFill>
                  <a:srgbClr val="C00000"/>
                </a:solidFill>
                <a:cs typeface="Arial" charset="0"/>
              </a:rPr>
              <a:t>"Rubber man"</a:t>
            </a:r>
            <a:endParaRPr lang="en-US" sz="24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2400" b="0" dirty="0" smtClean="0">
                <a:cs typeface="Arial" charset="0"/>
              </a:rPr>
              <a:t>Excessive bruising tendency &amp; defective wound healing due to increased fragility of the skin &amp; blood vessels.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cs typeface="Times New Roman" pitchFamily="18" charset="0"/>
              </a:rPr>
              <a:t>  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cs typeface="Times New Roman" pitchFamily="18" charset="0"/>
              </a:rPr>
              <a:t>Oral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itchFamily="18" charset="0"/>
              </a:rPr>
              <a:t>ManifestationS</a:t>
            </a:r>
            <a:r>
              <a:rPr lang="en-US" sz="3200" b="1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74775"/>
            <a:ext cx="7467600" cy="4873625"/>
          </a:xfrm>
        </p:spPr>
        <p:txBody>
          <a:bodyPr/>
          <a:lstStyle/>
          <a:p>
            <a:pPr algn="just" eaLnBrk="1" hangingPunct="1"/>
            <a:r>
              <a:rPr lang="en-US" sz="2800" smtClean="0">
                <a:cs typeface="Arial" charset="0"/>
              </a:rPr>
              <a:t>Increased fragility of the oral mucosa. Retarded wound healing</a:t>
            </a:r>
            <a:endParaRPr lang="en-US" sz="2800" smtClean="0">
              <a:cs typeface="Times New Roman" pitchFamily="18" charset="0"/>
            </a:endParaRPr>
          </a:p>
          <a:p>
            <a:pPr algn="just" eaLnBrk="1" hangingPunct="1"/>
            <a:r>
              <a:rPr lang="en-US" sz="2800" smtClean="0">
                <a:cs typeface="Arial" charset="0"/>
              </a:rPr>
              <a:t>Bleeding from the gingiva &amp; oral mucosa ,Mobility of teeth.</a:t>
            </a:r>
            <a:endParaRPr lang="en-US" sz="2800" smtClean="0">
              <a:cs typeface="Times New Roman" pitchFamily="18" charset="0"/>
            </a:endParaRPr>
          </a:p>
          <a:p>
            <a:pPr algn="just" eaLnBrk="1" hangingPunct="1"/>
            <a:r>
              <a:rPr lang="en-US" sz="2800" smtClean="0">
                <a:cs typeface="Arial" charset="0"/>
              </a:rPr>
              <a:t>Enamel hypoplasia</a:t>
            </a:r>
            <a:endParaRPr lang="en-US" sz="2800" smtClean="0">
              <a:cs typeface="Times New Roman" pitchFamily="18" charset="0"/>
            </a:endParaRPr>
          </a:p>
          <a:p>
            <a:pPr algn="just" eaLnBrk="1" hangingPunct="1"/>
            <a:r>
              <a:rPr lang="en-US" sz="2800" smtClean="0">
                <a:cs typeface="Arial" charset="0"/>
              </a:rPr>
              <a:t>Loss of normal scalloping of the dentino­enamel junctions of the tooth</a:t>
            </a:r>
            <a:endParaRPr lang="en-US" sz="2800" smtClean="0">
              <a:cs typeface="Times New Roman" pitchFamily="18" charset="0"/>
            </a:endParaRP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6629400" cy="4873625"/>
          </a:xfrm>
        </p:spPr>
        <p:txBody>
          <a:bodyPr/>
          <a:lstStyle/>
          <a:p>
            <a:pPr algn="just" eaLnBrk="1" hangingPunct="1"/>
            <a:r>
              <a:rPr lang="en-US" sz="2800" smtClean="0">
                <a:cs typeface="Arial" charset="0"/>
              </a:rPr>
              <a:t>Large pulp stones in the teeth &amp; formation of irregular type of dentin </a:t>
            </a:r>
          </a:p>
          <a:p>
            <a:pPr algn="just" eaLnBrk="1" hangingPunct="1"/>
            <a:r>
              <a:rPr lang="en-US" sz="2800" smtClean="0">
                <a:cs typeface="Arial" charset="0"/>
              </a:rPr>
              <a:t>Hypermobility of the temporomandibular joint. </a:t>
            </a:r>
          </a:p>
          <a:p>
            <a:pPr algn="just" eaLnBrk="1" hangingPunct="1"/>
            <a:r>
              <a:rPr lang="en-US" sz="2800" smtClean="0">
                <a:cs typeface="Arial" charset="0"/>
              </a:rPr>
              <a:t>Difficulty in suturing the oral wounds.</a:t>
            </a:r>
            <a:endParaRPr lang="en-US" sz="2800" smtClean="0">
              <a:cs typeface="Times New Roman" pitchFamily="18" charset="0"/>
            </a:endParaRPr>
          </a:p>
          <a:p>
            <a:endParaRPr lang="en-US" sz="28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6200" y="33338"/>
          <a:ext cx="3962400" cy="3249612"/>
        </p:xfrm>
        <a:graphic>
          <a:graphicData uri="http://schemas.openxmlformats.org/presentationml/2006/ole">
            <p:oleObj spid="_x0000_s1026" name="Photo Editor Photo" r:id="rId3" imgW="5714286" imgH="4686954" progId="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800600" y="101600"/>
          <a:ext cx="3810000" cy="3175000"/>
        </p:xfrm>
        <a:graphic>
          <a:graphicData uri="http://schemas.openxmlformats.org/presentationml/2006/ole">
            <p:oleObj spid="_x0000_s1027" name="Photo Editor Photo" r:id="rId4" imgW="5714286" imgH="4761905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981200" y="3429000"/>
          <a:ext cx="5638800" cy="3352800"/>
        </p:xfrm>
        <a:graphic>
          <a:graphicData uri="http://schemas.openxmlformats.org/presentationml/2006/ole">
            <p:oleObj spid="_x0000_s1028" name="Photo Editor Photo" r:id="rId5" imgW="8685714" imgH="5161905" progId="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304800"/>
            <a:ext cx="81534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b="1" smtClean="0"/>
              <a:t>Differential Diagnosis</a:t>
            </a:r>
            <a:endParaRPr lang="en-US" sz="3000" smtClean="0"/>
          </a:p>
          <a:p>
            <a:pPr eaLnBrk="1" hangingPunct="1">
              <a:lnSpc>
                <a:spcPct val="130000"/>
              </a:lnSpc>
            </a:pPr>
            <a:r>
              <a:rPr lang="en-US" sz="2800" smtClean="0"/>
              <a:t>Hereditary benign intraepithelial dyskeratosis. 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smtClean="0"/>
              <a:t>Lichen planus.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smtClean="0"/>
              <a:t>Hyperplastic candidiasis.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smtClean="0"/>
              <a:t>Leukoplakia.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smtClean="0"/>
              <a:t>Verrucous carcinoma.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"/>
            <a:ext cx="7924800" cy="6324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smtClean="0">
                <a:solidFill>
                  <a:srgbClr val="C00000"/>
                </a:solidFill>
              </a:rPr>
              <a:t>Histopathology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3000" smtClean="0"/>
          </a:p>
          <a:p>
            <a:pPr eaLnBrk="1" hangingPunct="1">
              <a:lnSpc>
                <a:spcPct val="150000"/>
              </a:lnSpc>
            </a:pPr>
            <a:r>
              <a:rPr lang="en-US" sz="2800" smtClean="0"/>
              <a:t>White sponge nevus microscopically presents mild to moderate hyper-parakeratosis of the epithelium with acanthosis and intercellular edema.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150000"/>
              </a:lnSpc>
            </a:pPr>
            <a:r>
              <a:rPr lang="en-US" sz="2800" smtClean="0"/>
              <a:t>There may be presence of some "vacuolated" cells in the spinus cell layer having pyknotic nuclei.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Focal dermal </a:t>
            </a:r>
            <a:r>
              <a:rPr lang="en-US" b="1" dirty="0" err="1" smtClean="0">
                <a:solidFill>
                  <a:srgbClr val="C00000"/>
                </a:solidFill>
              </a:rPr>
              <a:t>hypoplasia</a:t>
            </a:r>
            <a:r>
              <a:rPr lang="en-US" b="1" dirty="0" smtClean="0">
                <a:solidFill>
                  <a:srgbClr val="C00000"/>
                </a:solidFill>
              </a:rPr>
              <a:t> syndrome (</a:t>
            </a:r>
            <a:r>
              <a:rPr lang="en-US" b="1" dirty="0" err="1" smtClean="0">
                <a:solidFill>
                  <a:srgbClr val="C00000"/>
                </a:solidFill>
              </a:rPr>
              <a:t>Goltzs</a:t>
            </a:r>
            <a:r>
              <a:rPr lang="en-US" b="1" dirty="0" smtClean="0">
                <a:solidFill>
                  <a:srgbClr val="C00000"/>
                </a:solidFill>
              </a:rPr>
              <a:t> syndrome)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2800" smtClean="0"/>
              <a:t>Genetic disorder characterized by distinctive skin abnormalities and variety of defects affecting eyes , teeth, skeletal , urinary , gstrointestinal , cardiovascular and central nervous system.</a:t>
            </a:r>
          </a:p>
          <a:p>
            <a:pPr eaLnBrk="1" hangingPunct="1"/>
            <a:r>
              <a:rPr lang="en-US" sz="2800" smtClean="0"/>
              <a:t>The skin lesions appear to evoke as accumulations of fat rather than hypoplasia of the dermis.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/>
            <a:r>
              <a:rPr lang="en-US" sz="2800" smtClean="0"/>
              <a:t>Mnemoic FOCAL </a:t>
            </a:r>
          </a:p>
          <a:p>
            <a:pPr eaLnBrk="1" hangingPunct="1"/>
            <a:r>
              <a:rPr lang="en-US" sz="2800" smtClean="0"/>
              <a:t>Female sex</a:t>
            </a:r>
          </a:p>
          <a:p>
            <a:pPr eaLnBrk="1" hangingPunct="1"/>
            <a:r>
              <a:rPr lang="en-US" sz="2800" smtClean="0"/>
              <a:t>Osteopsthica striatia </a:t>
            </a:r>
          </a:p>
          <a:p>
            <a:pPr eaLnBrk="1" hangingPunct="1"/>
            <a:r>
              <a:rPr lang="en-US" sz="2800" smtClean="0"/>
              <a:t>Coloboma</a:t>
            </a:r>
          </a:p>
          <a:p>
            <a:pPr eaLnBrk="1" hangingPunct="1"/>
            <a:r>
              <a:rPr lang="en-US" sz="2800" smtClean="0"/>
              <a:t>Lobster claw deformity</a:t>
            </a:r>
          </a:p>
          <a:p>
            <a:pPr eaLnBrk="1" hangingPunct="1"/>
            <a:r>
              <a:rPr lang="en-US" sz="2800" smtClean="0"/>
              <a:t>Absent ectodermis, mespdermis, neurodermis elements.</a:t>
            </a:r>
          </a:p>
          <a:p>
            <a:pPr eaLnBrk="1" hangingPunct="1"/>
            <a:r>
              <a:rPr lang="en-US" sz="2800" smtClean="0"/>
              <a:t>Affected individuals are recognized at birth or prenatally.</a:t>
            </a:r>
          </a:p>
          <a:p>
            <a:pPr eaLnBrk="1" hangingPunct="1"/>
            <a:r>
              <a:rPr lang="en-US" sz="2800" smtClean="0"/>
              <a:t>Also known as </a:t>
            </a:r>
            <a:r>
              <a:rPr lang="en-US" sz="2800" b="1" smtClean="0"/>
              <a:t>GOLTZ</a:t>
            </a:r>
            <a:r>
              <a:rPr lang="en-US" sz="2800" smtClean="0"/>
              <a:t> syndrome.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Etiology:</a:t>
            </a:r>
          </a:p>
          <a:p>
            <a:pPr eaLnBrk="1" hangingPunct="1"/>
            <a:r>
              <a:rPr lang="en-US" sz="2800" smtClean="0"/>
              <a:t>X-linked dominant inheritance pattren, common findings of syndactyly, oligodactyly and polydactyly.</a:t>
            </a:r>
          </a:p>
          <a:p>
            <a:pPr eaLnBrk="1" hangingPunct="1"/>
            <a:r>
              <a:rPr lang="en-US" sz="2800" smtClean="0"/>
              <a:t>Clinical features:</a:t>
            </a:r>
          </a:p>
          <a:p>
            <a:pPr eaLnBrk="1" hangingPunct="1"/>
            <a:r>
              <a:rPr lang="en-US" sz="2800" smtClean="0"/>
              <a:t>Characterized by relative focal absence of dermis associated with herniation of subcutaneous fat into the defects</a:t>
            </a:r>
          </a:p>
          <a:p>
            <a:pPr eaLnBrk="1" hangingPunct="1"/>
            <a:r>
              <a:rPr lang="en-US" sz="2800" smtClean="0"/>
              <a:t> Skin atropy, streaky pigmentation &amp; telangiectasia </a:t>
            </a:r>
          </a:p>
          <a:p>
            <a:pPr eaLnBrk="1" hangingPunct="1"/>
            <a:r>
              <a:rPr lang="en-US" sz="2800" smtClean="0"/>
              <a:t>Multiple papillomas of the mucosa.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Oral manifestations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2800" smtClean="0"/>
              <a:t>Papillomas of the lips is a striking feature.</a:t>
            </a:r>
          </a:p>
          <a:p>
            <a:pPr eaLnBrk="1" hangingPunct="1"/>
            <a:r>
              <a:rPr lang="en-US" sz="2800" smtClean="0"/>
              <a:t>Teeth are commonly defective in size, shape or structure</a:t>
            </a:r>
          </a:p>
          <a:p>
            <a:pPr eaLnBrk="1" hangingPunct="1"/>
            <a:r>
              <a:rPr lang="en-US" sz="2800" smtClean="0"/>
              <a:t>Microdontia is a common finding.</a:t>
            </a:r>
          </a:p>
          <a:p>
            <a:pPr eaLnBrk="1" hangingPunct="1"/>
            <a:r>
              <a:rPr lang="en-US" sz="2800" smtClean="0"/>
              <a:t>Cleft lip or palate may also be present.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Objectives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686800" cy="3886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At  the end of the lecture student should be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describe</a:t>
            </a: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Clinical features, Oral manifestations,&amp;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Histopathological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features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/>
              <a:t>Acanthosis</a:t>
            </a:r>
            <a:r>
              <a:rPr lang="en-US" sz="2800" dirty="0" smtClean="0"/>
              <a:t> </a:t>
            </a:r>
            <a:r>
              <a:rPr lang="en-US" sz="2800" dirty="0" err="1" smtClean="0"/>
              <a:t>Nigricans</a:t>
            </a:r>
            <a:r>
              <a:rPr lang="en-US" sz="2800" dirty="0" smtClean="0"/>
              <a:t>,</a:t>
            </a:r>
            <a:r>
              <a:rPr lang="en-US" sz="2800" dirty="0" smtClean="0">
                <a:cs typeface="Arial" pitchFamily="34" charset="0"/>
              </a:rPr>
              <a:t> Ehlers-</a:t>
            </a:r>
            <a:r>
              <a:rPr lang="en-US" sz="2800" dirty="0" err="1" smtClean="0">
                <a:cs typeface="Arial" pitchFamily="34" charset="0"/>
              </a:rPr>
              <a:t>danlos</a:t>
            </a:r>
            <a:r>
              <a:rPr lang="en-US" sz="2800" dirty="0" smtClean="0">
                <a:cs typeface="Arial" pitchFamily="34" charset="0"/>
              </a:rPr>
              <a:t> syndrome, </a:t>
            </a:r>
            <a:r>
              <a:rPr lang="en-US" sz="2800" dirty="0" smtClean="0"/>
              <a:t>Focal dermal </a:t>
            </a:r>
            <a:r>
              <a:rPr lang="en-US" sz="2800" dirty="0" err="1" smtClean="0"/>
              <a:t>hypoplasia</a:t>
            </a:r>
            <a:r>
              <a:rPr lang="en-US" sz="2800" dirty="0" smtClean="0"/>
              <a:t> syndrome (</a:t>
            </a:r>
            <a:r>
              <a:rPr lang="en-US" sz="2800" dirty="0" err="1" smtClean="0"/>
              <a:t>Goltzs</a:t>
            </a:r>
            <a:r>
              <a:rPr lang="en-US" sz="2800" dirty="0" smtClean="0"/>
              <a:t> syndrome</a:t>
            </a:r>
            <a:r>
              <a:rPr lang="en-US" sz="2800" b="1" dirty="0" smtClean="0"/>
              <a:t>)</a:t>
            </a:r>
            <a:r>
              <a:rPr lang="en-US" sz="2800" dirty="0" smtClean="0"/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800" dirty="0" smtClean="0"/>
          </a:p>
          <a:p>
            <a:pPr>
              <a:lnSpc>
                <a:spcPct val="80000"/>
              </a:lnSpc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defRPr/>
            </a:pPr>
            <a:endParaRPr lang="en-US" sz="2800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Histologic features: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2800" smtClean="0"/>
              <a:t>Attenuation of dermal collagen fibres with partial to complete absence of significant portions of dermis,</a:t>
            </a:r>
          </a:p>
          <a:p>
            <a:pPr eaLnBrk="1" hangingPunct="1"/>
            <a:r>
              <a:rPr lang="en-US" sz="2800" smtClean="0"/>
              <a:t>Change in appearance of adipose in the cells in the dermis.</a:t>
            </a:r>
          </a:p>
          <a:p>
            <a:pPr eaLnBrk="1" hangingPunct="1"/>
            <a:r>
              <a:rPr lang="en-US" sz="2800" smtClean="0"/>
              <a:t>If the accumulation of adipocytes is pronounced it may cause the apparent herniation of subcutaneous through the thinned skin.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Introduction, Clinical features, Oral manifestations,&amp;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Histopathological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features of 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Acanthosis</a:t>
            </a:r>
            <a:r>
              <a:rPr lang="en-US" sz="2800" dirty="0" smtClean="0"/>
              <a:t> </a:t>
            </a:r>
            <a:r>
              <a:rPr lang="en-US" sz="2800" dirty="0" err="1" smtClean="0"/>
              <a:t>Nigricans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Arial" pitchFamily="34" charset="0"/>
              </a:rPr>
              <a:t>Ehlers-</a:t>
            </a:r>
            <a:r>
              <a:rPr lang="en-US" sz="2800" dirty="0" err="1" smtClean="0">
                <a:cs typeface="Arial" pitchFamily="34" charset="0"/>
              </a:rPr>
              <a:t>danlos</a:t>
            </a:r>
            <a:r>
              <a:rPr lang="en-US" sz="2800" dirty="0" smtClean="0">
                <a:cs typeface="Arial" pitchFamily="34" charset="0"/>
              </a:rPr>
              <a:t> syndrome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Focal dermal </a:t>
            </a:r>
            <a:r>
              <a:rPr lang="en-US" sz="2800" dirty="0" err="1" smtClean="0"/>
              <a:t>hypoplasia</a:t>
            </a:r>
            <a:r>
              <a:rPr lang="en-US" sz="2800" dirty="0" smtClean="0"/>
              <a:t> syndrome (</a:t>
            </a:r>
            <a:r>
              <a:rPr lang="en-US" sz="2800" dirty="0" err="1" smtClean="0"/>
              <a:t>Goltzs</a:t>
            </a:r>
            <a:r>
              <a:rPr lang="en-US" sz="2800" dirty="0" smtClean="0"/>
              <a:t> syndrome</a:t>
            </a:r>
            <a:r>
              <a:rPr lang="en-US" sz="2800" b="1" dirty="0" smtClean="0"/>
              <a:t>)</a:t>
            </a:r>
            <a:br>
              <a:rPr lang="en-US" sz="2800" b="1" dirty="0" smtClean="0"/>
            </a:br>
            <a:endParaRPr lang="en-US" sz="28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4" name="Content Placeholder 6"/>
          <p:cNvSpPr txBox="1"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  <a:defRPr/>
            </a:pPr>
            <a:r>
              <a:rPr lang="en-US" dirty="0" smtClean="0"/>
              <a:t>Text book of oral pathology Shafer's, 5 &amp; 6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/>
              <a:t>Oral &amp; Maxillofacial Pathology A Rationale for Diagnosis &amp; Treatment. R E Marx 1</a:t>
            </a:r>
            <a:r>
              <a:rPr lang="en-US" baseline="30000" dirty="0" smtClean="0"/>
              <a:t>st</a:t>
            </a:r>
            <a:r>
              <a:rPr lang="en-US" dirty="0" smtClean="0"/>
              <a:t>  edition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/>
              <a:t>Color Atlas of Oral Diseases Cawson, R.  2</a:t>
            </a:r>
            <a:r>
              <a:rPr lang="en-US" baseline="30000" dirty="0" smtClean="0"/>
              <a:t>nd</a:t>
            </a:r>
            <a:r>
              <a:rPr lang="en-US" dirty="0" smtClean="0"/>
              <a:t> &amp; 5</a:t>
            </a:r>
            <a:r>
              <a:rPr lang="en-US" baseline="30000" dirty="0" smtClean="0"/>
              <a:t>th </a:t>
            </a:r>
            <a:r>
              <a:rPr lang="en-US" dirty="0" smtClean="0"/>
              <a:t>edition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/>
              <a:t>Oral  and Maxillofacial Pathology Neville, Brad W. 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/>
              <a:t>Lucas’s Pathology Of Tumor’s of the Oral Tissues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/>
              <a:t>Robbins Basic Pathology, Kumar V, A Fausto, 8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/>
              <a:t>Lever’s Histopathology of the skin, David Elder 8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pPr>
              <a:buFont typeface="Wingdings" pitchFamily="2" charset="2"/>
              <a:buChar char="•"/>
              <a:defRPr/>
            </a:pPr>
            <a:endParaRPr lang="en-US" dirty="0" smtClean="0"/>
          </a:p>
          <a:p>
            <a:pPr>
              <a:buFont typeface="Wingdings" pitchFamily="2" charset="2"/>
              <a:buChar char="•"/>
              <a:defRPr/>
            </a:pPr>
            <a:endParaRPr lang="en-US" dirty="0" smtClean="0"/>
          </a:p>
          <a:p>
            <a:pPr>
              <a:buFont typeface="Wingdings" pitchFamily="2" charset="2"/>
              <a:buChar char="•"/>
              <a:defRPr/>
            </a:pPr>
            <a:endParaRPr lang="en-US" dirty="0" smtClean="0"/>
          </a:p>
          <a:p>
            <a:pPr>
              <a:buFont typeface="Wingdings" pitchFamily="2" charset="2"/>
              <a:buChar char="•"/>
              <a:defRPr/>
            </a:pPr>
            <a:endParaRPr lang="en-US" dirty="0" smtClean="0"/>
          </a:p>
          <a:p>
            <a:pPr>
              <a:buFont typeface="Wingdings" pitchFamily="2" charset="2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362200"/>
            <a:ext cx="747672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692696"/>
            <a:ext cx="7623175" cy="1752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600" dirty="0" smtClean="0">
                <a:cs typeface="Arial" pitchFamily="34" charset="0"/>
              </a:rPr>
              <a:t>   </a:t>
            </a:r>
            <a:r>
              <a:rPr lang="en-US" sz="4800" dirty="0" smtClean="0">
                <a:solidFill>
                  <a:srgbClr val="C00000"/>
                </a:solidFill>
              </a:rPr>
              <a:t>ACANTHOSIS NIGRICANS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4800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1331640" y="1988840"/>
            <a:ext cx="678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/>
              <a:t>Acanthosis</a:t>
            </a:r>
            <a:r>
              <a:rPr lang="en-US" sz="2800" dirty="0"/>
              <a:t> </a:t>
            </a:r>
            <a:r>
              <a:rPr lang="en-US" sz="2800" dirty="0" err="1"/>
              <a:t>nigricans</a:t>
            </a:r>
            <a:r>
              <a:rPr lang="en-US" sz="2800" dirty="0"/>
              <a:t> is a rare </a:t>
            </a:r>
            <a:r>
              <a:rPr lang="en-US" sz="2800" dirty="0" err="1"/>
              <a:t>cutaneous</a:t>
            </a:r>
            <a:r>
              <a:rPr lang="en-US" sz="2800" dirty="0"/>
              <a:t> disease, which usually affects the flexural surfaces of skin and it has an oral mucosal component.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 3 types: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668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i="1" smtClean="0"/>
              <a:t>1.Benign type-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Present at birth or during puberty.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 Inherited as autosomal dominant trait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Never associated with internal malignancy.</a:t>
            </a:r>
            <a:endParaRPr lang="en-US" sz="28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i="1" smtClean="0"/>
              <a:t>2.Malignant type-</a:t>
            </a:r>
            <a:r>
              <a:rPr lang="en-US" sz="2800" i="1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Usually develops after the age of 40 years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Invariably associated with internal malignancies like adenocarcinomas or lymphomas of the GI tract.</a:t>
            </a:r>
            <a:endParaRPr lang="en-US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i="1" smtClean="0"/>
              <a:t>3.Pseudoacanthosis type-</a:t>
            </a:r>
          </a:p>
          <a:p>
            <a:r>
              <a:rPr lang="en-US" sz="2800" smtClean="0"/>
              <a:t>Most common form of acanthosis nigrican</a:t>
            </a:r>
          </a:p>
          <a:p>
            <a:r>
              <a:rPr lang="en-US" sz="2800" smtClean="0"/>
              <a:t>Lesions develop around body creases as a result of obesity.</a:t>
            </a:r>
          </a:p>
          <a:p>
            <a:endParaRPr lang="en-US" sz="28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381000"/>
            <a:ext cx="8077200" cy="601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C00000"/>
                </a:solidFill>
              </a:rPr>
              <a:t>CLINICAL FEATURES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smtClean="0"/>
              <a:t>Pigmented, papillary or verrucous growths over the axilla, palms, soles &amp; face, etc.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smtClean="0"/>
              <a:t>Dorsum of the tongue exhibits hypertrophy of the filiform papilla with development of a shaggy appearance.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smtClean="0"/>
              <a:t>Tongue also presents some areas of papillomatous growth.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609600"/>
            <a:ext cx="8458200" cy="5791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smtClean="0"/>
              <a:t>Lip is grossely enlarged (mainly the upper lip) and its surface is dotted with small papillo­matous nodules especially at the commissure.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/>
              <a:t>Givgiva also exhibits hyperplastic changes and the lesions are clinically similar to that of the fibromatosis gingivae.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z="2800" smtClean="0"/>
              <a:t>Buccal mucosa and palate show a velvety white appearance with papillary projections in some areas.</a:t>
            </a:r>
          </a:p>
          <a:p>
            <a:endParaRPr lang="en-US" sz="28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Histopathology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772400" cy="48736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smtClean="0"/>
              <a:t>Thickening of the epithelium with marked acanthosis.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/>
              <a:t>Hyperkeratinization of the surface epithelium. 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/>
              <a:t>Malignant form of the disease shows marked epithelial hyperplasia and acanthosis</a:t>
            </a:r>
            <a:r>
              <a:rPr lang="en-US" smtClean="0"/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Diseases of Skin-2</Template>
  <TotalTime>60</TotalTime>
  <Words>778</Words>
  <Application>Microsoft Office PowerPoint</Application>
  <PresentationFormat>On-screen Show (4:3)</PresentationFormat>
  <Paragraphs>104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Oriel</vt:lpstr>
      <vt:lpstr>Photo Editor Photo</vt:lpstr>
      <vt:lpstr>Diseases  of  the skin </vt:lpstr>
      <vt:lpstr>Learning Objectives</vt:lpstr>
      <vt:lpstr>   ACANTHOSIS NIGRICANS </vt:lpstr>
      <vt:lpstr> 3 types: </vt:lpstr>
      <vt:lpstr>Slide 5</vt:lpstr>
      <vt:lpstr>Slide 6</vt:lpstr>
      <vt:lpstr>Slide 7</vt:lpstr>
      <vt:lpstr>Slide 8</vt:lpstr>
      <vt:lpstr>Histopathology </vt:lpstr>
      <vt:lpstr>EHLERS-DANLOS SYNDROME</vt:lpstr>
      <vt:lpstr>Oral ManifestationS </vt:lpstr>
      <vt:lpstr>Slide 12</vt:lpstr>
      <vt:lpstr>Slide 13</vt:lpstr>
      <vt:lpstr>Slide 14</vt:lpstr>
      <vt:lpstr>Slide 15</vt:lpstr>
      <vt:lpstr>Focal dermal hypoplasia syndrome (Goltzs syndrome) </vt:lpstr>
      <vt:lpstr>Slide 17</vt:lpstr>
      <vt:lpstr>Slide 18</vt:lpstr>
      <vt:lpstr>Oral manifestations</vt:lpstr>
      <vt:lpstr>Histologic features: </vt:lpstr>
      <vt:lpstr>summary</vt:lpstr>
      <vt:lpstr>BIBLIOGRAPHY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 of  the skin</dc:title>
  <dc:creator>SONY</dc:creator>
  <cp:lastModifiedBy>HOD</cp:lastModifiedBy>
  <cp:revision>2</cp:revision>
  <dcterms:created xsi:type="dcterms:W3CDTF">2012-04-30T08:30:10Z</dcterms:created>
  <dcterms:modified xsi:type="dcterms:W3CDTF">2018-02-05T06:18:21Z</dcterms:modified>
</cp:coreProperties>
</file>