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63" r:id="rId2"/>
    <p:sldId id="264" r:id="rId3"/>
    <p:sldId id="269" r:id="rId4"/>
    <p:sldId id="257" r:id="rId5"/>
    <p:sldId id="258" r:id="rId6"/>
    <p:sldId id="259" r:id="rId7"/>
    <p:sldId id="260" r:id="rId8"/>
    <p:sldId id="261" r:id="rId9"/>
    <p:sldId id="268" r:id="rId10"/>
    <p:sldId id="262" r:id="rId11"/>
    <p:sldId id="265" r:id="rId12"/>
    <p:sldId id="266" r:id="rId13"/>
    <p:sldId id="267" r:id="rId14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2/5/2018</a:t>
            </a:fld>
            <a:endParaRPr lang="en-US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Title 1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086600" cy="1222375"/>
          </a:xfrm>
        </p:spPr>
        <p:txBody>
          <a:bodyPr>
            <a:normAutofit fontScale="90000"/>
          </a:bodyPr>
          <a:lstStyle/>
          <a:p>
            <a:pPr eaLnBrk="1" hangingPunct="1"/>
            <a:r>
              <a:rPr lang="en-US" sz="5400" b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>Eruption of Teeth </a:t>
            </a:r>
            <a:r>
              <a:rPr lang="en-US" sz="4000" b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  <a:t/>
            </a:r>
            <a:br>
              <a:rPr lang="en-US" sz="4000" b="1" dirty="0" smtClean="0">
                <a:latin typeface="Times New Roman" pitchFamily="18" charset="0"/>
                <a:ea typeface="Cambria Math" pitchFamily="18" charset="0"/>
                <a:cs typeface="Times New Roman" pitchFamily="18" charset="0"/>
              </a:rPr>
            </a:br>
            <a:endParaRPr lang="en-US" sz="4000" dirty="0" smtClean="0">
              <a:latin typeface="Times New Roman" pitchFamily="18" charset="0"/>
              <a:ea typeface="Cambria Math" pitchFamily="18" charset="0"/>
              <a:cs typeface="Times New Roman" pitchFamily="18" charset="0"/>
            </a:endParaRPr>
          </a:p>
        </p:txBody>
      </p:sp>
      <p:sp>
        <p:nvSpPr>
          <p:cNvPr id="4" name="Subtitle 3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IN"/>
          </a:p>
        </p:txBody>
      </p:sp>
    </p:spTree>
  </p:cSld>
  <p:clrMapOvr>
    <a:masterClrMapping/>
  </p:clrMapOvr>
  <p:transition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Table 6"/>
          <p:cNvGraphicFramePr>
            <a:graphicFrameLocks noGrp="1"/>
          </p:cNvGraphicFramePr>
          <p:nvPr/>
        </p:nvGraphicFramePr>
        <p:xfrm>
          <a:off x="609600" y="890588"/>
          <a:ext cx="7924800" cy="2004620"/>
        </p:xfrm>
        <a:graphic>
          <a:graphicData uri="http://schemas.openxmlformats.org/drawingml/2006/table">
            <a:tbl>
              <a:tblPr/>
              <a:tblGrid>
                <a:gridCol w="1322344"/>
                <a:gridCol w="1371718"/>
                <a:gridCol w="1345489"/>
                <a:gridCol w="1087808"/>
                <a:gridCol w="1399492"/>
                <a:gridCol w="1397949"/>
              </a:tblGrid>
              <a:tr h="57363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Months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First Molar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Second Molar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450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Maxillary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 1/2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24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450140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Mandibular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16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20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4" name="Table 3"/>
          <p:cNvGraphicFramePr>
            <a:graphicFrameLocks noGrp="1"/>
          </p:cNvGraphicFramePr>
          <p:nvPr/>
        </p:nvGraphicFramePr>
        <p:xfrm>
          <a:off x="609600" y="3932238"/>
          <a:ext cx="8001000" cy="2468880"/>
        </p:xfrm>
        <a:graphic>
          <a:graphicData uri="http://schemas.openxmlformats.org/drawingml/2006/table">
            <a:tbl>
              <a:tblPr/>
              <a:tblGrid>
                <a:gridCol w="872837"/>
                <a:gridCol w="904658"/>
                <a:gridCol w="889505"/>
                <a:gridCol w="718271"/>
                <a:gridCol w="922843"/>
                <a:gridCol w="922842"/>
                <a:gridCol w="924358"/>
                <a:gridCol w="956181"/>
                <a:gridCol w="889505"/>
              </a:tblGrid>
              <a:tr h="86341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Years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LI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C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First Pre-molar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Second Pre-molar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First molar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Second molar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1" i="0" u="none" strike="noStrike" cap="none" normalizeH="0" baseline="0" smtClean="0">
                        <a:ln>
                          <a:noFill/>
                        </a:ln>
                        <a:solidFill>
                          <a:srgbClr val="FFFFFF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1" i="0" u="none" strike="noStrike" cap="none" normalizeH="0" baseline="0" smtClean="0">
                          <a:ln>
                            <a:noFill/>
                          </a:ln>
                          <a:solidFill>
                            <a:srgbClr val="FFFFFF"/>
                          </a:solidFill>
                          <a:effectLst/>
                          <a:latin typeface="Arial" charset="0"/>
                        </a:rPr>
                        <a:t>Third molar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1"/>
                    </a:solidFill>
                  </a:tcPr>
                </a:tc>
              </a:tr>
              <a:tr h="521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Maxillary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7-8</a:t>
                      </a:r>
                    </a:p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1800" b="0" i="0" u="none" strike="noStrike" cap="none" normalizeH="0" baseline="0" dirty="0" smtClean="0">
                        <a:ln>
                          <a:noFill/>
                        </a:ln>
                        <a:solidFill>
                          <a:srgbClr val="000000"/>
                        </a:solidFill>
                        <a:effectLst/>
                        <a:latin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8-9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12-13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ECDE"/>
                    </a:solidFill>
                  </a:tcPr>
                </a:tc>
              </a:tr>
              <a:tr h="52118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Mandibular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7-8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9-10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10-12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11-12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6-7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11-13 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0" lang="en-US" sz="1800" b="0" i="0" u="none" strike="noStrike" cap="none" normalizeH="0" baseline="0" dirty="0" smtClean="0">
                          <a:ln>
                            <a:noFill/>
                          </a:ln>
                          <a:solidFill>
                            <a:srgbClr val="000000"/>
                          </a:solidFill>
                          <a:effectLst/>
                          <a:latin typeface="Arial" charset="0"/>
                        </a:rPr>
                        <a:t>17-21</a:t>
                      </a:r>
                    </a:p>
                  </a:txBody>
                  <a:tcPr horzOverflow="overflow">
                    <a:lnL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E7F6EF"/>
                    </a:solidFill>
                  </a:tcPr>
                </a:tc>
              </a:tr>
            </a:tbl>
          </a:graphicData>
        </a:graphic>
      </p:graphicFrame>
      <p:sp>
        <p:nvSpPr>
          <p:cNvPr id="5" name="TextBox 4"/>
          <p:cNvSpPr txBox="1"/>
          <p:nvPr/>
        </p:nvSpPr>
        <p:spPr>
          <a:xfrm>
            <a:off x="3124200" y="228600"/>
            <a:ext cx="1905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cap="all" dirty="0">
                <a:latin typeface="+mn-lt"/>
              </a:rPr>
              <a:t>Deciduous</a:t>
            </a:r>
            <a:r>
              <a:rPr lang="en-US" dirty="0">
                <a:latin typeface="+mn-lt"/>
              </a:rPr>
              <a:t> </a:t>
            </a:r>
            <a:endParaRPr lang="en-IN" dirty="0">
              <a:latin typeface="+mn-lt"/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352800" y="3124200"/>
            <a:ext cx="1905000" cy="369888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cap="all" dirty="0">
                <a:latin typeface="+mn-lt"/>
              </a:rPr>
              <a:t>Permanent</a:t>
            </a:r>
            <a:endParaRPr lang="en-IN" cap="all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smtClean="0">
                <a:latin typeface="Times New Roman" pitchFamily="18" charset="0"/>
                <a:cs typeface="Times New Roman" pitchFamily="18" charset="0"/>
              </a:rPr>
              <a:t>Summary 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fontAlgn="auto">
              <a:spcAft>
                <a:spcPts val="0"/>
              </a:spcAft>
              <a:buClr>
                <a:schemeClr val="tx1"/>
              </a:buClr>
              <a:buSzPts val="2800"/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Mixed dentition: presence of both dentitions </a:t>
            </a:r>
          </a:p>
          <a:p>
            <a:pPr fontAlgn="auto">
              <a:spcAft>
                <a:spcPts val="0"/>
              </a:spcAft>
              <a:buClr>
                <a:schemeClr val="tx1"/>
              </a:buClr>
              <a:buSzPts val="2800"/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Definition</a:t>
            </a:r>
            <a:endParaRPr lang="en-US" sz="2800" dirty="0" smtClean="0">
              <a:effectLst>
                <a:outerShdw blurRad="38100" dist="38100" dir="2700000" algn="tl">
                  <a:srgbClr val="C0C0C0"/>
                </a:outerShdw>
              </a:effectLst>
              <a:latin typeface="Times New Roman" pitchFamily="18" charset="0"/>
              <a:cs typeface="Times New Roman" pitchFamily="18" charset="0"/>
            </a:endParaRPr>
          </a:p>
          <a:p>
            <a:pPr fontAlgn="auto">
              <a:spcAft>
                <a:spcPts val="0"/>
              </a:spcAft>
              <a:buClr>
                <a:schemeClr val="tx1"/>
              </a:buClr>
              <a:buSzPts val="2800"/>
              <a:buFont typeface="Arial" pitchFamily="34" charset="0"/>
              <a:buChar char="•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Phases of tooth eruption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fontAlgn="auto">
              <a:spcAft>
                <a:spcPts val="0"/>
              </a:spcAft>
              <a:buClr>
                <a:schemeClr val="tx1"/>
              </a:buClr>
              <a:buSzPts val="2800"/>
              <a:buFont typeface="Arial" pitchFamily="34" charset="0"/>
              <a:buChar char="•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Eruptive tooth movement</a:t>
            </a:r>
          </a:p>
          <a:p>
            <a:pPr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Times New Roman" pitchFamily="18" charset="0"/>
                <a:cs typeface="Times New Roman" pitchFamily="18" charset="0"/>
              </a:rPr>
              <a:t>BIBLIOGRAPHY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Color Atlas And Text Book Of Oral Anatomy, Histology Berkovitz, B. 1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Oral Development and Histology  Avery, j. K.1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st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Orban's Oral Histology and Embryology  Bhaskar, s. N.11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Oral Histology : Development, Structure and Funct Tencate, a. R. 4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th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Dental Embryology, Histology &amp; Anatomy. Marry Bath- Balogh Inergaret. 2</a:t>
            </a:r>
            <a:r>
              <a:rPr lang="en-US" sz="2800" baseline="30000" smtClean="0">
                <a:latin typeface="Times New Roman" pitchFamily="18" charset="0"/>
                <a:cs typeface="Times New Roman" pitchFamily="18" charset="0"/>
              </a:rPr>
              <a:t>nd</a:t>
            </a: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 edition.</a:t>
            </a: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  <a:p>
            <a:pPr>
              <a:buClr>
                <a:schemeClr val="bg2"/>
              </a:buClr>
              <a:buSzPct val="75000"/>
              <a:buFont typeface="Wingdings" pitchFamily="2" charset="2"/>
              <a:buChar char="Ø"/>
            </a:pP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524000" y="2967335"/>
            <a:ext cx="6680034" cy="156966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/>
            </a:pPr>
            <a:r>
              <a:rPr lang="en-US" sz="9600" b="1" dirty="0">
                <a:ln w="24500" cmpd="dbl">
                  <a:solidFill>
                    <a:schemeClr val="accent2">
                      <a:shade val="85000"/>
                      <a:satMod val="155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2">
                        <a:tint val="10000"/>
                        <a:satMod val="155000"/>
                      </a:schemeClr>
                    </a:gs>
                    <a:gs pos="60000">
                      <a:schemeClr val="accent2">
                        <a:tint val="30000"/>
                        <a:satMod val="155000"/>
                      </a:schemeClr>
                    </a:gs>
                    <a:gs pos="100000">
                      <a:schemeClr val="accent2">
                        <a:tint val="73000"/>
                        <a:satMod val="155000"/>
                      </a:schemeClr>
                    </a:gs>
                  </a:gsLst>
                  <a:lin ang="5400000"/>
                </a:gradFill>
                <a:effectLst>
                  <a:outerShdw blurRad="38100" dist="38100" dir="7020000" algn="tl">
                    <a:srgbClr val="000000">
                      <a:alpha val="35000"/>
                    </a:srgbClr>
                  </a:outerShdw>
                </a:effectLst>
              </a:rPr>
              <a:t>Thank you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>
                <a:latin typeface="Times New Roman" pitchFamily="18" charset="0"/>
                <a:cs typeface="Times New Roman" pitchFamily="18" charset="0"/>
              </a:rPr>
              <a:t>Purpose Statement</a:t>
            </a:r>
            <a:endParaRPr lang="en-US" sz="4000" dirty="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/>
          </a:bodyPr>
          <a:lstStyle/>
          <a:p>
            <a:pPr fontAlgn="auto">
              <a:spcAft>
                <a:spcPts val="0"/>
              </a:spcAft>
              <a:buClr>
                <a:schemeClr val="tx1"/>
              </a:buClr>
              <a:buSzPts val="3200"/>
              <a:buFont typeface="Calibri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At  the end of the lecture student should be able to </a:t>
            </a:r>
            <a:r>
              <a:rPr lang="en-US" sz="2800" dirty="0" smtClean="0">
                <a:latin typeface="Times New Roman" pitchFamily="18" charset="0"/>
                <a:ea typeface="Calibri" pitchFamily="34" charset="0"/>
                <a:cs typeface="Times New Roman" pitchFamily="18" charset="0"/>
              </a:rPr>
              <a:t>describe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 the </a:t>
            </a:r>
          </a:p>
          <a:p>
            <a:pPr fontAlgn="auto">
              <a:spcAft>
                <a:spcPts val="0"/>
              </a:spcAft>
              <a:buClr>
                <a:schemeClr val="tx1"/>
              </a:buClr>
              <a:buSzPts val="2800"/>
              <a:buFont typeface="Arial" pitchFamily="34" charset="0"/>
              <a:buChar char="•"/>
              <a:defRPr/>
            </a:pP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Phases of tooth eruption</a:t>
            </a: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&amp;</a:t>
            </a:r>
          </a:p>
          <a:p>
            <a:pPr fontAlgn="auto">
              <a:spcAft>
                <a:spcPts val="0"/>
              </a:spcAft>
              <a:buClr>
                <a:schemeClr val="tx1"/>
              </a:buClr>
              <a:buSzPts val="2800"/>
              <a:buFont typeface="Arial" pitchFamily="34" charset="0"/>
              <a:buChar char="•"/>
              <a:defRPr/>
            </a:pPr>
            <a:r>
              <a:rPr lang="en-US" sz="2800" dirty="0" smtClean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Eruptive tooth movement</a:t>
            </a:r>
          </a:p>
          <a:p>
            <a:pPr fontAlgn="auto">
              <a:spcAft>
                <a:spcPts val="0"/>
              </a:spcAft>
              <a:buClr>
                <a:schemeClr val="tx1"/>
              </a:buClr>
              <a:buSzPts val="2800"/>
              <a:buFont typeface="Arial" pitchFamily="34" charset="0"/>
              <a:buChar char="•"/>
              <a:defRPr/>
            </a:pPr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228600"/>
            <a:ext cx="8229600" cy="1143000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Learning Objectives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685800"/>
            <a:ext cx="8229600" cy="4530725"/>
          </a:xfrm>
        </p:spPr>
        <p:txBody>
          <a:bodyPr/>
          <a:lstStyle/>
          <a:p>
            <a:pPr>
              <a:defRPr/>
            </a:pPr>
            <a:r>
              <a:rPr lang="en-US" dirty="0" smtClean="0">
                <a:effectLst/>
                <a:latin typeface="Times New Roman" pitchFamily="18" charset="0"/>
                <a:cs typeface="Times New Roman" pitchFamily="18" charset="0"/>
              </a:rPr>
              <a:t>At the end of the lecture the student should be able to</a:t>
            </a:r>
            <a:endParaRPr lang="en-US" dirty="0"/>
          </a:p>
        </p:txBody>
      </p:sp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043926598"/>
              </p:ext>
            </p:extLst>
          </p:nvPr>
        </p:nvGraphicFramePr>
        <p:xfrm>
          <a:off x="304800" y="1981200"/>
          <a:ext cx="8686800" cy="32308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"/>
                <a:gridCol w="2286000"/>
                <a:gridCol w="1447800"/>
                <a:gridCol w="1447800"/>
                <a:gridCol w="1447800"/>
                <a:gridCol w="1447800"/>
              </a:tblGrid>
              <a:tr h="761999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S.N.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effectLst/>
                          <a:latin typeface="Times New Roman" pitchFamily="18" charset="0"/>
                          <a:cs typeface="Times New Roman" pitchFamily="18" charset="0"/>
                        </a:rPr>
                        <a:t>Learning Objectives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Domain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Level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Criteria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/>
                        <a:t>Condition </a:t>
                      </a:r>
                      <a:endParaRPr lang="en-US" dirty="0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the mechanism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of tooth eruption movement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Enlist and</a:t>
                      </a:r>
                      <a:r>
                        <a:rPr lang="en-US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define types of tooth eruption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</a:tr>
              <a:tr h="528710"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3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Describe clinical consideration</a:t>
                      </a:r>
                      <a:r>
                        <a:rPr lang="en-US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of eruption </a:t>
                      </a:r>
                      <a:r>
                        <a:rPr lang="en-US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Cognitive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Must Know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 smtClean="0">
                          <a:latin typeface="Times New Roman" pitchFamily="18" charset="0"/>
                          <a:cs typeface="Times New Roman" pitchFamily="18" charset="0"/>
                        </a:rPr>
                        <a:t>All </a:t>
                      </a:r>
                      <a:endParaRPr lang="en-US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0737250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 sz="4000" smtClean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7315200" cy="4525963"/>
          </a:xfrm>
        </p:spPr>
        <p:txBody>
          <a:bodyPr/>
          <a:lstStyle/>
          <a:p>
            <a:pPr>
              <a:lnSpc>
                <a:spcPct val="150000"/>
              </a:lnSpc>
            </a:pPr>
            <a:r>
              <a:rPr lang="en-US" sz="2800" b="1" dirty="0" smtClean="0">
                <a:latin typeface="Times New Roman" pitchFamily="18" charset="0"/>
                <a:cs typeface="Times New Roman" pitchFamily="18" charset="0"/>
              </a:rPr>
              <a:t>Anterior compartment of occlusal force: 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An anteriorly directed force is generated when teeth are clenched, due to the mesial inclination of most teeth and the forward-directed force generated from inter-cuspal forces.</a:t>
            </a:r>
          </a:p>
          <a:p>
            <a:endParaRPr lang="en-US" sz="2800" dirty="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ext Box 4"/>
          <p:cNvSpPr txBox="1">
            <a:spLocks noChangeArrowheads="1"/>
          </p:cNvSpPr>
          <p:nvPr/>
        </p:nvSpPr>
        <p:spPr bwMode="auto">
          <a:xfrm>
            <a:off x="533400" y="1524000"/>
            <a:ext cx="7767638" cy="35401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Active eruption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to compensate incisal and occlusal wear 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 b="1">
                <a:latin typeface="Times New Roman" pitchFamily="18" charset="0"/>
                <a:cs typeface="Times New Roman" pitchFamily="18" charset="0"/>
              </a:rPr>
              <a:t>Passive eruption</a:t>
            </a:r>
            <a:r>
              <a:rPr lang="en-US" sz="2800">
                <a:latin typeface="Times New Roman" pitchFamily="18" charset="0"/>
                <a:cs typeface="Times New Roman" pitchFamily="18" charset="0"/>
              </a:rPr>
              <a:t>:  gradual recession of the gingiva and the underlying alveolar bone</a:t>
            </a:r>
          </a:p>
          <a:p>
            <a:endParaRPr lang="en-US" sz="280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800">
                <a:latin typeface="Times New Roman" pitchFamily="18" charset="0"/>
                <a:cs typeface="Times New Roman" pitchFamily="18" charset="0"/>
              </a:rPr>
              <a:t>Both active and passive eruption leads to lengthening of clinical crown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idx="4294967295"/>
          </p:nvPr>
        </p:nvSpPr>
        <p:spPr>
          <a:xfrm>
            <a:off x="0" y="381000"/>
            <a:ext cx="7772400" cy="609600"/>
          </a:xfrm>
        </p:spPr>
        <p:txBody>
          <a:bodyPr rtlCol="0">
            <a:normAutofit fontScale="90000"/>
          </a:bodyPr>
          <a:lstStyle/>
          <a:p>
            <a:pPr eaLnBrk="1" fontAlgn="auto" hangingPunct="1">
              <a:spcAft>
                <a:spcPts val="0"/>
              </a:spcAft>
              <a:defRPr/>
            </a:pPr>
            <a:r>
              <a:rPr lang="en-US" sz="3600" b="1" dirty="0">
                <a:latin typeface="Times New Roman" pitchFamily="18" charset="0"/>
                <a:cs typeface="Times New Roman" pitchFamily="18" charset="0"/>
              </a:rPr>
              <a:t>Mechanisms of Eruptive Tooth Movement</a:t>
            </a:r>
            <a: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en-US" sz="3200" b="1" dirty="0">
                <a:effectLst>
                  <a:outerShdw blurRad="38100" dist="38100" dir="2700000" algn="tl">
                    <a:srgbClr val="C0C0C0"/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endParaRPr lang="en-US" sz="32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1507" name="Content Placeholder 2"/>
          <p:cNvSpPr>
            <a:spLocks noGrp="1"/>
          </p:cNvSpPr>
          <p:nvPr>
            <p:ph idx="4294967295"/>
          </p:nvPr>
        </p:nvSpPr>
        <p:spPr>
          <a:xfrm>
            <a:off x="609600" y="914400"/>
            <a:ext cx="8534400" cy="57150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Root formation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Bone remodeling 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Dental Follicle</a:t>
            </a:r>
          </a:p>
          <a:p>
            <a:pPr eaLnBrk="1" hangingPunct="1">
              <a:lnSpc>
                <a:spcPct val="150000"/>
              </a:lnSpc>
            </a:pPr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Periodontal ligament traction </a:t>
            </a:r>
          </a:p>
          <a:p>
            <a:pPr algn="just" eaLnBrk="1" hangingPunct="1"/>
            <a:r>
              <a:rPr lang="en-US" sz="2800" smtClean="0">
                <a:latin typeface="Times New Roman" pitchFamily="18" charset="0"/>
                <a:cs typeface="Times New Roman" pitchFamily="18" charset="0"/>
              </a:rPr>
              <a:t>Vascular pressure -</a:t>
            </a:r>
            <a:r>
              <a:rPr lang="en-IN" sz="2800" smtClean="0">
                <a:latin typeface="Times New Roman" pitchFamily="18" charset="0"/>
                <a:cs typeface="Times New Roman" pitchFamily="18" charset="0"/>
              </a:rPr>
              <a:t>the teeth 'jiggle' up and down in synchrony with the arterial pulse. A logical test, therefore is to surgically remove the growing root. When this is done, the tooth continues to erupt. </a:t>
            </a:r>
            <a:endParaRPr lang="en-US" sz="2800" smtClean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Content Placeholder 3" descr="scan0025.jpg"/>
          <p:cNvPicPr>
            <a:picLocks noGrp="1" noChangeAspect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>
          <a:xfrm>
            <a:off x="990600" y="76200"/>
            <a:ext cx="6842125" cy="6507163"/>
          </a:xfr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Content Placeholder 2"/>
          <p:cNvSpPr>
            <a:spLocks noGrp="1"/>
          </p:cNvSpPr>
          <p:nvPr>
            <p:ph idx="4294967295"/>
          </p:nvPr>
        </p:nvSpPr>
        <p:spPr>
          <a:xfrm>
            <a:off x="1143000" y="228600"/>
            <a:ext cx="8001000" cy="5867400"/>
          </a:xfrm>
        </p:spPr>
        <p:txBody>
          <a:bodyPr rtlCol="0">
            <a:normAutofit/>
          </a:bodyPr>
          <a:lstStyle/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r>
              <a:rPr lang="en-US" dirty="0">
                <a:latin typeface="Times New Roman" pitchFamily="18" charset="0"/>
                <a:cs typeface="Times New Roman" pitchFamily="18" charset="0"/>
              </a:rPr>
              <a:t>Clinical consideration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dirty="0">
              <a:latin typeface="Times New Roman" pitchFamily="18" charset="0"/>
              <a:cs typeface="Times New Roman" pitchFamily="18" charset="0"/>
            </a:endParaRP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Orthodontic tooth movements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Premature </a:t>
            </a:r>
            <a:r>
              <a:rPr lang="en-US" sz="2800" dirty="0" smtClean="0">
                <a:latin typeface="Times New Roman" pitchFamily="18" charset="0"/>
                <a:cs typeface="Times New Roman" pitchFamily="18" charset="0"/>
              </a:rPr>
              <a:t>eruption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of teeth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Tooth ankylosis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Missing tooth</a:t>
            </a:r>
          </a:p>
          <a:p>
            <a:pPr eaLnBrk="1" fontAlgn="auto" hangingPunct="1">
              <a:spcAft>
                <a:spcPts val="0"/>
              </a:spcAft>
              <a:buFont typeface="Arial" pitchFamily="34" charset="0"/>
              <a:buChar char="•"/>
              <a:defRPr/>
            </a:pP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Impaction - failure to erupt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en-US" sz="2800" dirty="0">
                <a:latin typeface="Times New Roman" pitchFamily="18" charset="0"/>
                <a:cs typeface="Times New Roman" pitchFamily="18" charset="0"/>
              </a:rPr>
              <a:t>e.g., from too little gap after premature loss of deciduous tooth</a:t>
            </a:r>
            <a:r>
              <a:rPr lang="en-US" sz="2800" b="1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eaLnBrk="1" fontAlgn="auto" hangingPunct="1">
              <a:spcAft>
                <a:spcPts val="0"/>
              </a:spcAft>
              <a:buFontTx/>
              <a:buNone/>
              <a:defRPr/>
            </a:pPr>
            <a:endParaRPr lang="en-US" sz="2800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Malocclusion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Infra-occlusion  (not high enough)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Excessive drift</a:t>
            </a:r>
          </a:p>
          <a:p>
            <a:pPr>
              <a:defRPr/>
            </a:pPr>
            <a:r>
              <a:rPr lang="en-US" dirty="0" smtClean="0">
                <a:latin typeface="Times New Roman" pitchFamily="18" charset="0"/>
                <a:cs typeface="Times New Roman" pitchFamily="18" charset="0"/>
              </a:rPr>
              <a:t>Tilting   (can occur early from germ rotation)</a:t>
            </a:r>
          </a:p>
          <a:p>
            <a:endParaRPr lang="en-U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16</TotalTime>
  <Words>403</Words>
  <Application>Microsoft Office PowerPoint</Application>
  <PresentationFormat>On-screen Show (4:3)</PresentationFormat>
  <Paragraphs>112</Paragraphs>
  <Slides>13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4" baseType="lpstr">
      <vt:lpstr>Trek</vt:lpstr>
      <vt:lpstr>Eruption of Teeth  </vt:lpstr>
      <vt:lpstr>Purpose Statement</vt:lpstr>
      <vt:lpstr>Learning Objectives </vt:lpstr>
      <vt:lpstr>Slide 4</vt:lpstr>
      <vt:lpstr>Slide 5</vt:lpstr>
      <vt:lpstr>Mechanisms of Eruptive Tooth Movement </vt:lpstr>
      <vt:lpstr>Slide 7</vt:lpstr>
      <vt:lpstr>Slide 8</vt:lpstr>
      <vt:lpstr>Slide 9</vt:lpstr>
      <vt:lpstr>Slide 10</vt:lpstr>
      <vt:lpstr>Summary </vt:lpstr>
      <vt:lpstr>BIBLIOGRAPHY</vt:lpstr>
      <vt:lpstr>Slide 13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/>
  <cp:lastModifiedBy>HOD</cp:lastModifiedBy>
  <cp:revision>5</cp:revision>
  <dcterms:created xsi:type="dcterms:W3CDTF">2006-08-16T00:00:00Z</dcterms:created>
  <dcterms:modified xsi:type="dcterms:W3CDTF">2018-02-05T05:38:02Z</dcterms:modified>
</cp:coreProperties>
</file>