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ms-office.legacyDiagramTex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833" r:id="rId2"/>
    <p:sldMasterId id="2147483849" r:id="rId3"/>
  </p:sldMasterIdLst>
  <p:notesMasterIdLst>
    <p:notesMasterId r:id="rId98"/>
  </p:notesMasterIdLst>
  <p:sldIdLst>
    <p:sldId id="346" r:id="rId4"/>
    <p:sldId id="345" r:id="rId5"/>
    <p:sldId id="344" r:id="rId6"/>
    <p:sldId id="257" r:id="rId7"/>
    <p:sldId id="347" r:id="rId8"/>
    <p:sldId id="348" r:id="rId9"/>
    <p:sldId id="349" r:id="rId10"/>
    <p:sldId id="350" r:id="rId11"/>
    <p:sldId id="351" r:id="rId12"/>
    <p:sldId id="352" r:id="rId13"/>
    <p:sldId id="353" r:id="rId14"/>
    <p:sldId id="354" r:id="rId15"/>
    <p:sldId id="355" r:id="rId16"/>
    <p:sldId id="258" r:id="rId17"/>
    <p:sldId id="259" r:id="rId18"/>
    <p:sldId id="261" r:id="rId19"/>
    <p:sldId id="325" r:id="rId20"/>
    <p:sldId id="262" r:id="rId21"/>
    <p:sldId id="263" r:id="rId22"/>
    <p:sldId id="264" r:id="rId23"/>
    <p:sldId id="265" r:id="rId24"/>
    <p:sldId id="266" r:id="rId25"/>
    <p:sldId id="267" r:id="rId26"/>
    <p:sldId id="356" r:id="rId27"/>
    <p:sldId id="268" r:id="rId28"/>
    <p:sldId id="269" r:id="rId29"/>
    <p:sldId id="270" r:id="rId30"/>
    <p:sldId id="271" r:id="rId31"/>
    <p:sldId id="272" r:id="rId32"/>
    <p:sldId id="357" r:id="rId33"/>
    <p:sldId id="358" r:id="rId34"/>
    <p:sldId id="360" r:id="rId35"/>
    <p:sldId id="361" r:id="rId36"/>
    <p:sldId id="362" r:id="rId37"/>
    <p:sldId id="365" r:id="rId38"/>
    <p:sldId id="366" r:id="rId39"/>
    <p:sldId id="367" r:id="rId40"/>
    <p:sldId id="368"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 id="381" r:id="rId54"/>
    <p:sldId id="382" r:id="rId55"/>
    <p:sldId id="383" r:id="rId56"/>
    <p:sldId id="384" r:id="rId57"/>
    <p:sldId id="385" r:id="rId58"/>
    <p:sldId id="386" r:id="rId59"/>
    <p:sldId id="387" r:id="rId60"/>
    <p:sldId id="388" r:id="rId61"/>
    <p:sldId id="389" r:id="rId62"/>
    <p:sldId id="390" r:id="rId63"/>
    <p:sldId id="391" r:id="rId64"/>
    <p:sldId id="392" r:id="rId65"/>
    <p:sldId id="393" r:id="rId66"/>
    <p:sldId id="394" r:id="rId67"/>
    <p:sldId id="395" r:id="rId68"/>
    <p:sldId id="396" r:id="rId69"/>
    <p:sldId id="397" r:id="rId70"/>
    <p:sldId id="398" r:id="rId71"/>
    <p:sldId id="399" r:id="rId72"/>
    <p:sldId id="400" r:id="rId73"/>
    <p:sldId id="401" r:id="rId74"/>
    <p:sldId id="287" r:id="rId75"/>
    <p:sldId id="289" r:id="rId76"/>
    <p:sldId id="290" r:id="rId77"/>
    <p:sldId id="291" r:id="rId78"/>
    <p:sldId id="292" r:id="rId79"/>
    <p:sldId id="293" r:id="rId80"/>
    <p:sldId id="294" r:id="rId81"/>
    <p:sldId id="295" r:id="rId82"/>
    <p:sldId id="296" r:id="rId83"/>
    <p:sldId id="298" r:id="rId84"/>
    <p:sldId id="299" r:id="rId85"/>
    <p:sldId id="297" r:id="rId86"/>
    <p:sldId id="300" r:id="rId87"/>
    <p:sldId id="301" r:id="rId88"/>
    <p:sldId id="302" r:id="rId89"/>
    <p:sldId id="303" r:id="rId90"/>
    <p:sldId id="304" r:id="rId91"/>
    <p:sldId id="305" r:id="rId92"/>
    <p:sldId id="339" r:id="rId93"/>
    <p:sldId id="309" r:id="rId94"/>
    <p:sldId id="310" r:id="rId95"/>
    <p:sldId id="311" r:id="rId96"/>
    <p:sldId id="312" r:id="rId9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B63694"/>
    <a:srgbClr val="891F4C"/>
    <a:srgbClr val="339933"/>
    <a:srgbClr val="000099"/>
    <a:srgbClr val="E282B4"/>
    <a:srgbClr val="9390A2"/>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28" autoAdjust="0"/>
    <p:restoredTop sz="94660"/>
  </p:normalViewPr>
  <p:slideViewPr>
    <p:cSldViewPr>
      <p:cViewPr>
        <p:scale>
          <a:sx n="66" d="100"/>
          <a:sy n="66" d="100"/>
        </p:scale>
        <p:origin x="-1578"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microsoft.com/office/2006/relationships/legacyDocTextInfo" Target="legacyDocTextInfo.bin"/><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222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22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22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222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BA8A15-6BE0-465A-AD0A-A745F56606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Anand</a:t>
            </a:r>
            <a:r>
              <a:rPr lang="en-US" dirty="0" smtClean="0"/>
              <a:t> </a:t>
            </a:r>
            <a:r>
              <a:rPr lang="en-US" smtClean="0"/>
              <a:t>sir class</a:t>
            </a:r>
            <a:endParaRPr lang="en-US"/>
          </a:p>
        </p:txBody>
      </p:sp>
      <p:sp>
        <p:nvSpPr>
          <p:cNvPr id="4" name="Slide Number Placeholder 3"/>
          <p:cNvSpPr>
            <a:spLocks noGrp="1"/>
          </p:cNvSpPr>
          <p:nvPr>
            <p:ph type="sldNum" sz="quarter" idx="10"/>
          </p:nvPr>
        </p:nvSpPr>
        <p:spPr/>
        <p:txBody>
          <a:bodyPr/>
          <a:lstStyle/>
          <a:p>
            <a:pPr>
              <a:defRPr/>
            </a:pPr>
            <a:fld id="{D9BA8A15-6BE0-465A-AD0A-A745F56606D2}"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BA8A15-6BE0-465A-AD0A-A745F56606D2}" type="slidenum">
              <a:rPr lang="en-US" smtClean="0"/>
              <a:pPr>
                <a:defRPr/>
              </a:pPr>
              <a:t>80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72538" cy="6858000"/>
            <a:chOff x="0" y="0"/>
            <a:chExt cx="5589" cy="4320"/>
          </a:xfrm>
        </p:grpSpPr>
        <p:sp>
          <p:nvSpPr>
            <p:cNvPr id="5" name="Rectangle 3" descr="Stationery"/>
            <p:cNvSpPr>
              <a:spLocks noChangeArrowheads="1"/>
            </p:cNvSpPr>
            <p:nvPr/>
          </p:nvSpPr>
          <p:spPr bwMode="white">
            <a:xfrm>
              <a:off x="336" y="150"/>
              <a:ext cx="5253" cy="4026"/>
            </a:xfrm>
            <a:prstGeom prst="rect">
              <a:avLst/>
            </a:prstGeom>
            <a:blipFill dpi="0" rotWithShape="0">
              <a:blip r:embed="rId2"/>
              <a:srcRect/>
              <a:tile tx="0" ty="0" sx="100000" sy="100000" flip="none" algn="tl"/>
            </a:blipFill>
            <a:ln w="9525">
              <a:noFill/>
              <a:miter lim="800000"/>
              <a:headEnd/>
              <a:tailEnd/>
            </a:ln>
          </p:spPr>
          <p:txBody>
            <a:bodyPr wrap="none" anchor="ctr"/>
            <a:lstStyle/>
            <a:p>
              <a:pPr>
                <a:defRPr/>
              </a:pPr>
              <a:endParaRPr lang="en-US"/>
            </a:p>
          </p:txBody>
        </p:sp>
        <p:pic>
          <p:nvPicPr>
            <p:cNvPr id="6" name="Picture 4" descr="minispir"/>
            <p:cNvPicPr>
              <a:picLocks noChangeAspect="1" noChangeArrowheads="1"/>
            </p:cNvPicPr>
            <p:nvPr/>
          </p:nvPicPr>
          <p:blipFill>
            <a:blip r:embed="rId3"/>
            <a:srcRect/>
            <a:stretch>
              <a:fillRect/>
            </a:stretch>
          </p:blipFill>
          <p:spPr bwMode="ltGray">
            <a:xfrm>
              <a:off x="0" y="0"/>
              <a:ext cx="670" cy="4320"/>
            </a:xfrm>
            <a:prstGeom prst="rect">
              <a:avLst/>
            </a:prstGeom>
            <a:noFill/>
            <a:ln w="9525">
              <a:noFill/>
              <a:miter lim="800000"/>
              <a:headEnd/>
              <a:tailEnd/>
            </a:ln>
          </p:spPr>
        </p:pic>
      </p:grpSp>
      <p:sp>
        <p:nvSpPr>
          <p:cNvPr id="125957" name="Rectangle 5"/>
          <p:cNvSpPr>
            <a:spLocks noGrp="1" noChangeArrowheads="1"/>
          </p:cNvSpPr>
          <p:nvPr>
            <p:ph type="ctrTitle"/>
          </p:nvPr>
        </p:nvSpPr>
        <p:spPr>
          <a:xfrm>
            <a:off x="962025" y="1925638"/>
            <a:ext cx="7772400" cy="1143000"/>
          </a:xfrm>
        </p:spPr>
        <p:txBody>
          <a:bodyPr/>
          <a:lstStyle>
            <a:lvl1pPr>
              <a:defRPr/>
            </a:lvl1pPr>
          </a:lstStyle>
          <a:p>
            <a:r>
              <a:rPr lang="en-US"/>
              <a:t>Click to edit Master title style</a:t>
            </a:r>
          </a:p>
        </p:txBody>
      </p:sp>
      <p:sp>
        <p:nvSpPr>
          <p:cNvPr id="125958" name="Rectangle 6"/>
          <p:cNvSpPr>
            <a:spLocks noGrp="1" noChangeArrowheads="1"/>
          </p:cNvSpPr>
          <p:nvPr>
            <p:ph type="subTitle" idx="1"/>
          </p:nvPr>
        </p:nvSpPr>
        <p:spPr>
          <a:xfrm>
            <a:off x="1647825" y="3738563"/>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7" name="Rectangle 7"/>
          <p:cNvSpPr>
            <a:spLocks noGrp="1" noChangeArrowheads="1"/>
          </p:cNvSpPr>
          <p:nvPr>
            <p:ph type="dt" sz="half" idx="10"/>
          </p:nvPr>
        </p:nvSpPr>
        <p:spPr>
          <a:xfrm>
            <a:off x="962025" y="6100763"/>
            <a:ext cx="1905000" cy="457200"/>
          </a:xfrm>
        </p:spPr>
        <p:txBody>
          <a:bodyPr/>
          <a:lstStyle>
            <a:lvl1pPr>
              <a:defRPr>
                <a:solidFill>
                  <a:srgbClr val="A08366"/>
                </a:solidFill>
              </a:defRPr>
            </a:lvl1pPr>
          </a:lstStyle>
          <a:p>
            <a:pPr>
              <a:defRPr/>
            </a:pPr>
            <a:endParaRPr lang="en-US"/>
          </a:p>
        </p:txBody>
      </p:sp>
      <p:sp>
        <p:nvSpPr>
          <p:cNvPr id="8" name="Rectangle 8"/>
          <p:cNvSpPr>
            <a:spLocks noGrp="1" noChangeArrowheads="1"/>
          </p:cNvSpPr>
          <p:nvPr>
            <p:ph type="ftr" sz="quarter" idx="11"/>
          </p:nvPr>
        </p:nvSpPr>
        <p:spPr>
          <a:xfrm>
            <a:off x="3400425" y="6100763"/>
            <a:ext cx="2895600" cy="457200"/>
          </a:xfrm>
        </p:spPr>
        <p:txBody>
          <a:bodyPr/>
          <a:lstStyle>
            <a:lvl1pPr>
              <a:defRPr>
                <a:solidFill>
                  <a:srgbClr val="A08366"/>
                </a:solidFill>
              </a:defRPr>
            </a:lvl1pPr>
          </a:lstStyle>
          <a:p>
            <a:pPr>
              <a:defRPr/>
            </a:pPr>
            <a:endParaRPr lang="en-US"/>
          </a:p>
        </p:txBody>
      </p:sp>
      <p:sp>
        <p:nvSpPr>
          <p:cNvPr id="9" name="Rectangle 9"/>
          <p:cNvSpPr>
            <a:spLocks noGrp="1" noChangeArrowheads="1"/>
          </p:cNvSpPr>
          <p:nvPr>
            <p:ph type="sldNum" sz="quarter" idx="12"/>
          </p:nvPr>
        </p:nvSpPr>
        <p:spPr>
          <a:xfrm>
            <a:off x="6829425" y="6100763"/>
            <a:ext cx="1905000" cy="457200"/>
          </a:xfrm>
        </p:spPr>
        <p:txBody>
          <a:bodyPr/>
          <a:lstStyle>
            <a:lvl1pPr>
              <a:defRPr>
                <a:solidFill>
                  <a:srgbClr val="A08366"/>
                </a:solidFill>
              </a:defRPr>
            </a:lvl1pPr>
          </a:lstStyle>
          <a:p>
            <a:pPr>
              <a:defRPr/>
            </a:pPr>
            <a:fld id="{6F9D946E-2244-4EB8-8876-2A3B19641D9A}" type="slidenum">
              <a:rPr lang="en-US"/>
              <a:pPr>
                <a:defRPr/>
              </a:pPr>
              <a:t>‹#›</a:t>
            </a:fld>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6F87614-3E1C-4717-917B-C9EC770308E9}" type="slidenum">
              <a:rPr lang="en-US"/>
              <a:pPr>
                <a:defRPr/>
              </a:pPr>
              <a:t>‹#›</a:t>
            </a:fld>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838200"/>
            <a:ext cx="19812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838200"/>
            <a:ext cx="57912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015466C-3350-4D75-BFC9-2690A9BFEF50}" type="slidenum">
              <a:rPr lang="en-US"/>
              <a:pPr>
                <a:defRPr/>
              </a:pPr>
              <a:t>‹#›</a:t>
            </a:fld>
            <a:endParaRPr 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110E04B-5844-4E03-9939-7EA4F758D1B0}" type="slidenum">
              <a:rPr lang="en-US"/>
              <a:pPr>
                <a:defRPr/>
              </a:pPr>
              <a:t>‹#›</a:t>
            </a:fld>
            <a:endParaRPr 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772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828800"/>
            <a:ext cx="7772400" cy="41148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56EC499-8AF5-43F0-A946-24EDD3C7ED80}" type="slidenum">
              <a:rPr lang="en-US"/>
              <a:pPr>
                <a:defRPr/>
              </a:pPr>
              <a:t>‹#›</a:t>
            </a:fld>
            <a:endParaRPr lang="en-US"/>
          </a:p>
        </p:txBody>
      </p:sp>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772400" cy="685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90600" y="1828800"/>
            <a:ext cx="7772400" cy="41148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353B9E0-F299-473E-80FF-9F207383D101}" type="slidenum">
              <a:rPr lang="en-US"/>
              <a:pPr>
                <a:defRPr/>
              </a:pPr>
              <a:t>‹#›</a:t>
            </a:fld>
            <a:endParaRPr lang="en-US"/>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828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962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203E029B-67B1-4636-BE8B-83D325966A47}" type="slidenum">
              <a:rPr lang="en-US"/>
              <a:pPr>
                <a:defRPr/>
              </a:pPr>
              <a:t>‹#›</a:t>
            </a:fld>
            <a:endParaRPr lang="en-US"/>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9FE47E-6F46-436D-A285-CE7353BF409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86DD6F-A823-4F5E-9521-D6591CDC492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67D715-B020-40FC-A39A-72D8BB50397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82B0DB-A077-48A5-AC7D-5DC62BB2AA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FE248B3-8AD4-4BF9-8E3A-C640F2BA9BF4}" type="slidenum">
              <a:rPr lang="en-US"/>
              <a:pPr>
                <a:defRPr/>
              </a:pPr>
              <a:t>‹#›</a:t>
            </a:fld>
            <a:endParaRPr lang="en-US"/>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2AAF2B-94AC-4605-A413-205301DE48F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387BA9-59D3-4DD1-B884-2367138979A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C4231D-BAC8-49AC-BC15-17D7E389ECD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BF5BF7-877B-437C-82B1-733959E5DF8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088EB4-2DCF-40DF-A030-86660D37458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FBC1ED-FC8F-4A54-BC6D-4FB4BD85505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4CAAC5-2645-4366-ABFC-579B2DAD880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8623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1BF45-A129-4E69-8E9E-BD5BE7A14ED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3285B8-B43A-4F62-9E7D-69941DE49FF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23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02F0322-67B2-4FFA-AAFE-AF4115A7848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7170DC3-9753-4198-A1CA-D2ABF911E9BB}" type="slidenum">
              <a:rPr lang="en-US"/>
              <a:pPr>
                <a:defRPr/>
              </a:pPr>
              <a:t>‹#›</a:t>
            </a:fld>
            <a:endParaRPr lang="en-US"/>
          </a:p>
        </p:txBody>
      </p:sp>
    </p:spTree>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201967-6536-4A9D-BB8D-96DD061FF81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en-US">
                <a:latin typeface="Times New Roman" pitchFamily="18" charset="0"/>
              </a:endParaRPr>
            </a:p>
          </p:txBody>
        </p:sp>
      </p:grpSp>
      <p:grpSp>
        <p:nvGrpSpPr>
          <p:cNvPr id="3"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grpSp>
      <p:grpSp>
        <p:nvGrpSpPr>
          <p:cNvPr id="4"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grpSp>
      <p:grpSp>
        <p:nvGrpSpPr>
          <p:cNvPr id="7"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grpSp>
      <p:sp>
        <p:nvSpPr>
          <p:cNvPr id="134146"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a:t>Click to edit Master title style</a:t>
            </a:r>
          </a:p>
        </p:txBody>
      </p:sp>
      <p:sp>
        <p:nvSpPr>
          <p:cNvPr id="134147"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a:t>Click to edit Master subtitle style</a:t>
            </a:r>
          </a:p>
        </p:txBody>
      </p:sp>
      <p:sp>
        <p:nvSpPr>
          <p:cNvPr id="16" name="Rectangle 16"/>
          <p:cNvSpPr>
            <a:spLocks noGrp="1" noChangeArrowheads="1"/>
          </p:cNvSpPr>
          <p:nvPr>
            <p:ph type="dt" sz="half" idx="10"/>
          </p:nvPr>
        </p:nvSpPr>
        <p:spPr/>
        <p:txBody>
          <a:bodyPr/>
          <a:lstStyle>
            <a:lvl1pPr>
              <a:defRPr smtClean="0"/>
            </a:lvl1pPr>
          </a:lstStyle>
          <a:p>
            <a:pPr>
              <a:defRPr/>
            </a:pPr>
            <a:endParaRPr lang="en-US"/>
          </a:p>
        </p:txBody>
      </p:sp>
      <p:sp>
        <p:nvSpPr>
          <p:cNvPr id="17" name="Rectangle 17"/>
          <p:cNvSpPr>
            <a:spLocks noGrp="1" noChangeArrowheads="1"/>
          </p:cNvSpPr>
          <p:nvPr>
            <p:ph type="ftr" sz="quarter" idx="11"/>
          </p:nvPr>
        </p:nvSpPr>
        <p:spPr/>
        <p:txBody>
          <a:bodyPr/>
          <a:lstStyle>
            <a:lvl1pPr>
              <a:defRPr smtClean="0"/>
            </a:lvl1pPr>
          </a:lstStyle>
          <a:p>
            <a:pPr>
              <a:defRPr/>
            </a:pPr>
            <a:endParaRPr lang="en-US"/>
          </a:p>
        </p:txBody>
      </p:sp>
      <p:sp>
        <p:nvSpPr>
          <p:cNvPr id="18" name="Rectangle 18"/>
          <p:cNvSpPr>
            <a:spLocks noGrp="1" noChangeArrowheads="1"/>
          </p:cNvSpPr>
          <p:nvPr>
            <p:ph type="sldNum" sz="quarter" idx="12"/>
          </p:nvPr>
        </p:nvSpPr>
        <p:spPr/>
        <p:txBody>
          <a:bodyPr/>
          <a:lstStyle>
            <a:lvl1pPr>
              <a:defRPr smtClean="0"/>
            </a:lvl1pPr>
          </a:lstStyle>
          <a:p>
            <a:pPr>
              <a:defRPr/>
            </a:pPr>
            <a:fld id="{8F63A77B-7094-45DA-A0DD-C633FA9AC7B5}"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stCondLst>
                                            <p:cond delay="0"/>
                                          </p:stCondLst>
                                        </p:cTn>
                                        <p:tgtEl>
                                          <p:spTgt spid="2"/>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stCondLst>
                                            <p:cond delay="0"/>
                                          </p:stCondLst>
                                        </p:cTn>
                                        <p:tgtEl>
                                          <p:spTgt spid="4"/>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stCondLst>
                                            <p:cond delay="0"/>
                                          </p:stCondLst>
                                        </p:cTn>
                                        <p:tgtEl>
                                          <p:spTgt spid="3"/>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stCondLst>
                                            <p:cond delay="0"/>
                                          </p:stCondLst>
                                        </p:cTn>
                                        <p:tgtEl>
                                          <p:spTgt spid="7"/>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495A92-F99B-4389-AF90-5201796CA5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0A0BF4-37E0-43BC-BEC1-CDA37B42A0E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49A66C-CDB7-4C44-8CAF-29A439182EA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C7EFB9-9F43-4191-A4FC-8EB5C7CF90D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05D6C4-452B-425D-9065-5EE8F8D13527}"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170CA8-182E-44B8-8AED-E6067E5CA806}"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8E73BC-ABE4-4FC5-9299-1DDA17ABEA9C}"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A46006-0EF4-4861-A068-62CC8A3AEA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46F7FAF-BE6F-4E74-9664-7ED758BCD03C}" type="slidenum">
              <a:rPr lang="en-US"/>
              <a:pPr>
                <a:defRPr/>
              </a:pPr>
              <a:t>‹#›</a:t>
            </a:fld>
            <a:endParaRPr lang="en-US"/>
          </a:p>
        </p:txBody>
      </p:sp>
    </p:spTree>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755F8A-2ECA-42B2-BDBC-0D0072DBCFE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8C9B53-5B47-4048-B106-1CB38C8A6F8A}"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F4C4E1-3650-4A4C-8058-6BF42E1997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EED14924-2B2B-41D1-9C87-3EF8B4224631}" type="slidenum">
              <a:rPr lang="en-US"/>
              <a:pPr>
                <a:defRPr/>
              </a:pPr>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210C8354-CEB2-4437-B64C-E91FDF510288}" type="slidenum">
              <a:rPr lang="en-US"/>
              <a:pPr>
                <a:defRPr/>
              </a:pPr>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37258E21-3243-476B-AFB7-6C3CD90FCEE0}" type="slidenum">
              <a:rPr lang="en-US"/>
              <a:pPr>
                <a:defRPr/>
              </a:pPr>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FBE6F4E-A294-488D-AF1A-670105688152}" type="slidenum">
              <a:rPr lang="en-US"/>
              <a:pPr>
                <a:defRPr/>
              </a:pPr>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6EA4DE9-5C14-498B-98FC-D4F9E4792986}" type="slidenum">
              <a:rPr lang="en-US"/>
              <a:pPr>
                <a:defRPr/>
              </a:pPr>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6.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8872538" cy="6858000"/>
            <a:chOff x="0" y="0"/>
            <a:chExt cx="5589" cy="4320"/>
          </a:xfrm>
        </p:grpSpPr>
        <p:sp>
          <p:nvSpPr>
            <p:cNvPr id="124931" name="Rectangle 3"/>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a:defRPr/>
              </a:pPr>
              <a:endParaRPr lang="en-US"/>
            </a:p>
          </p:txBody>
        </p:sp>
        <p:pic>
          <p:nvPicPr>
            <p:cNvPr id="2057" name="Picture 4" descr="minispir"/>
            <p:cNvPicPr>
              <a:picLocks noChangeAspect="1" noChangeArrowheads="1"/>
            </p:cNvPicPr>
            <p:nvPr/>
          </p:nvPicPr>
          <p:blipFill>
            <a:blip r:embed="rId17"/>
            <a:srcRect/>
            <a:stretch>
              <a:fillRect/>
            </a:stretch>
          </p:blipFill>
          <p:spPr bwMode="ltGray">
            <a:xfrm>
              <a:off x="0" y="0"/>
              <a:ext cx="670" cy="4320"/>
            </a:xfrm>
            <a:prstGeom prst="rect">
              <a:avLst/>
            </a:prstGeom>
            <a:noFill/>
            <a:ln w="9525">
              <a:noFill/>
              <a:miter lim="800000"/>
              <a:headEnd/>
              <a:tailEnd/>
            </a:ln>
          </p:spPr>
        </p:pic>
        <p:sp>
          <p:nvSpPr>
            <p:cNvPr id="124933" name="Line 5"/>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a:defRPr/>
              </a:pPr>
              <a:endParaRPr lang="en-US"/>
            </a:p>
          </p:txBody>
        </p:sp>
      </p:grpSp>
      <p:sp>
        <p:nvSpPr>
          <p:cNvPr id="2051" name="Rectangle 6"/>
          <p:cNvSpPr>
            <a:spLocks noGrp="1" noChangeArrowheads="1"/>
          </p:cNvSpPr>
          <p:nvPr>
            <p:ph type="title"/>
          </p:nvPr>
        </p:nvSpPr>
        <p:spPr bwMode="auto">
          <a:xfrm>
            <a:off x="838200" y="8382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7"/>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6" name="Rectangle 8"/>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mn-lt"/>
              </a:defRPr>
            </a:lvl1pPr>
          </a:lstStyle>
          <a:p>
            <a:pPr>
              <a:defRPr/>
            </a:pPr>
            <a:endParaRPr lang="en-US"/>
          </a:p>
        </p:txBody>
      </p:sp>
      <p:sp>
        <p:nvSpPr>
          <p:cNvPr id="124937" name="Rectangle 9"/>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latin typeface="+mn-lt"/>
              </a:defRPr>
            </a:lvl1pPr>
          </a:lstStyle>
          <a:p>
            <a:pPr>
              <a:defRPr/>
            </a:pPr>
            <a:endParaRPr lang="en-US"/>
          </a:p>
        </p:txBody>
      </p:sp>
      <p:sp>
        <p:nvSpPr>
          <p:cNvPr id="124938" name="Rectangle 10"/>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mn-lt"/>
              </a:defRPr>
            </a:lvl1pPr>
          </a:lstStyle>
          <a:p>
            <a:pPr>
              <a:defRPr/>
            </a:pPr>
            <a:fld id="{8E771C2F-B821-461F-BA82-62126F68B8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Lst>
  <p:transition>
    <p:wipe/>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3600">
          <a:solidFill>
            <a:srgbClr val="B63694"/>
          </a:solidFill>
          <a:latin typeface="+mj-lt"/>
          <a:ea typeface="+mj-ea"/>
          <a:cs typeface="+mj-cs"/>
        </a:defRPr>
      </a:lvl1pPr>
      <a:lvl2pPr algn="ctr" rtl="0" eaLnBrk="0" fontAlgn="base" hangingPunct="0">
        <a:spcBef>
          <a:spcPct val="0"/>
        </a:spcBef>
        <a:spcAft>
          <a:spcPct val="0"/>
        </a:spcAft>
        <a:defRPr kumimoji="1" sz="3600">
          <a:solidFill>
            <a:srgbClr val="B63694"/>
          </a:solidFill>
          <a:latin typeface="Book Antiqua" pitchFamily="18" charset="0"/>
        </a:defRPr>
      </a:lvl2pPr>
      <a:lvl3pPr algn="ctr" rtl="0" eaLnBrk="0" fontAlgn="base" hangingPunct="0">
        <a:spcBef>
          <a:spcPct val="0"/>
        </a:spcBef>
        <a:spcAft>
          <a:spcPct val="0"/>
        </a:spcAft>
        <a:defRPr kumimoji="1" sz="3600">
          <a:solidFill>
            <a:srgbClr val="B63694"/>
          </a:solidFill>
          <a:latin typeface="Book Antiqua" pitchFamily="18" charset="0"/>
        </a:defRPr>
      </a:lvl3pPr>
      <a:lvl4pPr algn="ctr" rtl="0" eaLnBrk="0" fontAlgn="base" hangingPunct="0">
        <a:spcBef>
          <a:spcPct val="0"/>
        </a:spcBef>
        <a:spcAft>
          <a:spcPct val="0"/>
        </a:spcAft>
        <a:defRPr kumimoji="1" sz="3600">
          <a:solidFill>
            <a:srgbClr val="B63694"/>
          </a:solidFill>
          <a:latin typeface="Book Antiqua" pitchFamily="18" charset="0"/>
        </a:defRPr>
      </a:lvl4pPr>
      <a:lvl5pPr algn="ctr" rtl="0" eaLnBrk="0" fontAlgn="base" hangingPunct="0">
        <a:spcBef>
          <a:spcPct val="0"/>
        </a:spcBef>
        <a:spcAft>
          <a:spcPct val="0"/>
        </a:spcAft>
        <a:defRPr kumimoji="1" sz="3600">
          <a:solidFill>
            <a:srgbClr val="B63694"/>
          </a:solidFill>
          <a:latin typeface="Book Antiqua" pitchFamily="18" charset="0"/>
        </a:defRPr>
      </a:lvl5pPr>
      <a:lvl6pPr marL="457200" algn="ctr" rtl="0" eaLnBrk="0" fontAlgn="base" hangingPunct="0">
        <a:spcBef>
          <a:spcPct val="0"/>
        </a:spcBef>
        <a:spcAft>
          <a:spcPct val="0"/>
        </a:spcAft>
        <a:defRPr kumimoji="1" sz="3600">
          <a:solidFill>
            <a:srgbClr val="B63694"/>
          </a:solidFill>
          <a:latin typeface="Book Antiqua" pitchFamily="18" charset="0"/>
        </a:defRPr>
      </a:lvl6pPr>
      <a:lvl7pPr marL="914400" algn="ctr" rtl="0" eaLnBrk="0" fontAlgn="base" hangingPunct="0">
        <a:spcBef>
          <a:spcPct val="0"/>
        </a:spcBef>
        <a:spcAft>
          <a:spcPct val="0"/>
        </a:spcAft>
        <a:defRPr kumimoji="1" sz="3600">
          <a:solidFill>
            <a:srgbClr val="B63694"/>
          </a:solidFill>
          <a:latin typeface="Book Antiqua" pitchFamily="18" charset="0"/>
        </a:defRPr>
      </a:lvl7pPr>
      <a:lvl8pPr marL="1371600" algn="ctr" rtl="0" eaLnBrk="0" fontAlgn="base" hangingPunct="0">
        <a:spcBef>
          <a:spcPct val="0"/>
        </a:spcBef>
        <a:spcAft>
          <a:spcPct val="0"/>
        </a:spcAft>
        <a:defRPr kumimoji="1" sz="3600">
          <a:solidFill>
            <a:srgbClr val="B63694"/>
          </a:solidFill>
          <a:latin typeface="Book Antiqua" pitchFamily="18" charset="0"/>
        </a:defRPr>
      </a:lvl8pPr>
      <a:lvl9pPr marL="1828800" algn="ctr" rtl="0" eaLnBrk="0" fontAlgn="base" hangingPunct="0">
        <a:spcBef>
          <a:spcPct val="0"/>
        </a:spcBef>
        <a:spcAft>
          <a:spcPct val="0"/>
        </a:spcAft>
        <a:defRPr kumimoji="1" sz="3600">
          <a:solidFill>
            <a:srgbClr val="B63694"/>
          </a:solidFill>
          <a:latin typeface="Book Antiqua" pitchFamily="18" charset="0"/>
        </a:defRPr>
      </a:lvl9pPr>
    </p:titleStyle>
    <p:bodyStyle>
      <a:lvl1pPr marL="342900" indent="-342900" algn="l" rtl="0" eaLnBrk="0" fontAlgn="base" hangingPunct="0">
        <a:spcBef>
          <a:spcPct val="20000"/>
        </a:spcBef>
        <a:spcAft>
          <a:spcPct val="0"/>
        </a:spcAft>
        <a:buClr>
          <a:schemeClr val="accent1"/>
        </a:buClr>
        <a:buSzPct val="80000"/>
        <a:buFont typeface="Monotype Sorts" pitchFamily="2" charset="2"/>
        <a:buBlip>
          <a:blip r:embed="rId18"/>
        </a:buBlip>
        <a:defRPr kumimoji="1" sz="28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SzPct val="90000"/>
        <a:buBlip>
          <a:blip r:embed="rId19"/>
        </a:buBlip>
        <a:defRPr kumimoji="1" sz="2400">
          <a:solidFill>
            <a:srgbClr val="000099"/>
          </a:solidFill>
          <a:latin typeface="+mn-lt"/>
        </a:defRPr>
      </a:lvl2pPr>
      <a:lvl3pPr marL="1143000" indent="-228600" algn="l" rtl="0" eaLnBrk="0" fontAlgn="base" hangingPunct="0">
        <a:spcBef>
          <a:spcPct val="20000"/>
        </a:spcBef>
        <a:spcAft>
          <a:spcPct val="0"/>
        </a:spcAft>
        <a:buClr>
          <a:schemeClr val="accent1"/>
        </a:buClr>
        <a:buSzPct val="70000"/>
        <a:buBlip>
          <a:blip r:embed="rId20"/>
        </a:buBlip>
        <a:defRPr kumimoji="1" sz="2000">
          <a:solidFill>
            <a:srgbClr val="B47638"/>
          </a:solidFill>
          <a:latin typeface="+mn-lt"/>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KGR1073"/>
          <p:cNvPicPr>
            <a:picLocks noChangeAspect="1" noChangeArrowheads="1"/>
          </p:cNvPicPr>
          <p:nvPr/>
        </p:nvPicPr>
        <p:blipFill>
          <a:blip r:embed="rId17"/>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F0342FB-085F-45D6-98E2-7CBDBAF1D3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lgerian" pitchFamily="82" charset="0"/>
        </a:defRPr>
      </a:lvl2pPr>
      <a:lvl3pPr algn="ctr" rtl="0" eaLnBrk="0" fontAlgn="base" hangingPunct="0">
        <a:spcBef>
          <a:spcPct val="0"/>
        </a:spcBef>
        <a:spcAft>
          <a:spcPct val="0"/>
        </a:spcAft>
        <a:defRPr sz="4400">
          <a:solidFill>
            <a:schemeClr val="tx1"/>
          </a:solidFill>
          <a:latin typeface="Algerian" pitchFamily="82" charset="0"/>
        </a:defRPr>
      </a:lvl3pPr>
      <a:lvl4pPr algn="ctr" rtl="0" eaLnBrk="0" fontAlgn="base" hangingPunct="0">
        <a:spcBef>
          <a:spcPct val="0"/>
        </a:spcBef>
        <a:spcAft>
          <a:spcPct val="0"/>
        </a:spcAft>
        <a:defRPr sz="4400">
          <a:solidFill>
            <a:schemeClr val="tx1"/>
          </a:solidFill>
          <a:latin typeface="Algerian" pitchFamily="82" charset="0"/>
        </a:defRPr>
      </a:lvl4pPr>
      <a:lvl5pPr algn="ctr" rtl="0" eaLnBrk="0" fontAlgn="base" hangingPunct="0">
        <a:spcBef>
          <a:spcPct val="0"/>
        </a:spcBef>
        <a:spcAft>
          <a:spcPct val="0"/>
        </a:spcAft>
        <a:defRPr sz="4400">
          <a:solidFill>
            <a:schemeClr val="tx1"/>
          </a:solidFill>
          <a:latin typeface="Algerian" pitchFamily="82" charset="0"/>
        </a:defRPr>
      </a:lvl5pPr>
      <a:lvl6pPr marL="457200" algn="ctr" rtl="0" fontAlgn="base">
        <a:spcBef>
          <a:spcPct val="0"/>
        </a:spcBef>
        <a:spcAft>
          <a:spcPct val="0"/>
        </a:spcAft>
        <a:defRPr sz="4400">
          <a:solidFill>
            <a:schemeClr val="tx1"/>
          </a:solidFill>
          <a:latin typeface="Algerian" pitchFamily="82" charset="0"/>
        </a:defRPr>
      </a:lvl6pPr>
      <a:lvl7pPr marL="914400" algn="ctr" rtl="0" fontAlgn="base">
        <a:spcBef>
          <a:spcPct val="0"/>
        </a:spcBef>
        <a:spcAft>
          <a:spcPct val="0"/>
        </a:spcAft>
        <a:defRPr sz="4400">
          <a:solidFill>
            <a:schemeClr val="tx1"/>
          </a:solidFill>
          <a:latin typeface="Algerian" pitchFamily="82" charset="0"/>
        </a:defRPr>
      </a:lvl7pPr>
      <a:lvl8pPr marL="1371600" algn="ctr" rtl="0" fontAlgn="base">
        <a:spcBef>
          <a:spcPct val="0"/>
        </a:spcBef>
        <a:spcAft>
          <a:spcPct val="0"/>
        </a:spcAft>
        <a:defRPr sz="4400">
          <a:solidFill>
            <a:schemeClr val="tx1"/>
          </a:solidFill>
          <a:latin typeface="Algerian" pitchFamily="82" charset="0"/>
        </a:defRPr>
      </a:lvl8pPr>
      <a:lvl9pPr marL="1828800" algn="ctr" rtl="0" fontAlgn="base">
        <a:spcBef>
          <a:spcPct val="0"/>
        </a:spcBef>
        <a:spcAft>
          <a:spcPct val="0"/>
        </a:spcAft>
        <a:defRPr sz="4400">
          <a:solidFill>
            <a:schemeClr val="tx1"/>
          </a:solidFill>
          <a:latin typeface="Algerian" pitchFamily="82" charset="0"/>
        </a:defRPr>
      </a:lvl9pPr>
    </p:titleStyle>
    <p:body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Arial" charset="0"/>
        </a:defRPr>
      </a:lvl2pPr>
      <a:lvl3pPr marL="1143000" indent="-228600" algn="l" rtl="0" eaLnBrk="0" fontAlgn="base" hangingPunct="0">
        <a:spcBef>
          <a:spcPct val="20000"/>
        </a:spcBef>
        <a:spcAft>
          <a:spcPct val="0"/>
        </a:spcAft>
        <a:buChar char="•"/>
        <a:defRPr sz="2400">
          <a:solidFill>
            <a:srgbClr val="CCFF66"/>
          </a:solidFill>
          <a:latin typeface="Arial" charset="0"/>
        </a:defRPr>
      </a:lvl3pPr>
      <a:lvl4pPr marL="1600200" indent="-228600" algn="l" rtl="0" eaLnBrk="0" fontAlgn="base" hangingPunct="0">
        <a:spcBef>
          <a:spcPct val="20000"/>
        </a:spcBef>
        <a:spcAft>
          <a:spcPct val="0"/>
        </a:spcAft>
        <a:buChar char="–"/>
        <a:defRPr sz="2000">
          <a:solidFill>
            <a:srgbClr val="CCFFFF"/>
          </a:solidFill>
          <a:latin typeface="Arial" charset="0"/>
        </a:defRPr>
      </a:lvl4pPr>
      <a:lvl5pPr marL="2057400" indent="-228600" algn="l" rtl="0" eaLnBrk="0" fontAlgn="base" hangingPunct="0">
        <a:spcBef>
          <a:spcPct val="20000"/>
        </a:spcBef>
        <a:spcAft>
          <a:spcPct val="0"/>
        </a:spcAft>
        <a:buChar char="»"/>
        <a:defRPr sz="2000">
          <a:solidFill>
            <a:srgbClr val="CCFFFF"/>
          </a:solidFill>
          <a:latin typeface="Arial" charset="0"/>
        </a:defRPr>
      </a:lvl5pPr>
      <a:lvl6pPr marL="2514600" indent="-228600" algn="l" rtl="0" fontAlgn="base">
        <a:spcBef>
          <a:spcPct val="20000"/>
        </a:spcBef>
        <a:spcAft>
          <a:spcPct val="0"/>
        </a:spcAft>
        <a:buChar char="»"/>
        <a:defRPr sz="2000">
          <a:solidFill>
            <a:srgbClr val="CCFFFF"/>
          </a:solidFill>
          <a:latin typeface="Arial" charset="0"/>
        </a:defRPr>
      </a:lvl6pPr>
      <a:lvl7pPr marL="2971800" indent="-228600" algn="l" rtl="0" fontAlgn="base">
        <a:spcBef>
          <a:spcPct val="20000"/>
        </a:spcBef>
        <a:spcAft>
          <a:spcPct val="0"/>
        </a:spcAft>
        <a:buChar char="»"/>
        <a:defRPr sz="2000">
          <a:solidFill>
            <a:srgbClr val="CCFFFF"/>
          </a:solidFill>
          <a:latin typeface="Arial" charset="0"/>
        </a:defRPr>
      </a:lvl7pPr>
      <a:lvl8pPr marL="3429000" indent="-228600" algn="l" rtl="0" fontAlgn="base">
        <a:spcBef>
          <a:spcPct val="20000"/>
        </a:spcBef>
        <a:spcAft>
          <a:spcPct val="0"/>
        </a:spcAft>
        <a:buChar char="»"/>
        <a:defRPr sz="2000">
          <a:solidFill>
            <a:srgbClr val="CCFFFF"/>
          </a:solidFill>
          <a:latin typeface="Arial" charset="0"/>
        </a:defRPr>
      </a:lvl8pPr>
      <a:lvl9pPr marL="3886200" indent="-228600" algn="l" rtl="0" fontAlgn="base">
        <a:spcBef>
          <a:spcPct val="20000"/>
        </a:spcBef>
        <a:spcAft>
          <a:spcPct val="0"/>
        </a:spcAft>
        <a:buChar char="»"/>
        <a:defRPr sz="2000">
          <a:solidFill>
            <a:srgbClr val="CCFFFF"/>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24"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smtClean="0">
                <a:solidFill>
                  <a:schemeClr val="bg2"/>
                </a:solidFill>
                <a:latin typeface="+mn-lt"/>
              </a:defRPr>
            </a:lvl1pPr>
          </a:lstStyle>
          <a:p>
            <a:pPr>
              <a:defRPr/>
            </a:pPr>
            <a:endParaRPr lang="en-US"/>
          </a:p>
        </p:txBody>
      </p:sp>
      <p:sp>
        <p:nvSpPr>
          <p:cNvPr id="133125"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smtClean="0">
                <a:solidFill>
                  <a:schemeClr val="bg2"/>
                </a:solidFill>
                <a:latin typeface="+mn-lt"/>
              </a:defRPr>
            </a:lvl1pPr>
          </a:lstStyle>
          <a:p>
            <a:pPr>
              <a:defRPr/>
            </a:pPr>
            <a:endParaRPr lang="en-US"/>
          </a:p>
        </p:txBody>
      </p:sp>
      <p:sp>
        <p:nvSpPr>
          <p:cNvPr id="133126"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smtClean="0">
                <a:solidFill>
                  <a:schemeClr val="bg2"/>
                </a:solidFill>
                <a:latin typeface="+mn-lt"/>
              </a:defRPr>
            </a:lvl1pPr>
          </a:lstStyle>
          <a:p>
            <a:pPr>
              <a:defRPr/>
            </a:pPr>
            <a:fld id="{0FD16B64-4981-46D8-BCCD-B82A7E622864}" type="slidenum">
              <a:rPr lang="en-US"/>
              <a:pPr>
                <a:defRPr/>
              </a:pPr>
              <a:t>‹#›</a:t>
            </a:fld>
            <a:endParaRPr lang="en-US"/>
          </a:p>
        </p:txBody>
      </p:sp>
      <p:grpSp>
        <p:nvGrpSpPr>
          <p:cNvPr id="2" name="Group 7"/>
          <p:cNvGrpSpPr>
            <a:grpSpLocks/>
          </p:cNvGrpSpPr>
          <p:nvPr/>
        </p:nvGrpSpPr>
        <p:grpSpPr bwMode="auto">
          <a:xfrm>
            <a:off x="177800" y="230188"/>
            <a:ext cx="203200" cy="6503987"/>
            <a:chOff x="112" y="145"/>
            <a:chExt cx="128" cy="4097"/>
          </a:xfrm>
        </p:grpSpPr>
        <p:sp>
          <p:nvSpPr>
            <p:cNvPr id="133128"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33129"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en-US">
                <a:latin typeface="Times New Roman" pitchFamily="18" charset="0"/>
              </a:endParaRPr>
            </a:p>
          </p:txBody>
        </p:sp>
      </p:grpSp>
      <p:grpSp>
        <p:nvGrpSpPr>
          <p:cNvPr id="3" name="Group 10"/>
          <p:cNvGrpSpPr>
            <a:grpSpLocks/>
          </p:cNvGrpSpPr>
          <p:nvPr/>
        </p:nvGrpSpPr>
        <p:grpSpPr bwMode="auto">
          <a:xfrm>
            <a:off x="8793163" y="220663"/>
            <a:ext cx="198437" cy="6408737"/>
            <a:chOff x="5539" y="139"/>
            <a:chExt cx="125" cy="4037"/>
          </a:xfrm>
        </p:grpSpPr>
        <p:sp>
          <p:nvSpPr>
            <p:cNvPr id="133131"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33132"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grpSp>
      <p:grpSp>
        <p:nvGrpSpPr>
          <p:cNvPr id="4" name="Group 13"/>
          <p:cNvGrpSpPr>
            <a:grpSpLocks/>
          </p:cNvGrpSpPr>
          <p:nvPr/>
        </p:nvGrpSpPr>
        <p:grpSpPr bwMode="auto">
          <a:xfrm>
            <a:off x="412750" y="6477000"/>
            <a:ext cx="8686800" cy="228600"/>
            <a:chOff x="260" y="4080"/>
            <a:chExt cx="5472" cy="144"/>
          </a:xfrm>
        </p:grpSpPr>
        <p:sp>
          <p:nvSpPr>
            <p:cNvPr id="133134"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33135"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grpSp>
      <p:grpSp>
        <p:nvGrpSpPr>
          <p:cNvPr id="5" name="Group 16"/>
          <p:cNvGrpSpPr>
            <a:grpSpLocks/>
          </p:cNvGrpSpPr>
          <p:nvPr/>
        </p:nvGrpSpPr>
        <p:grpSpPr bwMode="auto">
          <a:xfrm>
            <a:off x="76200" y="176213"/>
            <a:ext cx="8745538" cy="161925"/>
            <a:chOff x="48" y="111"/>
            <a:chExt cx="5509" cy="102"/>
          </a:xfrm>
        </p:grpSpPr>
        <p:sp>
          <p:nvSpPr>
            <p:cNvPr id="133137"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33138"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grpSp>
      <p:grpSp>
        <p:nvGrpSpPr>
          <p:cNvPr id="6" name="Group 19"/>
          <p:cNvGrpSpPr>
            <a:grpSpLocks/>
          </p:cNvGrpSpPr>
          <p:nvPr/>
        </p:nvGrpSpPr>
        <p:grpSpPr bwMode="auto">
          <a:xfrm>
            <a:off x="71438" y="176213"/>
            <a:ext cx="8745537" cy="161925"/>
            <a:chOff x="48" y="111"/>
            <a:chExt cx="5509" cy="102"/>
          </a:xfrm>
        </p:grpSpPr>
        <p:sp>
          <p:nvSpPr>
            <p:cNvPr id="133140"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33141"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gr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iming>
    <p:tnLst>
      <p:par>
        <p:cTn id="1" dur="indefinite" restart="never" nodeType="tmRoot">
          <p:childTnLst>
            <p:seq concurrent="1" nextAc="seek">
              <p:cTn id="2" dur="indefinite">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growth"/>
          <p:cNvPicPr>
            <a:picLocks noChangeAspect="1" noChangeArrowheads="1"/>
          </p:cNvPicPr>
          <p:nvPr/>
        </p:nvPicPr>
        <p:blipFill>
          <a:blip r:embed="rId3"/>
          <a:srcRect/>
          <a:stretch>
            <a:fillRect/>
          </a:stretch>
        </p:blipFill>
        <p:spPr bwMode="auto">
          <a:xfrm>
            <a:off x="0" y="0"/>
            <a:ext cx="9144000" cy="6858000"/>
          </a:xfrm>
          <a:prstGeom prst="rect">
            <a:avLst/>
          </a:prstGeom>
          <a:noFill/>
          <a:ln w="28575">
            <a:solidFill>
              <a:srgbClr val="660066"/>
            </a:solidFill>
            <a:miter lim="800000"/>
            <a:headEnd/>
            <a:tailEnd/>
          </a:ln>
        </p:spPr>
      </p:pic>
      <p:sp>
        <p:nvSpPr>
          <p:cNvPr id="4099" name="WordArt 5"/>
          <p:cNvSpPr>
            <a:spLocks noChangeArrowheads="1" noChangeShapeType="1" noTextEdit="1"/>
          </p:cNvSpPr>
          <p:nvPr/>
        </p:nvSpPr>
        <p:spPr bwMode="auto">
          <a:xfrm>
            <a:off x="5105400" y="3581400"/>
            <a:ext cx="3962400" cy="1331913"/>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GOOD AFTERNOON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blinds(horizontal)">
                                      <p:cBhvr>
                                        <p:cTn id="7" dur="5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5DCC787-D57B-49E1-8014-931BEE972C3B}" type="slidenum">
              <a:rPr lang="en-US"/>
              <a:pPr>
                <a:defRPr/>
              </a:pPr>
              <a:t>10</a:t>
            </a:fld>
            <a:endParaRPr lang="en-US"/>
          </a:p>
        </p:txBody>
      </p:sp>
      <p:sp>
        <p:nvSpPr>
          <p:cNvPr id="13315" name="Rectangle 2"/>
          <p:cNvSpPr>
            <a:spLocks noGrp="1" noChangeArrowheads="1"/>
          </p:cNvSpPr>
          <p:nvPr>
            <p:ph type="title"/>
          </p:nvPr>
        </p:nvSpPr>
        <p:spPr/>
        <p:txBody>
          <a:bodyPr/>
          <a:lstStyle/>
          <a:p>
            <a:r>
              <a:rPr lang="en-US" smtClean="0"/>
              <a:t>Types Of Communication</a:t>
            </a:r>
          </a:p>
        </p:txBody>
      </p:sp>
      <p:sp>
        <p:nvSpPr>
          <p:cNvPr id="212995" name="Rectangle 3"/>
          <p:cNvSpPr>
            <a:spLocks noGrp="1" noChangeArrowheads="1"/>
          </p:cNvSpPr>
          <p:nvPr>
            <p:ph type="body" idx="1"/>
          </p:nvPr>
        </p:nvSpPr>
        <p:spPr>
          <a:xfrm>
            <a:off x="990600" y="1828800"/>
            <a:ext cx="7772400" cy="4343400"/>
          </a:xfrm>
        </p:spPr>
        <p:txBody>
          <a:bodyPr/>
          <a:lstStyle/>
          <a:p>
            <a:r>
              <a:rPr lang="en-US" smtClean="0"/>
              <a:t>One- way communication </a:t>
            </a:r>
            <a:r>
              <a:rPr lang="en-US" smtClean="0">
                <a:solidFill>
                  <a:srgbClr val="339933"/>
                </a:solidFill>
              </a:rPr>
              <a:t>(Didactic method)</a:t>
            </a:r>
          </a:p>
          <a:p>
            <a:pPr lvl="1"/>
            <a:r>
              <a:rPr lang="en-US" smtClean="0"/>
              <a:t>Knowledge is imposed</a:t>
            </a:r>
          </a:p>
          <a:p>
            <a:pPr lvl="1"/>
            <a:r>
              <a:rPr lang="en-US" smtClean="0"/>
              <a:t>Learning is authoritative</a:t>
            </a:r>
          </a:p>
          <a:p>
            <a:pPr lvl="1"/>
            <a:r>
              <a:rPr lang="en-US" smtClean="0"/>
              <a:t>Little audience participation</a:t>
            </a:r>
          </a:p>
          <a:p>
            <a:pPr lvl="1"/>
            <a:r>
              <a:rPr lang="en-US" smtClean="0"/>
              <a:t>No feedback</a:t>
            </a:r>
          </a:p>
          <a:p>
            <a:pPr lvl="1"/>
            <a:r>
              <a:rPr lang="en-US" smtClean="0"/>
              <a:t>Doesn’t influence human behavior</a:t>
            </a:r>
          </a:p>
          <a:p>
            <a:r>
              <a:rPr lang="en-US" smtClean="0"/>
              <a:t>Two – way communication </a:t>
            </a:r>
            <a:r>
              <a:rPr lang="en-US" smtClean="0">
                <a:solidFill>
                  <a:srgbClr val="339933"/>
                </a:solidFill>
              </a:rPr>
              <a:t>(Socratic Method)</a:t>
            </a:r>
          </a:p>
          <a:p>
            <a:pPr lvl="1"/>
            <a:r>
              <a:rPr lang="en-US" smtClean="0"/>
              <a:t>Learning is active &amp; democratic</a:t>
            </a:r>
          </a:p>
          <a:p>
            <a:pPr lvl="1"/>
            <a:r>
              <a:rPr lang="en-US" smtClean="0"/>
              <a:t>More likely to influence behavior</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2995">
                                            <p:txEl>
                                              <p:pRg st="6" end="6"/>
                                            </p:txEl>
                                          </p:spTgt>
                                        </p:tgtEl>
                                        <p:attrNameLst>
                                          <p:attrName>style.visibility</p:attrName>
                                        </p:attrNameLst>
                                      </p:cBhvr>
                                      <p:to>
                                        <p:strVal val="visible"/>
                                      </p:to>
                                    </p:set>
                                    <p:animEffect transition="in" filter="slide(fromBottom)">
                                      <p:cBhvr>
                                        <p:cTn id="7" dur="500"/>
                                        <p:tgtEl>
                                          <p:spTgt spid="212995">
                                            <p:txEl>
                                              <p:pRg st="6" end="6"/>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12995">
                                            <p:txEl>
                                              <p:pRg st="7" end="7"/>
                                            </p:txEl>
                                          </p:spTgt>
                                        </p:tgtEl>
                                        <p:attrNameLst>
                                          <p:attrName>style.visibility</p:attrName>
                                        </p:attrNameLst>
                                      </p:cBhvr>
                                      <p:to>
                                        <p:strVal val="visible"/>
                                      </p:to>
                                    </p:set>
                                    <p:animEffect transition="in" filter="slide(fromBottom)">
                                      <p:cBhvr>
                                        <p:cTn id="10" dur="500"/>
                                        <p:tgtEl>
                                          <p:spTgt spid="212995">
                                            <p:txEl>
                                              <p:pRg st="7" end="7"/>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12995">
                                            <p:txEl>
                                              <p:pRg st="8" end="8"/>
                                            </p:txEl>
                                          </p:spTgt>
                                        </p:tgtEl>
                                        <p:attrNameLst>
                                          <p:attrName>style.visibility</p:attrName>
                                        </p:attrNameLst>
                                      </p:cBhvr>
                                      <p:to>
                                        <p:strVal val="visible"/>
                                      </p:to>
                                    </p:set>
                                    <p:animEffect transition="in" filter="slide(fromBottom)">
                                      <p:cBhvr>
                                        <p:cTn id="13" dur="500"/>
                                        <p:tgtEl>
                                          <p:spTgt spid="2129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F5EE80D-E15B-44B8-BD73-D5E0196E04C2}" type="slidenum">
              <a:rPr lang="en-US"/>
              <a:pPr>
                <a:defRPr/>
              </a:pPr>
              <a:t>11</a:t>
            </a:fld>
            <a:endParaRPr lang="en-US"/>
          </a:p>
        </p:txBody>
      </p:sp>
      <p:sp>
        <p:nvSpPr>
          <p:cNvPr id="14339" name="Rectangle 2"/>
          <p:cNvSpPr>
            <a:spLocks noGrp="1" noChangeArrowheads="1"/>
          </p:cNvSpPr>
          <p:nvPr>
            <p:ph type="title"/>
          </p:nvPr>
        </p:nvSpPr>
        <p:spPr/>
        <p:txBody>
          <a:bodyPr/>
          <a:lstStyle/>
          <a:p>
            <a:r>
              <a:rPr lang="en-US" smtClean="0"/>
              <a:t>Types Of Communication</a:t>
            </a:r>
          </a:p>
        </p:txBody>
      </p:sp>
      <p:sp>
        <p:nvSpPr>
          <p:cNvPr id="214019" name="Rectangle 3"/>
          <p:cNvSpPr>
            <a:spLocks noGrp="1" noChangeArrowheads="1"/>
          </p:cNvSpPr>
          <p:nvPr>
            <p:ph type="body" idx="1"/>
          </p:nvPr>
        </p:nvSpPr>
        <p:spPr>
          <a:xfrm>
            <a:off x="990600" y="1600200"/>
            <a:ext cx="7772400" cy="4953000"/>
          </a:xfrm>
        </p:spPr>
        <p:txBody>
          <a:bodyPr/>
          <a:lstStyle/>
          <a:p>
            <a:pPr algn="just"/>
            <a:r>
              <a:rPr lang="en-US" smtClean="0"/>
              <a:t>Verbal communication</a:t>
            </a:r>
          </a:p>
          <a:p>
            <a:pPr lvl="1" algn="just"/>
            <a:r>
              <a:rPr lang="en-US" smtClean="0"/>
              <a:t>Loaded with hidden meanings</a:t>
            </a:r>
          </a:p>
          <a:p>
            <a:pPr lvl="1" algn="just"/>
            <a:r>
              <a:rPr lang="en-US" smtClean="0"/>
              <a:t>Persuasive</a:t>
            </a:r>
          </a:p>
          <a:p>
            <a:pPr algn="just"/>
            <a:r>
              <a:rPr lang="en-US" smtClean="0"/>
              <a:t>Non-verbal communication</a:t>
            </a:r>
          </a:p>
          <a:p>
            <a:pPr lvl="1" algn="just"/>
            <a:endParaRPr lang="en-US" smtClean="0"/>
          </a:p>
          <a:p>
            <a:pPr algn="just"/>
            <a:r>
              <a:rPr lang="en-US" smtClean="0"/>
              <a:t>Formal </a:t>
            </a:r>
            <a:r>
              <a:rPr lang="en-US" smtClean="0">
                <a:solidFill>
                  <a:schemeClr val="tx1"/>
                </a:solidFill>
              </a:rPr>
              <a:t>(lines of authority) </a:t>
            </a:r>
            <a:r>
              <a:rPr lang="en-US" smtClean="0"/>
              <a:t>&amp; informal </a:t>
            </a:r>
            <a:r>
              <a:rPr lang="en-US" smtClean="0">
                <a:solidFill>
                  <a:schemeClr val="tx1"/>
                </a:solidFill>
              </a:rPr>
              <a:t>(grape vine)</a:t>
            </a:r>
            <a:r>
              <a:rPr lang="en-US" smtClean="0"/>
              <a:t> communication</a:t>
            </a:r>
          </a:p>
          <a:p>
            <a:pPr algn="just"/>
            <a:r>
              <a:rPr lang="en-US" smtClean="0"/>
              <a:t>Visual communication</a:t>
            </a:r>
          </a:p>
          <a:p>
            <a:pPr lvl="1" algn="just"/>
            <a:r>
              <a:rPr lang="en-US" smtClean="0"/>
              <a:t>Charts, graphs, pictograms, tables, maps, posters etc.</a:t>
            </a:r>
          </a:p>
          <a:p>
            <a:pPr algn="just"/>
            <a:r>
              <a:rPr lang="en-US" smtClean="0"/>
              <a:t>Telecommunication &amp; internet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4019">
                                            <p:txEl>
                                              <p:pRg st="3" end="3"/>
                                            </p:txEl>
                                          </p:spTgt>
                                        </p:tgtEl>
                                        <p:attrNameLst>
                                          <p:attrName>style.visibility</p:attrName>
                                        </p:attrNameLst>
                                      </p:cBhvr>
                                      <p:to>
                                        <p:strVal val="visible"/>
                                      </p:to>
                                    </p:set>
                                    <p:animEffect transition="in" filter="slide(fromBottom)">
                                      <p:cBhvr>
                                        <p:cTn id="7" dur="500"/>
                                        <p:tgtEl>
                                          <p:spTgt spid="21401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14019">
                                            <p:txEl>
                                              <p:pRg st="5" end="5"/>
                                            </p:txEl>
                                          </p:spTgt>
                                        </p:tgtEl>
                                        <p:attrNameLst>
                                          <p:attrName>style.visibility</p:attrName>
                                        </p:attrNameLst>
                                      </p:cBhvr>
                                      <p:to>
                                        <p:strVal val="visible"/>
                                      </p:to>
                                    </p:set>
                                    <p:animEffect transition="in" filter="slide(fromBottom)">
                                      <p:cBhvr>
                                        <p:cTn id="12" dur="500"/>
                                        <p:tgtEl>
                                          <p:spTgt spid="21401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14019">
                                            <p:txEl>
                                              <p:pRg st="6" end="6"/>
                                            </p:txEl>
                                          </p:spTgt>
                                        </p:tgtEl>
                                        <p:attrNameLst>
                                          <p:attrName>style.visibility</p:attrName>
                                        </p:attrNameLst>
                                      </p:cBhvr>
                                      <p:to>
                                        <p:strVal val="visible"/>
                                      </p:to>
                                    </p:set>
                                    <p:animEffect transition="in" filter="slide(fromBottom)">
                                      <p:cBhvr>
                                        <p:cTn id="17" dur="500"/>
                                        <p:tgtEl>
                                          <p:spTgt spid="214019">
                                            <p:txEl>
                                              <p:pRg st="6" end="6"/>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14019">
                                            <p:txEl>
                                              <p:pRg st="7" end="7"/>
                                            </p:txEl>
                                          </p:spTgt>
                                        </p:tgtEl>
                                        <p:attrNameLst>
                                          <p:attrName>style.visibility</p:attrName>
                                        </p:attrNameLst>
                                      </p:cBhvr>
                                      <p:to>
                                        <p:strVal val="visible"/>
                                      </p:to>
                                    </p:set>
                                    <p:animEffect transition="in" filter="slide(fromBottom)">
                                      <p:cBhvr>
                                        <p:cTn id="20" dur="500"/>
                                        <p:tgtEl>
                                          <p:spTgt spid="214019">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14019">
                                            <p:txEl>
                                              <p:pRg st="8" end="8"/>
                                            </p:txEl>
                                          </p:spTgt>
                                        </p:tgtEl>
                                        <p:attrNameLst>
                                          <p:attrName>style.visibility</p:attrName>
                                        </p:attrNameLst>
                                      </p:cBhvr>
                                      <p:to>
                                        <p:strVal val="visible"/>
                                      </p:to>
                                    </p:set>
                                    <p:animEffect transition="in" filter="slide(fromBottom)">
                                      <p:cBhvr>
                                        <p:cTn id="25" dur="500"/>
                                        <p:tgtEl>
                                          <p:spTgt spid="2140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6"/>
          <p:cNvSpPr>
            <a:spLocks noGrp="1"/>
          </p:cNvSpPr>
          <p:nvPr>
            <p:ph type="sldNum" sz="quarter" idx="12"/>
          </p:nvPr>
        </p:nvSpPr>
        <p:spPr/>
        <p:txBody>
          <a:bodyPr/>
          <a:lstStyle/>
          <a:p>
            <a:pPr>
              <a:defRPr/>
            </a:pPr>
            <a:fld id="{92876A7C-D935-4300-BE40-23425D593567}" type="slidenum">
              <a:rPr lang="en-US"/>
              <a:pPr>
                <a:defRPr/>
              </a:pPr>
              <a:t>12</a:t>
            </a:fld>
            <a:endParaRPr lang="en-US"/>
          </a:p>
        </p:txBody>
      </p:sp>
      <p:sp>
        <p:nvSpPr>
          <p:cNvPr id="15363" name="Rectangle 2"/>
          <p:cNvSpPr>
            <a:spLocks noGrp="1" noChangeArrowheads="1"/>
          </p:cNvSpPr>
          <p:nvPr>
            <p:ph type="title"/>
          </p:nvPr>
        </p:nvSpPr>
        <p:spPr/>
        <p:txBody>
          <a:bodyPr/>
          <a:lstStyle/>
          <a:p>
            <a:r>
              <a:rPr lang="en-US" smtClean="0"/>
              <a:t>Barriers Of Communication</a:t>
            </a:r>
          </a:p>
        </p:txBody>
      </p:sp>
      <p:graphicFrame>
        <p:nvGraphicFramePr>
          <p:cNvPr id="215043" name="Group 3"/>
          <p:cNvGraphicFramePr>
            <a:graphicFrameLocks noGrp="1"/>
          </p:cNvGraphicFramePr>
          <p:nvPr>
            <p:ph sz="half" idx="2"/>
          </p:nvPr>
        </p:nvGraphicFramePr>
        <p:xfrm>
          <a:off x="1143000" y="1600200"/>
          <a:ext cx="7391400" cy="4800600"/>
        </p:xfrm>
        <a:graphic>
          <a:graphicData uri="http://schemas.openxmlformats.org/drawingml/2006/table">
            <a:tbl>
              <a:tblPr/>
              <a:tblGrid>
                <a:gridCol w="2667000"/>
                <a:gridCol w="4724400"/>
              </a:tblGrid>
              <a:tr h="6096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400" b="0" i="0" u="none" strike="noStrike" cap="none" normalizeH="0" baseline="0" dirty="0" smtClean="0">
                          <a:ln>
                            <a:noFill/>
                          </a:ln>
                          <a:solidFill>
                            <a:srgbClr val="FF0000"/>
                          </a:solidFill>
                          <a:effectLst/>
                          <a:latin typeface="Times New Roman" pitchFamily="18" charset="0"/>
                        </a:rPr>
                        <a:t>Physiological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400" b="0" i="0" u="none" strike="noStrike" cap="none" normalizeH="0" baseline="0" smtClean="0">
                          <a:ln>
                            <a:noFill/>
                          </a:ln>
                          <a:solidFill>
                            <a:schemeClr val="tx1"/>
                          </a:solidFill>
                          <a:effectLst/>
                          <a:latin typeface="Times New Roman" pitchFamily="18" charset="0"/>
                        </a:rPr>
                        <a:t>Difficulties in hearing, expression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954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400" b="0" i="0" u="none" strike="noStrike" cap="none" normalizeH="0" baseline="0" dirty="0" smtClean="0">
                          <a:ln>
                            <a:noFill/>
                          </a:ln>
                          <a:solidFill>
                            <a:srgbClr val="FF0000"/>
                          </a:solidFill>
                          <a:effectLst/>
                          <a:latin typeface="Times New Roman" pitchFamily="18" charset="0"/>
                        </a:rPr>
                        <a:t>Psychological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400" b="0" i="0" u="none" strike="noStrike" cap="none" normalizeH="0" baseline="0" smtClean="0">
                          <a:ln>
                            <a:noFill/>
                          </a:ln>
                          <a:solidFill>
                            <a:schemeClr val="tx1"/>
                          </a:solidFill>
                          <a:effectLst/>
                          <a:latin typeface="Times New Roman" pitchFamily="18" charset="0"/>
                        </a:rPr>
                        <a:t>Emotional disturbances, neurosis, level of intelligence, language or comprehension difficulties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400" b="0" i="0" u="none" strike="noStrike" cap="none" normalizeH="0" baseline="0" dirty="0" smtClean="0">
                          <a:ln>
                            <a:noFill/>
                          </a:ln>
                          <a:solidFill>
                            <a:srgbClr val="FF0000"/>
                          </a:solidFill>
                          <a:effectLst/>
                          <a:latin typeface="Times New Roman" pitchFamily="18" charset="0"/>
                        </a:rPr>
                        <a:t>Environmental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400" b="0" i="0" u="none" strike="noStrike" cap="none" normalizeH="0" baseline="0" smtClean="0">
                          <a:ln>
                            <a:noFill/>
                          </a:ln>
                          <a:solidFill>
                            <a:schemeClr val="tx1"/>
                          </a:solidFill>
                          <a:effectLst/>
                          <a:latin typeface="Times New Roman" pitchFamily="18" charset="0"/>
                        </a:rPr>
                        <a:t>Noise, invisibility, congestion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400" b="0" i="0" u="none" strike="noStrike" cap="none" normalizeH="0" baseline="0" dirty="0" smtClean="0">
                          <a:ln>
                            <a:noFill/>
                          </a:ln>
                          <a:solidFill>
                            <a:srgbClr val="FF0000"/>
                          </a:solidFill>
                          <a:effectLst/>
                          <a:latin typeface="Times New Roman" pitchFamily="18" charset="0"/>
                        </a:rPr>
                        <a:t>Cultural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400" b="0" i="0" u="none" strike="noStrike" cap="none" normalizeH="0" baseline="0" dirty="0" smtClean="0">
                          <a:ln>
                            <a:noFill/>
                          </a:ln>
                          <a:solidFill>
                            <a:schemeClr val="tx1"/>
                          </a:solidFill>
                          <a:effectLst/>
                          <a:latin typeface="Times New Roman" pitchFamily="18" charset="0"/>
                        </a:rPr>
                        <a:t>Illiteracy, levels of knowledge &amp; understanding, customs, beliefs, religion, attitudes, economic &amp; social class differences, cultural difficulties b/w foreigners, b/w urban &amp; rural population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28BF06B-0CEF-4B32-B5BA-A4447442CDAF}" type="slidenum">
              <a:rPr lang="en-US" smtClean="0"/>
              <a:pPr>
                <a:defRPr/>
              </a:pPr>
              <a:t>13</a:t>
            </a:fld>
            <a:endParaRPr lang="en-US"/>
          </a:p>
        </p:txBody>
      </p:sp>
      <p:sp>
        <p:nvSpPr>
          <p:cNvPr id="6" name="Rectangle 5"/>
          <p:cNvSpPr/>
          <p:nvPr/>
        </p:nvSpPr>
        <p:spPr>
          <a:xfrm>
            <a:off x="1219088" y="2967335"/>
            <a:ext cx="7391512"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HEALTH EDUCATION </a:t>
            </a: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BB7A074-36AC-4D17-A08A-C0F278EC61E9}" type="slidenum">
              <a:rPr lang="en-US"/>
              <a:pPr>
                <a:defRPr/>
              </a:pPr>
              <a:t>14</a:t>
            </a:fld>
            <a:endParaRPr lang="en-US"/>
          </a:p>
        </p:txBody>
      </p:sp>
      <p:sp>
        <p:nvSpPr>
          <p:cNvPr id="17411" name="Rectangle 2"/>
          <p:cNvSpPr>
            <a:spLocks noGrp="1" noChangeArrowheads="1"/>
          </p:cNvSpPr>
          <p:nvPr>
            <p:ph type="title"/>
          </p:nvPr>
        </p:nvSpPr>
        <p:spPr>
          <a:xfrm>
            <a:off x="914400" y="609600"/>
            <a:ext cx="7772400" cy="1143000"/>
          </a:xfrm>
        </p:spPr>
        <p:txBody>
          <a:bodyPr/>
          <a:lstStyle/>
          <a:p>
            <a:r>
              <a:rPr lang="en-US" smtClean="0"/>
              <a:t>Definitions </a:t>
            </a:r>
          </a:p>
        </p:txBody>
      </p:sp>
      <p:sp>
        <p:nvSpPr>
          <p:cNvPr id="52227" name="Rectangle 3"/>
          <p:cNvSpPr>
            <a:spLocks noGrp="1" noChangeArrowheads="1"/>
          </p:cNvSpPr>
          <p:nvPr>
            <p:ph type="body" idx="1"/>
          </p:nvPr>
        </p:nvSpPr>
        <p:spPr>
          <a:xfrm>
            <a:off x="990600" y="1600200"/>
            <a:ext cx="7772400" cy="5257800"/>
          </a:xfrm>
        </p:spPr>
        <p:txBody>
          <a:bodyPr/>
          <a:lstStyle/>
          <a:p>
            <a:pPr marL="533400" indent="-533400">
              <a:lnSpc>
                <a:spcPct val="90000"/>
              </a:lnSpc>
            </a:pPr>
            <a:r>
              <a:rPr lang="en-US" u="sng" smtClean="0"/>
              <a:t>Health:</a:t>
            </a:r>
            <a:r>
              <a:rPr lang="en-US" smtClean="0"/>
              <a:t> </a:t>
            </a:r>
          </a:p>
          <a:p>
            <a:pPr marL="914400" lvl="1" indent="-457200">
              <a:lnSpc>
                <a:spcPct val="90000"/>
              </a:lnSpc>
              <a:buFontTx/>
              <a:buNone/>
            </a:pPr>
            <a:r>
              <a:rPr lang="en-US" smtClean="0"/>
              <a:t>It is a state of complete physical, mental and social well being and not merely the absence of disease or infirmity</a:t>
            </a:r>
          </a:p>
          <a:p>
            <a:pPr marL="914400" lvl="1" indent="-457200">
              <a:lnSpc>
                <a:spcPct val="90000"/>
              </a:lnSpc>
              <a:buFontTx/>
              <a:buNone/>
            </a:pPr>
            <a:r>
              <a:rPr lang="en-US" smtClean="0"/>
              <a:t>                              </a:t>
            </a:r>
            <a:r>
              <a:rPr lang="en-US" smtClean="0">
                <a:solidFill>
                  <a:srgbClr val="1B87A1"/>
                </a:solidFill>
              </a:rPr>
              <a:t>- WHO, 1948</a:t>
            </a:r>
          </a:p>
          <a:p>
            <a:pPr marL="914400" lvl="1" indent="-457200">
              <a:lnSpc>
                <a:spcPct val="90000"/>
              </a:lnSpc>
              <a:buFontTx/>
              <a:buNone/>
            </a:pPr>
            <a:endParaRPr lang="en-US" smtClean="0">
              <a:solidFill>
                <a:srgbClr val="1B87A1"/>
              </a:solidFill>
            </a:endParaRPr>
          </a:p>
          <a:p>
            <a:pPr marL="533400" indent="-533400">
              <a:lnSpc>
                <a:spcPct val="90000"/>
              </a:lnSpc>
            </a:pPr>
            <a:r>
              <a:rPr lang="en-US" u="sng" smtClean="0"/>
              <a:t>Health Education:</a:t>
            </a:r>
          </a:p>
          <a:p>
            <a:pPr marL="914400" lvl="1" indent="-457200">
              <a:lnSpc>
                <a:spcPct val="90000"/>
              </a:lnSpc>
            </a:pPr>
            <a:r>
              <a:rPr lang="en-US" smtClean="0"/>
              <a:t>Health education, like general education, is concerned with changes in knowledge, feelings &amp; behavior of people. In its most usual forms, it concentrates on developing such health practices as are believed to bring about the best possible state of well being</a:t>
            </a:r>
          </a:p>
          <a:p>
            <a:pPr marL="914400" lvl="1" indent="-457200">
              <a:lnSpc>
                <a:spcPct val="90000"/>
              </a:lnSpc>
              <a:buFontTx/>
              <a:buNone/>
            </a:pPr>
            <a:r>
              <a:rPr lang="en-US" smtClean="0"/>
              <a:t>                                </a:t>
            </a:r>
            <a:r>
              <a:rPr lang="en-US" smtClean="0">
                <a:solidFill>
                  <a:srgbClr val="1B87A1"/>
                </a:solidFill>
              </a:rPr>
              <a:t>- WHO, 1969</a:t>
            </a:r>
            <a:endParaRPr lang="en-US" smtClean="0"/>
          </a:p>
          <a:p>
            <a:pPr marL="914400" lvl="1" indent="-457200">
              <a:lnSpc>
                <a:spcPct val="90000"/>
              </a:lnSpc>
              <a:buFontTx/>
              <a:buNone/>
            </a:pPr>
            <a:endParaRPr lang="en-US"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227">
                                            <p:txEl>
                                              <p:pRg st="4" end="4"/>
                                            </p:txEl>
                                          </p:spTgt>
                                        </p:tgtEl>
                                        <p:attrNameLst>
                                          <p:attrName>style.visibility</p:attrName>
                                        </p:attrNameLst>
                                      </p:cBhvr>
                                      <p:to>
                                        <p:strVal val="visible"/>
                                      </p:to>
                                    </p:set>
                                    <p:animEffect transition="in" filter="dissolve">
                                      <p:cBhvr>
                                        <p:cTn id="7" dur="500"/>
                                        <p:tgtEl>
                                          <p:spTgt spid="52227">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2227">
                                            <p:txEl>
                                              <p:pRg st="5" end="5"/>
                                            </p:txEl>
                                          </p:spTgt>
                                        </p:tgtEl>
                                        <p:attrNameLst>
                                          <p:attrName>style.visibility</p:attrName>
                                        </p:attrNameLst>
                                      </p:cBhvr>
                                      <p:to>
                                        <p:strVal val="visible"/>
                                      </p:to>
                                    </p:set>
                                    <p:animEffect transition="in" filter="dissolve">
                                      <p:cBhvr>
                                        <p:cTn id="10" dur="500"/>
                                        <p:tgtEl>
                                          <p:spTgt spid="52227">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2227">
                                            <p:txEl>
                                              <p:pRg st="6" end="6"/>
                                            </p:txEl>
                                          </p:spTgt>
                                        </p:tgtEl>
                                        <p:attrNameLst>
                                          <p:attrName>style.visibility</p:attrName>
                                        </p:attrNameLst>
                                      </p:cBhvr>
                                      <p:to>
                                        <p:strVal val="visible"/>
                                      </p:to>
                                    </p:set>
                                    <p:animEffect transition="in" filter="dissolve">
                                      <p:cBhvr>
                                        <p:cTn id="13" dur="500"/>
                                        <p:tgtEl>
                                          <p:spTgt spid="52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7DC58DB-AEB0-4AA4-8505-C46C9AF11F91}" type="slidenum">
              <a:rPr lang="en-US"/>
              <a:pPr>
                <a:defRPr/>
              </a:pPr>
              <a:t>15</a:t>
            </a:fld>
            <a:endParaRPr lang="en-US"/>
          </a:p>
        </p:txBody>
      </p:sp>
      <p:sp>
        <p:nvSpPr>
          <p:cNvPr id="18435" name="Rectangle 2"/>
          <p:cNvSpPr>
            <a:spLocks noGrp="1" noChangeArrowheads="1"/>
          </p:cNvSpPr>
          <p:nvPr>
            <p:ph type="title"/>
          </p:nvPr>
        </p:nvSpPr>
        <p:spPr/>
        <p:txBody>
          <a:bodyPr/>
          <a:lstStyle/>
          <a:p>
            <a:r>
              <a:rPr lang="en-US" smtClean="0"/>
              <a:t>Definitions</a:t>
            </a:r>
          </a:p>
        </p:txBody>
      </p:sp>
      <p:sp>
        <p:nvSpPr>
          <p:cNvPr id="53251" name="Rectangle 3"/>
          <p:cNvSpPr>
            <a:spLocks noGrp="1" noChangeArrowheads="1"/>
          </p:cNvSpPr>
          <p:nvPr>
            <p:ph type="body" idx="1"/>
          </p:nvPr>
        </p:nvSpPr>
        <p:spPr>
          <a:xfrm>
            <a:off x="76200" y="1600200"/>
            <a:ext cx="8763000" cy="5029200"/>
          </a:xfrm>
        </p:spPr>
        <p:txBody>
          <a:bodyPr/>
          <a:lstStyle/>
          <a:p>
            <a:pPr marL="914400" lvl="1" indent="-457200" algn="just"/>
            <a:r>
              <a:rPr lang="en-US" smtClean="0"/>
              <a:t>Is a process which informs, motivates and helps people to adopt and maintain healthy practices and lifestyles, advocates environmental changes as needed to facilitate this goal and conducts professional training and research to the same end.                                                                             </a:t>
            </a:r>
          </a:p>
          <a:p>
            <a:pPr marL="914400" lvl="1" indent="-457200" algn="just">
              <a:buFontTx/>
              <a:buNone/>
            </a:pPr>
            <a:r>
              <a:rPr lang="en-US" smtClean="0">
                <a:solidFill>
                  <a:srgbClr val="1B87A1"/>
                </a:solidFill>
              </a:rPr>
              <a:t>             - National conference on preventive medicine in USA</a:t>
            </a:r>
            <a:endParaRPr lang="en-US" smtClean="0"/>
          </a:p>
          <a:p>
            <a:pPr marL="914400" lvl="1" indent="-457200" algn="just"/>
            <a:r>
              <a:rPr lang="en-US" smtClean="0"/>
              <a:t>Any combination of learning experiences designed to facilitate voluntary adaptations of behavior conducive to health.                                                                                                     </a:t>
            </a:r>
          </a:p>
          <a:p>
            <a:pPr marL="914400" lvl="1" indent="-457200" algn="just">
              <a:buFontTx/>
              <a:buNone/>
            </a:pPr>
            <a:r>
              <a:rPr lang="en-US" smtClean="0">
                <a:solidFill>
                  <a:srgbClr val="1B87A1"/>
                </a:solidFill>
              </a:rPr>
              <a:t>                                 - Green</a:t>
            </a:r>
          </a:p>
          <a:p>
            <a:pPr marL="914400" lvl="1" indent="-457200" algn="just"/>
            <a:r>
              <a:rPr lang="en-US" smtClean="0"/>
              <a:t>The sum experience which favorably influences habits, attitudes and knowledge relating to individual, community &amp; racial health.</a:t>
            </a:r>
          </a:p>
          <a:p>
            <a:pPr marL="914400" lvl="1" indent="-457200" algn="just">
              <a:buFontTx/>
              <a:buNone/>
            </a:pPr>
            <a:r>
              <a:rPr lang="en-US" smtClean="0"/>
              <a:t>                                  </a:t>
            </a:r>
            <a:r>
              <a:rPr lang="en-US" smtClean="0">
                <a:solidFill>
                  <a:srgbClr val="1B87A1"/>
                </a:solidFill>
              </a:rPr>
              <a:t>- Wood</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animEffect transition="in" filter="dissolve">
                                      <p:cBhvr>
                                        <p:cTn id="7" dur="500"/>
                                        <p:tgtEl>
                                          <p:spTgt spid="53251">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3251">
                                            <p:txEl>
                                              <p:pRg st="3" end="3"/>
                                            </p:txEl>
                                          </p:spTgt>
                                        </p:tgtEl>
                                        <p:attrNameLst>
                                          <p:attrName>style.visibility</p:attrName>
                                        </p:attrNameLst>
                                      </p:cBhvr>
                                      <p:to>
                                        <p:strVal val="visible"/>
                                      </p:to>
                                    </p:set>
                                    <p:animEffect transition="in" filter="dissolve">
                                      <p:cBhvr>
                                        <p:cTn id="10" dur="500"/>
                                        <p:tgtEl>
                                          <p:spTgt spid="5325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animEffect transition="in" filter="dissolve">
                                      <p:cBhvr>
                                        <p:cTn id="15" dur="500"/>
                                        <p:tgtEl>
                                          <p:spTgt spid="53251">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3251">
                                            <p:txEl>
                                              <p:pRg st="5" end="5"/>
                                            </p:txEl>
                                          </p:spTgt>
                                        </p:tgtEl>
                                        <p:attrNameLst>
                                          <p:attrName>style.visibility</p:attrName>
                                        </p:attrNameLst>
                                      </p:cBhvr>
                                      <p:to>
                                        <p:strVal val="visible"/>
                                      </p:to>
                                    </p:set>
                                    <p:animEffect transition="in" filter="dissolve">
                                      <p:cBhvr>
                                        <p:cTn id="18" dur="5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54F62F2-601C-495A-8D60-81A4BBE005DB}" type="slidenum">
              <a:rPr lang="en-US"/>
              <a:pPr>
                <a:defRPr/>
              </a:pPr>
              <a:t>16</a:t>
            </a:fld>
            <a:endParaRPr lang="en-US"/>
          </a:p>
        </p:txBody>
      </p:sp>
      <p:sp>
        <p:nvSpPr>
          <p:cNvPr id="20483" name="Rectangle 2"/>
          <p:cNvSpPr>
            <a:spLocks noGrp="1" noChangeArrowheads="1"/>
          </p:cNvSpPr>
          <p:nvPr>
            <p:ph type="title"/>
          </p:nvPr>
        </p:nvSpPr>
        <p:spPr/>
        <p:txBody>
          <a:bodyPr/>
          <a:lstStyle/>
          <a:p>
            <a:r>
              <a:rPr lang="en-US" smtClean="0"/>
              <a:t>Aims &amp; Objectives</a:t>
            </a:r>
          </a:p>
        </p:txBody>
      </p:sp>
      <p:sp>
        <p:nvSpPr>
          <p:cNvPr id="55299" name="Rectangle 3"/>
          <p:cNvSpPr>
            <a:spLocks noGrp="1" noChangeArrowheads="1"/>
          </p:cNvSpPr>
          <p:nvPr>
            <p:ph type="body" idx="1"/>
          </p:nvPr>
        </p:nvSpPr>
        <p:spPr>
          <a:xfrm>
            <a:off x="304800" y="1600200"/>
            <a:ext cx="8839200" cy="5029200"/>
          </a:xfrm>
        </p:spPr>
        <p:txBody>
          <a:bodyPr/>
          <a:lstStyle/>
          <a:p>
            <a:pPr lvl="1"/>
            <a:r>
              <a:rPr lang="en-US" smtClean="0"/>
              <a:t>Encourage people to adopt and sustain health promoting life style and practices</a:t>
            </a:r>
          </a:p>
          <a:p>
            <a:pPr lvl="1"/>
            <a:endParaRPr lang="en-US" smtClean="0"/>
          </a:p>
          <a:p>
            <a:pPr lvl="1"/>
            <a:r>
              <a:rPr lang="en-US" smtClean="0"/>
              <a:t>Promote proper use of health services</a:t>
            </a:r>
          </a:p>
          <a:p>
            <a:pPr lvl="1"/>
            <a:endParaRPr lang="en-US" smtClean="0"/>
          </a:p>
          <a:p>
            <a:pPr lvl="1"/>
            <a:r>
              <a:rPr lang="en-US" smtClean="0"/>
              <a:t>Arouse interest, provide knowledge, improve skills and change attitude </a:t>
            </a:r>
          </a:p>
          <a:p>
            <a:pPr lvl="1"/>
            <a:endParaRPr lang="en-US" smtClean="0"/>
          </a:p>
          <a:p>
            <a:pPr lvl="1"/>
            <a:r>
              <a:rPr lang="en-US" smtClean="0"/>
              <a:t>Stimulate individual &amp; community participation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dissolve">
                                      <p:cBhvr>
                                        <p:cTn id="7" dur="500"/>
                                        <p:tgtEl>
                                          <p:spTgt spid="5529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5299">
                                            <p:txEl>
                                              <p:pRg st="2" end="2"/>
                                            </p:txEl>
                                          </p:spTgt>
                                        </p:tgtEl>
                                        <p:attrNameLst>
                                          <p:attrName>style.visibility</p:attrName>
                                        </p:attrNameLst>
                                      </p:cBhvr>
                                      <p:to>
                                        <p:strVal val="visible"/>
                                      </p:to>
                                    </p:set>
                                    <p:animEffect transition="in" filter="dissolve">
                                      <p:cBhvr>
                                        <p:cTn id="10" dur="500"/>
                                        <p:tgtEl>
                                          <p:spTgt spid="55299">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5299">
                                            <p:txEl>
                                              <p:pRg st="4" end="4"/>
                                            </p:txEl>
                                          </p:spTgt>
                                        </p:tgtEl>
                                        <p:attrNameLst>
                                          <p:attrName>style.visibility</p:attrName>
                                        </p:attrNameLst>
                                      </p:cBhvr>
                                      <p:to>
                                        <p:strVal val="visible"/>
                                      </p:to>
                                    </p:set>
                                    <p:animEffect transition="in" filter="dissolve">
                                      <p:cBhvr>
                                        <p:cTn id="13" dur="500"/>
                                        <p:tgtEl>
                                          <p:spTgt spid="55299">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5299">
                                            <p:txEl>
                                              <p:pRg st="6" end="6"/>
                                            </p:txEl>
                                          </p:spTgt>
                                        </p:tgtEl>
                                        <p:attrNameLst>
                                          <p:attrName>style.visibility</p:attrName>
                                        </p:attrNameLst>
                                      </p:cBhvr>
                                      <p:to>
                                        <p:strVal val="visible"/>
                                      </p:to>
                                    </p:set>
                                    <p:animEffect transition="in" filter="dissolve">
                                      <p:cBhvr>
                                        <p:cTn id="16" dur="500"/>
                                        <p:tgtEl>
                                          <p:spTgt spid="55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4BEED54-B666-4C2D-9804-F219F20A66AD}" type="slidenum">
              <a:rPr lang="en-US"/>
              <a:pPr>
                <a:defRPr/>
              </a:pPr>
              <a:t>17</a:t>
            </a:fld>
            <a:endParaRPr lang="en-US"/>
          </a:p>
        </p:txBody>
      </p:sp>
      <p:sp>
        <p:nvSpPr>
          <p:cNvPr id="21507" name="Rectangle 2"/>
          <p:cNvSpPr>
            <a:spLocks noGrp="1" noChangeArrowheads="1"/>
          </p:cNvSpPr>
          <p:nvPr>
            <p:ph type="title"/>
          </p:nvPr>
        </p:nvSpPr>
        <p:spPr/>
        <p:txBody>
          <a:bodyPr/>
          <a:lstStyle/>
          <a:p>
            <a:r>
              <a:rPr lang="en-US" sz="3200" smtClean="0"/>
              <a:t>Process Of  Communication In </a:t>
            </a:r>
            <a:br>
              <a:rPr lang="en-US" sz="3200" smtClean="0"/>
            </a:br>
            <a:r>
              <a:rPr lang="en-US" sz="3200" smtClean="0"/>
              <a:t>Health  Education</a:t>
            </a:r>
          </a:p>
        </p:txBody>
      </p:sp>
      <p:sp>
        <p:nvSpPr>
          <p:cNvPr id="207875" name="Rectangle 3"/>
          <p:cNvSpPr>
            <a:spLocks noGrp="1" noChangeArrowheads="1"/>
          </p:cNvSpPr>
          <p:nvPr>
            <p:ph type="body" idx="1"/>
          </p:nvPr>
        </p:nvSpPr>
        <p:spPr>
          <a:xfrm>
            <a:off x="762000" y="1676400"/>
            <a:ext cx="8153400" cy="5029200"/>
          </a:xfrm>
        </p:spPr>
        <p:txBody>
          <a:bodyPr/>
          <a:lstStyle/>
          <a:p>
            <a:pPr lvl="1" algn="just">
              <a:buFontTx/>
              <a:buNone/>
            </a:pPr>
            <a:r>
              <a:rPr lang="en-US" smtClean="0"/>
              <a:t>Ability to influence others depends on communication Skill</a:t>
            </a:r>
          </a:p>
          <a:p>
            <a:pPr lvl="1" algn="just">
              <a:lnSpc>
                <a:spcPct val="140000"/>
              </a:lnSpc>
              <a:buFontTx/>
              <a:buNone/>
            </a:pPr>
            <a:r>
              <a:rPr lang="en-US" smtClean="0">
                <a:solidFill>
                  <a:srgbClr val="339933"/>
                </a:solidFill>
              </a:rPr>
              <a:t>“without communication an individual could never become a human being, without mass communication, he never becomes a part of modern society”</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7875">
                                            <p:txEl>
                                              <p:pRg st="1" end="1"/>
                                            </p:txEl>
                                          </p:spTgt>
                                        </p:tgtEl>
                                        <p:attrNameLst>
                                          <p:attrName>style.visibility</p:attrName>
                                        </p:attrNameLst>
                                      </p:cBhvr>
                                      <p:to>
                                        <p:strVal val="visible"/>
                                      </p:to>
                                    </p:set>
                                    <p:animEffect transition="in" filter="slide(fromBottom)">
                                      <p:cBhvr>
                                        <p:cTn id="7" dur="500"/>
                                        <p:tgtEl>
                                          <p:spTgt spid="207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2B2A520-1AE7-40B1-8A05-1C30195FB02B}" type="slidenum">
              <a:rPr lang="en-US"/>
              <a:pPr>
                <a:defRPr/>
              </a:pPr>
              <a:t>18</a:t>
            </a:fld>
            <a:endParaRPr lang="en-US"/>
          </a:p>
        </p:txBody>
      </p:sp>
      <p:sp>
        <p:nvSpPr>
          <p:cNvPr id="22531" name="Rectangle 2"/>
          <p:cNvSpPr>
            <a:spLocks noGrp="1" noChangeArrowheads="1"/>
          </p:cNvSpPr>
          <p:nvPr>
            <p:ph type="title"/>
          </p:nvPr>
        </p:nvSpPr>
        <p:spPr/>
        <p:txBody>
          <a:bodyPr/>
          <a:lstStyle/>
          <a:p>
            <a:r>
              <a:rPr lang="en-US" smtClean="0"/>
              <a:t>Approach To Health Promotion</a:t>
            </a:r>
          </a:p>
        </p:txBody>
      </p:sp>
      <p:sp>
        <p:nvSpPr>
          <p:cNvPr id="22532" name="Rectangle 3"/>
          <p:cNvSpPr>
            <a:spLocks noGrp="1" noChangeArrowheads="1"/>
          </p:cNvSpPr>
          <p:nvPr>
            <p:ph type="body" idx="1"/>
          </p:nvPr>
        </p:nvSpPr>
        <p:spPr>
          <a:xfrm>
            <a:off x="838200" y="1600200"/>
            <a:ext cx="8305800" cy="5029200"/>
          </a:xfrm>
        </p:spPr>
        <p:txBody>
          <a:bodyPr/>
          <a:lstStyle/>
          <a:p>
            <a:pPr>
              <a:lnSpc>
                <a:spcPct val="130000"/>
              </a:lnSpc>
            </a:pPr>
            <a:r>
              <a:rPr lang="en-US" smtClean="0"/>
              <a:t>Legal / Regulatory/ Coercive  approach</a:t>
            </a:r>
          </a:p>
          <a:p>
            <a:pPr lvl="1">
              <a:lnSpc>
                <a:spcPct val="130000"/>
              </a:lnSpc>
              <a:buFontTx/>
              <a:buNone/>
            </a:pPr>
            <a:r>
              <a:rPr lang="en-US" smtClean="0"/>
              <a:t>Eg: -The child marriage restraint Act</a:t>
            </a:r>
          </a:p>
          <a:p>
            <a:pPr lvl="1">
              <a:lnSpc>
                <a:spcPct val="130000"/>
              </a:lnSpc>
            </a:pPr>
            <a:r>
              <a:rPr lang="en-US" smtClean="0"/>
              <a:t>Simplest &amp; quickest method</a:t>
            </a:r>
          </a:p>
          <a:p>
            <a:pPr lvl="1">
              <a:lnSpc>
                <a:spcPct val="130000"/>
              </a:lnSpc>
            </a:pPr>
            <a:r>
              <a:rPr lang="en-US" smtClean="0"/>
              <a:t>Can't eradicate the cause </a:t>
            </a:r>
          </a:p>
          <a:p>
            <a:pPr lvl="1">
              <a:lnSpc>
                <a:spcPct val="130000"/>
              </a:lnSpc>
            </a:pPr>
            <a:r>
              <a:rPr lang="en-US" smtClean="0"/>
              <a:t>Can’t regulate the areas of personal choice</a:t>
            </a:r>
          </a:p>
          <a:p>
            <a:pPr lvl="1">
              <a:lnSpc>
                <a:spcPct val="130000"/>
              </a:lnSpc>
            </a:pPr>
            <a:r>
              <a:rPr lang="en-US" smtClean="0"/>
              <a:t>Require vast administrative infrastructure &amp; expenditure</a:t>
            </a:r>
          </a:p>
          <a:p>
            <a:pPr lvl="1">
              <a:lnSpc>
                <a:spcPct val="130000"/>
              </a:lnSpc>
            </a:pPr>
            <a:r>
              <a:rPr lang="en-US" smtClean="0"/>
              <a:t>Counter to the basic tenet of health education</a:t>
            </a:r>
          </a:p>
          <a:p>
            <a:pPr lvl="1">
              <a:lnSpc>
                <a:spcPct val="130000"/>
              </a:lnSpc>
              <a:buFontTx/>
              <a:buNone/>
            </a:pPr>
            <a:endParaRPr lang="en-US" smtClean="0"/>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4DE2332-54B6-457A-95D7-CB4EB1AA2CB7}" type="slidenum">
              <a:rPr lang="en-US"/>
              <a:pPr>
                <a:defRPr/>
              </a:pPr>
              <a:t>19</a:t>
            </a:fld>
            <a:endParaRPr lang="en-US"/>
          </a:p>
        </p:txBody>
      </p:sp>
      <p:sp>
        <p:nvSpPr>
          <p:cNvPr id="23555" name="Rectangle 2"/>
          <p:cNvSpPr>
            <a:spLocks noGrp="1" noChangeArrowheads="1"/>
          </p:cNvSpPr>
          <p:nvPr>
            <p:ph type="title"/>
          </p:nvPr>
        </p:nvSpPr>
        <p:spPr/>
        <p:txBody>
          <a:bodyPr/>
          <a:lstStyle/>
          <a:p>
            <a:r>
              <a:rPr lang="en-US" smtClean="0"/>
              <a:t>Approach To Health Promotion </a:t>
            </a:r>
          </a:p>
        </p:txBody>
      </p:sp>
      <p:sp>
        <p:nvSpPr>
          <p:cNvPr id="58371" name="Rectangle 3"/>
          <p:cNvSpPr>
            <a:spLocks noGrp="1" noChangeArrowheads="1"/>
          </p:cNvSpPr>
          <p:nvPr>
            <p:ph type="body" idx="1"/>
          </p:nvPr>
        </p:nvSpPr>
        <p:spPr>
          <a:xfrm>
            <a:off x="762000" y="1676400"/>
            <a:ext cx="8305800" cy="4953000"/>
          </a:xfrm>
        </p:spPr>
        <p:txBody>
          <a:bodyPr/>
          <a:lstStyle/>
          <a:p>
            <a:pPr>
              <a:lnSpc>
                <a:spcPct val="110000"/>
              </a:lnSpc>
            </a:pPr>
            <a:r>
              <a:rPr lang="en-US" sz="2400" smtClean="0"/>
              <a:t>Service approach</a:t>
            </a:r>
          </a:p>
          <a:p>
            <a:pPr lvl="1">
              <a:lnSpc>
                <a:spcPct val="110000"/>
              </a:lnSpc>
            </a:pPr>
            <a:r>
              <a:rPr lang="en-US" sz="2000" smtClean="0"/>
              <a:t>Basic Health Services 1960</a:t>
            </a:r>
          </a:p>
          <a:p>
            <a:pPr lvl="1">
              <a:lnSpc>
                <a:spcPct val="110000"/>
              </a:lnSpc>
            </a:pPr>
            <a:r>
              <a:rPr lang="en-US" sz="2000" smtClean="0"/>
              <a:t>Providing all the health services at their door step</a:t>
            </a:r>
          </a:p>
          <a:p>
            <a:pPr lvl="1">
              <a:lnSpc>
                <a:spcPct val="110000"/>
              </a:lnSpc>
            </a:pPr>
            <a:r>
              <a:rPr lang="en-US" sz="2000" smtClean="0"/>
              <a:t>Failure: Not based on felt – needs</a:t>
            </a:r>
          </a:p>
          <a:p>
            <a:pPr lvl="1">
              <a:lnSpc>
                <a:spcPct val="110000"/>
              </a:lnSpc>
              <a:buFontTx/>
              <a:buNone/>
            </a:pPr>
            <a:endParaRPr lang="en-US" sz="2000" smtClean="0"/>
          </a:p>
          <a:p>
            <a:pPr>
              <a:lnSpc>
                <a:spcPct val="110000"/>
              </a:lnSpc>
            </a:pPr>
            <a:r>
              <a:rPr lang="en-US" sz="2400" smtClean="0"/>
              <a:t>Health education approach</a:t>
            </a:r>
          </a:p>
          <a:p>
            <a:pPr lvl="1">
              <a:lnSpc>
                <a:spcPct val="110000"/>
              </a:lnSpc>
            </a:pPr>
            <a:r>
              <a:rPr lang="en-US" sz="2000" smtClean="0"/>
              <a:t>People will be better off if they have autonomy over their lives</a:t>
            </a:r>
          </a:p>
          <a:p>
            <a:pPr lvl="1">
              <a:lnSpc>
                <a:spcPct val="110000"/>
              </a:lnSpc>
            </a:pPr>
            <a:r>
              <a:rPr lang="en-US" sz="2000" smtClean="0"/>
              <a:t>Informed, educated &amp; encouraged to make their own choice</a:t>
            </a:r>
          </a:p>
          <a:p>
            <a:pPr lvl="1">
              <a:lnSpc>
                <a:spcPct val="110000"/>
              </a:lnSpc>
            </a:pPr>
            <a:r>
              <a:rPr lang="en-US" sz="2000" smtClean="0"/>
              <a:t>Consistent with the democratic philosophy</a:t>
            </a:r>
          </a:p>
          <a:p>
            <a:pPr lvl="1">
              <a:lnSpc>
                <a:spcPct val="110000"/>
              </a:lnSpc>
            </a:pPr>
            <a:r>
              <a:rPr lang="en-US" sz="2000" smtClean="0"/>
              <a:t>Results are slow, but enduring</a:t>
            </a:r>
          </a:p>
          <a:p>
            <a:pPr lvl="1">
              <a:lnSpc>
                <a:spcPct val="110000"/>
              </a:lnSpc>
            </a:pPr>
            <a:r>
              <a:rPr lang="en-US" sz="2000" smtClean="0"/>
              <a:t>Behavior is easily controlled / developed in young population</a:t>
            </a:r>
          </a:p>
          <a:p>
            <a:pPr lvl="1">
              <a:lnSpc>
                <a:spcPct val="110000"/>
              </a:lnSpc>
            </a:pPr>
            <a:endParaRPr lang="en-US" sz="200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8371">
                                            <p:txEl>
                                              <p:pRg st="5" end="5"/>
                                            </p:txEl>
                                          </p:spTgt>
                                        </p:tgtEl>
                                        <p:attrNameLst>
                                          <p:attrName>style.visibility</p:attrName>
                                        </p:attrNameLst>
                                      </p:cBhvr>
                                      <p:to>
                                        <p:strVal val="visible"/>
                                      </p:to>
                                    </p:set>
                                    <p:animEffect transition="in" filter="slide(fromBottom)">
                                      <p:cBhvr>
                                        <p:cTn id="7" dur="500"/>
                                        <p:tgtEl>
                                          <p:spTgt spid="58371">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8371">
                                            <p:txEl>
                                              <p:pRg st="6" end="6"/>
                                            </p:txEl>
                                          </p:spTgt>
                                        </p:tgtEl>
                                        <p:attrNameLst>
                                          <p:attrName>style.visibility</p:attrName>
                                        </p:attrNameLst>
                                      </p:cBhvr>
                                      <p:to>
                                        <p:strVal val="visible"/>
                                      </p:to>
                                    </p:set>
                                    <p:animEffect transition="in" filter="slide(fromBottom)">
                                      <p:cBhvr>
                                        <p:cTn id="12" dur="500"/>
                                        <p:tgtEl>
                                          <p:spTgt spid="58371">
                                            <p:txEl>
                                              <p:pRg st="6" end="6"/>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58371">
                                            <p:txEl>
                                              <p:pRg st="7" end="7"/>
                                            </p:txEl>
                                          </p:spTgt>
                                        </p:tgtEl>
                                        <p:attrNameLst>
                                          <p:attrName>style.visibility</p:attrName>
                                        </p:attrNameLst>
                                      </p:cBhvr>
                                      <p:to>
                                        <p:strVal val="visible"/>
                                      </p:to>
                                    </p:set>
                                    <p:animEffect transition="in" filter="slide(fromBottom)">
                                      <p:cBhvr>
                                        <p:cTn id="15" dur="500"/>
                                        <p:tgtEl>
                                          <p:spTgt spid="58371">
                                            <p:txEl>
                                              <p:pRg st="7" end="7"/>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58371">
                                            <p:txEl>
                                              <p:pRg st="8" end="8"/>
                                            </p:txEl>
                                          </p:spTgt>
                                        </p:tgtEl>
                                        <p:attrNameLst>
                                          <p:attrName>style.visibility</p:attrName>
                                        </p:attrNameLst>
                                      </p:cBhvr>
                                      <p:to>
                                        <p:strVal val="visible"/>
                                      </p:to>
                                    </p:set>
                                    <p:animEffect transition="in" filter="slide(fromBottom)">
                                      <p:cBhvr>
                                        <p:cTn id="18" dur="500"/>
                                        <p:tgtEl>
                                          <p:spTgt spid="58371">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8371">
                                            <p:txEl>
                                              <p:pRg st="9" end="9"/>
                                            </p:txEl>
                                          </p:spTgt>
                                        </p:tgtEl>
                                        <p:attrNameLst>
                                          <p:attrName>style.visibility</p:attrName>
                                        </p:attrNameLst>
                                      </p:cBhvr>
                                      <p:to>
                                        <p:strVal val="visible"/>
                                      </p:to>
                                    </p:set>
                                    <p:animEffect transition="in" filter="slide(fromBottom)">
                                      <p:cBhvr>
                                        <p:cTn id="23" dur="500"/>
                                        <p:tgtEl>
                                          <p:spTgt spid="58371">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58371">
                                            <p:txEl>
                                              <p:pRg st="10" end="10"/>
                                            </p:txEl>
                                          </p:spTgt>
                                        </p:tgtEl>
                                        <p:attrNameLst>
                                          <p:attrName>style.visibility</p:attrName>
                                        </p:attrNameLst>
                                      </p:cBhvr>
                                      <p:to>
                                        <p:strVal val="visible"/>
                                      </p:to>
                                    </p:set>
                                    <p:animEffect transition="in" filter="slide(fromBottom)">
                                      <p:cBhvr>
                                        <p:cTn id="28" dur="500"/>
                                        <p:tgtEl>
                                          <p:spTgt spid="583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0F98FC3-CF95-4141-813A-5804130DC96C}" type="slidenum">
              <a:rPr lang="en-US" smtClean="0"/>
              <a:pPr>
                <a:defRPr/>
              </a:pPr>
              <a:t>2</a:t>
            </a:fld>
            <a:endParaRPr lang="en-US"/>
          </a:p>
        </p:txBody>
      </p:sp>
      <p:sp>
        <p:nvSpPr>
          <p:cNvPr id="6" name="Rectangle 5"/>
          <p:cNvSpPr/>
          <p:nvPr/>
        </p:nvSpPr>
        <p:spPr>
          <a:xfrm>
            <a:off x="1143000" y="2133600"/>
            <a:ext cx="7437100" cy="2585323"/>
          </a:xfrm>
          <a:prstGeom prst="rect">
            <a:avLst/>
          </a:prstGeom>
          <a:ln w="76200">
            <a:solidFill>
              <a:schemeClr val="bg1">
                <a:lumMod val="25000"/>
              </a:schemeClr>
            </a:solidFill>
          </a:ln>
          <a:effectLst>
            <a:glow rad="139700">
              <a:schemeClr val="accent2">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COMMUNICATION </a:t>
            </a:r>
          </a:p>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a:t>
            </a:r>
          </a:p>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HEALTH EDUCATION</a:t>
            </a: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6BBE177-55F4-4201-9159-D3C03D00ECF7}" type="slidenum">
              <a:rPr lang="en-US"/>
              <a:pPr>
                <a:defRPr/>
              </a:pPr>
              <a:t>20</a:t>
            </a:fld>
            <a:endParaRPr lang="en-US"/>
          </a:p>
        </p:txBody>
      </p:sp>
      <p:sp>
        <p:nvSpPr>
          <p:cNvPr id="24579" name="Rectangle 2"/>
          <p:cNvSpPr>
            <a:spLocks noGrp="1" noChangeArrowheads="1"/>
          </p:cNvSpPr>
          <p:nvPr>
            <p:ph type="title"/>
          </p:nvPr>
        </p:nvSpPr>
        <p:spPr/>
        <p:txBody>
          <a:bodyPr/>
          <a:lstStyle/>
          <a:p>
            <a:r>
              <a:rPr lang="en-US" smtClean="0"/>
              <a:t>Approach To Health Promotion </a:t>
            </a:r>
          </a:p>
        </p:txBody>
      </p:sp>
      <p:sp>
        <p:nvSpPr>
          <p:cNvPr id="24580" name="Rectangle 3"/>
          <p:cNvSpPr>
            <a:spLocks noGrp="1" noChangeArrowheads="1"/>
          </p:cNvSpPr>
          <p:nvPr>
            <p:ph type="body" idx="1"/>
          </p:nvPr>
        </p:nvSpPr>
        <p:spPr/>
        <p:txBody>
          <a:bodyPr/>
          <a:lstStyle/>
          <a:p>
            <a:r>
              <a:rPr lang="en-US" smtClean="0"/>
              <a:t>Primary health care approach</a:t>
            </a:r>
          </a:p>
          <a:p>
            <a:pPr lvl="1">
              <a:lnSpc>
                <a:spcPct val="130000"/>
              </a:lnSpc>
            </a:pPr>
            <a:r>
              <a:rPr lang="en-US" smtClean="0"/>
              <a:t>New approach</a:t>
            </a:r>
          </a:p>
          <a:p>
            <a:pPr lvl="1">
              <a:lnSpc>
                <a:spcPct val="130000"/>
              </a:lnSpc>
            </a:pPr>
            <a:r>
              <a:rPr lang="en-US" smtClean="0"/>
              <a:t>Participation &amp; active involvement of people</a:t>
            </a:r>
          </a:p>
          <a:p>
            <a:pPr lvl="1">
              <a:lnSpc>
                <a:spcPct val="130000"/>
              </a:lnSpc>
            </a:pPr>
            <a:r>
              <a:rPr lang="en-US" smtClean="0"/>
              <a:t>Necessary guidance in identifying health problem &amp; finding a workable solution</a:t>
            </a:r>
          </a:p>
          <a:p>
            <a:pPr lvl="1">
              <a:lnSpc>
                <a:spcPct val="130000"/>
              </a:lnSpc>
            </a:pPr>
            <a:r>
              <a:rPr lang="en-US" smtClean="0"/>
              <a:t>Objective – making people self reliant</a:t>
            </a:r>
          </a:p>
          <a:p>
            <a:pPr lvl="1">
              <a:lnSpc>
                <a:spcPct val="130000"/>
              </a:lnSpc>
            </a:pPr>
            <a:endParaRPr lang="en-US" smtClean="0"/>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pPr>
              <a:defRPr/>
            </a:pPr>
            <a:fld id="{33377C8C-0B0B-4086-9A84-B1B5E7A2AFF9}" type="slidenum">
              <a:rPr lang="en-US"/>
              <a:pPr>
                <a:defRPr/>
              </a:pPr>
              <a:t>21</a:t>
            </a:fld>
            <a:endParaRPr lang="en-US"/>
          </a:p>
        </p:txBody>
      </p:sp>
      <p:sp>
        <p:nvSpPr>
          <p:cNvPr id="25603" name="Rectangle 2"/>
          <p:cNvSpPr>
            <a:spLocks noGrp="1" noChangeArrowheads="1"/>
          </p:cNvSpPr>
          <p:nvPr>
            <p:ph type="title"/>
          </p:nvPr>
        </p:nvSpPr>
        <p:spPr>
          <a:xfrm>
            <a:off x="1198563" y="1039813"/>
            <a:ext cx="7340600" cy="411162"/>
          </a:xfrm>
        </p:spPr>
        <p:txBody>
          <a:bodyPr/>
          <a:lstStyle/>
          <a:p>
            <a:r>
              <a:rPr lang="en-US" smtClean="0"/>
              <a:t>Health education Vs Propaganda</a:t>
            </a:r>
          </a:p>
        </p:txBody>
      </p:sp>
      <p:graphicFrame>
        <p:nvGraphicFramePr>
          <p:cNvPr id="60489" name="Group 73"/>
          <p:cNvGraphicFramePr>
            <a:graphicFrameLocks noGrp="1"/>
          </p:cNvGraphicFramePr>
          <p:nvPr>
            <p:ph idx="1"/>
          </p:nvPr>
        </p:nvGraphicFramePr>
        <p:xfrm>
          <a:off x="914400" y="1539875"/>
          <a:ext cx="7848600" cy="5015232"/>
        </p:xfrm>
        <a:graphic>
          <a:graphicData uri="http://schemas.openxmlformats.org/drawingml/2006/table">
            <a:tbl>
              <a:tblPr/>
              <a:tblGrid>
                <a:gridCol w="3998913"/>
                <a:gridCol w="3849687"/>
              </a:tblGrid>
              <a:tr h="690563">
                <a:tc>
                  <a:txBody>
                    <a:bodyPr/>
                    <a:lstStyle/>
                    <a:p>
                      <a:pPr marL="457200" marR="0" lvl="0" indent="-457200" algn="ctr"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400" b="0" i="0" u="none" strike="noStrike" cap="none" normalizeH="0" baseline="0" smtClean="0">
                          <a:ln>
                            <a:noFill/>
                          </a:ln>
                          <a:solidFill>
                            <a:schemeClr val="accent2"/>
                          </a:solidFill>
                          <a:effectLst/>
                          <a:latin typeface="Times New Roman" pitchFamily="18" charset="0"/>
                        </a:rPr>
                        <a:t>Education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CC"/>
                        </a:gs>
                        <a:gs pos="100000">
                          <a:srgbClr val="66FFFF"/>
                        </a:gs>
                      </a:gsLst>
                      <a:path path="rect">
                        <a:fillToRect r="100000" b="100000"/>
                      </a:path>
                    </a:gradFill>
                  </a:tcPr>
                </a:tc>
                <a:tc>
                  <a:txBody>
                    <a:bodyPr/>
                    <a:lstStyle/>
                    <a:p>
                      <a:pPr marL="457200" marR="0" lvl="0" indent="-457200" algn="ctr"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400" b="0" i="0" u="none" strike="noStrike" cap="none" normalizeH="0" baseline="0" smtClean="0">
                          <a:ln>
                            <a:noFill/>
                          </a:ln>
                          <a:solidFill>
                            <a:schemeClr val="accent2"/>
                          </a:solidFill>
                          <a:effectLst/>
                          <a:latin typeface="Times New Roman" pitchFamily="18" charset="0"/>
                        </a:rPr>
                        <a:t>Propaganda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100000">
                          <a:srgbClr val="FFCC99"/>
                        </a:gs>
                      </a:gsLst>
                      <a:path path="rect">
                        <a:fillToRect t="100000" r="100000"/>
                      </a:path>
                    </a:gradFill>
                  </a:tcPr>
                </a:tc>
              </a:tr>
              <a:tr h="771525">
                <a:tc>
                  <a:txBody>
                    <a:bodyPr/>
                    <a:lstStyle/>
                    <a:p>
                      <a:pPr marL="457200" marR="0" lvl="0" indent="-45720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Knowledge &amp; skills actively acquired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CC"/>
                        </a:gs>
                        <a:gs pos="100000">
                          <a:srgbClr val="66FFFF"/>
                        </a:gs>
                      </a:gsLst>
                      <a:path path="rect">
                        <a:fillToRect r="100000" b="100000"/>
                      </a:path>
                    </a:gradFill>
                  </a:tcPr>
                </a:tc>
                <a:tc>
                  <a:txBody>
                    <a:bodyPr/>
                    <a:lstStyle/>
                    <a:p>
                      <a:pPr marL="457200" marR="0" lvl="0" indent="-45720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Knowledge instilled in the minds of people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100000">
                          <a:srgbClr val="FFCC99"/>
                        </a:gs>
                      </a:gsLst>
                      <a:path path="rect">
                        <a:fillToRect t="100000" r="100000"/>
                      </a:path>
                    </a:gradFill>
                  </a:tcPr>
                </a:tc>
              </a:tr>
              <a:tr h="43021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Makes people think for themselves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CC"/>
                        </a:gs>
                        <a:gs pos="100000">
                          <a:srgbClr val="66FFFF"/>
                        </a:gs>
                      </a:gsLst>
                      <a:path path="rect">
                        <a:fillToRect r="100000" b="100000"/>
                      </a:path>
                    </a:gra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Prevents thinking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100000">
                          <a:srgbClr val="FFCC99"/>
                        </a:gs>
                      </a:gsLst>
                      <a:path path="rect">
                        <a:fillToRect t="100000" r="100000"/>
                      </a:path>
                    </a:gradFill>
                  </a:tcPr>
                </a:tc>
              </a:tr>
              <a:tr h="504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Disciplines primitive desires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CC"/>
                        </a:gs>
                        <a:gs pos="100000">
                          <a:srgbClr val="66FFFF"/>
                        </a:gs>
                      </a:gsLst>
                      <a:path path="rect">
                        <a:fillToRect r="100000" b="100000"/>
                      </a:path>
                    </a:gra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Arouses &amp; stimulates primitive desires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100000">
                          <a:srgbClr val="FFCC99"/>
                        </a:gs>
                      </a:gsLst>
                      <a:path path="rect">
                        <a:fillToRect t="100000" r="100000"/>
                      </a:path>
                    </a:gradFill>
                  </a:tcPr>
                </a:tc>
              </a:tr>
              <a:tr h="43021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Develops reflective behavior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CC"/>
                        </a:gs>
                        <a:gs pos="100000">
                          <a:srgbClr val="66FFFF"/>
                        </a:gs>
                      </a:gsLst>
                      <a:path path="rect">
                        <a:fillToRect r="100000" b="100000"/>
                      </a:path>
                    </a:gra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Develops reflexive behavior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100000">
                          <a:srgbClr val="FFCC99"/>
                        </a:gs>
                      </a:gsLst>
                      <a:path path="rect">
                        <a:fillToRect t="100000" r="100000"/>
                      </a:path>
                    </a:gradFill>
                  </a:tcPr>
                </a:tc>
              </a:tr>
              <a:tr h="43021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Appeals to reason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CC"/>
                        </a:gs>
                        <a:gs pos="100000">
                          <a:srgbClr val="66FFFF"/>
                        </a:gs>
                      </a:gsLst>
                      <a:path path="rect">
                        <a:fillToRect r="100000" b="100000"/>
                      </a:path>
                    </a:gra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Appeals to emotion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100000">
                          <a:srgbClr val="FFCC99"/>
                        </a:gs>
                      </a:gsLst>
                      <a:path path="rect">
                        <a:fillToRect t="100000" r="100000"/>
                      </a:path>
                    </a:gradFill>
                  </a:tcPr>
                </a:tc>
              </a:tr>
              <a:tr h="50641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Develops individuality, personality &amp; self expression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CC"/>
                        </a:gs>
                        <a:gs pos="100000">
                          <a:srgbClr val="66FFFF"/>
                        </a:gs>
                      </a:gsLst>
                      <a:path path="rect">
                        <a:fillToRect r="100000" b="100000"/>
                      </a:path>
                    </a:gra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Develops a standard pattern of   attitude &amp; behavior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100000">
                          <a:srgbClr val="FFCC99"/>
                        </a:gs>
                      </a:gsLst>
                      <a:path path="rect">
                        <a:fillToRect t="100000" r="100000"/>
                      </a:path>
                    </a:gradFill>
                  </a:tcPr>
                </a:tc>
              </a:tr>
              <a:tr h="8604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The process is behavior centered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CC"/>
                        </a:gs>
                        <a:gs pos="100000">
                          <a:srgbClr val="66FFFF"/>
                        </a:gs>
                      </a:gsLst>
                      <a:path path="rect">
                        <a:fillToRect r="100000" b="100000"/>
                      </a:path>
                    </a:gra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Monotype Sorts" pitchFamily="2" charset="2"/>
                        <a:buNone/>
                        <a:tabLst/>
                      </a:pPr>
                      <a:r>
                        <a:rPr kumimoji="1" lang="en-US" sz="2000" b="0" i="0" u="none" strike="noStrike" cap="none" normalizeH="0" baseline="0" smtClean="0">
                          <a:ln>
                            <a:noFill/>
                          </a:ln>
                          <a:solidFill>
                            <a:schemeClr val="accent2"/>
                          </a:solidFill>
                          <a:effectLst/>
                          <a:latin typeface="Times New Roman" pitchFamily="18" charset="0"/>
                        </a:rPr>
                        <a:t>Information centered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folHlink"/>
                        </a:gs>
                        <a:gs pos="100000">
                          <a:srgbClr val="FFCC99"/>
                        </a:gs>
                      </a:gsLst>
                      <a:path path="rect">
                        <a:fillToRect t="100000" r="100000"/>
                      </a:path>
                    </a:gradFill>
                  </a:tcPr>
                </a:tc>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0489"/>
                                        </p:tgtEl>
                                        <p:attrNameLst>
                                          <p:attrName>style.visibility</p:attrName>
                                        </p:attrNameLst>
                                      </p:cBhvr>
                                      <p:to>
                                        <p:strVal val="visible"/>
                                      </p:to>
                                    </p:set>
                                    <p:animEffect transition="in" filter="barn(inHorizontal)">
                                      <p:cBhvr>
                                        <p:cTn id="7" dur="500"/>
                                        <p:tgtEl>
                                          <p:spTgt spid="6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4FA6B90-4C02-4D62-BD45-1E45F5C2473F}" type="slidenum">
              <a:rPr lang="en-US"/>
              <a:pPr>
                <a:defRPr/>
              </a:pPr>
              <a:t>22</a:t>
            </a:fld>
            <a:endParaRPr lang="en-US"/>
          </a:p>
        </p:txBody>
      </p:sp>
      <p:sp>
        <p:nvSpPr>
          <p:cNvPr id="26627" name="Rectangle 2"/>
          <p:cNvSpPr>
            <a:spLocks noGrp="1" noChangeArrowheads="1"/>
          </p:cNvSpPr>
          <p:nvPr>
            <p:ph type="title"/>
          </p:nvPr>
        </p:nvSpPr>
        <p:spPr>
          <a:xfrm>
            <a:off x="838200" y="304800"/>
            <a:ext cx="7772400" cy="685800"/>
          </a:xfrm>
        </p:spPr>
        <p:txBody>
          <a:bodyPr/>
          <a:lstStyle/>
          <a:p>
            <a:r>
              <a:rPr lang="en-US" smtClean="0"/>
              <a:t>Models Of Health Education</a:t>
            </a:r>
          </a:p>
        </p:txBody>
      </p:sp>
      <p:sp>
        <p:nvSpPr>
          <p:cNvPr id="62467" name="Rectangle 3"/>
          <p:cNvSpPr>
            <a:spLocks noGrp="1" noChangeArrowheads="1"/>
          </p:cNvSpPr>
          <p:nvPr>
            <p:ph type="body" idx="1"/>
          </p:nvPr>
        </p:nvSpPr>
        <p:spPr>
          <a:xfrm>
            <a:off x="838200" y="762000"/>
            <a:ext cx="8153400" cy="5486400"/>
          </a:xfrm>
        </p:spPr>
        <p:txBody>
          <a:bodyPr/>
          <a:lstStyle/>
          <a:p>
            <a:pPr>
              <a:lnSpc>
                <a:spcPct val="90000"/>
              </a:lnSpc>
            </a:pPr>
            <a:r>
              <a:rPr lang="en-US" b="1" smtClean="0"/>
              <a:t>Medical Model</a:t>
            </a:r>
          </a:p>
          <a:p>
            <a:pPr lvl="1">
              <a:lnSpc>
                <a:spcPct val="90000"/>
              </a:lnSpc>
            </a:pPr>
            <a:r>
              <a:rPr lang="en-US" smtClean="0"/>
              <a:t>Transfer of Knowledge to achieve behavioral change</a:t>
            </a:r>
          </a:p>
          <a:p>
            <a:pPr lvl="1">
              <a:lnSpc>
                <a:spcPct val="90000"/>
              </a:lnSpc>
            </a:pPr>
            <a:r>
              <a:rPr lang="en-US" smtClean="0"/>
              <a:t>Recognition &amp; treatment of disease</a:t>
            </a:r>
          </a:p>
          <a:p>
            <a:pPr lvl="1">
              <a:lnSpc>
                <a:spcPct val="90000"/>
              </a:lnSpc>
            </a:pPr>
            <a:r>
              <a:rPr lang="en-US" smtClean="0"/>
              <a:t>Technical advancement</a:t>
            </a:r>
          </a:p>
          <a:p>
            <a:pPr lvl="1">
              <a:lnSpc>
                <a:spcPct val="90000"/>
              </a:lnSpc>
            </a:pPr>
            <a:r>
              <a:rPr lang="en-US" smtClean="0">
                <a:solidFill>
                  <a:srgbClr val="99CC00"/>
                </a:solidFill>
              </a:rPr>
              <a:t>Social, cultural &amp; psychological factors were ignored</a:t>
            </a:r>
          </a:p>
          <a:p>
            <a:pPr>
              <a:lnSpc>
                <a:spcPct val="90000"/>
              </a:lnSpc>
            </a:pPr>
            <a:r>
              <a:rPr lang="en-US" b="1" smtClean="0"/>
              <a:t>Motivation Model</a:t>
            </a:r>
          </a:p>
          <a:p>
            <a:pPr lvl="1">
              <a:lnSpc>
                <a:spcPct val="90000"/>
              </a:lnSpc>
            </a:pPr>
            <a:r>
              <a:rPr lang="en-US" smtClean="0"/>
              <a:t>Stage of un - awareness</a:t>
            </a:r>
          </a:p>
          <a:p>
            <a:pPr lvl="1">
              <a:lnSpc>
                <a:spcPct val="90000"/>
              </a:lnSpc>
            </a:pPr>
            <a:r>
              <a:rPr lang="en-US" smtClean="0"/>
              <a:t>Stage of awareness</a:t>
            </a:r>
          </a:p>
          <a:p>
            <a:pPr lvl="1">
              <a:lnSpc>
                <a:spcPct val="90000"/>
              </a:lnSpc>
            </a:pPr>
            <a:r>
              <a:rPr lang="en-US" smtClean="0"/>
              <a:t>Stage of motivation</a:t>
            </a:r>
          </a:p>
          <a:p>
            <a:pPr lvl="2">
              <a:lnSpc>
                <a:spcPct val="90000"/>
              </a:lnSpc>
            </a:pPr>
            <a:r>
              <a:rPr lang="en-US" smtClean="0"/>
              <a:t>Stage of interest</a:t>
            </a:r>
          </a:p>
          <a:p>
            <a:pPr lvl="2">
              <a:lnSpc>
                <a:spcPct val="90000"/>
              </a:lnSpc>
            </a:pPr>
            <a:r>
              <a:rPr lang="en-US" smtClean="0"/>
              <a:t>Stage of evaluation  </a:t>
            </a:r>
          </a:p>
          <a:p>
            <a:pPr lvl="2">
              <a:lnSpc>
                <a:spcPct val="90000"/>
              </a:lnSpc>
            </a:pPr>
            <a:r>
              <a:rPr lang="en-US" smtClean="0"/>
              <a:t>Stage of decision making</a:t>
            </a:r>
          </a:p>
          <a:p>
            <a:pPr lvl="1">
              <a:lnSpc>
                <a:spcPct val="90000"/>
              </a:lnSpc>
            </a:pPr>
            <a:r>
              <a:rPr lang="en-US" smtClean="0"/>
              <a:t>Stage of action</a:t>
            </a:r>
          </a:p>
          <a:p>
            <a:pPr lvl="2">
              <a:lnSpc>
                <a:spcPct val="90000"/>
              </a:lnSpc>
            </a:pPr>
            <a:r>
              <a:rPr lang="en-US" smtClean="0"/>
              <a:t>Stage of trial </a:t>
            </a:r>
          </a:p>
          <a:p>
            <a:pPr lvl="2">
              <a:lnSpc>
                <a:spcPct val="90000"/>
              </a:lnSpc>
            </a:pPr>
            <a:r>
              <a:rPr lang="en-US" smtClean="0"/>
              <a:t>Stage of adoption</a:t>
            </a:r>
          </a:p>
          <a:p>
            <a:pPr lvl="2">
              <a:lnSpc>
                <a:spcPct val="90000"/>
              </a:lnSpc>
            </a:pPr>
            <a:endParaRPr lang="en-US"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slide(fromBottom)">
                                      <p:cBhvr>
                                        <p:cTn id="7" dur="500"/>
                                        <p:tgtEl>
                                          <p:spTgt spid="62467">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slide(fromBottom)">
                                      <p:cBhvr>
                                        <p:cTn id="10" dur="500"/>
                                        <p:tgtEl>
                                          <p:spTgt spid="62467">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slide(fromBottom)">
                                      <p:cBhvr>
                                        <p:cTn id="13" dur="500"/>
                                        <p:tgtEl>
                                          <p:spTgt spid="62467">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62467">
                                            <p:txEl>
                                              <p:pRg st="3" end="3"/>
                                            </p:txEl>
                                          </p:spTgt>
                                        </p:tgtEl>
                                        <p:attrNameLst>
                                          <p:attrName>style.visibility</p:attrName>
                                        </p:attrNameLst>
                                      </p:cBhvr>
                                      <p:to>
                                        <p:strVal val="visible"/>
                                      </p:to>
                                    </p:set>
                                    <p:animEffect transition="in" filter="slide(fromBottom)">
                                      <p:cBhvr>
                                        <p:cTn id="16" dur="500"/>
                                        <p:tgtEl>
                                          <p:spTgt spid="62467">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animEffect transition="in" filter="slide(fromBottom)">
                                      <p:cBhvr>
                                        <p:cTn id="19" dur="500"/>
                                        <p:tgtEl>
                                          <p:spTgt spid="6246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62467">
                                            <p:txEl>
                                              <p:pRg st="5" end="5"/>
                                            </p:txEl>
                                          </p:spTgt>
                                        </p:tgtEl>
                                        <p:attrNameLst>
                                          <p:attrName>style.visibility</p:attrName>
                                        </p:attrNameLst>
                                      </p:cBhvr>
                                      <p:to>
                                        <p:strVal val="visible"/>
                                      </p:to>
                                    </p:set>
                                    <p:animEffect transition="in" filter="slide(fromBottom)">
                                      <p:cBhvr>
                                        <p:cTn id="24" dur="500"/>
                                        <p:tgtEl>
                                          <p:spTgt spid="6246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2467">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46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467">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62467">
                                            <p:txEl>
                                              <p:pRg st="9" end="9"/>
                                            </p:txEl>
                                          </p:spTgt>
                                        </p:tgtEl>
                                        <p:attrNameLst>
                                          <p:attrName>style.visibility</p:attrName>
                                        </p:attrNameLst>
                                      </p:cBhvr>
                                      <p:to>
                                        <p:strVal val="visible"/>
                                      </p:to>
                                    </p:set>
                                    <p:animEffect transition="in" filter="dissolve">
                                      <p:cBhvr>
                                        <p:cTn id="43" dur="500"/>
                                        <p:tgtEl>
                                          <p:spTgt spid="62467">
                                            <p:txEl>
                                              <p:pRg st="9" end="9"/>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62467">
                                            <p:txEl>
                                              <p:pRg st="10" end="10"/>
                                            </p:txEl>
                                          </p:spTgt>
                                        </p:tgtEl>
                                        <p:attrNameLst>
                                          <p:attrName>style.visibility</p:attrName>
                                        </p:attrNameLst>
                                      </p:cBhvr>
                                      <p:to>
                                        <p:strVal val="visible"/>
                                      </p:to>
                                    </p:set>
                                    <p:animEffect transition="in" filter="dissolve">
                                      <p:cBhvr>
                                        <p:cTn id="46" dur="500"/>
                                        <p:tgtEl>
                                          <p:spTgt spid="62467">
                                            <p:txEl>
                                              <p:pRg st="10" end="10"/>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62467">
                                            <p:txEl>
                                              <p:pRg st="11" end="11"/>
                                            </p:txEl>
                                          </p:spTgt>
                                        </p:tgtEl>
                                        <p:attrNameLst>
                                          <p:attrName>style.visibility</p:attrName>
                                        </p:attrNameLst>
                                      </p:cBhvr>
                                      <p:to>
                                        <p:strVal val="visible"/>
                                      </p:to>
                                    </p:set>
                                    <p:animEffect transition="in" filter="dissolve">
                                      <p:cBhvr>
                                        <p:cTn id="49" dur="500"/>
                                        <p:tgtEl>
                                          <p:spTgt spid="62467">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62467">
                                            <p:txEl>
                                              <p:pRg st="13" end="13"/>
                                            </p:txEl>
                                          </p:spTgt>
                                        </p:tgtEl>
                                        <p:attrNameLst>
                                          <p:attrName>style.visibility</p:attrName>
                                        </p:attrNameLst>
                                      </p:cBhvr>
                                      <p:to>
                                        <p:strVal val="visible"/>
                                      </p:to>
                                    </p:set>
                                    <p:animEffect transition="in" filter="dissolve">
                                      <p:cBhvr>
                                        <p:cTn id="54" dur="500"/>
                                        <p:tgtEl>
                                          <p:spTgt spid="62467">
                                            <p:txEl>
                                              <p:pRg st="13" end="13"/>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62467">
                                            <p:txEl>
                                              <p:pRg st="14" end="14"/>
                                            </p:txEl>
                                          </p:spTgt>
                                        </p:tgtEl>
                                        <p:attrNameLst>
                                          <p:attrName>style.visibility</p:attrName>
                                        </p:attrNameLst>
                                      </p:cBhvr>
                                      <p:to>
                                        <p:strVal val="visible"/>
                                      </p:to>
                                    </p:set>
                                    <p:animEffect transition="in" filter="dissolve">
                                      <p:cBhvr>
                                        <p:cTn id="57" dur="500"/>
                                        <p:tgtEl>
                                          <p:spTgt spid="6246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0023D11-53CC-49DB-96F5-12F8137AE498}" type="slidenum">
              <a:rPr lang="en-US"/>
              <a:pPr>
                <a:defRPr/>
              </a:pPr>
              <a:t>23</a:t>
            </a:fld>
            <a:endParaRPr lang="en-US"/>
          </a:p>
        </p:txBody>
      </p:sp>
      <p:sp>
        <p:nvSpPr>
          <p:cNvPr id="27651" name="Rectangle 2"/>
          <p:cNvSpPr>
            <a:spLocks noGrp="1" noChangeArrowheads="1"/>
          </p:cNvSpPr>
          <p:nvPr>
            <p:ph type="title"/>
          </p:nvPr>
        </p:nvSpPr>
        <p:spPr/>
        <p:txBody>
          <a:bodyPr/>
          <a:lstStyle/>
          <a:p>
            <a:r>
              <a:rPr lang="en-US" smtClean="0"/>
              <a:t>Models Of Health Education</a:t>
            </a:r>
          </a:p>
        </p:txBody>
      </p:sp>
      <p:sp>
        <p:nvSpPr>
          <p:cNvPr id="27652" name="Rectangle 3"/>
          <p:cNvSpPr>
            <a:spLocks noGrp="1" noChangeArrowheads="1"/>
          </p:cNvSpPr>
          <p:nvPr>
            <p:ph type="body" idx="1"/>
          </p:nvPr>
        </p:nvSpPr>
        <p:spPr/>
        <p:txBody>
          <a:bodyPr/>
          <a:lstStyle/>
          <a:p>
            <a:r>
              <a:rPr lang="en-US" b="1" smtClean="0"/>
              <a:t>Social intervention Model</a:t>
            </a:r>
          </a:p>
          <a:p>
            <a:pPr lvl="1">
              <a:lnSpc>
                <a:spcPct val="140000"/>
              </a:lnSpc>
            </a:pPr>
            <a:r>
              <a:rPr lang="en-US" smtClean="0"/>
              <a:t>Considered the importance of social environment in shaping the behavior</a:t>
            </a:r>
          </a:p>
          <a:p>
            <a:pPr lvl="1">
              <a:lnSpc>
                <a:spcPct val="140000"/>
              </a:lnSpc>
            </a:pPr>
            <a:r>
              <a:rPr lang="en-US" smtClean="0"/>
              <a:t>Highlights the importance of group support</a:t>
            </a:r>
          </a:p>
          <a:p>
            <a:pPr lvl="1">
              <a:lnSpc>
                <a:spcPct val="140000"/>
              </a:lnSpc>
            </a:pPr>
            <a:r>
              <a:rPr lang="en-US" smtClean="0"/>
              <a:t>Knowledge of sociology &amp; understanding of cultural, biological, social environment </a:t>
            </a:r>
          </a:p>
          <a:p>
            <a:pPr lvl="1">
              <a:lnSpc>
                <a:spcPct val="140000"/>
              </a:lnSpc>
            </a:pPr>
            <a:endParaRPr lang="en-US" smtClean="0"/>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en-US" sz="3600" b="1" smtClean="0">
                <a:effectLst>
                  <a:outerShdw blurRad="38100" dist="38100" dir="2700000" algn="tl">
                    <a:srgbClr val="FFFFFF"/>
                  </a:outerShdw>
                </a:effectLst>
              </a:rPr>
              <a:t>Stages in the adoption of new ideas</a:t>
            </a:r>
          </a:p>
        </p:txBody>
      </p:sp>
      <p:grpSp>
        <p:nvGrpSpPr>
          <p:cNvPr id="2" name="Group 3"/>
          <p:cNvGrpSpPr>
            <a:grpSpLocks/>
          </p:cNvGrpSpPr>
          <p:nvPr/>
        </p:nvGrpSpPr>
        <p:grpSpPr bwMode="auto">
          <a:xfrm>
            <a:off x="762000" y="1828800"/>
            <a:ext cx="7391400" cy="3429000"/>
            <a:chOff x="480" y="2208"/>
            <a:chExt cx="4656" cy="1728"/>
          </a:xfrm>
        </p:grpSpPr>
        <p:sp>
          <p:nvSpPr>
            <p:cNvPr id="24581" name="Rectangle 4"/>
            <p:cNvSpPr>
              <a:spLocks noChangeArrowheads="1"/>
            </p:cNvSpPr>
            <p:nvPr/>
          </p:nvSpPr>
          <p:spPr bwMode="auto">
            <a:xfrm>
              <a:off x="480" y="3648"/>
              <a:ext cx="912" cy="288"/>
            </a:xfrm>
            <a:prstGeom prst="rect">
              <a:avLst/>
            </a:prstGeom>
            <a:noFill/>
            <a:ln w="28575">
              <a:solidFill>
                <a:schemeClr val="tx1"/>
              </a:solidFill>
              <a:miter lim="800000"/>
              <a:headEnd/>
              <a:tailEnd/>
            </a:ln>
          </p:spPr>
          <p:txBody>
            <a:bodyPr wrap="none" anchor="ctr"/>
            <a:lstStyle/>
            <a:p>
              <a:pPr algn="ctr"/>
              <a:r>
                <a:rPr lang="en-US">
                  <a:solidFill>
                    <a:srgbClr val="FF0000"/>
                  </a:solidFill>
                </a:rPr>
                <a:t>Unawareness</a:t>
              </a:r>
            </a:p>
          </p:txBody>
        </p:sp>
        <p:sp>
          <p:nvSpPr>
            <p:cNvPr id="24582" name="Rectangle 5"/>
            <p:cNvSpPr>
              <a:spLocks noChangeArrowheads="1"/>
            </p:cNvSpPr>
            <p:nvPr/>
          </p:nvSpPr>
          <p:spPr bwMode="auto">
            <a:xfrm>
              <a:off x="1392" y="3360"/>
              <a:ext cx="816" cy="288"/>
            </a:xfrm>
            <a:prstGeom prst="rect">
              <a:avLst/>
            </a:prstGeom>
            <a:noFill/>
            <a:ln w="28575">
              <a:solidFill>
                <a:schemeClr val="tx1"/>
              </a:solidFill>
              <a:miter lim="800000"/>
              <a:headEnd/>
              <a:tailEnd/>
            </a:ln>
          </p:spPr>
          <p:txBody>
            <a:bodyPr wrap="none" anchor="ctr"/>
            <a:lstStyle/>
            <a:p>
              <a:pPr algn="ctr"/>
              <a:r>
                <a:rPr lang="en-US">
                  <a:solidFill>
                    <a:srgbClr val="FF0000"/>
                  </a:solidFill>
                </a:rPr>
                <a:t>Awareness</a:t>
              </a:r>
            </a:p>
          </p:txBody>
        </p:sp>
        <p:sp>
          <p:nvSpPr>
            <p:cNvPr id="24583" name="Rectangle 6"/>
            <p:cNvSpPr>
              <a:spLocks noChangeArrowheads="1"/>
            </p:cNvSpPr>
            <p:nvPr/>
          </p:nvSpPr>
          <p:spPr bwMode="auto">
            <a:xfrm>
              <a:off x="2208" y="3072"/>
              <a:ext cx="720" cy="288"/>
            </a:xfrm>
            <a:prstGeom prst="rect">
              <a:avLst/>
            </a:prstGeom>
            <a:noFill/>
            <a:ln w="28575">
              <a:solidFill>
                <a:schemeClr val="tx1"/>
              </a:solidFill>
              <a:miter lim="800000"/>
              <a:headEnd/>
              <a:tailEnd/>
            </a:ln>
          </p:spPr>
          <p:txBody>
            <a:bodyPr wrap="none" anchor="ctr"/>
            <a:lstStyle/>
            <a:p>
              <a:pPr algn="ctr"/>
              <a:r>
                <a:rPr lang="en-US">
                  <a:solidFill>
                    <a:srgbClr val="FF0000"/>
                  </a:solidFill>
                </a:rPr>
                <a:t>Interest</a:t>
              </a:r>
            </a:p>
          </p:txBody>
        </p:sp>
        <p:sp>
          <p:nvSpPr>
            <p:cNvPr id="24584" name="Rectangle 7"/>
            <p:cNvSpPr>
              <a:spLocks noChangeArrowheads="1"/>
            </p:cNvSpPr>
            <p:nvPr/>
          </p:nvSpPr>
          <p:spPr bwMode="auto">
            <a:xfrm>
              <a:off x="2928" y="2784"/>
              <a:ext cx="816" cy="288"/>
            </a:xfrm>
            <a:prstGeom prst="rect">
              <a:avLst/>
            </a:prstGeom>
            <a:noFill/>
            <a:ln w="28575">
              <a:solidFill>
                <a:schemeClr val="tx1"/>
              </a:solidFill>
              <a:miter lim="800000"/>
              <a:headEnd/>
              <a:tailEnd/>
            </a:ln>
          </p:spPr>
          <p:txBody>
            <a:bodyPr wrap="none" anchor="ctr"/>
            <a:lstStyle/>
            <a:p>
              <a:pPr algn="ctr"/>
              <a:r>
                <a:rPr lang="en-US">
                  <a:solidFill>
                    <a:srgbClr val="FF0000"/>
                  </a:solidFill>
                </a:rPr>
                <a:t>Evaluation</a:t>
              </a:r>
            </a:p>
          </p:txBody>
        </p:sp>
        <p:sp>
          <p:nvSpPr>
            <p:cNvPr id="24585" name="Rectangle 8"/>
            <p:cNvSpPr>
              <a:spLocks noChangeArrowheads="1"/>
            </p:cNvSpPr>
            <p:nvPr/>
          </p:nvSpPr>
          <p:spPr bwMode="auto">
            <a:xfrm>
              <a:off x="3744" y="2496"/>
              <a:ext cx="576" cy="288"/>
            </a:xfrm>
            <a:prstGeom prst="rect">
              <a:avLst/>
            </a:prstGeom>
            <a:noFill/>
            <a:ln w="28575">
              <a:solidFill>
                <a:schemeClr val="tx1"/>
              </a:solidFill>
              <a:miter lim="800000"/>
              <a:headEnd/>
              <a:tailEnd/>
            </a:ln>
          </p:spPr>
          <p:txBody>
            <a:bodyPr wrap="none" anchor="ctr"/>
            <a:lstStyle/>
            <a:p>
              <a:pPr algn="ctr"/>
              <a:r>
                <a:rPr lang="en-US">
                  <a:solidFill>
                    <a:srgbClr val="FF0000"/>
                  </a:solidFill>
                </a:rPr>
                <a:t>Trial</a:t>
              </a:r>
            </a:p>
          </p:txBody>
        </p:sp>
        <p:sp>
          <p:nvSpPr>
            <p:cNvPr id="24586" name="Rectangle 9"/>
            <p:cNvSpPr>
              <a:spLocks noChangeArrowheads="1"/>
            </p:cNvSpPr>
            <p:nvPr/>
          </p:nvSpPr>
          <p:spPr bwMode="auto">
            <a:xfrm>
              <a:off x="4320" y="2208"/>
              <a:ext cx="816" cy="288"/>
            </a:xfrm>
            <a:prstGeom prst="rect">
              <a:avLst/>
            </a:prstGeom>
            <a:noFill/>
            <a:ln w="28575">
              <a:solidFill>
                <a:schemeClr val="tx1"/>
              </a:solidFill>
              <a:miter lim="800000"/>
              <a:headEnd/>
              <a:tailEnd/>
            </a:ln>
          </p:spPr>
          <p:txBody>
            <a:bodyPr wrap="none" anchor="ctr"/>
            <a:lstStyle/>
            <a:p>
              <a:pPr algn="ctr"/>
              <a:r>
                <a:rPr lang="en-US">
                  <a:solidFill>
                    <a:srgbClr val="FF0000"/>
                  </a:solidFill>
                </a:rPr>
                <a:t>Adoption </a:t>
              </a:r>
            </a:p>
          </p:txBody>
        </p:sp>
      </p:grpSp>
      <p:sp>
        <p:nvSpPr>
          <p:cNvPr id="24580" name="Text Box 10"/>
          <p:cNvSpPr txBox="1">
            <a:spLocks noChangeArrowheads="1"/>
          </p:cNvSpPr>
          <p:nvPr/>
        </p:nvSpPr>
        <p:spPr bwMode="auto">
          <a:xfrm>
            <a:off x="3108325" y="5526088"/>
            <a:ext cx="3859213" cy="457200"/>
          </a:xfrm>
          <a:prstGeom prst="rect">
            <a:avLst/>
          </a:prstGeom>
          <a:noFill/>
          <a:ln w="9525">
            <a:noFill/>
            <a:miter lim="800000"/>
            <a:headEnd/>
            <a:tailEnd/>
          </a:ln>
        </p:spPr>
        <p:txBody>
          <a:bodyPr wrap="none">
            <a:spAutoFit/>
          </a:bodyPr>
          <a:lstStyle/>
          <a:p>
            <a:r>
              <a:rPr lang="en-US" sz="2400" b="1" u="sng" dirty="0">
                <a:solidFill>
                  <a:srgbClr val="FF0000"/>
                </a:solidFill>
              </a:rPr>
              <a:t>STEP LADDER PATTERN</a:t>
            </a: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02C2233-6BE8-4CD2-A4B7-D6F6991FD917}" type="slidenum">
              <a:rPr lang="en-US"/>
              <a:pPr>
                <a:defRPr/>
              </a:pPr>
              <a:t>25</a:t>
            </a:fld>
            <a:endParaRPr lang="en-US"/>
          </a:p>
        </p:txBody>
      </p:sp>
      <p:sp>
        <p:nvSpPr>
          <p:cNvPr id="28675" name="Rectangle 2"/>
          <p:cNvSpPr>
            <a:spLocks noGrp="1" noChangeArrowheads="1"/>
          </p:cNvSpPr>
          <p:nvPr>
            <p:ph type="title"/>
          </p:nvPr>
        </p:nvSpPr>
        <p:spPr/>
        <p:txBody>
          <a:bodyPr/>
          <a:lstStyle/>
          <a:p>
            <a:r>
              <a:rPr lang="en-US" smtClean="0"/>
              <a:t>Content Of Health Education</a:t>
            </a:r>
          </a:p>
        </p:txBody>
      </p:sp>
      <p:sp>
        <p:nvSpPr>
          <p:cNvPr id="115715" name="Rectangle 3"/>
          <p:cNvSpPr>
            <a:spLocks noGrp="1" noChangeArrowheads="1"/>
          </p:cNvSpPr>
          <p:nvPr>
            <p:ph type="body" idx="1"/>
          </p:nvPr>
        </p:nvSpPr>
        <p:spPr>
          <a:xfrm>
            <a:off x="762000" y="1828800"/>
            <a:ext cx="7772400" cy="4724400"/>
          </a:xfrm>
        </p:spPr>
        <p:txBody>
          <a:bodyPr/>
          <a:lstStyle/>
          <a:p>
            <a:pPr>
              <a:lnSpc>
                <a:spcPct val="90000"/>
              </a:lnSpc>
            </a:pPr>
            <a:r>
              <a:rPr lang="en-US" b="1" smtClean="0"/>
              <a:t>Human Biology</a:t>
            </a:r>
          </a:p>
          <a:p>
            <a:pPr lvl="1">
              <a:lnSpc>
                <a:spcPct val="90000"/>
              </a:lnSpc>
            </a:pPr>
            <a:r>
              <a:rPr lang="en-US" smtClean="0"/>
              <a:t>Understanding</a:t>
            </a:r>
          </a:p>
          <a:p>
            <a:pPr lvl="2">
              <a:lnSpc>
                <a:spcPct val="90000"/>
              </a:lnSpc>
            </a:pPr>
            <a:r>
              <a:rPr lang="en-US" smtClean="0"/>
              <a:t>Structure &amp; function of the body</a:t>
            </a:r>
          </a:p>
          <a:p>
            <a:pPr lvl="2">
              <a:lnSpc>
                <a:spcPct val="90000"/>
              </a:lnSpc>
            </a:pPr>
            <a:r>
              <a:rPr lang="en-US" smtClean="0"/>
              <a:t>Need of exercise, rest, sleep</a:t>
            </a:r>
          </a:p>
          <a:p>
            <a:pPr lvl="2">
              <a:lnSpc>
                <a:spcPct val="90000"/>
              </a:lnSpc>
            </a:pPr>
            <a:r>
              <a:rPr lang="en-US" smtClean="0"/>
              <a:t>Effect of deviation from healthy life style</a:t>
            </a:r>
          </a:p>
          <a:p>
            <a:pPr lvl="1">
              <a:lnSpc>
                <a:spcPct val="90000"/>
              </a:lnSpc>
            </a:pPr>
            <a:r>
              <a:rPr lang="en-US" smtClean="0"/>
              <a:t>UNICEF 1989</a:t>
            </a:r>
          </a:p>
          <a:p>
            <a:pPr lvl="2">
              <a:lnSpc>
                <a:spcPct val="90000"/>
              </a:lnSpc>
            </a:pPr>
            <a:r>
              <a:rPr lang="en-US" smtClean="0"/>
              <a:t>Child spacing</a:t>
            </a:r>
          </a:p>
          <a:p>
            <a:pPr lvl="2">
              <a:lnSpc>
                <a:spcPct val="90000"/>
              </a:lnSpc>
            </a:pPr>
            <a:r>
              <a:rPr lang="en-US" smtClean="0"/>
              <a:t>Breast feeding</a:t>
            </a:r>
          </a:p>
          <a:p>
            <a:pPr lvl="2">
              <a:lnSpc>
                <a:spcPct val="90000"/>
              </a:lnSpc>
            </a:pPr>
            <a:r>
              <a:rPr lang="en-US" smtClean="0"/>
              <a:t>Safe motherhood</a:t>
            </a:r>
          </a:p>
          <a:p>
            <a:pPr lvl="2">
              <a:lnSpc>
                <a:spcPct val="90000"/>
              </a:lnSpc>
            </a:pPr>
            <a:r>
              <a:rPr lang="en-US" smtClean="0"/>
              <a:t>Immunization</a:t>
            </a:r>
          </a:p>
          <a:p>
            <a:pPr lvl="2">
              <a:lnSpc>
                <a:spcPct val="90000"/>
              </a:lnSpc>
            </a:pPr>
            <a:r>
              <a:rPr lang="en-US" smtClean="0"/>
              <a:t>Weaning </a:t>
            </a:r>
          </a:p>
          <a:p>
            <a:pPr lvl="2">
              <a:lnSpc>
                <a:spcPct val="90000"/>
              </a:lnSpc>
            </a:pPr>
            <a:r>
              <a:rPr lang="en-US" smtClean="0"/>
              <a:t>Child growth</a:t>
            </a:r>
          </a:p>
          <a:p>
            <a:pPr lvl="2">
              <a:lnSpc>
                <a:spcPct val="90000"/>
              </a:lnSpc>
            </a:pPr>
            <a:r>
              <a:rPr lang="en-US" smtClean="0"/>
              <a:t>House hygiene</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71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71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1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5">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7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E07622D-D739-4EC9-910D-7D1B7B8254A6}" type="slidenum">
              <a:rPr lang="en-US"/>
              <a:pPr>
                <a:defRPr/>
              </a:pPr>
              <a:t>26</a:t>
            </a:fld>
            <a:endParaRPr lang="en-US"/>
          </a:p>
        </p:txBody>
      </p:sp>
      <p:sp>
        <p:nvSpPr>
          <p:cNvPr id="29699" name="Rectangle 2"/>
          <p:cNvSpPr>
            <a:spLocks noGrp="1" noChangeArrowheads="1"/>
          </p:cNvSpPr>
          <p:nvPr>
            <p:ph type="title"/>
          </p:nvPr>
        </p:nvSpPr>
        <p:spPr/>
        <p:txBody>
          <a:bodyPr/>
          <a:lstStyle/>
          <a:p>
            <a:r>
              <a:rPr lang="en-US" smtClean="0"/>
              <a:t>Content Of Health Education</a:t>
            </a:r>
          </a:p>
        </p:txBody>
      </p:sp>
      <p:sp>
        <p:nvSpPr>
          <p:cNvPr id="116739" name="Rectangle 3"/>
          <p:cNvSpPr>
            <a:spLocks noGrp="1" noChangeArrowheads="1"/>
          </p:cNvSpPr>
          <p:nvPr>
            <p:ph type="body" idx="1"/>
          </p:nvPr>
        </p:nvSpPr>
        <p:spPr>
          <a:xfrm>
            <a:off x="990600" y="1828800"/>
            <a:ext cx="7772400" cy="4648200"/>
          </a:xfrm>
        </p:spPr>
        <p:txBody>
          <a:bodyPr/>
          <a:lstStyle/>
          <a:p>
            <a:pPr>
              <a:lnSpc>
                <a:spcPct val="90000"/>
              </a:lnSpc>
            </a:pPr>
            <a:r>
              <a:rPr lang="en-US" b="1" smtClean="0"/>
              <a:t>Nutrition</a:t>
            </a:r>
          </a:p>
          <a:p>
            <a:pPr lvl="1">
              <a:lnSpc>
                <a:spcPct val="90000"/>
              </a:lnSpc>
            </a:pPr>
            <a:r>
              <a:rPr lang="en-US" smtClean="0"/>
              <a:t>Guide people to choose healthy &amp; balanced diet</a:t>
            </a:r>
          </a:p>
          <a:p>
            <a:pPr lvl="1">
              <a:lnSpc>
                <a:spcPct val="90000"/>
              </a:lnSpc>
            </a:pPr>
            <a:r>
              <a:rPr lang="en-US" smtClean="0"/>
              <a:t>Remove prejudices</a:t>
            </a:r>
          </a:p>
          <a:p>
            <a:pPr lvl="1">
              <a:lnSpc>
                <a:spcPct val="90000"/>
              </a:lnSpc>
            </a:pPr>
            <a:r>
              <a:rPr lang="en-US" smtClean="0"/>
              <a:t>Promote good dietary habits</a:t>
            </a:r>
          </a:p>
          <a:p>
            <a:pPr lvl="1">
              <a:lnSpc>
                <a:spcPct val="90000"/>
              </a:lnSpc>
            </a:pPr>
            <a:endParaRPr lang="en-US" smtClean="0"/>
          </a:p>
          <a:p>
            <a:pPr lvl="2">
              <a:lnSpc>
                <a:spcPct val="90000"/>
              </a:lnSpc>
            </a:pPr>
            <a:r>
              <a:rPr lang="en-US" smtClean="0"/>
              <a:t>Value of breast feeding</a:t>
            </a:r>
          </a:p>
          <a:p>
            <a:pPr lvl="2">
              <a:lnSpc>
                <a:spcPct val="90000"/>
              </a:lnSpc>
            </a:pPr>
            <a:r>
              <a:rPr lang="en-US" smtClean="0"/>
              <a:t>Misconception about weaning</a:t>
            </a:r>
          </a:p>
          <a:p>
            <a:pPr lvl="2">
              <a:lnSpc>
                <a:spcPct val="90000"/>
              </a:lnSpc>
            </a:pPr>
            <a:r>
              <a:rPr lang="en-US" smtClean="0"/>
              <a:t>Ignorance of appropriate diet </a:t>
            </a:r>
          </a:p>
          <a:p>
            <a:pPr lvl="2">
              <a:lnSpc>
                <a:spcPct val="90000"/>
              </a:lnSpc>
            </a:pPr>
            <a:endParaRPr lang="en-US" smtClean="0"/>
          </a:p>
          <a:p>
            <a:pPr lvl="1">
              <a:lnSpc>
                <a:spcPct val="90000"/>
              </a:lnSpc>
            </a:pPr>
            <a:r>
              <a:rPr lang="en-US" smtClean="0"/>
              <a:t>Intervention for the prevention of malnutrition</a:t>
            </a:r>
          </a:p>
          <a:p>
            <a:pPr lvl="1">
              <a:lnSpc>
                <a:spcPct val="90000"/>
              </a:lnSpc>
            </a:pPr>
            <a:r>
              <a:rPr lang="en-US" smtClean="0"/>
              <a:t>Promotion of health</a:t>
            </a:r>
          </a:p>
          <a:p>
            <a:pPr lvl="1">
              <a:lnSpc>
                <a:spcPct val="90000"/>
              </a:lnSpc>
            </a:pPr>
            <a:r>
              <a:rPr lang="en-US" smtClean="0"/>
              <a:t>Improve quality of life</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6739">
                                            <p:txEl>
                                              <p:pRg st="9" end="9"/>
                                            </p:txEl>
                                          </p:spTgt>
                                        </p:tgtEl>
                                        <p:attrNameLst>
                                          <p:attrName>style.visibility</p:attrName>
                                        </p:attrNameLst>
                                      </p:cBhvr>
                                      <p:to>
                                        <p:strVal val="visible"/>
                                      </p:to>
                                    </p:set>
                                    <p:animEffect transition="in" filter="slide(fromBottom)">
                                      <p:cBhvr>
                                        <p:cTn id="7" dur="500"/>
                                        <p:tgtEl>
                                          <p:spTgt spid="116739">
                                            <p:txEl>
                                              <p:pRg st="9" end="9"/>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16739">
                                            <p:txEl>
                                              <p:pRg st="10" end="10"/>
                                            </p:txEl>
                                          </p:spTgt>
                                        </p:tgtEl>
                                        <p:attrNameLst>
                                          <p:attrName>style.visibility</p:attrName>
                                        </p:attrNameLst>
                                      </p:cBhvr>
                                      <p:to>
                                        <p:strVal val="visible"/>
                                      </p:to>
                                    </p:set>
                                    <p:animEffect transition="in" filter="slide(fromBottom)">
                                      <p:cBhvr>
                                        <p:cTn id="10" dur="500"/>
                                        <p:tgtEl>
                                          <p:spTgt spid="116739">
                                            <p:txEl>
                                              <p:pRg st="10" end="10"/>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16739">
                                            <p:txEl>
                                              <p:pRg st="11" end="11"/>
                                            </p:txEl>
                                          </p:spTgt>
                                        </p:tgtEl>
                                        <p:attrNameLst>
                                          <p:attrName>style.visibility</p:attrName>
                                        </p:attrNameLst>
                                      </p:cBhvr>
                                      <p:to>
                                        <p:strVal val="visible"/>
                                      </p:to>
                                    </p:set>
                                    <p:animEffect transition="in" filter="slide(fromBottom)">
                                      <p:cBhvr>
                                        <p:cTn id="13" dur="500"/>
                                        <p:tgtEl>
                                          <p:spTgt spid="11673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C916D9E-FEAD-453E-8F04-D5531B476315}" type="slidenum">
              <a:rPr lang="en-US"/>
              <a:pPr>
                <a:defRPr/>
              </a:pPr>
              <a:t>27</a:t>
            </a:fld>
            <a:endParaRPr lang="en-US"/>
          </a:p>
        </p:txBody>
      </p:sp>
      <p:sp>
        <p:nvSpPr>
          <p:cNvPr id="30723" name="Rectangle 2"/>
          <p:cNvSpPr>
            <a:spLocks noGrp="1" noChangeArrowheads="1"/>
          </p:cNvSpPr>
          <p:nvPr>
            <p:ph type="title"/>
          </p:nvPr>
        </p:nvSpPr>
        <p:spPr/>
        <p:txBody>
          <a:bodyPr/>
          <a:lstStyle/>
          <a:p>
            <a:r>
              <a:rPr lang="en-US" smtClean="0"/>
              <a:t>Content Of Health Education</a:t>
            </a:r>
          </a:p>
        </p:txBody>
      </p:sp>
      <p:sp>
        <p:nvSpPr>
          <p:cNvPr id="117763" name="Rectangle 3"/>
          <p:cNvSpPr>
            <a:spLocks noGrp="1" noChangeArrowheads="1"/>
          </p:cNvSpPr>
          <p:nvPr>
            <p:ph type="body" idx="1"/>
          </p:nvPr>
        </p:nvSpPr>
        <p:spPr>
          <a:xfrm>
            <a:off x="990600" y="1828800"/>
            <a:ext cx="7772400" cy="4495800"/>
          </a:xfrm>
        </p:spPr>
        <p:txBody>
          <a:bodyPr/>
          <a:lstStyle/>
          <a:p>
            <a:r>
              <a:rPr lang="en-US" b="1" smtClean="0"/>
              <a:t>Hygiene</a:t>
            </a:r>
          </a:p>
          <a:p>
            <a:pPr lvl="1"/>
            <a:r>
              <a:rPr lang="en-US" b="1" smtClean="0"/>
              <a:t>Personal </a:t>
            </a:r>
          </a:p>
          <a:p>
            <a:pPr lvl="2"/>
            <a:r>
              <a:rPr lang="en-US" b="1" smtClean="0"/>
              <a:t>Bathing, clothing, washing hands, dental care</a:t>
            </a:r>
          </a:p>
          <a:p>
            <a:pPr lvl="2"/>
            <a:r>
              <a:rPr lang="en-US" b="1" smtClean="0"/>
              <a:t>Should start in early age</a:t>
            </a:r>
          </a:p>
          <a:p>
            <a:pPr lvl="1"/>
            <a:r>
              <a:rPr lang="en-US" b="1" smtClean="0"/>
              <a:t>Environmental</a:t>
            </a:r>
          </a:p>
          <a:p>
            <a:pPr lvl="2"/>
            <a:r>
              <a:rPr lang="en-US" b="1" smtClean="0"/>
              <a:t>Domestic </a:t>
            </a:r>
          </a:p>
          <a:p>
            <a:pPr lvl="3">
              <a:buFontTx/>
              <a:buNone/>
            </a:pPr>
            <a:r>
              <a:rPr lang="en-US" b="1" smtClean="0"/>
              <a:t>Fresh air, light, ventilation, hygienic storage of food , disposal of wastes, need to avoid pests</a:t>
            </a:r>
          </a:p>
          <a:p>
            <a:pPr lvl="2"/>
            <a:r>
              <a:rPr lang="en-US" b="1" smtClean="0"/>
              <a:t>Community</a:t>
            </a:r>
          </a:p>
          <a:p>
            <a:pPr lvl="3">
              <a:buFontTx/>
              <a:buNone/>
            </a:pPr>
            <a:r>
              <a:rPr lang="en-US" b="1" smtClean="0"/>
              <a:t>Water supply, disposal of wastes, vector control, food sanitation &amp; housing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7763">
                                            <p:txEl>
                                              <p:pRg st="4" end="4"/>
                                            </p:txEl>
                                          </p:spTgt>
                                        </p:tgtEl>
                                        <p:attrNameLst>
                                          <p:attrName>style.visibility</p:attrName>
                                        </p:attrNameLst>
                                      </p:cBhvr>
                                      <p:to>
                                        <p:strVal val="visible"/>
                                      </p:to>
                                    </p:set>
                                    <p:animEffect transition="in" filter="slide(fromBottom)">
                                      <p:cBhvr>
                                        <p:cTn id="7" dur="500"/>
                                        <p:tgtEl>
                                          <p:spTgt spid="117763">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17763">
                                            <p:txEl>
                                              <p:pRg st="5" end="5"/>
                                            </p:txEl>
                                          </p:spTgt>
                                        </p:tgtEl>
                                        <p:attrNameLst>
                                          <p:attrName>style.visibility</p:attrName>
                                        </p:attrNameLst>
                                      </p:cBhvr>
                                      <p:to>
                                        <p:strVal val="visible"/>
                                      </p:to>
                                    </p:set>
                                    <p:animEffect transition="in" filter="slide(fromBottom)">
                                      <p:cBhvr>
                                        <p:cTn id="10" dur="500"/>
                                        <p:tgtEl>
                                          <p:spTgt spid="117763">
                                            <p:txEl>
                                              <p:pRg st="5" end="5"/>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17763">
                                            <p:txEl>
                                              <p:pRg st="6" end="6"/>
                                            </p:txEl>
                                          </p:spTgt>
                                        </p:tgtEl>
                                        <p:attrNameLst>
                                          <p:attrName>style.visibility</p:attrName>
                                        </p:attrNameLst>
                                      </p:cBhvr>
                                      <p:to>
                                        <p:strVal val="visible"/>
                                      </p:to>
                                    </p:set>
                                    <p:animEffect transition="in" filter="slide(fromBottom)">
                                      <p:cBhvr>
                                        <p:cTn id="13" dur="500"/>
                                        <p:tgtEl>
                                          <p:spTgt spid="117763">
                                            <p:txEl>
                                              <p:pRg st="6" end="6"/>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117763">
                                            <p:txEl>
                                              <p:pRg st="7" end="7"/>
                                            </p:txEl>
                                          </p:spTgt>
                                        </p:tgtEl>
                                        <p:attrNameLst>
                                          <p:attrName>style.visibility</p:attrName>
                                        </p:attrNameLst>
                                      </p:cBhvr>
                                      <p:to>
                                        <p:strVal val="visible"/>
                                      </p:to>
                                    </p:set>
                                    <p:animEffect transition="in" filter="slide(fromBottom)">
                                      <p:cBhvr>
                                        <p:cTn id="16" dur="500"/>
                                        <p:tgtEl>
                                          <p:spTgt spid="117763">
                                            <p:txEl>
                                              <p:pRg st="7" end="7"/>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17763">
                                            <p:txEl>
                                              <p:pRg st="8" end="8"/>
                                            </p:txEl>
                                          </p:spTgt>
                                        </p:tgtEl>
                                        <p:attrNameLst>
                                          <p:attrName>style.visibility</p:attrName>
                                        </p:attrNameLst>
                                      </p:cBhvr>
                                      <p:to>
                                        <p:strVal val="visible"/>
                                      </p:to>
                                    </p:set>
                                    <p:animEffect transition="in" filter="slide(fromBottom)">
                                      <p:cBhvr>
                                        <p:cTn id="19" dur="500"/>
                                        <p:tgtEl>
                                          <p:spTgt spid="1177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44BBFF1-40C9-4774-A3F7-40B606411757}" type="slidenum">
              <a:rPr lang="en-US"/>
              <a:pPr>
                <a:defRPr/>
              </a:pPr>
              <a:t>28</a:t>
            </a:fld>
            <a:endParaRPr lang="en-US"/>
          </a:p>
        </p:txBody>
      </p:sp>
      <p:sp>
        <p:nvSpPr>
          <p:cNvPr id="31747" name="Rectangle 2"/>
          <p:cNvSpPr>
            <a:spLocks noGrp="1" noChangeArrowheads="1"/>
          </p:cNvSpPr>
          <p:nvPr>
            <p:ph type="title"/>
          </p:nvPr>
        </p:nvSpPr>
        <p:spPr>
          <a:xfrm>
            <a:off x="838200" y="457200"/>
            <a:ext cx="7772400" cy="685800"/>
          </a:xfrm>
        </p:spPr>
        <p:txBody>
          <a:bodyPr/>
          <a:lstStyle/>
          <a:p>
            <a:r>
              <a:rPr lang="en-US" smtClean="0"/>
              <a:t>Content Of Health Education</a:t>
            </a:r>
          </a:p>
        </p:txBody>
      </p:sp>
      <p:sp>
        <p:nvSpPr>
          <p:cNvPr id="119811" name="Rectangle 3"/>
          <p:cNvSpPr>
            <a:spLocks noGrp="1" noChangeArrowheads="1"/>
          </p:cNvSpPr>
          <p:nvPr>
            <p:ph type="body" idx="1"/>
          </p:nvPr>
        </p:nvSpPr>
        <p:spPr>
          <a:xfrm>
            <a:off x="990600" y="1143000"/>
            <a:ext cx="7772400" cy="5562600"/>
          </a:xfrm>
        </p:spPr>
        <p:txBody>
          <a:bodyPr/>
          <a:lstStyle/>
          <a:p>
            <a:pPr>
              <a:lnSpc>
                <a:spcPct val="90000"/>
              </a:lnSpc>
            </a:pPr>
            <a:r>
              <a:rPr lang="en-US" b="1" smtClean="0"/>
              <a:t>Family Health</a:t>
            </a:r>
          </a:p>
          <a:p>
            <a:pPr lvl="1">
              <a:lnSpc>
                <a:spcPct val="90000"/>
              </a:lnSpc>
            </a:pPr>
            <a:r>
              <a:rPr lang="en-US" smtClean="0"/>
              <a:t>Strengthen and improve family health as a unit</a:t>
            </a:r>
          </a:p>
          <a:p>
            <a:pPr lvl="2">
              <a:lnSpc>
                <a:spcPct val="90000"/>
              </a:lnSpc>
              <a:buFontTx/>
              <a:buNone/>
            </a:pPr>
            <a:r>
              <a:rPr lang="en-US" smtClean="0"/>
              <a:t>Maternal &amp; child health care, family planning, immunization, nutrition </a:t>
            </a:r>
          </a:p>
          <a:p>
            <a:pPr>
              <a:lnSpc>
                <a:spcPct val="90000"/>
              </a:lnSpc>
            </a:pPr>
            <a:r>
              <a:rPr lang="en-US" b="1" smtClean="0"/>
              <a:t>Disease prevention and control</a:t>
            </a:r>
          </a:p>
          <a:p>
            <a:pPr lvl="1">
              <a:lnSpc>
                <a:spcPct val="90000"/>
              </a:lnSpc>
            </a:pPr>
            <a:r>
              <a:rPr lang="en-US" smtClean="0"/>
              <a:t>Provide elementary knowledge about the nature of disease &amp; method of prevention</a:t>
            </a:r>
          </a:p>
          <a:p>
            <a:pPr lvl="1">
              <a:lnSpc>
                <a:spcPct val="90000"/>
              </a:lnSpc>
            </a:pPr>
            <a:r>
              <a:rPr lang="en-US" smtClean="0"/>
              <a:t>Encouraged to participate in disease control</a:t>
            </a:r>
          </a:p>
          <a:p>
            <a:pPr>
              <a:lnSpc>
                <a:spcPct val="90000"/>
              </a:lnSpc>
            </a:pPr>
            <a:r>
              <a:rPr lang="en-US" b="1" smtClean="0"/>
              <a:t>Mental Health</a:t>
            </a:r>
          </a:p>
          <a:p>
            <a:pPr lvl="1">
              <a:lnSpc>
                <a:spcPct val="90000"/>
              </a:lnSpc>
            </a:pPr>
            <a:r>
              <a:rPr lang="en-US" smtClean="0"/>
              <a:t>Help people  keep mentally healthy</a:t>
            </a:r>
          </a:p>
          <a:p>
            <a:pPr lvl="1">
              <a:lnSpc>
                <a:spcPct val="90000"/>
              </a:lnSpc>
            </a:pPr>
            <a:r>
              <a:rPr lang="en-US" smtClean="0"/>
              <a:t>Enjoy relationship with others</a:t>
            </a:r>
          </a:p>
          <a:p>
            <a:pPr lvl="1">
              <a:lnSpc>
                <a:spcPct val="90000"/>
              </a:lnSpc>
            </a:pPr>
            <a:r>
              <a:rPr lang="en-US" smtClean="0"/>
              <a:t>Live &amp; work without mental break down</a:t>
            </a:r>
          </a:p>
          <a:p>
            <a:pPr lvl="2">
              <a:lnSpc>
                <a:spcPct val="90000"/>
              </a:lnSpc>
              <a:buFontTx/>
              <a:buNone/>
            </a:pPr>
            <a:r>
              <a:rPr lang="en-US" smtClean="0"/>
              <a:t>Mother after  child birth, child at entry into school, decision about future, starting new family, widowhood</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19811">
                                            <p:txEl>
                                              <p:pRg st="3" end="3"/>
                                            </p:txEl>
                                          </p:spTgt>
                                        </p:tgtEl>
                                        <p:attrNameLst>
                                          <p:attrName>style.visibility</p:attrName>
                                        </p:attrNameLst>
                                      </p:cBhvr>
                                      <p:to>
                                        <p:strVal val="visible"/>
                                      </p:to>
                                    </p:set>
                                    <p:animEffect transition="in" filter="slide(fromLeft)">
                                      <p:cBhvr>
                                        <p:cTn id="7" dur="500"/>
                                        <p:tgtEl>
                                          <p:spTgt spid="119811">
                                            <p:txEl>
                                              <p:pRg st="3" end="3"/>
                                            </p:txEl>
                                          </p:spTgt>
                                        </p:tgtEl>
                                      </p:cBhvr>
                                    </p:animEffect>
                                  </p:childTnLst>
                                </p:cTn>
                              </p:par>
                              <p:par>
                                <p:cTn id="8" presetID="12" presetClass="entr" presetSubtype="8" fill="hold" nodeType="withEffect">
                                  <p:stCondLst>
                                    <p:cond delay="0"/>
                                  </p:stCondLst>
                                  <p:childTnLst>
                                    <p:set>
                                      <p:cBhvr>
                                        <p:cTn id="9" dur="1" fill="hold">
                                          <p:stCondLst>
                                            <p:cond delay="0"/>
                                          </p:stCondLst>
                                        </p:cTn>
                                        <p:tgtEl>
                                          <p:spTgt spid="119811">
                                            <p:txEl>
                                              <p:pRg st="4" end="4"/>
                                            </p:txEl>
                                          </p:spTgt>
                                        </p:tgtEl>
                                        <p:attrNameLst>
                                          <p:attrName>style.visibility</p:attrName>
                                        </p:attrNameLst>
                                      </p:cBhvr>
                                      <p:to>
                                        <p:strVal val="visible"/>
                                      </p:to>
                                    </p:set>
                                    <p:animEffect transition="in" filter="slide(fromLeft)">
                                      <p:cBhvr>
                                        <p:cTn id="10" dur="500"/>
                                        <p:tgtEl>
                                          <p:spTgt spid="119811">
                                            <p:txEl>
                                              <p:pRg st="4" end="4"/>
                                            </p:txEl>
                                          </p:spTgt>
                                        </p:tgtEl>
                                      </p:cBhvr>
                                    </p:animEffect>
                                  </p:childTnLst>
                                </p:cTn>
                              </p:par>
                              <p:par>
                                <p:cTn id="11" presetID="12" presetClass="entr" presetSubtype="8" fill="hold" nodeType="withEffect">
                                  <p:stCondLst>
                                    <p:cond delay="0"/>
                                  </p:stCondLst>
                                  <p:childTnLst>
                                    <p:set>
                                      <p:cBhvr>
                                        <p:cTn id="12" dur="1" fill="hold">
                                          <p:stCondLst>
                                            <p:cond delay="0"/>
                                          </p:stCondLst>
                                        </p:cTn>
                                        <p:tgtEl>
                                          <p:spTgt spid="119811">
                                            <p:txEl>
                                              <p:pRg st="5" end="5"/>
                                            </p:txEl>
                                          </p:spTgt>
                                        </p:tgtEl>
                                        <p:attrNameLst>
                                          <p:attrName>style.visibility</p:attrName>
                                        </p:attrNameLst>
                                      </p:cBhvr>
                                      <p:to>
                                        <p:strVal val="visible"/>
                                      </p:to>
                                    </p:set>
                                    <p:animEffect transition="in" filter="slide(fromLeft)">
                                      <p:cBhvr>
                                        <p:cTn id="13" dur="500"/>
                                        <p:tgtEl>
                                          <p:spTgt spid="119811">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19811">
                                            <p:txEl>
                                              <p:pRg st="6" end="6"/>
                                            </p:txEl>
                                          </p:spTgt>
                                        </p:tgtEl>
                                        <p:attrNameLst>
                                          <p:attrName>style.visibility</p:attrName>
                                        </p:attrNameLst>
                                      </p:cBhvr>
                                      <p:to>
                                        <p:strVal val="visible"/>
                                      </p:to>
                                    </p:set>
                                    <p:animEffect transition="in" filter="diamond(in)">
                                      <p:cBhvr>
                                        <p:cTn id="18" dur="500"/>
                                        <p:tgtEl>
                                          <p:spTgt spid="119811">
                                            <p:txEl>
                                              <p:pRg st="6" end="6"/>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119811">
                                            <p:txEl>
                                              <p:pRg st="7" end="7"/>
                                            </p:txEl>
                                          </p:spTgt>
                                        </p:tgtEl>
                                        <p:attrNameLst>
                                          <p:attrName>style.visibility</p:attrName>
                                        </p:attrNameLst>
                                      </p:cBhvr>
                                      <p:to>
                                        <p:strVal val="visible"/>
                                      </p:to>
                                    </p:set>
                                    <p:animEffect transition="in" filter="diamond(in)">
                                      <p:cBhvr>
                                        <p:cTn id="21" dur="500"/>
                                        <p:tgtEl>
                                          <p:spTgt spid="119811">
                                            <p:txEl>
                                              <p:pRg st="7" end="7"/>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119811">
                                            <p:txEl>
                                              <p:pRg st="8" end="8"/>
                                            </p:txEl>
                                          </p:spTgt>
                                        </p:tgtEl>
                                        <p:attrNameLst>
                                          <p:attrName>style.visibility</p:attrName>
                                        </p:attrNameLst>
                                      </p:cBhvr>
                                      <p:to>
                                        <p:strVal val="visible"/>
                                      </p:to>
                                    </p:set>
                                    <p:animEffect transition="in" filter="diamond(in)">
                                      <p:cBhvr>
                                        <p:cTn id="24" dur="500"/>
                                        <p:tgtEl>
                                          <p:spTgt spid="119811">
                                            <p:txEl>
                                              <p:pRg st="8" end="8"/>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119811">
                                            <p:txEl>
                                              <p:pRg st="9" end="9"/>
                                            </p:txEl>
                                          </p:spTgt>
                                        </p:tgtEl>
                                        <p:attrNameLst>
                                          <p:attrName>style.visibility</p:attrName>
                                        </p:attrNameLst>
                                      </p:cBhvr>
                                      <p:to>
                                        <p:strVal val="visible"/>
                                      </p:to>
                                    </p:set>
                                    <p:animEffect transition="in" filter="diamond(in)">
                                      <p:cBhvr>
                                        <p:cTn id="27" dur="500"/>
                                        <p:tgtEl>
                                          <p:spTgt spid="119811">
                                            <p:txEl>
                                              <p:pRg st="9" end="9"/>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119811">
                                            <p:txEl>
                                              <p:pRg st="10" end="10"/>
                                            </p:txEl>
                                          </p:spTgt>
                                        </p:tgtEl>
                                        <p:attrNameLst>
                                          <p:attrName>style.visibility</p:attrName>
                                        </p:attrNameLst>
                                      </p:cBhvr>
                                      <p:to>
                                        <p:strVal val="visible"/>
                                      </p:to>
                                    </p:set>
                                    <p:animEffect transition="in" filter="diamond(in)">
                                      <p:cBhvr>
                                        <p:cTn id="30" dur="500"/>
                                        <p:tgtEl>
                                          <p:spTgt spid="1198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784D6B0-D583-45B7-89D3-83712E6021B2}" type="slidenum">
              <a:rPr lang="en-US"/>
              <a:pPr>
                <a:defRPr/>
              </a:pPr>
              <a:t>29</a:t>
            </a:fld>
            <a:endParaRPr lang="en-US"/>
          </a:p>
        </p:txBody>
      </p:sp>
      <p:sp>
        <p:nvSpPr>
          <p:cNvPr id="32771" name="Rectangle 2"/>
          <p:cNvSpPr>
            <a:spLocks noGrp="1" noChangeArrowheads="1"/>
          </p:cNvSpPr>
          <p:nvPr>
            <p:ph type="title"/>
          </p:nvPr>
        </p:nvSpPr>
        <p:spPr/>
        <p:txBody>
          <a:bodyPr/>
          <a:lstStyle/>
          <a:p>
            <a:r>
              <a:rPr lang="en-US" smtClean="0"/>
              <a:t>Content Of Health Education</a:t>
            </a:r>
          </a:p>
        </p:txBody>
      </p:sp>
      <p:sp>
        <p:nvSpPr>
          <p:cNvPr id="120835" name="Rectangle 3"/>
          <p:cNvSpPr>
            <a:spLocks noGrp="1" noChangeArrowheads="1"/>
          </p:cNvSpPr>
          <p:nvPr>
            <p:ph type="body" idx="1"/>
          </p:nvPr>
        </p:nvSpPr>
        <p:spPr/>
        <p:txBody>
          <a:bodyPr/>
          <a:lstStyle/>
          <a:p>
            <a:r>
              <a:rPr lang="en-US" b="1" smtClean="0"/>
              <a:t>Prevention of accidents</a:t>
            </a:r>
          </a:p>
          <a:p>
            <a:pPr lvl="1"/>
            <a:r>
              <a:rPr lang="en-US" smtClean="0"/>
              <a:t>Home, road, work place</a:t>
            </a:r>
          </a:p>
          <a:p>
            <a:pPr lvl="1"/>
            <a:r>
              <a:rPr lang="en-US" smtClean="0"/>
              <a:t>Enforce certain rules</a:t>
            </a:r>
          </a:p>
          <a:p>
            <a:pPr lvl="1"/>
            <a:r>
              <a:rPr lang="en-US" smtClean="0"/>
              <a:t>Provide safe environment</a:t>
            </a:r>
          </a:p>
          <a:p>
            <a:pPr lvl="1"/>
            <a:endParaRPr lang="en-US" smtClean="0"/>
          </a:p>
          <a:p>
            <a:r>
              <a:rPr lang="en-US" b="1" smtClean="0"/>
              <a:t>Use of health services</a:t>
            </a:r>
          </a:p>
          <a:p>
            <a:pPr lvl="1"/>
            <a:r>
              <a:rPr lang="en-US" smtClean="0"/>
              <a:t>Inform people about health services available</a:t>
            </a:r>
          </a:p>
          <a:p>
            <a:pPr lvl="2"/>
            <a:r>
              <a:rPr lang="en-US" smtClean="0"/>
              <a:t>Screening programmes, Immunization. Family planning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0835">
                                            <p:txEl>
                                              <p:pRg st="5" end="5"/>
                                            </p:txEl>
                                          </p:spTgt>
                                        </p:tgtEl>
                                        <p:attrNameLst>
                                          <p:attrName>style.visibility</p:attrName>
                                        </p:attrNameLst>
                                      </p:cBhvr>
                                      <p:to>
                                        <p:strVal val="visible"/>
                                      </p:to>
                                    </p:set>
                                    <p:animEffect transition="in" filter="circle(in)">
                                      <p:cBhvr>
                                        <p:cTn id="7" dur="1000"/>
                                        <p:tgtEl>
                                          <p:spTgt spid="120835">
                                            <p:txEl>
                                              <p:pRg st="5" end="5"/>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20835">
                                            <p:txEl>
                                              <p:pRg st="6" end="6"/>
                                            </p:txEl>
                                          </p:spTgt>
                                        </p:tgtEl>
                                        <p:attrNameLst>
                                          <p:attrName>style.visibility</p:attrName>
                                        </p:attrNameLst>
                                      </p:cBhvr>
                                      <p:to>
                                        <p:strVal val="visible"/>
                                      </p:to>
                                    </p:set>
                                    <p:animEffect transition="in" filter="circle(in)">
                                      <p:cBhvr>
                                        <p:cTn id="10" dur="1000"/>
                                        <p:tgtEl>
                                          <p:spTgt spid="120835">
                                            <p:txEl>
                                              <p:pRg st="6" end="6"/>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20835">
                                            <p:txEl>
                                              <p:pRg st="7" end="7"/>
                                            </p:txEl>
                                          </p:spTgt>
                                        </p:tgtEl>
                                        <p:attrNameLst>
                                          <p:attrName>style.visibility</p:attrName>
                                        </p:attrNameLst>
                                      </p:cBhvr>
                                      <p:to>
                                        <p:strVal val="visible"/>
                                      </p:to>
                                    </p:set>
                                    <p:animEffect transition="in" filter="circle(in)">
                                      <p:cBhvr>
                                        <p:cTn id="13" dur="1000"/>
                                        <p:tgtEl>
                                          <p:spTgt spid="1208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346C8F-A5CD-4ACF-B388-1AA66CD6CB19}" type="slidenum">
              <a:rPr lang="en-US" smtClean="0"/>
              <a:pPr>
                <a:defRPr/>
              </a:pPr>
              <a:t>3</a:t>
            </a:fld>
            <a:endParaRPr lang="en-US"/>
          </a:p>
        </p:txBody>
      </p:sp>
      <p:pic>
        <p:nvPicPr>
          <p:cNvPr id="5" name="Picture 4"/>
          <p:cNvPicPr>
            <a:picLocks noChangeAspect="1" noChangeArrowheads="1"/>
          </p:cNvPicPr>
          <p:nvPr/>
        </p:nvPicPr>
        <p:blipFill>
          <a:blip r:embed="rId2"/>
          <a:srcRect t="7368"/>
          <a:stretch>
            <a:fillRect/>
          </a:stretch>
        </p:blipFill>
        <p:spPr bwMode="auto">
          <a:xfrm>
            <a:off x="0" y="0"/>
            <a:ext cx="9144000" cy="6858000"/>
          </a:xfrm>
          <a:prstGeom prst="rect">
            <a:avLst/>
          </a:prstGeom>
          <a:noFill/>
          <a:ln w="28575">
            <a:solidFill>
              <a:srgbClr val="660066"/>
            </a:solid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WordArt 4"/>
          <p:cNvSpPr>
            <a:spLocks noChangeArrowheads="1" noChangeShapeType="1" noTextEdit="1"/>
          </p:cNvSpPr>
          <p:nvPr/>
        </p:nvSpPr>
        <p:spPr bwMode="auto">
          <a:xfrm rot="11591789" flipH="1" flipV="1">
            <a:off x="1371600" y="2514600"/>
            <a:ext cx="5867400" cy="1447800"/>
          </a:xfrm>
          <a:prstGeom prst="rect">
            <a:avLst/>
          </a:prstGeom>
        </p:spPr>
        <p:txBody>
          <a:bodyPr vert="horz" wrap="none" fromWordArt="1">
            <a:prstTxWarp prst="textPlain">
              <a:avLst>
                <a:gd name="adj" fmla="val 50000"/>
              </a:avLst>
            </a:prstTxWarp>
          </a:bodyPr>
          <a:lstStyle/>
          <a:p>
            <a:pPr algn="ctr" fontAlgn="auto"/>
            <a:r>
              <a:rPr lang="en-US" sz="2000" kern="10" dirty="0">
                <a:ln w="9525">
                  <a:solidFill>
                    <a:srgbClr val="000000"/>
                  </a:solidFill>
                  <a:round/>
                  <a:headEnd/>
                  <a:tailEnd/>
                </a:ln>
                <a:solidFill>
                  <a:srgbClr val="000000"/>
                </a:solidFill>
                <a:latin typeface="Arial Black"/>
              </a:rPr>
              <a:t>Principles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1. Interest</a:t>
            </a:r>
          </a:p>
        </p:txBody>
      </p:sp>
      <p:sp>
        <p:nvSpPr>
          <p:cNvPr id="34819" name="WordArt 6"/>
          <p:cNvSpPr>
            <a:spLocks noChangeArrowheads="1" noChangeShapeType="1" noTextEdit="1"/>
          </p:cNvSpPr>
          <p:nvPr/>
        </p:nvSpPr>
        <p:spPr bwMode="auto">
          <a:xfrm rot="5400000">
            <a:off x="4457700" y="3009900"/>
            <a:ext cx="5029200" cy="2057400"/>
          </a:xfrm>
          <a:prstGeom prst="rect">
            <a:avLst/>
          </a:prstGeom>
        </p:spPr>
        <p:txBody>
          <a:bodyPr vert="wordArtVert" wrap="none" fromWordArt="1">
            <a:prstTxWarp prst="textPlain">
              <a:avLst>
                <a:gd name="adj" fmla="val 50000"/>
              </a:avLst>
            </a:prstTxWarp>
            <a:scene3d>
              <a:camera prst="legacyPerspectiveFront">
                <a:rot lat="20639996" lon="20699996" rev="0"/>
              </a:camera>
              <a:lightRig rig="legacyNormal3" dir="l"/>
            </a:scene3d>
            <a:sp3d extrusionH="201600" prstMaterial="legacyPlastic">
              <a:extrusionClr>
                <a:srgbClr val="FF9966"/>
              </a:extrusionClr>
            </a:sp3d>
          </a:bodyPr>
          <a:lstStyle/>
          <a:p>
            <a:pPr algn="ctr" fontAlgn="auto"/>
            <a:r>
              <a:rPr lang="en-US" sz="3600" kern="10" dirty="0">
                <a:ln w="9525">
                  <a:round/>
                  <a:headEnd/>
                  <a:tailEnd/>
                </a:ln>
                <a:solidFill>
                  <a:srgbClr val="CC0000"/>
                </a:solidFill>
                <a:latin typeface="Arial Black"/>
              </a:rPr>
              <a:t>Felt</a:t>
            </a:r>
          </a:p>
          <a:p>
            <a:pPr algn="ctr" fontAlgn="auto"/>
            <a:r>
              <a:rPr lang="en-US" sz="3600" kern="10" dirty="0">
                <a:ln w="9525">
                  <a:round/>
                  <a:headEnd/>
                  <a:tailEnd/>
                </a:ln>
                <a:solidFill>
                  <a:srgbClr val="CC0000"/>
                </a:solidFill>
                <a:latin typeface="Arial Black"/>
              </a:rPr>
              <a:t>Needs</a:t>
            </a:r>
          </a:p>
        </p:txBody>
      </p:sp>
      <p:pic>
        <p:nvPicPr>
          <p:cNvPr id="34820" name="Picture 8" descr="9_SLIPS"/>
          <p:cNvPicPr>
            <a:picLocks noGrp="1" noChangeAspect="1" noChangeArrowheads="1"/>
          </p:cNvPicPr>
          <p:nvPr>
            <p:ph idx="1"/>
          </p:nvPr>
        </p:nvPicPr>
        <p:blipFill>
          <a:blip r:embed="rId2"/>
          <a:srcRect/>
          <a:stretch>
            <a:fillRect/>
          </a:stretch>
        </p:blipFill>
        <p:spPr>
          <a:xfrm>
            <a:off x="152400" y="1377863"/>
            <a:ext cx="5334000" cy="5480137"/>
          </a:xfrm>
          <a:noFill/>
        </p:spPr>
      </p:pic>
      <p:pic>
        <p:nvPicPr>
          <p:cNvPr id="100361" name="Picture 9" descr="j0299763"/>
          <p:cNvPicPr>
            <a:picLocks noChangeAspect="1" noChangeArrowheads="1"/>
          </p:cNvPicPr>
          <p:nvPr/>
        </p:nvPicPr>
        <p:blipFill>
          <a:blip r:embed="rId3"/>
          <a:srcRect/>
          <a:stretch>
            <a:fillRect/>
          </a:stretch>
        </p:blipFill>
        <p:spPr bwMode="auto">
          <a:xfrm>
            <a:off x="2057400" y="2743200"/>
            <a:ext cx="1827213" cy="1504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100361"/>
                                        </p:tgtEl>
                                        <p:attrNameLst>
                                          <p:attrName>style.visibility</p:attrName>
                                        </p:attrNameLst>
                                      </p:cBhvr>
                                      <p:to>
                                        <p:strVal val="visible"/>
                                      </p:to>
                                    </p:set>
                                    <p:anim calcmode="lin" valueType="num">
                                      <p:cBhvr additive="base">
                                        <p:cTn id="7" dur="1000" fill="hold"/>
                                        <p:tgtEl>
                                          <p:spTgt spid="100361"/>
                                        </p:tgtEl>
                                        <p:attrNameLst>
                                          <p:attrName>ppt_x</p:attrName>
                                        </p:attrNameLst>
                                      </p:cBhvr>
                                      <p:tavLst>
                                        <p:tav tm="0">
                                          <p:val>
                                            <p:strVal val="#ppt_x"/>
                                          </p:val>
                                        </p:tav>
                                        <p:tav tm="100000">
                                          <p:val>
                                            <p:strVal val="#ppt_x"/>
                                          </p:val>
                                        </p:tav>
                                      </p:tavLst>
                                    </p:anim>
                                    <p:anim calcmode="lin" valueType="num">
                                      <p:cBhvr additive="base">
                                        <p:cTn id="8" dur="1000" fill="hold"/>
                                        <p:tgtEl>
                                          <p:spTgt spid="1003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2. Participation</a:t>
            </a:r>
          </a:p>
        </p:txBody>
      </p:sp>
      <p:pic>
        <p:nvPicPr>
          <p:cNvPr id="36867" name="Picture 4" descr="11"/>
          <p:cNvPicPr>
            <a:picLocks noGrp="1" noChangeAspect="1" noChangeArrowheads="1"/>
          </p:cNvPicPr>
          <p:nvPr>
            <p:ph idx="1"/>
          </p:nvPr>
        </p:nvPicPr>
        <p:blipFill>
          <a:blip r:embed="rId2"/>
          <a:srcRect/>
          <a:stretch>
            <a:fillRect/>
          </a:stretch>
        </p:blipFill>
        <p:spPr>
          <a:xfrm>
            <a:off x="1600200" y="1371600"/>
            <a:ext cx="6705600" cy="4724400"/>
          </a:xfrm>
          <a:noFill/>
        </p:spPr>
      </p:pic>
      <p:sp>
        <p:nvSpPr>
          <p:cNvPr id="36868" name="WordArt 6"/>
          <p:cNvSpPr>
            <a:spLocks noChangeArrowheads="1" noChangeShapeType="1" noTextEdit="1"/>
          </p:cNvSpPr>
          <p:nvPr/>
        </p:nvSpPr>
        <p:spPr bwMode="auto">
          <a:xfrm rot="5400000">
            <a:off x="-2114550" y="3181350"/>
            <a:ext cx="5486400" cy="647700"/>
          </a:xfrm>
          <a:prstGeom prst="rect">
            <a:avLst/>
          </a:prstGeom>
        </p:spPr>
        <p:txBody>
          <a:bodyPr vert="wordArtVert" wrap="none" fromWordArt="1">
            <a:prstTxWarp prst="textWave4">
              <a:avLst>
                <a:gd name="adj1" fmla="val 13005"/>
                <a:gd name="adj2" fmla="val 0"/>
              </a:avLst>
            </a:prstTxWarp>
          </a:bodyPr>
          <a:lstStyle/>
          <a:p>
            <a:pPr algn="ctr" fontAlgn="auto"/>
            <a:r>
              <a:rPr lang="en-US" sz="3600" kern="10">
                <a:ln w="9525">
                  <a:noFill/>
                  <a:round/>
                  <a:headEnd/>
                  <a:tailEnd/>
                </a:ln>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Black"/>
              </a:rPr>
              <a:t>Active learning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3. Known to unknown</a:t>
            </a:r>
          </a:p>
        </p:txBody>
      </p:sp>
      <p:sp>
        <p:nvSpPr>
          <p:cNvPr id="37891" name="Rectangle 3"/>
          <p:cNvSpPr>
            <a:spLocks noGrp="1" noChangeArrowheads="1"/>
          </p:cNvSpPr>
          <p:nvPr>
            <p:ph type="body" idx="1"/>
          </p:nvPr>
        </p:nvSpPr>
        <p:spPr/>
        <p:txBody>
          <a:bodyPr/>
          <a:lstStyle/>
          <a:p>
            <a:pPr eaLnBrk="1" hangingPunct="1">
              <a:lnSpc>
                <a:spcPct val="90000"/>
              </a:lnSpc>
            </a:pPr>
            <a:r>
              <a:rPr lang="en-US" smtClean="0"/>
              <a:t>From where the people are  to new knowledge</a:t>
            </a:r>
          </a:p>
          <a:p>
            <a:pPr eaLnBrk="1" hangingPunct="1">
              <a:lnSpc>
                <a:spcPct val="90000"/>
              </a:lnSpc>
            </a:pPr>
            <a:endParaRPr lang="en-US" smtClean="0"/>
          </a:p>
          <a:p>
            <a:pPr eaLnBrk="1" hangingPunct="1">
              <a:lnSpc>
                <a:spcPct val="90000"/>
              </a:lnSpc>
            </a:pPr>
            <a:r>
              <a:rPr lang="en-US" smtClean="0"/>
              <a:t>From particular to general</a:t>
            </a:r>
          </a:p>
          <a:p>
            <a:pPr eaLnBrk="1" hangingPunct="1">
              <a:lnSpc>
                <a:spcPct val="90000"/>
              </a:lnSpc>
            </a:pPr>
            <a:endParaRPr lang="en-US" smtClean="0"/>
          </a:p>
          <a:p>
            <a:pPr eaLnBrk="1" hangingPunct="1">
              <a:lnSpc>
                <a:spcPct val="90000"/>
              </a:lnSpc>
            </a:pPr>
            <a:r>
              <a:rPr lang="en-US" smtClean="0"/>
              <a:t>From easy to more difficult</a:t>
            </a:r>
          </a:p>
          <a:p>
            <a:pPr eaLnBrk="1" hangingPunct="1">
              <a:lnSpc>
                <a:spcPct val="90000"/>
              </a:lnSpc>
            </a:pPr>
            <a:endParaRPr lang="en-US" smtClean="0"/>
          </a:p>
          <a:p>
            <a:pPr eaLnBrk="1" hangingPunct="1">
              <a:lnSpc>
                <a:spcPct val="90000"/>
              </a:lnSpc>
            </a:pPr>
            <a:r>
              <a:rPr lang="en-US" smtClean="0"/>
              <a:t>Obstacles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4. Comprehension</a:t>
            </a:r>
          </a:p>
        </p:txBody>
      </p:sp>
      <p:sp>
        <p:nvSpPr>
          <p:cNvPr id="38915" name="Rectangle 6"/>
          <p:cNvSpPr>
            <a:spLocks noGrp="1" noChangeArrowheads="1"/>
          </p:cNvSpPr>
          <p:nvPr>
            <p:ph type="body" sz="half" idx="1"/>
          </p:nvPr>
        </p:nvSpPr>
        <p:spPr/>
        <p:txBody>
          <a:bodyPr/>
          <a:lstStyle/>
          <a:p>
            <a:pPr eaLnBrk="1" hangingPunct="1"/>
            <a:r>
              <a:rPr lang="en-US" sz="2800" smtClean="0"/>
              <a:t>Knowledge</a:t>
            </a:r>
          </a:p>
          <a:p>
            <a:pPr eaLnBrk="1" hangingPunct="1"/>
            <a:endParaRPr lang="en-US" sz="2800" smtClean="0"/>
          </a:p>
          <a:p>
            <a:pPr eaLnBrk="1" hangingPunct="1"/>
            <a:r>
              <a:rPr lang="en-US" sz="2800" smtClean="0"/>
              <a:t>Education,literacy</a:t>
            </a:r>
          </a:p>
          <a:p>
            <a:pPr eaLnBrk="1" hangingPunct="1"/>
            <a:endParaRPr lang="en-US" sz="2800" smtClean="0"/>
          </a:p>
          <a:p>
            <a:pPr eaLnBrk="1" hangingPunct="1"/>
            <a:r>
              <a:rPr lang="en-US" sz="2800" smtClean="0"/>
              <a:t>Within mental capacity</a:t>
            </a:r>
          </a:p>
          <a:p>
            <a:pPr eaLnBrk="1" hangingPunct="1"/>
            <a:endParaRPr lang="en-US" sz="2800" smtClean="0"/>
          </a:p>
          <a:p>
            <a:pPr eaLnBrk="1" hangingPunct="1"/>
            <a:r>
              <a:rPr lang="en-US" sz="2800" smtClean="0"/>
              <a:t>Language</a:t>
            </a:r>
          </a:p>
        </p:txBody>
      </p:sp>
      <p:pic>
        <p:nvPicPr>
          <p:cNvPr id="38916" name="Picture 4" descr="19"/>
          <p:cNvPicPr>
            <a:picLocks noGrp="1" noChangeAspect="1" noChangeArrowheads="1" noCrop="1"/>
          </p:cNvPicPr>
          <p:nvPr>
            <p:ph sz="quarter" idx="2"/>
          </p:nvPr>
        </p:nvPicPr>
        <p:blipFill>
          <a:blip r:embed="rId2"/>
          <a:srcRect/>
          <a:stretch>
            <a:fillRect/>
          </a:stretch>
        </p:blipFill>
        <p:spPr>
          <a:xfrm>
            <a:off x="7315200" y="381000"/>
            <a:ext cx="1398588" cy="2185988"/>
          </a:xfrm>
          <a:noFill/>
        </p:spPr>
      </p:pic>
      <p:pic>
        <p:nvPicPr>
          <p:cNvPr id="38917" name="Picture 7"/>
          <p:cNvPicPr>
            <a:picLocks noGrp="1" noChangeAspect="1" noChangeArrowheads="1"/>
          </p:cNvPicPr>
          <p:nvPr>
            <p:ph sz="quarter" idx="3"/>
          </p:nvPr>
        </p:nvPicPr>
        <p:blipFill>
          <a:blip r:embed="rId3"/>
          <a:srcRect/>
          <a:stretch>
            <a:fillRect/>
          </a:stretch>
        </p:blipFill>
        <p:spPr>
          <a:xfrm>
            <a:off x="4343400" y="2590800"/>
            <a:ext cx="3886200" cy="4267200"/>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GB" smtClean="0"/>
          </a:p>
        </p:txBody>
      </p:sp>
      <p:sp>
        <p:nvSpPr>
          <p:cNvPr id="41987" name="Rectangle 3"/>
          <p:cNvSpPr>
            <a:spLocks noGrp="1" noChangeArrowheads="1"/>
          </p:cNvSpPr>
          <p:nvPr>
            <p:ph type="body" idx="1"/>
          </p:nvPr>
        </p:nvSpPr>
        <p:spPr/>
        <p:txBody>
          <a:bodyPr/>
          <a:lstStyle/>
          <a:p>
            <a:pPr eaLnBrk="1" hangingPunct="1"/>
            <a:endParaRPr lang="en-GB" smtClean="0"/>
          </a:p>
        </p:txBody>
      </p:sp>
      <p:pic>
        <p:nvPicPr>
          <p:cNvPr id="41988" name="Picture 5" descr="DSC0052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5. Reinforcement</a:t>
            </a:r>
          </a:p>
        </p:txBody>
      </p:sp>
      <p:pic>
        <p:nvPicPr>
          <p:cNvPr id="43011" name="Picture 4" descr="GA3_5"/>
          <p:cNvPicPr>
            <a:picLocks noGrp="1" noChangeAspect="1" noChangeArrowheads="1" noCrop="1"/>
          </p:cNvPicPr>
          <p:nvPr>
            <p:ph idx="1"/>
          </p:nvPr>
        </p:nvPicPr>
        <p:blipFill>
          <a:blip r:embed="rId2"/>
          <a:srcRect/>
          <a:stretch>
            <a:fillRect/>
          </a:stretch>
        </p:blipFill>
        <p:spPr>
          <a:xfrm rot="16200000">
            <a:off x="2309018" y="1729582"/>
            <a:ext cx="4525963" cy="4114800"/>
          </a:xfrm>
          <a:noFill/>
        </p:spPr>
      </p:pic>
      <p:sp>
        <p:nvSpPr>
          <p:cNvPr id="43012" name="WordArt 6"/>
          <p:cNvSpPr>
            <a:spLocks noChangeArrowheads="1" noChangeShapeType="1" noTextEdit="1"/>
          </p:cNvSpPr>
          <p:nvPr/>
        </p:nvSpPr>
        <p:spPr bwMode="auto">
          <a:xfrm>
            <a:off x="3124200" y="6019800"/>
            <a:ext cx="2505075"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Booster dose</a:t>
            </a:r>
          </a:p>
        </p:txBody>
      </p:sp>
      <p:sp>
        <p:nvSpPr>
          <p:cNvPr id="114695" name="Text Box 7"/>
          <p:cNvSpPr txBox="1">
            <a:spLocks noChangeArrowheads="1"/>
          </p:cNvSpPr>
          <p:nvPr/>
        </p:nvSpPr>
        <p:spPr bwMode="auto">
          <a:xfrm>
            <a:off x="228600" y="2590800"/>
            <a:ext cx="2057400" cy="1373188"/>
          </a:xfrm>
          <a:prstGeom prst="rect">
            <a:avLst/>
          </a:prstGeom>
          <a:noFill/>
          <a:ln w="9525">
            <a:noFill/>
            <a:miter lim="800000"/>
            <a:headEnd/>
            <a:tailEnd/>
          </a:ln>
        </p:spPr>
        <p:txBody>
          <a:bodyPr>
            <a:spAutoFit/>
          </a:bodyPr>
          <a:lstStyle/>
          <a:p>
            <a:pPr algn="ctr"/>
            <a:r>
              <a:rPr lang="en-US" sz="2800">
                <a:solidFill>
                  <a:srgbClr val="FFFF00"/>
                </a:solidFill>
              </a:rPr>
              <a:t>Inoculation </a:t>
            </a:r>
          </a:p>
          <a:p>
            <a:pPr algn="ctr"/>
            <a:r>
              <a:rPr lang="en-US" sz="2800">
                <a:solidFill>
                  <a:srgbClr val="FFFF00"/>
                </a:solidFill>
              </a:rPr>
              <a:t>based </a:t>
            </a:r>
          </a:p>
          <a:p>
            <a:pPr algn="ctr"/>
            <a:r>
              <a:rPr lang="en-US" sz="2800">
                <a:solidFill>
                  <a:srgbClr val="FFFF00"/>
                </a:solidFill>
              </a:rPr>
              <a:t>prevention</a:t>
            </a:r>
            <a:endParaRPr lang="en-GB" sz="2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4695"/>
                                        </p:tgtEl>
                                        <p:attrNameLst>
                                          <p:attrName>style.visibility</p:attrName>
                                        </p:attrNameLst>
                                      </p:cBhvr>
                                      <p:to>
                                        <p:strVal val="visible"/>
                                      </p:to>
                                    </p:set>
                                    <p:anim calcmode="lin" valueType="num">
                                      <p:cBhvr>
                                        <p:cTn id="7" dur="500" fill="hold"/>
                                        <p:tgtEl>
                                          <p:spTgt spid="114695"/>
                                        </p:tgtEl>
                                        <p:attrNameLst>
                                          <p:attrName>ppt_w</p:attrName>
                                        </p:attrNameLst>
                                      </p:cBhvr>
                                      <p:tavLst>
                                        <p:tav tm="0">
                                          <p:val>
                                            <p:fltVal val="0"/>
                                          </p:val>
                                        </p:tav>
                                        <p:tav tm="100000">
                                          <p:val>
                                            <p:strVal val="#ppt_w"/>
                                          </p:val>
                                        </p:tav>
                                      </p:tavLst>
                                    </p:anim>
                                    <p:anim calcmode="lin" valueType="num">
                                      <p:cBhvr>
                                        <p:cTn id="8" dur="500" fill="hold"/>
                                        <p:tgtEl>
                                          <p:spTgt spid="114695"/>
                                        </p:tgtEl>
                                        <p:attrNameLst>
                                          <p:attrName>ppt_h</p:attrName>
                                        </p:attrNameLst>
                                      </p:cBhvr>
                                      <p:tavLst>
                                        <p:tav tm="0">
                                          <p:val>
                                            <p:fltVal val="0"/>
                                          </p:val>
                                        </p:tav>
                                        <p:tav tm="100000">
                                          <p:val>
                                            <p:strVal val="#ppt_h"/>
                                          </p:val>
                                        </p:tav>
                                      </p:tavLst>
                                    </p:anim>
                                    <p:animEffect transition="in" filter="fade">
                                      <p:cBhvr>
                                        <p:cTn id="9" dur="500"/>
                                        <p:tgtEl>
                                          <p:spTgt spid="114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6. Motivation</a:t>
            </a:r>
          </a:p>
        </p:txBody>
      </p:sp>
      <p:sp>
        <p:nvSpPr>
          <p:cNvPr id="44035" name="Rectangle 6"/>
          <p:cNvSpPr>
            <a:spLocks noGrp="1" noChangeArrowheads="1"/>
          </p:cNvSpPr>
          <p:nvPr>
            <p:ph type="body" sz="half" idx="1"/>
          </p:nvPr>
        </p:nvSpPr>
        <p:spPr>
          <a:xfrm>
            <a:off x="457200" y="1676400"/>
            <a:ext cx="4038600" cy="4373563"/>
          </a:xfrm>
        </p:spPr>
        <p:txBody>
          <a:bodyPr/>
          <a:lstStyle/>
          <a:p>
            <a:pPr eaLnBrk="1" hangingPunct="1"/>
            <a:r>
              <a:rPr lang="en-US" sz="2800" smtClean="0"/>
              <a:t>Primary motives</a:t>
            </a:r>
          </a:p>
          <a:p>
            <a:pPr eaLnBrk="1" hangingPunct="1"/>
            <a:endParaRPr lang="en-US" sz="2800" smtClean="0"/>
          </a:p>
          <a:p>
            <a:pPr eaLnBrk="1" hangingPunct="1"/>
            <a:r>
              <a:rPr lang="en-US" sz="2800" smtClean="0"/>
              <a:t>Secondary motives</a:t>
            </a:r>
          </a:p>
          <a:p>
            <a:pPr eaLnBrk="1" hangingPunct="1"/>
            <a:endParaRPr lang="en-US" sz="2800" smtClean="0"/>
          </a:p>
          <a:p>
            <a:pPr eaLnBrk="1" hangingPunct="1"/>
            <a:r>
              <a:rPr lang="en-US" sz="2800" smtClean="0"/>
              <a:t>Physiological</a:t>
            </a:r>
          </a:p>
          <a:p>
            <a:pPr eaLnBrk="1" hangingPunct="1"/>
            <a:endParaRPr lang="en-US" sz="2800" smtClean="0"/>
          </a:p>
          <a:p>
            <a:pPr eaLnBrk="1" hangingPunct="1"/>
            <a:r>
              <a:rPr lang="en-US" sz="2800" smtClean="0"/>
              <a:t>Learned</a:t>
            </a:r>
          </a:p>
        </p:txBody>
      </p:sp>
      <p:pic>
        <p:nvPicPr>
          <p:cNvPr id="44036" name="Picture 4"/>
          <p:cNvPicPr>
            <a:picLocks noGrp="1" noChangeAspect="1" noChangeArrowheads="1"/>
          </p:cNvPicPr>
          <p:nvPr>
            <p:ph sz="half" idx="2"/>
          </p:nvPr>
        </p:nvPicPr>
        <p:blipFill>
          <a:blip r:embed="rId2"/>
          <a:srcRect/>
          <a:stretch>
            <a:fillRect/>
          </a:stretch>
        </p:blipFill>
        <p:spPr>
          <a:xfrm>
            <a:off x="4648200" y="1600200"/>
            <a:ext cx="4038600" cy="4419600"/>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GB" smtClean="0"/>
          </a:p>
        </p:txBody>
      </p:sp>
      <p:sp>
        <p:nvSpPr>
          <p:cNvPr id="45059" name="Rectangle 3"/>
          <p:cNvSpPr>
            <a:spLocks noGrp="1" noChangeArrowheads="1"/>
          </p:cNvSpPr>
          <p:nvPr>
            <p:ph type="body" idx="1"/>
          </p:nvPr>
        </p:nvSpPr>
        <p:spPr/>
        <p:txBody>
          <a:bodyPr/>
          <a:lstStyle/>
          <a:p>
            <a:pPr eaLnBrk="1" hangingPunct="1"/>
            <a:r>
              <a:rPr lang="en-US" smtClean="0"/>
              <a:t>The need or drive</a:t>
            </a:r>
          </a:p>
          <a:p>
            <a:pPr eaLnBrk="1" hangingPunct="1"/>
            <a:endParaRPr lang="en-US" smtClean="0"/>
          </a:p>
          <a:p>
            <a:pPr eaLnBrk="1" hangingPunct="1"/>
            <a:r>
              <a:rPr lang="en-US" smtClean="0"/>
              <a:t>Action</a:t>
            </a:r>
          </a:p>
          <a:p>
            <a:pPr eaLnBrk="1" hangingPunct="1"/>
            <a:endParaRPr lang="en-US" smtClean="0"/>
          </a:p>
          <a:p>
            <a:pPr eaLnBrk="1" hangingPunct="1"/>
            <a:r>
              <a:rPr lang="en-US" smtClean="0"/>
              <a:t>A goal or incentive to be achieved</a:t>
            </a:r>
          </a:p>
          <a:p>
            <a:pPr eaLnBrk="1" hangingPunct="1"/>
            <a:endParaRPr lang="en-US" smtClean="0"/>
          </a:p>
          <a:p>
            <a:pPr eaLnBrk="1" hangingPunct="1"/>
            <a:r>
              <a:rPr lang="en-US" smtClean="0"/>
              <a:t>Some form of satisfaction</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7. Learning by doing</a:t>
            </a:r>
          </a:p>
        </p:txBody>
      </p:sp>
      <p:pic>
        <p:nvPicPr>
          <p:cNvPr id="46083" name="Picture 4" descr="LEARNING"/>
          <p:cNvPicPr>
            <a:picLocks noGrp="1" noChangeAspect="1" noChangeArrowheads="1"/>
          </p:cNvPicPr>
          <p:nvPr>
            <p:ph idx="1"/>
          </p:nvPr>
        </p:nvPicPr>
        <p:blipFill>
          <a:blip r:embed="rId2"/>
          <a:srcRect l="5634" t="10101" r="5606" b="5717"/>
          <a:stretch>
            <a:fillRect/>
          </a:stretch>
        </p:blipFill>
        <p:spPr>
          <a:xfrm>
            <a:off x="533400" y="1295400"/>
            <a:ext cx="8153400" cy="51816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C4C7DD9-6C41-4C87-84FE-33651F72BA5F}" type="slidenum">
              <a:rPr lang="en-US"/>
              <a:pPr>
                <a:defRPr/>
              </a:pPr>
              <a:t>4</a:t>
            </a:fld>
            <a:endParaRPr lang="en-US"/>
          </a:p>
        </p:txBody>
      </p:sp>
      <p:pic>
        <p:nvPicPr>
          <p:cNvPr id="8" name="Picture 7" descr="baby"/>
          <p:cNvPicPr>
            <a:picLocks noChangeAspect="1" noChangeArrowheads="1"/>
          </p:cNvPicPr>
          <p:nvPr/>
        </p:nvPicPr>
        <p:blipFill>
          <a:blip r:embed="rId2"/>
          <a:srcRect/>
          <a:stretch>
            <a:fillRect/>
          </a:stretch>
        </p:blipFill>
        <p:spPr bwMode="auto">
          <a:xfrm rot="16988712">
            <a:off x="1357961" y="1498594"/>
            <a:ext cx="3743325" cy="56388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Picture 4" descr="01019051"/>
          <p:cNvPicPr>
            <a:picLocks noGrp="1" noChangeAspect="1" noChangeArrowheads="1"/>
          </p:cNvPicPr>
          <p:nvPr>
            <p:ph sz="half" idx="4294967295"/>
          </p:nvPr>
        </p:nvPicPr>
        <p:blipFill>
          <a:blip r:embed="rId3"/>
          <a:srcRect/>
          <a:stretch>
            <a:fillRect/>
          </a:stretch>
        </p:blipFill>
        <p:spPr>
          <a:xfrm>
            <a:off x="4953000" y="0"/>
            <a:ext cx="4191000" cy="3509963"/>
          </a:xfrm>
          <a:prstGeom prst="roundRect">
            <a:avLst>
              <a:gd name="adj" fmla="val 4167"/>
            </a:avLst>
          </a:prstGeom>
          <a:solidFill>
            <a:srgbClr val="FFFFFF"/>
          </a:solidFill>
          <a:ln w="76200" cap="sq">
            <a:solidFill>
              <a:srgbClr val="292929"/>
            </a:solidFill>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8. Soil, seed and sower</a:t>
            </a:r>
          </a:p>
        </p:txBody>
      </p:sp>
      <p:sp>
        <p:nvSpPr>
          <p:cNvPr id="119812" name="Oval 4" descr="Cork"/>
          <p:cNvSpPr>
            <a:spLocks noChangeArrowheads="1"/>
          </p:cNvSpPr>
          <p:nvPr/>
        </p:nvSpPr>
        <p:spPr bwMode="auto">
          <a:xfrm>
            <a:off x="914400" y="1905000"/>
            <a:ext cx="1905000" cy="4038600"/>
          </a:xfrm>
          <a:prstGeom prst="ellipse">
            <a:avLst/>
          </a:prstGeom>
          <a:blipFill dpi="0" rotWithShape="0">
            <a:blip r:embed="rId2"/>
            <a:srcRect/>
            <a:tile tx="0" ty="0" sx="100000" sy="100000" flip="none" algn="tl"/>
          </a:blipFill>
          <a:ln w="9525">
            <a:solidFill>
              <a:schemeClr val="tx1"/>
            </a:solidFill>
            <a:round/>
            <a:headEnd/>
            <a:tailEnd/>
          </a:ln>
        </p:spPr>
        <p:txBody>
          <a:bodyPr wrap="none" anchor="ctr"/>
          <a:lstStyle/>
          <a:p>
            <a:pPr algn="ctr"/>
            <a:r>
              <a:rPr lang="en-US" sz="2800" b="1"/>
              <a:t>People</a:t>
            </a:r>
          </a:p>
        </p:txBody>
      </p:sp>
      <p:sp>
        <p:nvSpPr>
          <p:cNvPr id="119814" name="WordArt 6"/>
          <p:cNvSpPr>
            <a:spLocks noChangeArrowheads="1" noChangeShapeType="1" noTextEdit="1"/>
          </p:cNvSpPr>
          <p:nvPr/>
        </p:nvSpPr>
        <p:spPr bwMode="auto">
          <a:xfrm>
            <a:off x="5943600" y="5791200"/>
            <a:ext cx="2257425"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Health facts</a:t>
            </a:r>
          </a:p>
        </p:txBody>
      </p:sp>
      <p:sp>
        <p:nvSpPr>
          <p:cNvPr id="119815" name="AutoShape 7"/>
          <p:cNvSpPr>
            <a:spLocks noChangeArrowheads="1"/>
          </p:cNvSpPr>
          <p:nvPr/>
        </p:nvSpPr>
        <p:spPr bwMode="auto">
          <a:xfrm>
            <a:off x="3048000" y="2590800"/>
            <a:ext cx="2895600" cy="2819400"/>
          </a:xfrm>
          <a:prstGeom prst="leftArrow">
            <a:avLst>
              <a:gd name="adj1" fmla="val 50000"/>
              <a:gd name="adj2" fmla="val 25676"/>
            </a:avLst>
          </a:prstGeom>
          <a:solidFill>
            <a:schemeClr val="accent1"/>
          </a:solidFill>
          <a:ln w="9525">
            <a:solidFill>
              <a:schemeClr val="tx1"/>
            </a:solidFill>
            <a:miter lim="800000"/>
            <a:headEnd/>
            <a:tailEnd/>
          </a:ln>
        </p:spPr>
        <p:txBody>
          <a:bodyPr wrap="none" anchor="ctr"/>
          <a:lstStyle/>
          <a:p>
            <a:pPr algn="ctr"/>
            <a:r>
              <a:rPr lang="en-US" sz="3200"/>
              <a:t>Media</a:t>
            </a:r>
          </a:p>
        </p:txBody>
      </p:sp>
      <p:sp>
        <p:nvSpPr>
          <p:cNvPr id="47110" name="Rectangle 8"/>
          <p:cNvSpPr>
            <a:spLocks noGrp="1" noChangeArrowheads="1"/>
          </p:cNvSpPr>
          <p:nvPr>
            <p:ph type="body" idx="1"/>
          </p:nvPr>
        </p:nvSpPr>
        <p:spPr/>
        <p:txBody>
          <a:bodyPr/>
          <a:lstStyle/>
          <a:p>
            <a:pPr eaLnBrk="1" hangingPunct="1"/>
            <a:endParaRPr lang="en-GB" smtClean="0"/>
          </a:p>
        </p:txBody>
      </p:sp>
      <p:pic>
        <p:nvPicPr>
          <p:cNvPr id="47111" name="Picture 9"/>
          <p:cNvPicPr>
            <a:picLocks noChangeAspect="1" noChangeArrowheads="1"/>
          </p:cNvPicPr>
          <p:nvPr/>
        </p:nvPicPr>
        <p:blipFill>
          <a:blip r:embed="rId3"/>
          <a:srcRect l="75926" t="38724" b="9085"/>
          <a:stretch>
            <a:fillRect/>
          </a:stretch>
        </p:blipFill>
        <p:spPr bwMode="auto">
          <a:xfrm>
            <a:off x="6248400" y="1676400"/>
            <a:ext cx="1981200"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dissolve">
                                      <p:cBhvr>
                                        <p:cTn id="7" dur="500"/>
                                        <p:tgtEl>
                                          <p:spTgt spid="119812"/>
                                        </p:tgtEl>
                                      </p:cBhvr>
                                    </p:animEffect>
                                  </p:childTnLst>
                                </p:cTn>
                              </p:par>
                              <p:par>
                                <p:cTn id="8" presetID="3" presetClass="entr" presetSubtype="0" fill="hold" grpId="0" nodeType="withEffect">
                                  <p:stCondLst>
                                    <p:cond delay="0"/>
                                  </p:stCondLst>
                                  <p:childTnLst>
                                    <p:set>
                                      <p:cBhvr>
                                        <p:cTn id="9" dur="1" fill="hold">
                                          <p:stCondLst>
                                            <p:cond delay="0"/>
                                          </p:stCondLst>
                                        </p:cTn>
                                        <p:tgtEl>
                                          <p:spTgt spid="1198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19815"/>
                                        </p:tgtEl>
                                        <p:attrNameLst>
                                          <p:attrName>style.visibility</p:attrName>
                                        </p:attrNameLst>
                                      </p:cBhvr>
                                      <p:to>
                                        <p:strVal val="visible"/>
                                      </p:to>
                                    </p:set>
                                    <p:animEffect transition="in" filter="fade">
                                      <p:cBhvr>
                                        <p:cTn id="14" dur="2000"/>
                                        <p:tgtEl>
                                          <p:spTgt spid="119815"/>
                                        </p:tgtEl>
                                      </p:cBhvr>
                                    </p:animEffect>
                                    <p:anim calcmode="lin" valueType="num">
                                      <p:cBhvr>
                                        <p:cTn id="15" dur="2000" fill="hold"/>
                                        <p:tgtEl>
                                          <p:spTgt spid="119815"/>
                                        </p:tgtEl>
                                        <p:attrNameLst>
                                          <p:attrName>ppt_w</p:attrName>
                                        </p:attrNameLst>
                                      </p:cBhvr>
                                      <p:tavLst>
                                        <p:tav tm="0" fmla="#ppt_w*sin(2.5*pi*$)">
                                          <p:val>
                                            <p:fltVal val="0"/>
                                          </p:val>
                                        </p:tav>
                                        <p:tav tm="100000">
                                          <p:val>
                                            <p:fltVal val="1"/>
                                          </p:val>
                                        </p:tav>
                                      </p:tavLst>
                                    </p:anim>
                                    <p:anim calcmode="lin" valueType="num">
                                      <p:cBhvr>
                                        <p:cTn id="16" dur="2000" fill="hold"/>
                                        <p:tgtEl>
                                          <p:spTgt spid="1198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P spid="119814" grpId="0" animBg="1"/>
      <p:bldP spid="1198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9. Credibility</a:t>
            </a:r>
          </a:p>
        </p:txBody>
      </p:sp>
      <p:sp>
        <p:nvSpPr>
          <p:cNvPr id="4" name="Rectangle 3"/>
          <p:cNvSpPr/>
          <p:nvPr/>
        </p:nvSpPr>
        <p:spPr>
          <a:xfrm>
            <a:off x="457200" y="1752600"/>
            <a:ext cx="8229600" cy="2369880"/>
          </a:xfrm>
          <a:prstGeom prst="rect">
            <a:avLst/>
          </a:prstGeom>
        </p:spPr>
        <p:txBody>
          <a:bodyPr wrap="square">
            <a:spAutoFit/>
          </a:bodyPr>
          <a:lstStyle/>
          <a:p>
            <a:pPr marL="609600" indent="-609600" eaLnBrk="1" fontAlgn="auto" hangingPunct="1">
              <a:spcAft>
                <a:spcPts val="0"/>
              </a:spcAft>
              <a:buClr>
                <a:schemeClr val="accent3"/>
              </a:buClr>
              <a:buFont typeface="Wingdings 2"/>
              <a:buNone/>
              <a:defRPr/>
            </a:pPr>
            <a:r>
              <a:rPr lang="en-US" sz="2800" dirty="0" smtClean="0">
                <a:solidFill>
                  <a:schemeClr val="tx1">
                    <a:lumMod val="95000"/>
                    <a:lumOff val="5000"/>
                  </a:schemeClr>
                </a:solidFill>
              </a:rPr>
              <a:t>Degree to which the message to be communicated is perceived as trustworthy by the receiver </a:t>
            </a:r>
          </a:p>
          <a:p>
            <a:pPr marL="990600" lvl="1" indent="-533400" eaLnBrk="1" fontAlgn="auto" hangingPunct="1">
              <a:spcAft>
                <a:spcPts val="0"/>
              </a:spcAft>
              <a:buFontTx/>
              <a:buAutoNum type="arabicParenR"/>
              <a:defRPr/>
            </a:pPr>
            <a:r>
              <a:rPr lang="en-US" dirty="0" smtClean="0">
                <a:solidFill>
                  <a:schemeClr val="tx1">
                    <a:lumMod val="95000"/>
                    <a:lumOff val="5000"/>
                  </a:schemeClr>
                </a:solidFill>
              </a:rPr>
              <a:t> based on facts &amp; scientific knowledge </a:t>
            </a:r>
          </a:p>
          <a:p>
            <a:pPr marL="990600" lvl="1" indent="-533400" eaLnBrk="1" fontAlgn="auto" hangingPunct="1">
              <a:spcAft>
                <a:spcPts val="0"/>
              </a:spcAft>
              <a:buFontTx/>
              <a:buAutoNum type="arabicParenR"/>
              <a:defRPr/>
            </a:pPr>
            <a:r>
              <a:rPr lang="en-US" dirty="0" smtClean="0">
                <a:solidFill>
                  <a:schemeClr val="tx1">
                    <a:lumMod val="95000"/>
                    <a:lumOff val="5000"/>
                  </a:schemeClr>
                </a:solidFill>
              </a:rPr>
              <a:t>should consider local culture, education system &amp; social goals </a:t>
            </a:r>
          </a:p>
          <a:p>
            <a:pPr marL="609600" indent="-609600" eaLnBrk="1" fontAlgn="auto" hangingPunct="1">
              <a:spcAft>
                <a:spcPts val="0"/>
              </a:spcAft>
              <a:buClr>
                <a:schemeClr val="accent3"/>
              </a:buClr>
              <a:buFontTx/>
              <a:buNone/>
              <a:defRPr/>
            </a:pPr>
            <a:r>
              <a:rPr lang="en-US" sz="2800" dirty="0" smtClean="0">
                <a:solidFill>
                  <a:schemeClr val="tx1">
                    <a:lumMod val="95000"/>
                    <a:lumOff val="5000"/>
                  </a:schemeClr>
                </a:solidFill>
              </a:rPr>
              <a:t>	Unless people have trust &amp; confidence in communicator – no desired effect ensures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10. Setting an example</a:t>
            </a:r>
          </a:p>
        </p:txBody>
      </p:sp>
      <p:pic>
        <p:nvPicPr>
          <p:cNvPr id="49155" name="Picture 4"/>
          <p:cNvPicPr>
            <a:picLocks noGrp="1" noChangeAspect="1" noChangeArrowheads="1"/>
          </p:cNvPicPr>
          <p:nvPr>
            <p:ph idx="1"/>
          </p:nvPr>
        </p:nvPicPr>
        <p:blipFill>
          <a:blip r:embed="rId2"/>
          <a:srcRect/>
          <a:stretch>
            <a:fillRect/>
          </a:stretch>
        </p:blipFill>
        <p:spPr>
          <a:xfrm>
            <a:off x="1600200" y="1676400"/>
            <a:ext cx="6019800" cy="46482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11. Feedback</a:t>
            </a:r>
          </a:p>
        </p:txBody>
      </p:sp>
      <p:pic>
        <p:nvPicPr>
          <p:cNvPr id="50179" name="Picture 4" descr="j0233018"/>
          <p:cNvPicPr>
            <a:picLocks noGrp="1" noChangeAspect="1" noChangeArrowheads="1"/>
          </p:cNvPicPr>
          <p:nvPr>
            <p:ph idx="1"/>
          </p:nvPr>
        </p:nvPicPr>
        <p:blipFill>
          <a:blip r:embed="rId2"/>
          <a:srcRect/>
          <a:stretch>
            <a:fillRect/>
          </a:stretch>
        </p:blipFill>
        <p:spPr>
          <a:xfrm>
            <a:off x="2895600" y="1905000"/>
            <a:ext cx="3429000" cy="3657600"/>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12. Good human relations</a:t>
            </a:r>
          </a:p>
        </p:txBody>
      </p:sp>
      <p:pic>
        <p:nvPicPr>
          <p:cNvPr id="51203" name="Picture 4" descr="GCAL_B_2"/>
          <p:cNvPicPr>
            <a:picLocks noGrp="1" noChangeAspect="1" noChangeArrowheads="1"/>
          </p:cNvPicPr>
          <p:nvPr>
            <p:ph idx="1"/>
          </p:nvPr>
        </p:nvPicPr>
        <p:blipFill>
          <a:blip r:embed="rId2"/>
          <a:srcRect/>
          <a:stretch>
            <a:fillRect/>
          </a:stretch>
        </p:blipFill>
        <p:spPr>
          <a:xfrm>
            <a:off x="2308225" y="1524000"/>
            <a:ext cx="4525963" cy="4525963"/>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13.Leaders</a:t>
            </a:r>
          </a:p>
        </p:txBody>
      </p:sp>
      <p:sp>
        <p:nvSpPr>
          <p:cNvPr id="52227" name="Rectangle 3"/>
          <p:cNvSpPr>
            <a:spLocks noGrp="1" noChangeArrowheads="1"/>
          </p:cNvSpPr>
          <p:nvPr>
            <p:ph type="body" sz="half" idx="1"/>
          </p:nvPr>
        </p:nvSpPr>
        <p:spPr>
          <a:xfrm>
            <a:off x="457200" y="3200400"/>
            <a:ext cx="4038600" cy="2849563"/>
          </a:xfrm>
        </p:spPr>
        <p:txBody>
          <a:bodyPr/>
          <a:lstStyle/>
          <a:p>
            <a:pPr eaLnBrk="1" hangingPunct="1"/>
            <a:r>
              <a:rPr lang="en-US" sz="2800" smtClean="0"/>
              <a:t>Village head men</a:t>
            </a:r>
          </a:p>
          <a:p>
            <a:pPr eaLnBrk="1" hangingPunct="1"/>
            <a:r>
              <a:rPr lang="en-US" sz="2800" smtClean="0"/>
              <a:t>School teachers</a:t>
            </a:r>
          </a:p>
          <a:p>
            <a:pPr eaLnBrk="1" hangingPunct="1"/>
            <a:r>
              <a:rPr lang="en-US" sz="2800" smtClean="0"/>
              <a:t>Community leaders</a:t>
            </a:r>
          </a:p>
        </p:txBody>
      </p:sp>
      <p:pic>
        <p:nvPicPr>
          <p:cNvPr id="52228" name="Picture 7"/>
          <p:cNvPicPr>
            <a:picLocks noGrp="1" noChangeAspect="1" noChangeArrowheads="1"/>
          </p:cNvPicPr>
          <p:nvPr>
            <p:ph sz="half" idx="2"/>
          </p:nvPr>
        </p:nvPicPr>
        <p:blipFill>
          <a:blip r:embed="rId2"/>
          <a:srcRect/>
          <a:stretch>
            <a:fillRect/>
          </a:stretch>
        </p:blipFill>
        <p:spPr>
          <a:xfrm>
            <a:off x="5105400" y="1447800"/>
            <a:ext cx="3273425" cy="4525963"/>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66800" y="228600"/>
            <a:ext cx="7010400" cy="1219200"/>
          </a:xfrm>
        </p:spPr>
        <p:txBody>
          <a:bodyPr/>
          <a:lstStyle/>
          <a:p>
            <a:pPr eaLnBrk="1" hangingPunct="1">
              <a:lnSpc>
                <a:spcPct val="90000"/>
              </a:lnSpc>
            </a:pPr>
            <a:r>
              <a:rPr lang="en-US" smtClean="0"/>
              <a:t>Aids used in Health Education</a:t>
            </a:r>
          </a:p>
        </p:txBody>
      </p:sp>
      <p:sp>
        <p:nvSpPr>
          <p:cNvPr id="72707" name="Rectangle 3"/>
          <p:cNvSpPr>
            <a:spLocks noGrp="1" noChangeArrowheads="1"/>
          </p:cNvSpPr>
          <p:nvPr>
            <p:ph type="body" idx="1"/>
          </p:nvPr>
        </p:nvSpPr>
        <p:spPr>
          <a:xfrm>
            <a:off x="457200" y="1371600"/>
            <a:ext cx="8229600" cy="4419600"/>
          </a:xfrm>
        </p:spPr>
        <p:txBody>
          <a:bodyPr/>
          <a:lstStyle/>
          <a:p>
            <a:pPr marL="812800" indent="-812800" eaLnBrk="1" hangingPunct="1">
              <a:lnSpc>
                <a:spcPct val="140000"/>
              </a:lnSpc>
              <a:buFontTx/>
              <a:buAutoNum type="romanUcParenR"/>
            </a:pPr>
            <a:r>
              <a:rPr lang="en-US" sz="2400" smtClean="0">
                <a:solidFill>
                  <a:srgbClr val="FF6600"/>
                </a:solidFill>
              </a:rPr>
              <a:t>AUDIO AIDS :</a:t>
            </a:r>
          </a:p>
          <a:p>
            <a:pPr marL="812800" indent="-812800" eaLnBrk="1" hangingPunct="1">
              <a:lnSpc>
                <a:spcPct val="140000"/>
              </a:lnSpc>
              <a:buFontTx/>
              <a:buNone/>
            </a:pPr>
            <a:r>
              <a:rPr lang="en-US" sz="2400" smtClean="0"/>
              <a:t>	- based on principles of sound, electricity and</a:t>
            </a:r>
          </a:p>
          <a:p>
            <a:pPr marL="812800" indent="-812800" eaLnBrk="1" hangingPunct="1">
              <a:lnSpc>
                <a:spcPct val="140000"/>
              </a:lnSpc>
              <a:buFontTx/>
              <a:buNone/>
            </a:pPr>
            <a:r>
              <a:rPr lang="en-US" sz="2400" smtClean="0"/>
              <a:t>          magnetism.</a:t>
            </a:r>
          </a:p>
          <a:p>
            <a:pPr marL="812800" indent="-812800" eaLnBrk="1" hangingPunct="1">
              <a:lnSpc>
                <a:spcPct val="140000"/>
              </a:lnSpc>
              <a:buFontTx/>
              <a:buNone/>
            </a:pPr>
            <a:r>
              <a:rPr lang="en-US" sz="2400" smtClean="0"/>
              <a:t>	- can reproduce sound or words spoken</a:t>
            </a:r>
          </a:p>
          <a:p>
            <a:pPr marL="812800" indent="-812800" eaLnBrk="1" hangingPunct="1">
              <a:lnSpc>
                <a:spcPct val="140000"/>
              </a:lnSpc>
              <a:buFontTx/>
              <a:buNone/>
            </a:pPr>
            <a:r>
              <a:rPr lang="en-US" sz="2400" smtClean="0"/>
              <a:t>	- can be repeated</a:t>
            </a:r>
          </a:p>
          <a:p>
            <a:pPr marL="812800" indent="-812800" eaLnBrk="1" hangingPunct="1">
              <a:lnSpc>
                <a:spcPct val="140000"/>
              </a:lnSpc>
              <a:buFontTx/>
              <a:buNone/>
            </a:pPr>
            <a:r>
              <a:rPr lang="en-US" sz="2400" smtClean="0">
                <a:solidFill>
                  <a:srgbClr val="0000FF"/>
                </a:solidFill>
              </a:rPr>
              <a:t>	Auditory aids</a:t>
            </a:r>
            <a:r>
              <a:rPr lang="en-US" sz="2400" smtClean="0"/>
              <a:t> – </a:t>
            </a:r>
            <a:r>
              <a:rPr lang="en-US" sz="2400" smtClean="0">
                <a:solidFill>
                  <a:srgbClr val="663300"/>
                </a:solidFill>
              </a:rPr>
              <a:t>radio, tape-recorder, microphones , sound amplifiers, gramophones,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2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72707"/>
                                        </p:tgtEl>
                                        <p:attrNameLst>
                                          <p:attrName>style.visibility</p:attrName>
                                        </p:attrNameLst>
                                      </p:cBhvr>
                                      <p:to>
                                        <p:strVal val="visible"/>
                                      </p:to>
                                    </p:set>
                                    <p:animEffect transition="in" filter="dissolve">
                                      <p:cBhvr>
                                        <p:cTn id="11"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P spid="7270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457200"/>
            <a:ext cx="8229600" cy="3352800"/>
          </a:xfrm>
        </p:spPr>
        <p:txBody>
          <a:bodyPr/>
          <a:lstStyle/>
          <a:p>
            <a:pPr eaLnBrk="1" hangingPunct="1">
              <a:lnSpc>
                <a:spcPct val="120000"/>
              </a:lnSpc>
              <a:buFont typeface="Wingdings" pitchFamily="2" charset="2"/>
              <a:buNone/>
            </a:pPr>
            <a:r>
              <a:rPr lang="en-US" sz="2400" smtClean="0">
                <a:solidFill>
                  <a:srgbClr val="0000FF"/>
                </a:solidFill>
                <a:latin typeface="Times New Roman" pitchFamily="18" charset="0"/>
                <a:cs typeface="Times New Roman" pitchFamily="18" charset="0"/>
              </a:rPr>
              <a:t>2) Visual aids</a:t>
            </a:r>
            <a:r>
              <a:rPr lang="en-US" sz="2400" smtClean="0">
                <a:latin typeface="Times New Roman" pitchFamily="18" charset="0"/>
                <a:cs typeface="Times New Roman" pitchFamily="18" charset="0"/>
              </a:rPr>
              <a:t> –</a:t>
            </a:r>
          </a:p>
          <a:p>
            <a:pPr eaLnBrk="1" hangingPunct="1">
              <a:lnSpc>
                <a:spcPct val="120000"/>
              </a:lnSpc>
              <a:buFont typeface="Wingdings" pitchFamily="2" charset="2"/>
              <a:buNone/>
            </a:pPr>
            <a:r>
              <a:rPr lang="en-US" sz="2400" smtClean="0">
                <a:latin typeface="Times New Roman" pitchFamily="18" charset="0"/>
                <a:cs typeface="Times New Roman" pitchFamily="18" charset="0"/>
              </a:rPr>
              <a:t>	- principles of projection</a:t>
            </a:r>
          </a:p>
          <a:p>
            <a:pPr eaLnBrk="1" hangingPunct="1">
              <a:lnSpc>
                <a:spcPct val="120000"/>
              </a:lnSpc>
              <a:buFont typeface="Wingdings" pitchFamily="2" charset="2"/>
              <a:buNone/>
            </a:pPr>
            <a:r>
              <a:rPr lang="en-US" sz="2400" smtClean="0">
                <a:latin typeface="Times New Roman" pitchFamily="18" charset="0"/>
                <a:cs typeface="Times New Roman" pitchFamily="18" charset="0"/>
              </a:rPr>
              <a:t>	a) not requiring projection – </a:t>
            </a:r>
            <a:r>
              <a:rPr lang="en-US" sz="2400" smtClean="0">
                <a:solidFill>
                  <a:srgbClr val="663300"/>
                </a:solidFill>
                <a:latin typeface="Times New Roman" pitchFamily="18" charset="0"/>
                <a:cs typeface="Times New Roman" pitchFamily="18" charset="0"/>
              </a:rPr>
              <a:t>Black board , leaflets, posters exhibits, photographs, flashcards, pamphlets, models, brochures etc,.</a:t>
            </a:r>
          </a:p>
          <a:p>
            <a:pPr eaLnBrk="1" hangingPunct="1">
              <a:lnSpc>
                <a:spcPct val="120000"/>
              </a:lnSpc>
              <a:buFont typeface="Wingdings" pitchFamily="2" charset="2"/>
              <a:buNone/>
            </a:pPr>
            <a:r>
              <a:rPr lang="en-US" sz="2400" smtClean="0">
                <a:latin typeface="Times New Roman" pitchFamily="18" charset="0"/>
                <a:cs typeface="Times New Roman" pitchFamily="18" charset="0"/>
              </a:rPr>
              <a:t>	b) requiring projection – </a:t>
            </a:r>
            <a:r>
              <a:rPr lang="en-US" sz="2400" smtClean="0">
                <a:solidFill>
                  <a:srgbClr val="663300"/>
                </a:solidFill>
                <a:latin typeface="Times New Roman" pitchFamily="18" charset="0"/>
                <a:cs typeface="Times New Roman" pitchFamily="18" charset="0"/>
              </a:rPr>
              <a:t>slides, film strip, Overhead projectors, Bioscopes, Video cassettes</a:t>
            </a:r>
            <a:r>
              <a:rPr lang="en-US" sz="2400" smtClean="0">
                <a:latin typeface="Times New Roman" pitchFamily="18" charset="0"/>
                <a:cs typeface="Times New Roman" pitchFamily="18" charset="0"/>
              </a:rPr>
              <a:t>,</a:t>
            </a:r>
          </a:p>
          <a:p>
            <a:pPr eaLnBrk="1" hangingPunct="1">
              <a:lnSpc>
                <a:spcPct val="120000"/>
              </a:lnSpc>
              <a:buFont typeface="Wingdings" pitchFamily="2" charset="2"/>
              <a:buNone/>
            </a:pPr>
            <a:r>
              <a:rPr lang="en-US" sz="2400" smtClean="0">
                <a:latin typeface="Times New Roman" pitchFamily="18" charset="0"/>
                <a:cs typeface="Times New Roman" pitchFamily="18" charset="0"/>
              </a:rPr>
              <a:t>	c) Other aids used – </a:t>
            </a:r>
            <a:r>
              <a:rPr lang="en-US" sz="2400" smtClean="0">
                <a:solidFill>
                  <a:schemeClr val="folHlink"/>
                </a:solidFill>
                <a:latin typeface="Times New Roman" pitchFamily="18" charset="0"/>
                <a:cs typeface="Times New Roman" pitchFamily="18" charset="0"/>
              </a:rPr>
              <a:t>folk dances, folk songs, puppet shows , dramas</a:t>
            </a:r>
          </a:p>
        </p:txBody>
      </p:sp>
      <p:sp>
        <p:nvSpPr>
          <p:cNvPr id="4099" name="Text Box 3"/>
          <p:cNvSpPr txBox="1">
            <a:spLocks noChangeArrowheads="1"/>
          </p:cNvSpPr>
          <p:nvPr/>
        </p:nvSpPr>
        <p:spPr bwMode="auto">
          <a:xfrm>
            <a:off x="381000" y="4794250"/>
            <a:ext cx="8763000" cy="2063750"/>
          </a:xfrm>
          <a:prstGeom prst="rect">
            <a:avLst/>
          </a:prstGeom>
          <a:noFill/>
          <a:ln w="9525">
            <a:noFill/>
            <a:miter lim="800000"/>
            <a:headEnd/>
            <a:tailEnd/>
          </a:ln>
        </p:spPr>
        <p:txBody>
          <a:bodyPr>
            <a:spAutoFit/>
          </a:bodyPr>
          <a:lstStyle/>
          <a:p>
            <a:pPr>
              <a:lnSpc>
                <a:spcPct val="120000"/>
              </a:lnSpc>
              <a:spcBef>
                <a:spcPct val="20000"/>
              </a:spcBef>
              <a:buClr>
                <a:schemeClr val="folHlink"/>
              </a:buClr>
              <a:buSzPct val="60000"/>
              <a:buFont typeface="Wingdings" pitchFamily="2" charset="2"/>
              <a:buNone/>
            </a:pPr>
            <a:r>
              <a:rPr lang="en-US" sz="2400">
                <a:solidFill>
                  <a:srgbClr val="0000FF"/>
                </a:solidFill>
                <a:latin typeface="Times New Roman" pitchFamily="18" charset="0"/>
              </a:rPr>
              <a:t>3) Combined AV aids</a:t>
            </a:r>
            <a:r>
              <a:rPr lang="en-US" sz="2400">
                <a:solidFill>
                  <a:srgbClr val="336600"/>
                </a:solidFill>
                <a:latin typeface="Times New Roman" pitchFamily="18" charset="0"/>
              </a:rPr>
              <a:t> – </a:t>
            </a:r>
            <a:r>
              <a:rPr lang="en-US" sz="2400">
                <a:solidFill>
                  <a:srgbClr val="663300"/>
                </a:solidFill>
                <a:latin typeface="Times New Roman" pitchFamily="18" charset="0"/>
              </a:rPr>
              <a:t>TV, sound films(cinema), slide</a:t>
            </a:r>
          </a:p>
          <a:p>
            <a:pPr>
              <a:lnSpc>
                <a:spcPct val="120000"/>
              </a:lnSpc>
              <a:spcBef>
                <a:spcPct val="20000"/>
              </a:spcBef>
              <a:buClr>
                <a:schemeClr val="folHlink"/>
              </a:buClr>
              <a:buSzPct val="60000"/>
              <a:buFont typeface="Wingdings" pitchFamily="2" charset="2"/>
              <a:buNone/>
            </a:pPr>
            <a:r>
              <a:rPr lang="en-US" sz="2400">
                <a:solidFill>
                  <a:srgbClr val="663300"/>
                </a:solidFill>
                <a:latin typeface="Times New Roman" pitchFamily="18" charset="0"/>
              </a:rPr>
              <a:t>-tape combination , motion pictures, multimedia computers etc.,</a:t>
            </a:r>
          </a:p>
          <a:p>
            <a:pPr>
              <a:lnSpc>
                <a:spcPct val="120000"/>
              </a:lnSpc>
              <a:spcBef>
                <a:spcPct val="20000"/>
              </a:spcBef>
              <a:buClr>
                <a:schemeClr val="folHlink"/>
              </a:buClr>
              <a:buSzPct val="60000"/>
              <a:buFont typeface="Wingdings" pitchFamily="2" charset="2"/>
              <a:buNone/>
            </a:pPr>
            <a:r>
              <a:rPr lang="en-US" sz="2400">
                <a:solidFill>
                  <a:srgbClr val="336600"/>
                </a:solidFill>
                <a:latin typeface="Times New Roman" pitchFamily="18" charset="0"/>
              </a:rPr>
              <a:t>AV aids are the means to an end, not an end in </a:t>
            </a:r>
          </a:p>
          <a:p>
            <a:pPr>
              <a:lnSpc>
                <a:spcPct val="120000"/>
              </a:lnSpc>
              <a:spcBef>
                <a:spcPct val="20000"/>
              </a:spcBef>
              <a:buClr>
                <a:schemeClr val="folHlink"/>
              </a:buClr>
              <a:buSzPct val="60000"/>
              <a:buFont typeface="Wingdings" pitchFamily="2" charset="2"/>
              <a:buNone/>
            </a:pPr>
            <a:r>
              <a:rPr lang="en-US" sz="2400">
                <a:solidFill>
                  <a:srgbClr val="336600"/>
                </a:solidFill>
                <a:latin typeface="Times New Roman" pitchFamily="18" charset="0"/>
              </a:rPr>
              <a:t>themselves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dissolve">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7975"/>
            <a:ext cx="8839200" cy="531813"/>
          </a:xfrm>
        </p:spPr>
        <p:txBody>
          <a:bodyPr/>
          <a:lstStyle/>
          <a:p>
            <a:pPr eaLnBrk="1" hangingPunct="1">
              <a:lnSpc>
                <a:spcPct val="90000"/>
              </a:lnSpc>
            </a:pPr>
            <a:r>
              <a:rPr lang="en-US" sz="3200" smtClean="0">
                <a:solidFill>
                  <a:srgbClr val="FF6600"/>
                </a:solidFill>
              </a:rPr>
              <a:t>ii) methods in health </a:t>
            </a:r>
            <a:r>
              <a:rPr lang="en-US" sz="3000" smtClean="0">
                <a:solidFill>
                  <a:srgbClr val="FF6600"/>
                </a:solidFill>
              </a:rPr>
              <a:t>education</a:t>
            </a:r>
            <a:r>
              <a:rPr lang="en-US" sz="3200" smtClean="0">
                <a:solidFill>
                  <a:srgbClr val="FF6600"/>
                </a:solidFill>
              </a:rPr>
              <a:t>/ communication</a:t>
            </a:r>
          </a:p>
        </p:txBody>
      </p:sp>
      <p:sp>
        <p:nvSpPr>
          <p:cNvPr id="5123" name="Text Box 3"/>
          <p:cNvSpPr txBox="1">
            <a:spLocks noChangeArrowheads="1"/>
          </p:cNvSpPr>
          <p:nvPr/>
        </p:nvSpPr>
        <p:spPr bwMode="auto">
          <a:xfrm>
            <a:off x="2514600" y="1052513"/>
            <a:ext cx="4156075" cy="579437"/>
          </a:xfrm>
          <a:prstGeom prst="rect">
            <a:avLst/>
          </a:prstGeom>
          <a:noFill/>
          <a:ln w="9525">
            <a:noFill/>
            <a:miter lim="800000"/>
            <a:headEnd/>
            <a:tailEnd/>
          </a:ln>
        </p:spPr>
        <p:txBody>
          <a:bodyPr wrap="none">
            <a:spAutoFit/>
          </a:bodyPr>
          <a:lstStyle/>
          <a:p>
            <a:r>
              <a:rPr lang="en-US" sz="3200" b="1" i="1">
                <a:solidFill>
                  <a:schemeClr val="hlink"/>
                </a:solidFill>
                <a:latin typeface="Times New Roman" pitchFamily="18" charset="0"/>
              </a:rPr>
              <a:t>Health communication </a:t>
            </a:r>
          </a:p>
        </p:txBody>
      </p:sp>
      <p:sp>
        <p:nvSpPr>
          <p:cNvPr id="5124" name="Text Box 4"/>
          <p:cNvSpPr txBox="1">
            <a:spLocks noChangeArrowheads="1"/>
          </p:cNvSpPr>
          <p:nvPr/>
        </p:nvSpPr>
        <p:spPr bwMode="auto">
          <a:xfrm>
            <a:off x="0" y="1828800"/>
            <a:ext cx="2722563" cy="2487613"/>
          </a:xfrm>
          <a:prstGeom prst="rect">
            <a:avLst/>
          </a:prstGeom>
          <a:gradFill rotWithShape="0">
            <a:gsLst>
              <a:gs pos="0">
                <a:srgbClr val="0099CC"/>
              </a:gs>
              <a:gs pos="50000">
                <a:srgbClr val="FFFFFF"/>
              </a:gs>
              <a:gs pos="100000">
                <a:srgbClr val="0099CC"/>
              </a:gs>
            </a:gsLst>
            <a:lin ang="2700000" scaled="1"/>
          </a:gradFill>
          <a:ln w="9525">
            <a:solidFill>
              <a:schemeClr val="tx1"/>
            </a:solidFill>
            <a:miter lim="800000"/>
            <a:headEnd/>
            <a:tailEnd/>
          </a:ln>
        </p:spPr>
        <p:txBody>
          <a:bodyPr wrap="none">
            <a:spAutoFit/>
          </a:bodyPr>
          <a:lstStyle/>
          <a:p>
            <a:pPr marL="457200" indent="-457200">
              <a:spcBef>
                <a:spcPct val="20000"/>
              </a:spcBef>
              <a:buClr>
                <a:schemeClr val="folHlink"/>
              </a:buClr>
              <a:buSzPct val="60000"/>
              <a:buFont typeface="Wingdings" pitchFamily="2" charset="2"/>
              <a:buNone/>
            </a:pPr>
            <a:r>
              <a:rPr lang="en-US" sz="3200" b="1" i="1">
                <a:solidFill>
                  <a:srgbClr val="336600"/>
                </a:solidFill>
                <a:latin typeface="Times New Roman" pitchFamily="18" charset="0"/>
              </a:rPr>
              <a:t>Individual </a:t>
            </a:r>
          </a:p>
          <a:p>
            <a:pPr marL="457200" indent="-457200">
              <a:spcBef>
                <a:spcPct val="20000"/>
              </a:spcBef>
              <a:buClr>
                <a:schemeClr val="folHlink"/>
              </a:buClr>
              <a:buSzPct val="60000"/>
              <a:buFont typeface="Wingdings" pitchFamily="2" charset="2"/>
              <a:buNone/>
            </a:pPr>
            <a:r>
              <a:rPr lang="en-US" sz="3200" b="1" i="1">
                <a:solidFill>
                  <a:srgbClr val="336600"/>
                </a:solidFill>
                <a:latin typeface="Times New Roman" pitchFamily="18" charset="0"/>
              </a:rPr>
              <a:t>	approach</a:t>
            </a:r>
          </a:p>
          <a:p>
            <a:pPr marL="457200" indent="-457200">
              <a:spcBef>
                <a:spcPct val="20000"/>
              </a:spcBef>
              <a:buClr>
                <a:schemeClr val="folHlink"/>
              </a:buClr>
              <a:buSzPct val="60000"/>
              <a:buFont typeface="Wingdings" pitchFamily="2" charset="2"/>
              <a:buAutoNum type="arabicPeriod"/>
            </a:pPr>
            <a:r>
              <a:rPr lang="en-US" sz="2400" i="1">
                <a:solidFill>
                  <a:srgbClr val="663300"/>
                </a:solidFill>
                <a:latin typeface="Times New Roman" pitchFamily="18" charset="0"/>
              </a:rPr>
              <a:t>Personal contact</a:t>
            </a:r>
          </a:p>
          <a:p>
            <a:pPr marL="457200" indent="-457200">
              <a:spcBef>
                <a:spcPct val="20000"/>
              </a:spcBef>
              <a:buClr>
                <a:schemeClr val="folHlink"/>
              </a:buClr>
              <a:buSzPct val="60000"/>
              <a:buFont typeface="Wingdings" pitchFamily="2" charset="2"/>
              <a:buAutoNum type="arabicPeriod"/>
            </a:pPr>
            <a:r>
              <a:rPr lang="en-US" sz="2400" i="1">
                <a:solidFill>
                  <a:srgbClr val="663300"/>
                </a:solidFill>
                <a:latin typeface="Times New Roman" pitchFamily="18" charset="0"/>
              </a:rPr>
              <a:t>Home visit</a:t>
            </a:r>
          </a:p>
          <a:p>
            <a:pPr marL="457200" indent="-457200">
              <a:spcBef>
                <a:spcPct val="20000"/>
              </a:spcBef>
              <a:buClr>
                <a:schemeClr val="folHlink"/>
              </a:buClr>
              <a:buSzPct val="60000"/>
              <a:buFont typeface="Wingdings" pitchFamily="2" charset="2"/>
              <a:buAutoNum type="arabicPeriod"/>
            </a:pPr>
            <a:r>
              <a:rPr lang="en-US" sz="2400" i="1">
                <a:solidFill>
                  <a:srgbClr val="663300"/>
                </a:solidFill>
                <a:latin typeface="Times New Roman" pitchFamily="18" charset="0"/>
              </a:rPr>
              <a:t>Personal letters</a:t>
            </a:r>
          </a:p>
        </p:txBody>
      </p:sp>
      <p:sp>
        <p:nvSpPr>
          <p:cNvPr id="5125" name="Text Box 5"/>
          <p:cNvSpPr txBox="1">
            <a:spLocks noChangeArrowheads="1"/>
          </p:cNvSpPr>
          <p:nvPr/>
        </p:nvSpPr>
        <p:spPr bwMode="auto">
          <a:xfrm>
            <a:off x="2698750" y="1828800"/>
            <a:ext cx="3482975" cy="4810125"/>
          </a:xfrm>
          <a:prstGeom prst="rect">
            <a:avLst/>
          </a:prstGeom>
          <a:gradFill rotWithShape="0">
            <a:gsLst>
              <a:gs pos="0">
                <a:srgbClr val="FFCC99"/>
              </a:gs>
              <a:gs pos="50000">
                <a:srgbClr val="FFFFFF"/>
              </a:gs>
              <a:gs pos="100000">
                <a:srgbClr val="FFCC99"/>
              </a:gs>
            </a:gsLst>
            <a:lin ang="2700000" scaled="1"/>
          </a:gradFill>
          <a:ln w="9525">
            <a:solidFill>
              <a:schemeClr val="tx1"/>
            </a:solidFill>
            <a:miter lim="800000"/>
            <a:headEnd/>
            <a:tailEnd/>
          </a:ln>
        </p:spPr>
        <p:txBody>
          <a:bodyPr wrap="none">
            <a:spAutoFit/>
          </a:bodyPr>
          <a:lstStyle/>
          <a:p>
            <a:pPr marL="457200" indent="-457200">
              <a:spcBef>
                <a:spcPct val="20000"/>
              </a:spcBef>
              <a:buClr>
                <a:schemeClr val="folHlink"/>
              </a:buClr>
              <a:buSzPct val="60000"/>
              <a:buFont typeface="Wingdings" pitchFamily="2" charset="2"/>
              <a:buNone/>
            </a:pPr>
            <a:r>
              <a:rPr lang="en-US" sz="3200" b="1" i="1">
                <a:solidFill>
                  <a:srgbClr val="336600"/>
                </a:solidFill>
                <a:latin typeface="Times New Roman" pitchFamily="18" charset="0"/>
              </a:rPr>
              <a:t>Group approach</a:t>
            </a:r>
          </a:p>
          <a:p>
            <a:pPr marL="457200" indent="-457200">
              <a:lnSpc>
                <a:spcPct val="90000"/>
              </a:lnSpc>
              <a:spcBef>
                <a:spcPct val="20000"/>
              </a:spcBef>
              <a:buClr>
                <a:schemeClr val="folHlink"/>
              </a:buClr>
              <a:buSzPct val="60000"/>
              <a:buFont typeface="Wingdings" pitchFamily="2" charset="2"/>
              <a:buAutoNum type="arabicPeriod"/>
            </a:pPr>
            <a:r>
              <a:rPr lang="en-US" sz="2800" i="1">
                <a:solidFill>
                  <a:srgbClr val="336600"/>
                </a:solidFill>
                <a:latin typeface="Times New Roman" pitchFamily="18" charset="0"/>
              </a:rPr>
              <a:t>Lectures </a:t>
            </a:r>
          </a:p>
          <a:p>
            <a:pPr marL="457200" indent="-457200">
              <a:lnSpc>
                <a:spcPct val="90000"/>
              </a:lnSpc>
              <a:spcBef>
                <a:spcPct val="20000"/>
              </a:spcBef>
              <a:buClr>
                <a:schemeClr val="folHlink"/>
              </a:buClr>
              <a:buSzPct val="60000"/>
              <a:buFont typeface="Wingdings" pitchFamily="2" charset="2"/>
              <a:buAutoNum type="arabicPeriod"/>
            </a:pPr>
            <a:r>
              <a:rPr lang="en-US" sz="2800" i="1">
                <a:solidFill>
                  <a:srgbClr val="336600"/>
                </a:solidFill>
                <a:latin typeface="Times New Roman" pitchFamily="18" charset="0"/>
              </a:rPr>
              <a:t>Demonstrations</a:t>
            </a:r>
          </a:p>
          <a:p>
            <a:pPr marL="457200" indent="-457200">
              <a:lnSpc>
                <a:spcPct val="90000"/>
              </a:lnSpc>
              <a:spcBef>
                <a:spcPct val="20000"/>
              </a:spcBef>
              <a:buClr>
                <a:schemeClr val="folHlink"/>
              </a:buClr>
              <a:buSzPct val="60000"/>
              <a:buFont typeface="Wingdings" pitchFamily="2" charset="2"/>
              <a:buAutoNum type="arabicPeriod"/>
            </a:pPr>
            <a:r>
              <a:rPr lang="en-US" sz="2800" i="1">
                <a:solidFill>
                  <a:srgbClr val="336600"/>
                </a:solidFill>
                <a:latin typeface="Times New Roman" pitchFamily="18" charset="0"/>
              </a:rPr>
              <a:t>Discussion methods</a:t>
            </a:r>
          </a:p>
          <a:p>
            <a:pPr marL="914400" lvl="1" indent="-457200">
              <a:lnSpc>
                <a:spcPct val="90000"/>
              </a:lnSpc>
              <a:spcBef>
                <a:spcPct val="20000"/>
              </a:spcBef>
              <a:buClr>
                <a:schemeClr val="hlink"/>
              </a:buClr>
              <a:buSzPct val="55000"/>
              <a:buFont typeface="Wingdings" pitchFamily="2" charset="2"/>
              <a:buChar char="±"/>
            </a:pPr>
            <a:r>
              <a:rPr lang="en-US" sz="2400" i="1">
                <a:solidFill>
                  <a:srgbClr val="663300"/>
                </a:solidFill>
                <a:latin typeface="Times New Roman" pitchFamily="18" charset="0"/>
              </a:rPr>
              <a:t>group discussion </a:t>
            </a:r>
          </a:p>
          <a:p>
            <a:pPr marL="914400" lvl="1" indent="-457200">
              <a:lnSpc>
                <a:spcPct val="90000"/>
              </a:lnSpc>
              <a:spcBef>
                <a:spcPct val="20000"/>
              </a:spcBef>
              <a:buClr>
                <a:schemeClr val="hlink"/>
              </a:buClr>
              <a:buSzPct val="55000"/>
              <a:buFont typeface="Wingdings" pitchFamily="2" charset="2"/>
              <a:buChar char="±"/>
            </a:pPr>
            <a:r>
              <a:rPr lang="en-US" sz="2400" i="1">
                <a:solidFill>
                  <a:srgbClr val="663300"/>
                </a:solidFill>
                <a:latin typeface="Times New Roman" pitchFamily="18" charset="0"/>
              </a:rPr>
              <a:t>panel discussion</a:t>
            </a:r>
          </a:p>
          <a:p>
            <a:pPr marL="914400" lvl="1" indent="-457200">
              <a:lnSpc>
                <a:spcPct val="90000"/>
              </a:lnSpc>
              <a:spcBef>
                <a:spcPct val="20000"/>
              </a:spcBef>
              <a:buClr>
                <a:schemeClr val="hlink"/>
              </a:buClr>
              <a:buSzPct val="55000"/>
              <a:buFont typeface="Wingdings" pitchFamily="2" charset="2"/>
              <a:buChar char="±"/>
            </a:pPr>
            <a:r>
              <a:rPr lang="en-US" sz="2400" i="1">
                <a:solidFill>
                  <a:srgbClr val="663300"/>
                </a:solidFill>
                <a:latin typeface="Times New Roman" pitchFamily="18" charset="0"/>
              </a:rPr>
              <a:t>Symposium</a:t>
            </a:r>
          </a:p>
          <a:p>
            <a:pPr marL="914400" lvl="1" indent="-457200">
              <a:lnSpc>
                <a:spcPct val="90000"/>
              </a:lnSpc>
              <a:spcBef>
                <a:spcPct val="20000"/>
              </a:spcBef>
              <a:buClr>
                <a:schemeClr val="hlink"/>
              </a:buClr>
              <a:buSzPct val="55000"/>
              <a:buFont typeface="Wingdings" pitchFamily="2" charset="2"/>
              <a:buChar char="±"/>
            </a:pPr>
            <a:r>
              <a:rPr lang="en-US" sz="2400" i="1">
                <a:solidFill>
                  <a:srgbClr val="663300"/>
                </a:solidFill>
                <a:latin typeface="Times New Roman" pitchFamily="18" charset="0"/>
              </a:rPr>
              <a:t>Workshop &amp; </a:t>
            </a:r>
          </a:p>
          <a:p>
            <a:pPr marL="914400" lvl="1" indent="-457200">
              <a:lnSpc>
                <a:spcPct val="90000"/>
              </a:lnSpc>
              <a:spcBef>
                <a:spcPct val="20000"/>
              </a:spcBef>
              <a:buClr>
                <a:schemeClr val="hlink"/>
              </a:buClr>
              <a:buSzPct val="55000"/>
              <a:buFont typeface="Wingdings" pitchFamily="2" charset="2"/>
              <a:buNone/>
            </a:pPr>
            <a:r>
              <a:rPr lang="en-US" sz="2400" i="1">
                <a:solidFill>
                  <a:srgbClr val="663300"/>
                </a:solidFill>
                <a:latin typeface="Times New Roman" pitchFamily="18" charset="0"/>
              </a:rPr>
              <a:t>	   conferences </a:t>
            </a:r>
          </a:p>
          <a:p>
            <a:pPr marL="914400" lvl="1" indent="-457200">
              <a:lnSpc>
                <a:spcPct val="90000"/>
              </a:lnSpc>
              <a:spcBef>
                <a:spcPct val="20000"/>
              </a:spcBef>
              <a:buClr>
                <a:schemeClr val="hlink"/>
              </a:buClr>
              <a:buSzPct val="55000"/>
              <a:buFont typeface="Wingdings" pitchFamily="2" charset="2"/>
              <a:buChar char="±"/>
            </a:pPr>
            <a:r>
              <a:rPr lang="en-US" sz="2400" i="1">
                <a:solidFill>
                  <a:srgbClr val="663300"/>
                </a:solidFill>
                <a:latin typeface="Times New Roman" pitchFamily="18" charset="0"/>
              </a:rPr>
              <a:t>Seminars </a:t>
            </a:r>
          </a:p>
          <a:p>
            <a:pPr marL="914400" lvl="1" indent="-457200">
              <a:lnSpc>
                <a:spcPct val="90000"/>
              </a:lnSpc>
              <a:spcBef>
                <a:spcPct val="20000"/>
              </a:spcBef>
              <a:buClr>
                <a:schemeClr val="hlink"/>
              </a:buClr>
              <a:buSzPct val="55000"/>
              <a:buFont typeface="Wingdings" pitchFamily="2" charset="2"/>
              <a:buChar char="±"/>
            </a:pPr>
            <a:r>
              <a:rPr lang="en-US" sz="2400" i="1">
                <a:solidFill>
                  <a:srgbClr val="663300"/>
                </a:solidFill>
                <a:latin typeface="Times New Roman" pitchFamily="18" charset="0"/>
              </a:rPr>
              <a:t>Role play</a:t>
            </a:r>
            <a:endParaRPr lang="en-US" sz="2400">
              <a:latin typeface="Tahoma" pitchFamily="34" charset="0"/>
            </a:endParaRPr>
          </a:p>
        </p:txBody>
      </p:sp>
      <p:sp>
        <p:nvSpPr>
          <p:cNvPr id="5126" name="Text Box 6"/>
          <p:cNvSpPr txBox="1">
            <a:spLocks noChangeArrowheads="1"/>
          </p:cNvSpPr>
          <p:nvPr/>
        </p:nvSpPr>
        <p:spPr bwMode="auto">
          <a:xfrm>
            <a:off x="6199188" y="1828800"/>
            <a:ext cx="2944812" cy="4605338"/>
          </a:xfrm>
          <a:prstGeom prst="rect">
            <a:avLst/>
          </a:prstGeom>
          <a:gradFill rotWithShape="0">
            <a:gsLst>
              <a:gs pos="0">
                <a:srgbClr val="FFCCCC"/>
              </a:gs>
              <a:gs pos="50000">
                <a:schemeClr val="bg1"/>
              </a:gs>
              <a:gs pos="100000">
                <a:srgbClr val="FFCCCC"/>
              </a:gs>
            </a:gsLst>
            <a:lin ang="2700000" scaled="1"/>
          </a:gradFill>
          <a:ln w="9525">
            <a:solidFill>
              <a:schemeClr val="tx1"/>
            </a:solidFill>
            <a:miter lim="800000"/>
            <a:headEnd/>
            <a:tailEnd/>
          </a:ln>
          <a:effectLst/>
        </p:spPr>
        <p:txBody>
          <a:bodyPr wrap="none">
            <a:spAutoFit/>
          </a:bodyPr>
          <a:lstStyle/>
          <a:p>
            <a:pPr marL="457200" indent="-457200" fontAlgn="auto">
              <a:spcBef>
                <a:spcPts val="0"/>
              </a:spcBef>
              <a:spcAft>
                <a:spcPts val="0"/>
              </a:spcAft>
              <a:defRPr/>
            </a:pPr>
            <a:r>
              <a:rPr lang="en-US" sz="3200" b="1" i="1">
                <a:solidFill>
                  <a:srgbClr val="336600"/>
                </a:solidFill>
                <a:latin typeface="Times New Roman" pitchFamily="18" charset="0"/>
              </a:rPr>
              <a:t>Mass approach</a:t>
            </a:r>
          </a:p>
          <a:p>
            <a:pPr marL="457200" indent="-457200" fontAlgn="auto">
              <a:lnSpc>
                <a:spcPct val="90000"/>
              </a:lnSpc>
              <a:spcBef>
                <a:spcPct val="20000"/>
              </a:spcBef>
              <a:spcAft>
                <a:spcPts val="0"/>
              </a:spcAft>
              <a:buClr>
                <a:schemeClr val="folHlink"/>
              </a:buClr>
              <a:buSzPct val="60000"/>
              <a:buFont typeface="Wingdings" pitchFamily="2" charset="2"/>
              <a:buAutoNum type="arabicPeriod"/>
              <a:defRPr/>
            </a:pPr>
            <a:r>
              <a:rPr lang="en-US" sz="2400" i="1">
                <a:solidFill>
                  <a:srgbClr val="663300"/>
                </a:solidFill>
                <a:latin typeface="Times New Roman" pitchFamily="18" charset="0"/>
              </a:rPr>
              <a:t>Television </a:t>
            </a:r>
          </a:p>
          <a:p>
            <a:pPr marL="457200" indent="-457200" fontAlgn="auto">
              <a:lnSpc>
                <a:spcPct val="90000"/>
              </a:lnSpc>
              <a:spcBef>
                <a:spcPct val="20000"/>
              </a:spcBef>
              <a:spcAft>
                <a:spcPts val="0"/>
              </a:spcAft>
              <a:buClr>
                <a:schemeClr val="folHlink"/>
              </a:buClr>
              <a:buSzPct val="60000"/>
              <a:buFont typeface="Wingdings" pitchFamily="2" charset="2"/>
              <a:buAutoNum type="arabicPeriod"/>
              <a:defRPr/>
            </a:pPr>
            <a:r>
              <a:rPr lang="en-US" sz="2400" i="1">
                <a:solidFill>
                  <a:srgbClr val="663300"/>
                </a:solidFill>
                <a:latin typeface="Times New Roman" pitchFamily="18" charset="0"/>
              </a:rPr>
              <a:t>Radio </a:t>
            </a:r>
          </a:p>
          <a:p>
            <a:pPr marL="457200" indent="-457200" fontAlgn="auto">
              <a:lnSpc>
                <a:spcPct val="90000"/>
              </a:lnSpc>
              <a:spcBef>
                <a:spcPct val="20000"/>
              </a:spcBef>
              <a:spcAft>
                <a:spcPts val="0"/>
              </a:spcAft>
              <a:buClr>
                <a:schemeClr val="folHlink"/>
              </a:buClr>
              <a:buSzPct val="60000"/>
              <a:buFont typeface="Wingdings" pitchFamily="2" charset="2"/>
              <a:buAutoNum type="arabicPeriod"/>
              <a:defRPr/>
            </a:pPr>
            <a:r>
              <a:rPr lang="en-US" sz="2400" i="1">
                <a:solidFill>
                  <a:srgbClr val="663300"/>
                </a:solidFill>
                <a:latin typeface="Times New Roman" pitchFamily="18" charset="0"/>
              </a:rPr>
              <a:t>News papers</a:t>
            </a:r>
          </a:p>
          <a:p>
            <a:pPr marL="457200" indent="-457200" fontAlgn="auto">
              <a:lnSpc>
                <a:spcPct val="90000"/>
              </a:lnSpc>
              <a:spcBef>
                <a:spcPct val="20000"/>
              </a:spcBef>
              <a:spcAft>
                <a:spcPts val="0"/>
              </a:spcAft>
              <a:buClr>
                <a:schemeClr val="folHlink"/>
              </a:buClr>
              <a:buSzPct val="60000"/>
              <a:buFont typeface="Wingdings" pitchFamily="2" charset="2"/>
              <a:buAutoNum type="arabicPeriod"/>
              <a:defRPr/>
            </a:pPr>
            <a:r>
              <a:rPr lang="en-US" sz="2400" i="1">
                <a:solidFill>
                  <a:srgbClr val="663300"/>
                </a:solidFill>
                <a:latin typeface="Times New Roman" pitchFamily="18" charset="0"/>
              </a:rPr>
              <a:t>Printed materials</a:t>
            </a:r>
          </a:p>
          <a:p>
            <a:pPr marL="457200" indent="-457200" fontAlgn="auto">
              <a:lnSpc>
                <a:spcPct val="90000"/>
              </a:lnSpc>
              <a:spcBef>
                <a:spcPct val="20000"/>
              </a:spcBef>
              <a:spcAft>
                <a:spcPts val="0"/>
              </a:spcAft>
              <a:buClr>
                <a:schemeClr val="folHlink"/>
              </a:buClr>
              <a:buSzPct val="60000"/>
              <a:buFont typeface="Wingdings" pitchFamily="2" charset="2"/>
              <a:buAutoNum type="arabicPeriod"/>
              <a:defRPr/>
            </a:pPr>
            <a:r>
              <a:rPr lang="en-US" sz="2400" i="1">
                <a:solidFill>
                  <a:srgbClr val="663300"/>
                </a:solidFill>
                <a:latin typeface="Times New Roman" pitchFamily="18" charset="0"/>
              </a:rPr>
              <a:t>Direct mailing </a:t>
            </a:r>
          </a:p>
          <a:p>
            <a:pPr marL="457200" indent="-457200" fontAlgn="auto">
              <a:lnSpc>
                <a:spcPct val="90000"/>
              </a:lnSpc>
              <a:spcBef>
                <a:spcPct val="20000"/>
              </a:spcBef>
              <a:spcAft>
                <a:spcPts val="0"/>
              </a:spcAft>
              <a:buClr>
                <a:schemeClr val="folHlink"/>
              </a:buClr>
              <a:buSzPct val="60000"/>
              <a:buFont typeface="Wingdings" pitchFamily="2" charset="2"/>
              <a:buAutoNum type="arabicPeriod"/>
              <a:defRPr/>
            </a:pPr>
            <a:r>
              <a:rPr lang="en-US" sz="2400" i="1">
                <a:solidFill>
                  <a:srgbClr val="663300"/>
                </a:solidFill>
                <a:latin typeface="Times New Roman" pitchFamily="18" charset="0"/>
              </a:rPr>
              <a:t>Posters </a:t>
            </a:r>
          </a:p>
          <a:p>
            <a:pPr marL="457200" indent="-457200" fontAlgn="auto">
              <a:lnSpc>
                <a:spcPct val="90000"/>
              </a:lnSpc>
              <a:spcBef>
                <a:spcPct val="20000"/>
              </a:spcBef>
              <a:spcAft>
                <a:spcPts val="0"/>
              </a:spcAft>
              <a:buClr>
                <a:schemeClr val="folHlink"/>
              </a:buClr>
              <a:buSzPct val="60000"/>
              <a:buFont typeface="Wingdings" pitchFamily="2" charset="2"/>
              <a:buAutoNum type="arabicPeriod"/>
              <a:defRPr/>
            </a:pPr>
            <a:r>
              <a:rPr lang="en-US" sz="2400" i="1">
                <a:solidFill>
                  <a:srgbClr val="663300"/>
                </a:solidFill>
                <a:latin typeface="Times New Roman" pitchFamily="18" charset="0"/>
              </a:rPr>
              <a:t>Health museum &amp; </a:t>
            </a:r>
          </a:p>
          <a:p>
            <a:pPr marL="457200" indent="-457200" fontAlgn="auto">
              <a:lnSpc>
                <a:spcPct val="90000"/>
              </a:lnSpc>
              <a:spcBef>
                <a:spcPct val="20000"/>
              </a:spcBef>
              <a:spcAft>
                <a:spcPts val="0"/>
              </a:spcAft>
              <a:buClr>
                <a:schemeClr val="folHlink"/>
              </a:buClr>
              <a:buSzPct val="60000"/>
              <a:buFont typeface="Wingdings" pitchFamily="2" charset="2"/>
              <a:buNone/>
              <a:defRPr/>
            </a:pPr>
            <a:r>
              <a:rPr lang="en-US" sz="2400" i="1">
                <a:solidFill>
                  <a:srgbClr val="663300"/>
                </a:solidFill>
                <a:latin typeface="Times New Roman" pitchFamily="18" charset="0"/>
              </a:rPr>
              <a:t>	exhibition</a:t>
            </a:r>
          </a:p>
          <a:p>
            <a:pPr marL="457200" indent="-457200" fontAlgn="auto">
              <a:lnSpc>
                <a:spcPct val="90000"/>
              </a:lnSpc>
              <a:spcBef>
                <a:spcPct val="20000"/>
              </a:spcBef>
              <a:spcAft>
                <a:spcPts val="0"/>
              </a:spcAft>
              <a:buClr>
                <a:schemeClr val="folHlink"/>
              </a:buClr>
              <a:buSzPct val="60000"/>
              <a:buFont typeface="Wingdings" pitchFamily="2" charset="2"/>
              <a:buAutoNum type="arabicPeriod" startAt="8"/>
              <a:defRPr/>
            </a:pPr>
            <a:r>
              <a:rPr lang="en-US" sz="2400" i="1">
                <a:solidFill>
                  <a:srgbClr val="663300"/>
                </a:solidFill>
                <a:latin typeface="Times New Roman" pitchFamily="18" charset="0"/>
              </a:rPr>
              <a:t>Folk methods</a:t>
            </a:r>
          </a:p>
          <a:p>
            <a:pPr marL="457200" indent="-457200" fontAlgn="auto">
              <a:lnSpc>
                <a:spcPct val="90000"/>
              </a:lnSpc>
              <a:spcBef>
                <a:spcPct val="20000"/>
              </a:spcBef>
              <a:spcAft>
                <a:spcPts val="0"/>
              </a:spcAft>
              <a:buClr>
                <a:schemeClr val="folHlink"/>
              </a:buClr>
              <a:buSzPct val="60000"/>
              <a:buFont typeface="Wingdings" pitchFamily="2" charset="2"/>
              <a:buAutoNum type="arabicPeriod" startAt="8"/>
              <a:defRPr/>
            </a:pPr>
            <a:r>
              <a:rPr lang="en-US" sz="2400" i="1">
                <a:solidFill>
                  <a:srgbClr val="663300"/>
                </a:solidFill>
                <a:latin typeface="Times New Roman" pitchFamily="18" charset="0"/>
              </a:rPr>
              <a:t>Internet  </a:t>
            </a:r>
            <a:endParaRPr lang="en-US" sz="2800" i="1">
              <a:solidFill>
                <a:srgbClr val="6633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22"/>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dissolve">
                                      <p:cBhvr>
                                        <p:cTn id="10" dur="500"/>
                                        <p:tgtEl>
                                          <p:spTgt spid="512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strips(downLeft)">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strips(downLeft)">
                                      <p:cBhvr>
                                        <p:cTn id="20" dur="500"/>
                                        <p:tgtEl>
                                          <p:spTgt spid="512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126"/>
                                        </p:tgtEl>
                                        <p:attrNameLst>
                                          <p:attrName>style.visibility</p:attrName>
                                        </p:attrNameLst>
                                      </p:cBhvr>
                                      <p:to>
                                        <p:strVal val="visible"/>
                                      </p:to>
                                    </p:set>
                                    <p:animEffect transition="in" filter="strips(downLeft)">
                                      <p:cBhvr>
                                        <p:cTn id="25"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utoUpdateAnimBg="0"/>
      <p:bldP spid="5124" grpId="0" animBg="1" autoUpdateAnimBg="0"/>
      <p:bldP spid="5125" grpId="0" animBg="1" autoUpdateAnimBg="0"/>
      <p:bldP spid="5126"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381000" y="228600"/>
            <a:ext cx="8305800" cy="3352800"/>
          </a:xfrm>
        </p:spPr>
        <p:txBody>
          <a:bodyPr/>
          <a:lstStyle/>
          <a:p>
            <a:pPr marL="609600" indent="-609600" eaLnBrk="1" hangingPunct="1">
              <a:lnSpc>
                <a:spcPct val="130000"/>
              </a:lnSpc>
              <a:buFontTx/>
              <a:buAutoNum type="arabicParenR"/>
            </a:pPr>
            <a:r>
              <a:rPr lang="en-US" b="1" smtClean="0">
                <a:solidFill>
                  <a:srgbClr val="FF6600"/>
                </a:solidFill>
              </a:rPr>
              <a:t>Chalk &amp; Talk (Lecture)</a:t>
            </a:r>
            <a:r>
              <a:rPr lang="en-US" smtClean="0">
                <a:solidFill>
                  <a:srgbClr val="663300"/>
                </a:solidFill>
              </a:rPr>
              <a:t/>
            </a:r>
            <a:br>
              <a:rPr lang="en-US" smtClean="0">
                <a:solidFill>
                  <a:srgbClr val="663300"/>
                </a:solidFill>
              </a:rPr>
            </a:br>
            <a:r>
              <a:rPr lang="en-US" smtClean="0"/>
              <a:t>may be defined as – carefully prepared oral presentation of facts, organized thoughts and ideas by the qualified person</a:t>
            </a:r>
          </a:p>
        </p:txBody>
      </p:sp>
      <p:sp>
        <p:nvSpPr>
          <p:cNvPr id="6147" name="Text Box 3"/>
          <p:cNvSpPr txBox="1">
            <a:spLocks noChangeArrowheads="1"/>
          </p:cNvSpPr>
          <p:nvPr/>
        </p:nvSpPr>
        <p:spPr bwMode="auto">
          <a:xfrm>
            <a:off x="365125" y="3581400"/>
            <a:ext cx="8474075" cy="2916238"/>
          </a:xfrm>
          <a:prstGeom prst="rect">
            <a:avLst/>
          </a:prstGeom>
          <a:noFill/>
          <a:ln w="9525">
            <a:noFill/>
            <a:miter lim="800000"/>
            <a:headEnd/>
            <a:tailEnd/>
          </a:ln>
        </p:spPr>
        <p:txBody>
          <a:bodyPr>
            <a:spAutoFit/>
          </a:bodyPr>
          <a:lstStyle/>
          <a:p>
            <a:pPr marL="457200" indent="-457200">
              <a:lnSpc>
                <a:spcPct val="130000"/>
              </a:lnSpc>
              <a:spcBef>
                <a:spcPct val="20000"/>
              </a:spcBef>
              <a:buClr>
                <a:schemeClr val="folHlink"/>
              </a:buClr>
              <a:buSzPct val="60000"/>
            </a:pPr>
            <a:r>
              <a:rPr lang="en-US" sz="3200" i="1">
                <a:solidFill>
                  <a:srgbClr val="336600"/>
                </a:solidFill>
                <a:latin typeface="Times New Roman" pitchFamily="18" charset="0"/>
              </a:rPr>
              <a:t>- effectiveness depends on speakers ability to </a:t>
            </a:r>
          </a:p>
          <a:p>
            <a:pPr marL="457200" indent="-457200">
              <a:lnSpc>
                <a:spcPct val="130000"/>
              </a:lnSpc>
              <a:spcBef>
                <a:spcPct val="20000"/>
              </a:spcBef>
              <a:buClr>
                <a:schemeClr val="folHlink"/>
              </a:buClr>
              <a:buSzPct val="60000"/>
            </a:pPr>
            <a:r>
              <a:rPr lang="en-US" sz="3200" i="1">
                <a:solidFill>
                  <a:srgbClr val="336600"/>
                </a:solidFill>
                <a:latin typeface="Times New Roman" pitchFamily="18" charset="0"/>
              </a:rPr>
              <a:t>	write legibly &amp; draw on black board </a:t>
            </a:r>
          </a:p>
          <a:p>
            <a:pPr marL="457200" indent="-457200">
              <a:lnSpc>
                <a:spcPct val="130000"/>
              </a:lnSpc>
              <a:spcBef>
                <a:spcPct val="20000"/>
              </a:spcBef>
              <a:buClr>
                <a:schemeClr val="folHlink"/>
              </a:buClr>
              <a:buSzPct val="60000"/>
            </a:pPr>
            <a:r>
              <a:rPr lang="en-US" sz="3200" i="1">
                <a:solidFill>
                  <a:srgbClr val="336600"/>
                </a:solidFill>
                <a:latin typeface="Times New Roman" pitchFamily="18" charset="0"/>
              </a:rPr>
              <a:t>- group should not be more than 30 &amp; talk </a:t>
            </a:r>
          </a:p>
          <a:p>
            <a:pPr marL="457200" indent="-457200">
              <a:lnSpc>
                <a:spcPct val="130000"/>
              </a:lnSpc>
              <a:spcBef>
                <a:spcPct val="20000"/>
              </a:spcBef>
              <a:buClr>
                <a:schemeClr val="folHlink"/>
              </a:buClr>
              <a:buSzPct val="60000"/>
            </a:pPr>
            <a:r>
              <a:rPr lang="en-US" sz="3200" i="1">
                <a:solidFill>
                  <a:srgbClr val="336600"/>
                </a:solidFill>
                <a:latin typeface="Times New Roman" pitchFamily="18" charset="0"/>
              </a:rPr>
              <a:t>	should not exceed 15-20 minutes </a:t>
            </a:r>
            <a:endParaRPr lang="en-US" sz="24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checkerboard(across)">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dissolve">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advAuto="0"/>
      <p:bldP spid="614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195" name="Content Placeholder 2"/>
          <p:cNvSpPr>
            <a:spLocks noGrp="1"/>
          </p:cNvSpPr>
          <p:nvPr>
            <p:ph idx="1"/>
          </p:nvPr>
        </p:nvSpPr>
        <p:spPr/>
        <p:txBody>
          <a:bodyPr/>
          <a:lstStyle/>
          <a:p>
            <a:pPr algn="just"/>
            <a:r>
              <a:rPr lang="en-US" smtClean="0">
                <a:solidFill>
                  <a:srgbClr val="CCCC00"/>
                </a:solidFill>
                <a:latin typeface="Comic Sans MS" pitchFamily="66" charset="0"/>
              </a:rPr>
              <a:t>Cognitive level</a:t>
            </a:r>
            <a:r>
              <a:rPr lang="en-US" smtClean="0">
                <a:latin typeface="Comic Sans MS" pitchFamily="66" charset="0"/>
              </a:rPr>
              <a:t> – Increase in knowledge</a:t>
            </a:r>
          </a:p>
          <a:p>
            <a:pPr algn="just"/>
            <a:r>
              <a:rPr lang="en-US" smtClean="0">
                <a:solidFill>
                  <a:srgbClr val="CCCC00"/>
                </a:solidFill>
                <a:latin typeface="Comic Sans MS" pitchFamily="66" charset="0"/>
              </a:rPr>
              <a:t>Affective level</a:t>
            </a:r>
            <a:r>
              <a:rPr lang="en-US" smtClean="0">
                <a:latin typeface="Comic Sans MS" pitchFamily="66" charset="0"/>
              </a:rPr>
              <a:t> – Changing existing patterns of behavior.</a:t>
            </a:r>
          </a:p>
          <a:p>
            <a:pPr algn="just"/>
            <a:r>
              <a:rPr lang="en-US" smtClean="0">
                <a:solidFill>
                  <a:srgbClr val="CCCC00"/>
                </a:solidFill>
                <a:latin typeface="Comic Sans MS" pitchFamily="66" charset="0"/>
              </a:rPr>
              <a:t>Psychomotor level</a:t>
            </a:r>
            <a:r>
              <a:rPr lang="en-US" smtClean="0">
                <a:latin typeface="Comic Sans MS" pitchFamily="66" charset="0"/>
              </a:rPr>
              <a:t> – Acquisition of new skills </a:t>
            </a:r>
          </a:p>
          <a:p>
            <a:pPr algn="just"/>
            <a:endParaRPr lang="en-US" smtClean="0"/>
          </a:p>
        </p:txBody>
      </p:sp>
      <p:sp>
        <p:nvSpPr>
          <p:cNvPr id="4" name="Slide Number Placeholder 3"/>
          <p:cNvSpPr>
            <a:spLocks noGrp="1"/>
          </p:cNvSpPr>
          <p:nvPr>
            <p:ph type="sldNum" sz="quarter" idx="12"/>
          </p:nvPr>
        </p:nvSpPr>
        <p:spPr/>
        <p:txBody>
          <a:bodyPr/>
          <a:lstStyle/>
          <a:p>
            <a:pPr>
              <a:defRPr/>
            </a:pPr>
            <a:fld id="{ACECB8A5-DB0D-4E64-A884-BE679C55EDCD}" type="slidenum">
              <a:rPr lang="en-US" smtClean="0"/>
              <a:pPr>
                <a:defRPr/>
              </a:pPr>
              <a:t>5</a:t>
            </a:fld>
            <a:endParaRPr lang="en-US"/>
          </a:p>
        </p:txBody>
      </p:sp>
    </p:spTree>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381000"/>
            <a:ext cx="8229600" cy="5749925"/>
          </a:xfrm>
        </p:spPr>
        <p:txBody>
          <a:bodyPr/>
          <a:lstStyle/>
          <a:p>
            <a:pPr marL="609600" indent="-609600" eaLnBrk="1" hangingPunct="1">
              <a:lnSpc>
                <a:spcPct val="120000"/>
              </a:lnSpc>
              <a:buFont typeface="Wingdings" pitchFamily="2" charset="2"/>
              <a:buNone/>
            </a:pPr>
            <a:r>
              <a:rPr lang="en-US" smtClean="0"/>
              <a:t>The lecture method can be more effective by combining with suitable AV aids as –</a:t>
            </a:r>
          </a:p>
          <a:p>
            <a:pPr marL="609600" indent="-609600" eaLnBrk="1" hangingPunct="1">
              <a:lnSpc>
                <a:spcPct val="120000"/>
              </a:lnSpc>
              <a:buFontTx/>
              <a:buAutoNum type="alphaLcParenR"/>
            </a:pPr>
            <a:r>
              <a:rPr lang="en-US" smtClean="0"/>
              <a:t>Flip charts – series of charts (or posters) 25x30 cms or more flashed or displayed - chart </a:t>
            </a:r>
          </a:p>
          <a:p>
            <a:pPr marL="609600" indent="-609600" eaLnBrk="1" hangingPunct="1">
              <a:lnSpc>
                <a:spcPct val="120000"/>
              </a:lnSpc>
              <a:buFontTx/>
              <a:buNone/>
            </a:pPr>
            <a:r>
              <a:rPr lang="en-US" smtClean="0"/>
              <a:t>should be </a:t>
            </a:r>
          </a:p>
          <a:p>
            <a:pPr marL="990600" lvl="1" indent="-533400" eaLnBrk="1" hangingPunct="1">
              <a:lnSpc>
                <a:spcPct val="120000"/>
              </a:lnSpc>
              <a:buFontTx/>
              <a:buChar char="•"/>
            </a:pPr>
            <a:r>
              <a:rPr lang="en-US" smtClean="0"/>
              <a:t>brief and to the point </a:t>
            </a:r>
          </a:p>
          <a:p>
            <a:pPr marL="990600" lvl="1" indent="-533400" eaLnBrk="1" hangingPunct="1">
              <a:lnSpc>
                <a:spcPct val="120000"/>
              </a:lnSpc>
              <a:buFontTx/>
              <a:buChar char="•"/>
            </a:pPr>
            <a:r>
              <a:rPr lang="en-US" smtClean="0"/>
              <a:t> hold attention </a:t>
            </a:r>
          </a:p>
          <a:p>
            <a:pPr marL="990600" lvl="1" indent="-533400" eaLnBrk="1" hangingPunct="1">
              <a:lnSpc>
                <a:spcPct val="120000"/>
              </a:lnSpc>
              <a:buFontTx/>
              <a:buChar char="•"/>
            </a:pPr>
            <a:r>
              <a:rPr lang="en-US" smtClean="0"/>
              <a:t>help lecture to proceed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checkerboard(across)">
                                      <p:cBhvr>
                                        <p:cTn id="7" dur="500"/>
                                        <p:tgtEl>
                                          <p:spTgt spid="7170">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animEffect transition="in" filter="checkerboard(across)">
                                      <p:cBhvr>
                                        <p:cTn id="11" dur="500"/>
                                        <p:tgtEl>
                                          <p:spTgt spid="7170">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animEffect transition="in" filter="checkerboard(across)">
                                      <p:cBhvr>
                                        <p:cTn id="15" dur="500"/>
                                        <p:tgtEl>
                                          <p:spTgt spid="7170">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170">
                                            <p:txEl>
                                              <p:pRg st="3" end="3"/>
                                            </p:txEl>
                                          </p:spTgt>
                                        </p:tgtEl>
                                        <p:attrNameLst>
                                          <p:attrName>style.visibility</p:attrName>
                                        </p:attrNameLst>
                                      </p:cBhvr>
                                      <p:to>
                                        <p:strVal val="visible"/>
                                      </p:to>
                                    </p:set>
                                    <p:animEffect transition="in" filter="checkerboard(across)">
                                      <p:cBhvr>
                                        <p:cTn id="18" dur="500"/>
                                        <p:tgtEl>
                                          <p:spTgt spid="7170">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7170">
                                            <p:txEl>
                                              <p:pRg st="4" end="4"/>
                                            </p:txEl>
                                          </p:spTgt>
                                        </p:tgtEl>
                                        <p:attrNameLst>
                                          <p:attrName>style.visibility</p:attrName>
                                        </p:attrNameLst>
                                      </p:cBhvr>
                                      <p:to>
                                        <p:strVal val="visible"/>
                                      </p:to>
                                    </p:set>
                                    <p:animEffect transition="in" filter="checkerboard(across)">
                                      <p:cBhvr>
                                        <p:cTn id="21" dur="500"/>
                                        <p:tgtEl>
                                          <p:spTgt spid="7170">
                                            <p:txEl>
                                              <p:pRg st="4" end="4"/>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170">
                                            <p:txEl>
                                              <p:pRg st="5" end="5"/>
                                            </p:txEl>
                                          </p:spTgt>
                                        </p:tgtEl>
                                        <p:attrNameLst>
                                          <p:attrName>style.visibility</p:attrName>
                                        </p:attrNameLst>
                                      </p:cBhvr>
                                      <p:to>
                                        <p:strVal val="visible"/>
                                      </p:to>
                                    </p:set>
                                    <p:animEffect transition="in" filter="checkerboard(across)">
                                      <p:cBhvr>
                                        <p:cTn id="24" dur="500"/>
                                        <p:tgtEl>
                                          <p:spTgt spid="7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457200"/>
            <a:ext cx="8229600" cy="3352800"/>
          </a:xfrm>
        </p:spPr>
        <p:txBody>
          <a:bodyPr/>
          <a:lstStyle/>
          <a:p>
            <a:pPr eaLnBrk="1" hangingPunct="1">
              <a:buFont typeface="Wingdings" pitchFamily="2" charset="2"/>
              <a:buNone/>
            </a:pPr>
            <a:r>
              <a:rPr lang="en-US" smtClean="0"/>
              <a:t>b) Flannel graph – rough flannel or khadi fixed over a wooden board - background - cutout pictures, graphs, drawing etc,.</a:t>
            </a:r>
          </a:p>
          <a:p>
            <a:pPr eaLnBrk="1" hangingPunct="1">
              <a:buFont typeface="Wingdings" pitchFamily="2" charset="2"/>
              <a:buNone/>
            </a:pPr>
            <a:r>
              <a:rPr lang="en-US" smtClean="0"/>
              <a:t>	Pictures - made rough on back side by pasting a piece of sand paper – adhere at once when put on flannel</a:t>
            </a:r>
          </a:p>
        </p:txBody>
      </p:sp>
      <p:sp>
        <p:nvSpPr>
          <p:cNvPr id="8196" name="Text Box 4"/>
          <p:cNvSpPr txBox="1">
            <a:spLocks noChangeArrowheads="1"/>
          </p:cNvSpPr>
          <p:nvPr/>
        </p:nvSpPr>
        <p:spPr bwMode="auto">
          <a:xfrm>
            <a:off x="68263" y="4419600"/>
            <a:ext cx="9075737" cy="2697163"/>
          </a:xfrm>
          <a:prstGeom prst="rect">
            <a:avLst/>
          </a:prstGeom>
          <a:noFill/>
          <a:ln w="9525">
            <a:noFill/>
            <a:miter lim="800000"/>
            <a:headEnd/>
            <a:tailEnd/>
          </a:ln>
        </p:spPr>
        <p:txBody>
          <a:bodyPr>
            <a:spAutoFit/>
          </a:bodyPr>
          <a:lstStyle/>
          <a:p>
            <a:pPr>
              <a:lnSpc>
                <a:spcPct val="110000"/>
              </a:lnSpc>
              <a:spcBef>
                <a:spcPct val="20000"/>
              </a:spcBef>
              <a:buClr>
                <a:schemeClr val="folHlink"/>
              </a:buClr>
              <a:buSzPct val="60000"/>
              <a:buFont typeface="Wingdings" pitchFamily="2" charset="2"/>
              <a:buNone/>
            </a:pPr>
            <a:r>
              <a:rPr lang="en-US" sz="3200" i="1">
                <a:solidFill>
                  <a:srgbClr val="336600"/>
                </a:solidFill>
                <a:latin typeface="Times New Roman" pitchFamily="18" charset="0"/>
              </a:rPr>
              <a:t>Advantages</a:t>
            </a:r>
          </a:p>
          <a:p>
            <a:pPr lvl="1">
              <a:lnSpc>
                <a:spcPct val="110000"/>
              </a:lnSpc>
              <a:spcBef>
                <a:spcPct val="20000"/>
              </a:spcBef>
              <a:buClr>
                <a:schemeClr val="hlink"/>
              </a:buClr>
              <a:buSzPct val="55000"/>
              <a:buFont typeface="Wingdings" pitchFamily="2" charset="2"/>
              <a:buChar char="±"/>
            </a:pPr>
            <a:r>
              <a:rPr lang="en-US" sz="2800" i="1">
                <a:solidFill>
                  <a:srgbClr val="663300"/>
                </a:solidFill>
                <a:latin typeface="Times New Roman" pitchFamily="18" charset="0"/>
              </a:rPr>
              <a:t> – prearranged sequence of pictures – maintain continuity</a:t>
            </a:r>
          </a:p>
          <a:p>
            <a:pPr lvl="1">
              <a:lnSpc>
                <a:spcPct val="110000"/>
              </a:lnSpc>
              <a:spcBef>
                <a:spcPct val="20000"/>
              </a:spcBef>
              <a:buClr>
                <a:schemeClr val="hlink"/>
              </a:buClr>
              <a:buSzPct val="55000"/>
              <a:buFont typeface="Wingdings" pitchFamily="2" charset="2"/>
              <a:buChar char="±"/>
            </a:pPr>
            <a:r>
              <a:rPr lang="en-US" sz="2800" i="1">
                <a:solidFill>
                  <a:srgbClr val="663300"/>
                </a:solidFill>
                <a:latin typeface="Times New Roman" pitchFamily="18" charset="0"/>
              </a:rPr>
              <a:t> - cheap medium &amp; easy to transport</a:t>
            </a:r>
          </a:p>
          <a:p>
            <a:pPr lvl="1">
              <a:lnSpc>
                <a:spcPct val="110000"/>
              </a:lnSpc>
              <a:spcBef>
                <a:spcPct val="20000"/>
              </a:spcBef>
              <a:buClr>
                <a:schemeClr val="hlink"/>
              </a:buClr>
              <a:buSzPct val="55000"/>
              <a:buFont typeface="Wingdings" pitchFamily="2" charset="2"/>
              <a:buChar char="±"/>
            </a:pPr>
            <a:r>
              <a:rPr lang="en-US" sz="2800" i="1">
                <a:solidFill>
                  <a:srgbClr val="663300"/>
                </a:solidFill>
                <a:latin typeface="Times New Roman" pitchFamily="18" charset="0"/>
              </a:rPr>
              <a:t> - promotes thoughts &amp; criticism  </a:t>
            </a:r>
          </a:p>
          <a:p>
            <a:pPr>
              <a:lnSpc>
                <a:spcPct val="110000"/>
              </a:lnSpc>
            </a:pPr>
            <a:endParaRPr lang="en-US" sz="24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1" dur="500"/>
                                        <p:tgtEl>
                                          <p:spTgt spid="819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196"/>
                                        </p:tgtEl>
                                        <p:attrNameLst>
                                          <p:attrName>style.visibility</p:attrName>
                                        </p:attrNameLst>
                                      </p:cBhvr>
                                      <p:to>
                                        <p:strVal val="visible"/>
                                      </p:to>
                                    </p:set>
                                    <p:animEffect transition="in" filter="dissolve">
                                      <p:cBhvr>
                                        <p:cTn id="16"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advAuto="0"/>
      <p:bldP spid="819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457200"/>
            <a:ext cx="8229600" cy="1828800"/>
          </a:xfrm>
        </p:spPr>
        <p:txBody>
          <a:bodyPr/>
          <a:lstStyle/>
          <a:p>
            <a:pPr eaLnBrk="1" hangingPunct="1">
              <a:lnSpc>
                <a:spcPct val="130000"/>
              </a:lnSpc>
              <a:buFont typeface="Wingdings" pitchFamily="2" charset="2"/>
              <a:buNone/>
            </a:pPr>
            <a:r>
              <a:rPr lang="en-US" smtClean="0"/>
              <a:t>c) Exhibits – </a:t>
            </a:r>
            <a:r>
              <a:rPr lang="en-US" smtClean="0">
                <a:solidFill>
                  <a:srgbClr val="663300"/>
                </a:solidFill>
              </a:rPr>
              <a:t>objects, models, specimens</a:t>
            </a:r>
          </a:p>
          <a:p>
            <a:pPr eaLnBrk="1" hangingPunct="1">
              <a:lnSpc>
                <a:spcPct val="130000"/>
              </a:lnSpc>
              <a:buFont typeface="Wingdings" pitchFamily="2" charset="2"/>
              <a:buNone/>
            </a:pPr>
            <a:r>
              <a:rPr lang="en-US" smtClean="0"/>
              <a:t>d) Films and charts </a:t>
            </a:r>
          </a:p>
        </p:txBody>
      </p:sp>
      <p:sp>
        <p:nvSpPr>
          <p:cNvPr id="9219" name="Text Box 3"/>
          <p:cNvSpPr txBox="1">
            <a:spLocks noChangeArrowheads="1"/>
          </p:cNvSpPr>
          <p:nvPr/>
        </p:nvSpPr>
        <p:spPr bwMode="auto">
          <a:xfrm>
            <a:off x="0" y="2560638"/>
            <a:ext cx="8812213" cy="4297362"/>
          </a:xfrm>
          <a:prstGeom prst="rect">
            <a:avLst/>
          </a:prstGeom>
          <a:noFill/>
          <a:ln w="9525">
            <a:noFill/>
            <a:miter lim="800000"/>
            <a:headEnd/>
            <a:tailEnd/>
          </a:ln>
        </p:spPr>
        <p:txBody>
          <a:bodyPr>
            <a:spAutoFit/>
          </a:bodyPr>
          <a:lstStyle/>
          <a:p>
            <a:pPr>
              <a:lnSpc>
                <a:spcPct val="130000"/>
              </a:lnSpc>
              <a:spcBef>
                <a:spcPct val="20000"/>
              </a:spcBef>
              <a:buClr>
                <a:schemeClr val="folHlink"/>
              </a:buClr>
              <a:buSzPct val="60000"/>
              <a:buFont typeface="Wingdings" pitchFamily="2" charset="2"/>
              <a:buNone/>
            </a:pPr>
            <a:r>
              <a:rPr lang="en-US" sz="3200" i="1">
                <a:solidFill>
                  <a:srgbClr val="336600"/>
                </a:solidFill>
                <a:latin typeface="Times New Roman" pitchFamily="18" charset="0"/>
              </a:rPr>
              <a:t>Disadvantages of lectures –</a:t>
            </a:r>
          </a:p>
          <a:p>
            <a:pPr lvl="1">
              <a:lnSpc>
                <a:spcPct val="130000"/>
              </a:lnSpc>
              <a:spcBef>
                <a:spcPct val="20000"/>
              </a:spcBef>
              <a:buClr>
                <a:schemeClr val="hlink"/>
              </a:buClr>
              <a:buSzPct val="55000"/>
              <a:buFont typeface="Wingdings" pitchFamily="2" charset="2"/>
              <a:buChar char="±"/>
            </a:pPr>
            <a:r>
              <a:rPr lang="en-US" sz="2800" i="1">
                <a:solidFill>
                  <a:srgbClr val="663300"/>
                </a:solidFill>
                <a:latin typeface="Times New Roman" pitchFamily="18" charset="0"/>
              </a:rPr>
              <a:t>	students are involved to a minimum extent </a:t>
            </a:r>
          </a:p>
          <a:p>
            <a:pPr lvl="1">
              <a:lnSpc>
                <a:spcPct val="130000"/>
              </a:lnSpc>
              <a:spcBef>
                <a:spcPct val="20000"/>
              </a:spcBef>
              <a:buClr>
                <a:schemeClr val="hlink"/>
              </a:buClr>
              <a:buSzPct val="55000"/>
              <a:buFont typeface="Wingdings" pitchFamily="2" charset="2"/>
              <a:buChar char="±"/>
            </a:pPr>
            <a:r>
              <a:rPr lang="en-US" sz="2800" i="1">
                <a:solidFill>
                  <a:srgbClr val="663300"/>
                </a:solidFill>
                <a:latin typeface="Times New Roman" pitchFamily="18" charset="0"/>
              </a:rPr>
              <a:t>	learning is passive </a:t>
            </a:r>
          </a:p>
          <a:p>
            <a:pPr lvl="1">
              <a:lnSpc>
                <a:spcPct val="130000"/>
              </a:lnSpc>
              <a:spcBef>
                <a:spcPct val="20000"/>
              </a:spcBef>
              <a:buClr>
                <a:schemeClr val="hlink"/>
              </a:buClr>
              <a:buSzPct val="55000"/>
              <a:buFont typeface="Wingdings" pitchFamily="2" charset="2"/>
              <a:buChar char="±"/>
            </a:pPr>
            <a:r>
              <a:rPr lang="en-US" sz="2800" i="1">
                <a:solidFill>
                  <a:srgbClr val="663300"/>
                </a:solidFill>
                <a:latin typeface="Times New Roman" pitchFamily="18" charset="0"/>
              </a:rPr>
              <a:t>	do not stimulate thinking or problem solving capacity </a:t>
            </a:r>
          </a:p>
          <a:p>
            <a:pPr lvl="1">
              <a:lnSpc>
                <a:spcPct val="130000"/>
              </a:lnSpc>
              <a:spcBef>
                <a:spcPct val="20000"/>
              </a:spcBef>
              <a:buClr>
                <a:schemeClr val="hlink"/>
              </a:buClr>
              <a:buSzPct val="55000"/>
              <a:buFont typeface="Wingdings" pitchFamily="2" charset="2"/>
              <a:buChar char="±"/>
            </a:pPr>
            <a:r>
              <a:rPr lang="en-US" sz="2800" i="1">
                <a:solidFill>
                  <a:srgbClr val="663300"/>
                </a:solidFill>
                <a:latin typeface="Times New Roman" pitchFamily="18" charset="0"/>
              </a:rPr>
              <a:t>	 the health behavior of listeners are not necessarily</a:t>
            </a:r>
          </a:p>
          <a:p>
            <a:pPr lvl="1">
              <a:lnSpc>
                <a:spcPct val="130000"/>
              </a:lnSpc>
              <a:spcBef>
                <a:spcPct val="20000"/>
              </a:spcBef>
              <a:buClr>
                <a:schemeClr val="hlink"/>
              </a:buClr>
              <a:buSzPct val="55000"/>
              <a:buFont typeface="Wingdings" pitchFamily="2" charset="2"/>
              <a:buNone/>
            </a:pPr>
            <a:r>
              <a:rPr lang="en-US" sz="2800" i="1">
                <a:solidFill>
                  <a:srgbClr val="663300"/>
                </a:solidFill>
                <a:latin typeface="Times New Roman" pitchFamily="18" charset="0"/>
              </a:rPr>
              <a:t>	 affected  </a:t>
            </a:r>
          </a:p>
          <a:p>
            <a:endParaRPr lang="en-US" sz="24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checkerboard(across)">
                                      <p:cBhvr>
                                        <p:cTn id="7" dur="500"/>
                                        <p:tgtEl>
                                          <p:spTgt spid="9218">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animEffect transition="in" filter="checkerboard(across)">
                                      <p:cBhvr>
                                        <p:cTn id="11" dur="500"/>
                                        <p:tgtEl>
                                          <p:spTgt spid="921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219"/>
                                        </p:tgtEl>
                                        <p:attrNameLst>
                                          <p:attrName>style.visibility</p:attrName>
                                        </p:attrNameLst>
                                      </p:cBhvr>
                                      <p:to>
                                        <p:strVal val="visible"/>
                                      </p:to>
                                    </p:set>
                                    <p:animEffect transition="in" filter="dissolve">
                                      <p:cBhvr>
                                        <p:cTn id="16"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advAuto="0"/>
      <p:bldP spid="921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57200" y="304800"/>
            <a:ext cx="8382000" cy="3886200"/>
          </a:xfrm>
        </p:spPr>
        <p:txBody>
          <a:bodyPr/>
          <a:lstStyle/>
          <a:p>
            <a:pPr eaLnBrk="1" hangingPunct="1">
              <a:lnSpc>
                <a:spcPct val="130000"/>
              </a:lnSpc>
              <a:buFont typeface="Wingdings" pitchFamily="2" charset="2"/>
              <a:buNone/>
            </a:pPr>
            <a:r>
              <a:rPr lang="en-US" b="1" smtClean="0">
                <a:solidFill>
                  <a:srgbClr val="FF6600"/>
                </a:solidFill>
              </a:rPr>
              <a:t>2) DEMONSTRATION</a:t>
            </a:r>
            <a:br>
              <a:rPr lang="en-US" b="1" smtClean="0">
                <a:solidFill>
                  <a:srgbClr val="FF6600"/>
                </a:solidFill>
              </a:rPr>
            </a:br>
            <a:r>
              <a:rPr lang="en-US" smtClean="0"/>
              <a:t>is carefully prepared presentation to show how to perform a skill or procedure</a:t>
            </a:r>
            <a:br>
              <a:rPr lang="en-US" smtClean="0"/>
            </a:br>
            <a:r>
              <a:rPr lang="en-US" smtClean="0"/>
              <a:t>- performed </a:t>
            </a:r>
            <a:r>
              <a:rPr lang="en-US" smtClean="0">
                <a:solidFill>
                  <a:srgbClr val="663300"/>
                </a:solidFill>
              </a:rPr>
              <a:t>step by step</a:t>
            </a:r>
            <a:r>
              <a:rPr lang="en-US" smtClean="0"/>
              <a:t> making the audience understand &amp; involve in discussion</a:t>
            </a:r>
          </a:p>
        </p:txBody>
      </p:sp>
      <p:sp>
        <p:nvSpPr>
          <p:cNvPr id="10243" name="Text Box 3"/>
          <p:cNvSpPr txBox="1">
            <a:spLocks noChangeArrowheads="1"/>
          </p:cNvSpPr>
          <p:nvPr/>
        </p:nvSpPr>
        <p:spPr bwMode="auto">
          <a:xfrm>
            <a:off x="381000" y="4672013"/>
            <a:ext cx="8245475" cy="2185987"/>
          </a:xfrm>
          <a:prstGeom prst="rect">
            <a:avLst/>
          </a:prstGeom>
          <a:noFill/>
          <a:ln w="9525">
            <a:noFill/>
            <a:miter lim="800000"/>
            <a:headEnd/>
            <a:tailEnd/>
          </a:ln>
        </p:spPr>
        <p:txBody>
          <a:bodyPr>
            <a:spAutoFit/>
          </a:bodyPr>
          <a:lstStyle/>
          <a:p>
            <a:pPr>
              <a:lnSpc>
                <a:spcPct val="130000"/>
              </a:lnSpc>
              <a:spcBef>
                <a:spcPct val="20000"/>
              </a:spcBef>
              <a:buClr>
                <a:schemeClr val="folHlink"/>
              </a:buClr>
              <a:buSzPct val="60000"/>
              <a:buFont typeface="Wingdings" pitchFamily="2" charset="2"/>
              <a:buChar char="±"/>
            </a:pPr>
            <a:r>
              <a:rPr lang="en-US" sz="3200" i="1">
                <a:solidFill>
                  <a:srgbClr val="336600"/>
                </a:solidFill>
                <a:latin typeface="Times New Roman" pitchFamily="18" charset="0"/>
              </a:rPr>
              <a:t> upholds principle – ‘</a:t>
            </a:r>
            <a:r>
              <a:rPr lang="en-US" sz="3200" i="1">
                <a:solidFill>
                  <a:srgbClr val="663300"/>
                </a:solidFill>
                <a:latin typeface="Times New Roman" pitchFamily="18" charset="0"/>
              </a:rPr>
              <a:t>seeing is believing’</a:t>
            </a:r>
            <a:r>
              <a:rPr lang="en-US" sz="3200" i="1">
                <a:solidFill>
                  <a:srgbClr val="336600"/>
                </a:solidFill>
                <a:latin typeface="Times New Roman" pitchFamily="18" charset="0"/>
              </a:rPr>
              <a:t> &amp; </a:t>
            </a:r>
          </a:p>
          <a:p>
            <a:pPr>
              <a:lnSpc>
                <a:spcPct val="130000"/>
              </a:lnSpc>
              <a:spcBef>
                <a:spcPct val="20000"/>
              </a:spcBef>
              <a:buClr>
                <a:schemeClr val="folHlink"/>
              </a:buClr>
              <a:buSzPct val="60000"/>
              <a:buFont typeface="Wingdings" pitchFamily="2" charset="2"/>
              <a:buNone/>
            </a:pPr>
            <a:r>
              <a:rPr lang="en-US" sz="3200" i="1">
                <a:solidFill>
                  <a:srgbClr val="336600"/>
                </a:solidFill>
                <a:latin typeface="Times New Roman" pitchFamily="18" charset="0"/>
              </a:rPr>
              <a:t>	‘ </a:t>
            </a:r>
            <a:r>
              <a:rPr lang="en-US" sz="3200" i="1">
                <a:solidFill>
                  <a:srgbClr val="663300"/>
                </a:solidFill>
                <a:latin typeface="Times New Roman" pitchFamily="18" charset="0"/>
              </a:rPr>
              <a:t>learning by doing’</a:t>
            </a:r>
          </a:p>
          <a:p>
            <a:pPr>
              <a:lnSpc>
                <a:spcPct val="130000"/>
              </a:lnSpc>
              <a:spcBef>
                <a:spcPct val="20000"/>
              </a:spcBef>
              <a:buClr>
                <a:schemeClr val="folHlink"/>
              </a:buClr>
              <a:buSzPct val="60000"/>
              <a:buFont typeface="Wingdings" pitchFamily="2" charset="2"/>
              <a:buChar char="±"/>
            </a:pPr>
            <a:r>
              <a:rPr lang="en-US" sz="3200" i="1">
                <a:solidFill>
                  <a:srgbClr val="336600"/>
                </a:solidFill>
                <a:latin typeface="Times New Roman" pitchFamily="18" charset="0"/>
              </a:rPr>
              <a:t>has high motivational value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checkerboard(across)">
                                      <p:cBhvr>
                                        <p:cTn id="7" dur="5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dissolve">
                                      <p:cBhvr>
                                        <p:cTn id="1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advAuto="0"/>
      <p:bldP spid="10243"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530225" y="457200"/>
            <a:ext cx="8080375" cy="3048000"/>
          </a:xfrm>
        </p:spPr>
        <p:txBody>
          <a:bodyPr/>
          <a:lstStyle/>
          <a:p>
            <a:pPr eaLnBrk="1" hangingPunct="1">
              <a:lnSpc>
                <a:spcPct val="110000"/>
              </a:lnSpc>
              <a:buFont typeface="Wingdings" pitchFamily="2" charset="2"/>
              <a:buNone/>
            </a:pPr>
            <a:r>
              <a:rPr lang="en-US" b="1" smtClean="0">
                <a:solidFill>
                  <a:srgbClr val="FF6600"/>
                </a:solidFill>
              </a:rPr>
              <a:t>3) GROUP DISCUSSIONS</a:t>
            </a:r>
            <a:r>
              <a:rPr lang="en-US" smtClean="0"/>
              <a:t/>
            </a:r>
            <a:br>
              <a:rPr lang="en-US" smtClean="0"/>
            </a:br>
            <a:r>
              <a:rPr lang="en-US" smtClean="0"/>
              <a:t>Is very effective method that permit to learn by freely exchanging their ideas, knowledge &amp; opinions </a:t>
            </a:r>
            <a:br>
              <a:rPr lang="en-US" smtClean="0"/>
            </a:br>
            <a:r>
              <a:rPr lang="en-US" smtClean="0"/>
              <a:t>for effective group discussions</a:t>
            </a:r>
          </a:p>
        </p:txBody>
      </p:sp>
      <p:sp>
        <p:nvSpPr>
          <p:cNvPr id="11267" name="Text Box 3"/>
          <p:cNvSpPr txBox="1">
            <a:spLocks noChangeArrowheads="1"/>
          </p:cNvSpPr>
          <p:nvPr/>
        </p:nvSpPr>
        <p:spPr bwMode="auto">
          <a:xfrm>
            <a:off x="152400" y="3581400"/>
            <a:ext cx="8991600" cy="2784475"/>
          </a:xfrm>
          <a:prstGeom prst="rect">
            <a:avLst/>
          </a:prstGeom>
          <a:noFill/>
          <a:ln w="9525">
            <a:noFill/>
            <a:miter lim="800000"/>
            <a:headEnd/>
            <a:tailEnd/>
          </a:ln>
        </p:spPr>
        <p:txBody>
          <a:bodyPr>
            <a:spAutoFit/>
          </a:bodyPr>
          <a:lstStyle/>
          <a:p>
            <a:pPr lvl="1">
              <a:lnSpc>
                <a:spcPct val="110000"/>
              </a:lnSpc>
              <a:spcBef>
                <a:spcPct val="20000"/>
              </a:spcBef>
              <a:buClr>
                <a:schemeClr val="hlink"/>
              </a:buClr>
              <a:buSzPct val="55000"/>
              <a:buFont typeface="Wingdings" pitchFamily="2" charset="2"/>
              <a:buChar char="±"/>
            </a:pPr>
            <a:r>
              <a:rPr lang="en-US" sz="2800" i="1">
                <a:solidFill>
                  <a:srgbClr val="663300"/>
                </a:solidFill>
                <a:latin typeface="Times New Roman" pitchFamily="18" charset="0"/>
              </a:rPr>
              <a:t> group – not less than 6 &amp; not more than 12 members </a:t>
            </a:r>
          </a:p>
          <a:p>
            <a:pPr lvl="1">
              <a:lnSpc>
                <a:spcPct val="110000"/>
              </a:lnSpc>
              <a:spcBef>
                <a:spcPct val="20000"/>
              </a:spcBef>
              <a:buClr>
                <a:schemeClr val="hlink"/>
              </a:buClr>
              <a:buSzPct val="55000"/>
              <a:buFont typeface="Wingdings" pitchFamily="2" charset="2"/>
              <a:buChar char="±"/>
            </a:pPr>
            <a:r>
              <a:rPr lang="en-US" sz="2800" i="1">
                <a:solidFill>
                  <a:srgbClr val="663300"/>
                </a:solidFill>
                <a:latin typeface="Times New Roman" pitchFamily="18" charset="0"/>
              </a:rPr>
              <a:t>  participants are all seated in a circle </a:t>
            </a:r>
          </a:p>
          <a:p>
            <a:pPr lvl="1">
              <a:lnSpc>
                <a:spcPct val="110000"/>
              </a:lnSpc>
              <a:spcBef>
                <a:spcPct val="20000"/>
              </a:spcBef>
              <a:buClr>
                <a:schemeClr val="hlink"/>
              </a:buClr>
              <a:buSzPct val="55000"/>
              <a:buFont typeface="Wingdings" pitchFamily="2" charset="2"/>
              <a:buChar char="±"/>
            </a:pPr>
            <a:r>
              <a:rPr lang="en-US" sz="2800" i="1">
                <a:solidFill>
                  <a:srgbClr val="663300"/>
                </a:solidFill>
                <a:latin typeface="Times New Roman" pitchFamily="18" charset="0"/>
              </a:rPr>
              <a:t> there should be a leader – initiates, avoids side</a:t>
            </a:r>
          </a:p>
          <a:p>
            <a:pPr lvl="1">
              <a:lnSpc>
                <a:spcPct val="110000"/>
              </a:lnSpc>
              <a:spcBef>
                <a:spcPct val="20000"/>
              </a:spcBef>
              <a:buClr>
                <a:schemeClr val="hlink"/>
              </a:buClr>
              <a:buSzPct val="55000"/>
              <a:buFont typeface="Wingdings" pitchFamily="2" charset="2"/>
              <a:buNone/>
            </a:pPr>
            <a:r>
              <a:rPr lang="en-US" sz="2800" i="1">
                <a:solidFill>
                  <a:srgbClr val="663300"/>
                </a:solidFill>
                <a:latin typeface="Times New Roman" pitchFamily="18" charset="0"/>
              </a:rPr>
              <a:t>  conversations, encourages everyone to participate</a:t>
            </a:r>
          </a:p>
          <a:p>
            <a:pPr lvl="1">
              <a:lnSpc>
                <a:spcPct val="110000"/>
              </a:lnSpc>
              <a:spcBef>
                <a:spcPct val="20000"/>
              </a:spcBef>
              <a:buClr>
                <a:schemeClr val="hlink"/>
              </a:buClr>
              <a:buSzPct val="55000"/>
              <a:buFont typeface="Wingdings" pitchFamily="2" charset="2"/>
              <a:buNone/>
            </a:pPr>
            <a:r>
              <a:rPr lang="en-US" sz="2800" i="1">
                <a:solidFill>
                  <a:srgbClr val="663300"/>
                </a:solidFill>
                <a:latin typeface="Times New Roman" pitchFamily="18" charset="0"/>
              </a:rPr>
              <a:t> &amp; sums up the discussion in the end </a:t>
            </a:r>
            <a:endParaRPr lang="en-US" sz="24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checkerboard(across)">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dissolve">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advAuto="0"/>
      <p:bldP spid="11267"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228600" y="304800"/>
            <a:ext cx="8686800" cy="5410200"/>
          </a:xfrm>
        </p:spPr>
        <p:txBody>
          <a:bodyPr/>
          <a:lstStyle/>
          <a:p>
            <a:pPr eaLnBrk="1" hangingPunct="1"/>
            <a:r>
              <a:rPr lang="en-US" sz="2800" smtClean="0">
                <a:latin typeface="Times New Roman" pitchFamily="18" charset="0"/>
                <a:cs typeface="Times New Roman" pitchFamily="18" charset="0"/>
              </a:rPr>
              <a:t>In group discussion, members should follow certain rules as </a:t>
            </a:r>
          </a:p>
          <a:p>
            <a:pPr lvl="1" eaLnBrk="1" hangingPunct="1"/>
            <a:r>
              <a:rPr lang="en-US" smtClean="0">
                <a:latin typeface="Times New Roman" pitchFamily="18" charset="0"/>
                <a:cs typeface="Times New Roman" pitchFamily="18" charset="0"/>
              </a:rPr>
              <a:t>Express ideas clearly and concisely </a:t>
            </a:r>
          </a:p>
          <a:p>
            <a:pPr lvl="1" eaLnBrk="1" hangingPunct="1"/>
            <a:r>
              <a:rPr lang="en-US" smtClean="0">
                <a:latin typeface="Times New Roman" pitchFamily="18" charset="0"/>
                <a:cs typeface="Times New Roman" pitchFamily="18" charset="0"/>
              </a:rPr>
              <a:t>Listen to what others say </a:t>
            </a:r>
          </a:p>
          <a:p>
            <a:pPr lvl="1" eaLnBrk="1" hangingPunct="1"/>
            <a:r>
              <a:rPr lang="en-US" smtClean="0">
                <a:latin typeface="Times New Roman" pitchFamily="18" charset="0"/>
                <a:cs typeface="Times New Roman" pitchFamily="18" charset="0"/>
              </a:rPr>
              <a:t>Do not interrupt when others are speaking </a:t>
            </a:r>
          </a:p>
          <a:p>
            <a:pPr lvl="1" eaLnBrk="1" hangingPunct="1"/>
            <a:r>
              <a:rPr lang="en-US" smtClean="0">
                <a:latin typeface="Times New Roman" pitchFamily="18" charset="0"/>
                <a:cs typeface="Times New Roman" pitchFamily="18" charset="0"/>
              </a:rPr>
              <a:t>Accept criticism gracefully</a:t>
            </a:r>
          </a:p>
          <a:p>
            <a:pPr lvl="1" eaLnBrk="1" hangingPunct="1"/>
            <a:r>
              <a:rPr lang="en-US" smtClean="0">
                <a:latin typeface="Times New Roman" pitchFamily="18" charset="0"/>
                <a:cs typeface="Times New Roman" pitchFamily="18" charset="0"/>
              </a:rPr>
              <a:t>Help to reach conclusions </a:t>
            </a:r>
          </a:p>
          <a:p>
            <a:pPr lvl="1" eaLnBrk="1" hangingPunct="1">
              <a:buFontTx/>
              <a:buNone/>
            </a:pPr>
            <a:endParaRPr lang="en-US" smtClean="0">
              <a:latin typeface="Times New Roman" pitchFamily="18" charset="0"/>
              <a:cs typeface="Times New Roman" pitchFamily="18" charset="0"/>
            </a:endParaRPr>
          </a:p>
          <a:p>
            <a:pPr eaLnBrk="1" hangingPunct="1">
              <a:buFont typeface="Wingdings" pitchFamily="2" charset="2"/>
              <a:buNone/>
            </a:pPr>
            <a:r>
              <a:rPr lang="en-US" sz="2800" smtClean="0">
                <a:solidFill>
                  <a:schemeClr val="tx2"/>
                </a:solidFill>
                <a:latin typeface="Times New Roman" pitchFamily="18" charset="0"/>
                <a:cs typeface="Times New Roman" pitchFamily="18" charset="0"/>
              </a:rPr>
              <a:t>	Limitations</a:t>
            </a:r>
            <a:r>
              <a:rPr lang="en-US" sz="2800" smtClean="0">
                <a:latin typeface="Times New Roman" pitchFamily="18" charset="0"/>
                <a:cs typeface="Times New Roman" pitchFamily="18" charset="0"/>
              </a:rPr>
              <a:t> 	- unequal participation of members </a:t>
            </a:r>
          </a:p>
          <a:p>
            <a:pPr eaLnBrk="1" hangingPunct="1">
              <a:buFont typeface="Wingdings" pitchFamily="2" charset="2"/>
              <a:buNone/>
            </a:pPr>
            <a:r>
              <a:rPr lang="en-US" sz="2800" smtClean="0">
                <a:latin typeface="Times New Roman" pitchFamily="18" charset="0"/>
                <a:cs typeface="Times New Roman" pitchFamily="18" charset="0"/>
              </a:rPr>
              <a:t>				- some may deviate from the subject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checkerboard(across)">
                                      <p:cBhvr>
                                        <p:cTn id="7" dur="500"/>
                                        <p:tgtEl>
                                          <p:spTgt spid="12290">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0">
                                            <p:txEl>
                                              <p:pRg st="1" end="1"/>
                                            </p:txEl>
                                          </p:spTgt>
                                        </p:tgtEl>
                                        <p:attrNameLst>
                                          <p:attrName>style.visibility</p:attrName>
                                        </p:attrNameLst>
                                      </p:cBhvr>
                                      <p:to>
                                        <p:strVal val="visible"/>
                                      </p:to>
                                    </p:set>
                                    <p:animEffect transition="in" filter="checkerboard(across)">
                                      <p:cBhvr>
                                        <p:cTn id="10" dur="500"/>
                                        <p:tgtEl>
                                          <p:spTgt spid="12290">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animEffect transition="in" filter="checkerboard(across)">
                                      <p:cBhvr>
                                        <p:cTn id="13" dur="500"/>
                                        <p:tgtEl>
                                          <p:spTgt spid="12290">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290">
                                            <p:txEl>
                                              <p:pRg st="3" end="3"/>
                                            </p:txEl>
                                          </p:spTgt>
                                        </p:tgtEl>
                                        <p:attrNameLst>
                                          <p:attrName>style.visibility</p:attrName>
                                        </p:attrNameLst>
                                      </p:cBhvr>
                                      <p:to>
                                        <p:strVal val="visible"/>
                                      </p:to>
                                    </p:set>
                                    <p:animEffect transition="in" filter="checkerboard(across)">
                                      <p:cBhvr>
                                        <p:cTn id="16" dur="500"/>
                                        <p:tgtEl>
                                          <p:spTgt spid="12290">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290">
                                            <p:txEl>
                                              <p:pRg st="4" end="4"/>
                                            </p:txEl>
                                          </p:spTgt>
                                        </p:tgtEl>
                                        <p:attrNameLst>
                                          <p:attrName>style.visibility</p:attrName>
                                        </p:attrNameLst>
                                      </p:cBhvr>
                                      <p:to>
                                        <p:strVal val="visible"/>
                                      </p:to>
                                    </p:set>
                                    <p:animEffect transition="in" filter="checkerboard(across)">
                                      <p:cBhvr>
                                        <p:cTn id="19" dur="500"/>
                                        <p:tgtEl>
                                          <p:spTgt spid="12290">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290">
                                            <p:txEl>
                                              <p:pRg st="5" end="5"/>
                                            </p:txEl>
                                          </p:spTgt>
                                        </p:tgtEl>
                                        <p:attrNameLst>
                                          <p:attrName>style.visibility</p:attrName>
                                        </p:attrNameLst>
                                      </p:cBhvr>
                                      <p:to>
                                        <p:strVal val="visible"/>
                                      </p:to>
                                    </p:set>
                                    <p:animEffect transition="in" filter="checkerboard(across)">
                                      <p:cBhvr>
                                        <p:cTn id="22" dur="500"/>
                                        <p:tgtEl>
                                          <p:spTgt spid="12290">
                                            <p:txEl>
                                              <p:pRg st="5" end="5"/>
                                            </p:txEl>
                                          </p:spTgt>
                                        </p:tgtEl>
                                      </p:cBhvr>
                                    </p:animEffect>
                                  </p:childTnLst>
                                </p:cTn>
                              </p:par>
                            </p:childTnLst>
                          </p:cTn>
                        </p:par>
                        <p:par>
                          <p:cTn id="23" fill="hold">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12290">
                                            <p:txEl>
                                              <p:pRg st="7" end="7"/>
                                            </p:txEl>
                                          </p:spTgt>
                                        </p:tgtEl>
                                        <p:attrNameLst>
                                          <p:attrName>style.visibility</p:attrName>
                                        </p:attrNameLst>
                                      </p:cBhvr>
                                      <p:to>
                                        <p:strVal val="visible"/>
                                      </p:to>
                                    </p:set>
                                    <p:animEffect transition="in" filter="checkerboard(across)">
                                      <p:cBhvr>
                                        <p:cTn id="26" dur="500"/>
                                        <p:tgtEl>
                                          <p:spTgt spid="12290">
                                            <p:txEl>
                                              <p:pRg st="7" end="7"/>
                                            </p:txEl>
                                          </p:spTgt>
                                        </p:tgtEl>
                                      </p:cBhvr>
                                    </p:animEffect>
                                  </p:childTnLst>
                                </p:cTn>
                              </p:par>
                            </p:childTnLst>
                          </p:cTn>
                        </p:par>
                        <p:par>
                          <p:cTn id="27" fill="hold">
                            <p:stCondLst>
                              <p:cond delay="1000"/>
                            </p:stCondLst>
                            <p:childTnLst>
                              <p:par>
                                <p:cTn id="28" presetID="5" presetClass="entr" presetSubtype="10" fill="hold" grpId="0" nodeType="afterEffect">
                                  <p:stCondLst>
                                    <p:cond delay="0"/>
                                  </p:stCondLst>
                                  <p:childTnLst>
                                    <p:set>
                                      <p:cBhvr>
                                        <p:cTn id="29" dur="1" fill="hold">
                                          <p:stCondLst>
                                            <p:cond delay="0"/>
                                          </p:stCondLst>
                                        </p:cTn>
                                        <p:tgtEl>
                                          <p:spTgt spid="12290">
                                            <p:txEl>
                                              <p:pRg st="8" end="8"/>
                                            </p:txEl>
                                          </p:spTgt>
                                        </p:tgtEl>
                                        <p:attrNameLst>
                                          <p:attrName>style.visibility</p:attrName>
                                        </p:attrNameLst>
                                      </p:cBhvr>
                                      <p:to>
                                        <p:strVal val="visible"/>
                                      </p:to>
                                    </p:set>
                                    <p:animEffect transition="in" filter="checkerboard(across)">
                                      <p:cBhvr>
                                        <p:cTn id="30" dur="500"/>
                                        <p:tgtEl>
                                          <p:spTgt spid="122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381000"/>
            <a:ext cx="8229600" cy="2743200"/>
          </a:xfrm>
        </p:spPr>
        <p:txBody>
          <a:bodyPr/>
          <a:lstStyle/>
          <a:p>
            <a:pPr eaLnBrk="1" hangingPunct="1">
              <a:lnSpc>
                <a:spcPct val="120000"/>
              </a:lnSpc>
              <a:buFont typeface="Wingdings" pitchFamily="2" charset="2"/>
              <a:buNone/>
            </a:pPr>
            <a:r>
              <a:rPr lang="en-US" b="1" smtClean="0">
                <a:solidFill>
                  <a:srgbClr val="FF6600"/>
                </a:solidFill>
                <a:latin typeface="Times New Roman" pitchFamily="18" charset="0"/>
                <a:cs typeface="Times New Roman" pitchFamily="18" charset="0"/>
              </a:rPr>
              <a:t>4) PANEL DISCUSSION</a:t>
            </a:r>
            <a:r>
              <a:rPr lang="en-US" smtClean="0">
                <a:latin typeface="Times New Roman" pitchFamily="18" charset="0"/>
                <a:cs typeface="Times New Roman" pitchFamily="18" charset="0"/>
              </a:rPr>
              <a:t>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4-8 persons - </a:t>
            </a:r>
            <a:r>
              <a:rPr lang="en-US" smtClean="0">
                <a:solidFill>
                  <a:srgbClr val="663300"/>
                </a:solidFill>
                <a:latin typeface="Times New Roman" pitchFamily="18" charset="0"/>
                <a:cs typeface="Times New Roman" pitchFamily="18" charset="0"/>
              </a:rPr>
              <a:t>qualified</a:t>
            </a:r>
            <a:r>
              <a:rPr lang="en-US" smtClean="0">
                <a:latin typeface="Times New Roman" pitchFamily="18" charset="0"/>
                <a:cs typeface="Times New Roman" pitchFamily="18" charset="0"/>
              </a:rPr>
              <a:t> to talk about topic - discuss a given problem in front of a large group or audience </a:t>
            </a:r>
          </a:p>
        </p:txBody>
      </p:sp>
      <p:sp>
        <p:nvSpPr>
          <p:cNvPr id="13315" name="Text Box 3"/>
          <p:cNvSpPr txBox="1">
            <a:spLocks noChangeArrowheads="1"/>
          </p:cNvSpPr>
          <p:nvPr/>
        </p:nvSpPr>
        <p:spPr bwMode="auto">
          <a:xfrm>
            <a:off x="685800" y="3124200"/>
            <a:ext cx="8674100" cy="2741613"/>
          </a:xfrm>
          <a:prstGeom prst="rect">
            <a:avLst/>
          </a:prstGeom>
          <a:noFill/>
          <a:ln w="9525">
            <a:noFill/>
            <a:miter lim="800000"/>
            <a:headEnd/>
            <a:tailEnd/>
          </a:ln>
        </p:spPr>
        <p:txBody>
          <a:bodyPr>
            <a:spAutoFit/>
          </a:bodyPr>
          <a:lstStyle/>
          <a:p>
            <a:pPr>
              <a:lnSpc>
                <a:spcPct val="120000"/>
              </a:lnSpc>
              <a:spcBef>
                <a:spcPct val="20000"/>
              </a:spcBef>
              <a:buClr>
                <a:schemeClr val="folHlink"/>
              </a:buClr>
              <a:buSzPct val="60000"/>
            </a:pPr>
            <a:r>
              <a:rPr lang="en-US" sz="2800">
                <a:solidFill>
                  <a:schemeClr val="tx2"/>
                </a:solidFill>
                <a:latin typeface="Times New Roman" pitchFamily="18" charset="0"/>
              </a:rPr>
              <a:t>-  comprises of a chairman or moderator &amp; </a:t>
            </a:r>
          </a:p>
          <a:p>
            <a:pPr>
              <a:lnSpc>
                <a:spcPct val="120000"/>
              </a:lnSpc>
              <a:spcBef>
                <a:spcPct val="20000"/>
              </a:spcBef>
              <a:buClr>
                <a:schemeClr val="folHlink"/>
              </a:buClr>
              <a:buSzPct val="60000"/>
            </a:pPr>
            <a:r>
              <a:rPr lang="en-US" sz="2800">
                <a:solidFill>
                  <a:schemeClr val="tx2"/>
                </a:solidFill>
                <a:latin typeface="Times New Roman" pitchFamily="18" charset="0"/>
              </a:rPr>
              <a:t>   4-8 speakers </a:t>
            </a:r>
            <a:br>
              <a:rPr lang="en-US" sz="2800">
                <a:solidFill>
                  <a:schemeClr val="tx2"/>
                </a:solidFill>
                <a:latin typeface="Times New Roman" pitchFamily="18" charset="0"/>
              </a:rPr>
            </a:br>
            <a:r>
              <a:rPr lang="en-US" sz="2800">
                <a:solidFill>
                  <a:schemeClr val="tx2"/>
                </a:solidFill>
                <a:latin typeface="Times New Roman" pitchFamily="18" charset="0"/>
              </a:rPr>
              <a:t>-  there is no specific agenda, no order of speaking</a:t>
            </a:r>
          </a:p>
          <a:p>
            <a:pPr>
              <a:lnSpc>
                <a:spcPct val="120000"/>
              </a:lnSpc>
              <a:spcBef>
                <a:spcPct val="20000"/>
              </a:spcBef>
              <a:buClr>
                <a:schemeClr val="folHlink"/>
              </a:buClr>
              <a:buSzPct val="60000"/>
            </a:pPr>
            <a:r>
              <a:rPr lang="en-US" sz="2800">
                <a:solidFill>
                  <a:schemeClr val="tx2"/>
                </a:solidFill>
                <a:latin typeface="Times New Roman" pitchFamily="18" charset="0"/>
              </a:rPr>
              <a:t>   &amp; no set speeches</a:t>
            </a:r>
          </a:p>
          <a:p>
            <a:endParaRPr lang="en-US" sz="2800">
              <a:solidFill>
                <a:schemeClr val="tx2"/>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checkerboard(across)">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dissolve">
                                      <p:cBhvr>
                                        <p:cTn id="12"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advAuto="0"/>
      <p:bldP spid="13315"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57200" y="457200"/>
            <a:ext cx="8229600" cy="5673725"/>
          </a:xfrm>
        </p:spPr>
        <p:txBody>
          <a:bodyPr/>
          <a:lstStyle/>
          <a:p>
            <a:pPr eaLnBrk="1" hangingPunct="1">
              <a:lnSpc>
                <a:spcPct val="140000"/>
              </a:lnSpc>
              <a:buFont typeface="Wingdings" pitchFamily="2" charset="2"/>
              <a:buNone/>
            </a:pPr>
            <a:r>
              <a:rPr lang="en-US" smtClean="0"/>
              <a:t>	-	after speakers discussion, the     	audience are invited to take part </a:t>
            </a:r>
            <a:br>
              <a:rPr lang="en-US" smtClean="0"/>
            </a:br>
            <a:r>
              <a:rPr lang="en-US" smtClean="0"/>
              <a:t>- 	the discussion should be 	spontaneous &amp; natural</a:t>
            </a:r>
            <a:br>
              <a:rPr lang="en-US" smtClean="0"/>
            </a:br>
            <a:r>
              <a:rPr lang="en-US" smtClean="0"/>
              <a:t>- 	can be extremely useful method 	of education, provided it is 	properly planned &amp; guided </a:t>
            </a:r>
          </a:p>
          <a:p>
            <a:pPr eaLnBrk="1" hangingPunct="1">
              <a:lnSpc>
                <a:spcPct val="14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checkerboard(across)">
                                      <p:cBhvr>
                                        <p:cTn id="7" dur="500"/>
                                        <p:tgtEl>
                                          <p:spTgt spid="14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57200" y="0"/>
            <a:ext cx="8458200" cy="2667000"/>
          </a:xfrm>
        </p:spPr>
        <p:txBody>
          <a:bodyPr/>
          <a:lstStyle/>
          <a:p>
            <a:pPr eaLnBrk="1" hangingPunct="1">
              <a:lnSpc>
                <a:spcPct val="130000"/>
              </a:lnSpc>
              <a:buFont typeface="Wingdings" pitchFamily="2" charset="2"/>
              <a:buNone/>
            </a:pPr>
            <a:r>
              <a:rPr lang="en-US" b="1" smtClean="0">
                <a:solidFill>
                  <a:srgbClr val="FF6600"/>
                </a:solidFill>
                <a:latin typeface="Times New Roman" pitchFamily="18" charset="0"/>
                <a:cs typeface="Times New Roman" pitchFamily="18" charset="0"/>
              </a:rPr>
              <a:t>5) SYMPOSIUM  </a:t>
            </a:r>
            <a:br>
              <a:rPr lang="en-US" b="1" smtClean="0">
                <a:solidFill>
                  <a:srgbClr val="FF6600"/>
                </a:solidFill>
                <a:latin typeface="Times New Roman" pitchFamily="18" charset="0"/>
                <a:cs typeface="Times New Roman" pitchFamily="18" charset="0"/>
              </a:rPr>
            </a:br>
            <a:r>
              <a:rPr lang="en-US" smtClean="0">
                <a:latin typeface="Times New Roman" pitchFamily="18" charset="0"/>
                <a:cs typeface="Times New Roman" pitchFamily="18" charset="0"/>
              </a:rPr>
              <a:t>- 	Is a </a:t>
            </a:r>
            <a:r>
              <a:rPr lang="en-US" smtClean="0">
                <a:solidFill>
                  <a:srgbClr val="663300"/>
                </a:solidFill>
                <a:latin typeface="Times New Roman" pitchFamily="18" charset="0"/>
                <a:cs typeface="Times New Roman" pitchFamily="18" charset="0"/>
              </a:rPr>
              <a:t>series of speeches</a:t>
            </a:r>
            <a:r>
              <a:rPr lang="en-US" smtClean="0">
                <a:latin typeface="Times New Roman" pitchFamily="18" charset="0"/>
                <a:cs typeface="Times New Roman" pitchFamily="18" charset="0"/>
              </a:rPr>
              <a:t> on a selected subjects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each person or expert presents an aspect of 	the subject briefly </a:t>
            </a:r>
          </a:p>
        </p:txBody>
      </p:sp>
      <p:sp>
        <p:nvSpPr>
          <p:cNvPr id="15363" name="Text Box 3"/>
          <p:cNvSpPr txBox="1">
            <a:spLocks noChangeArrowheads="1"/>
          </p:cNvSpPr>
          <p:nvPr/>
        </p:nvSpPr>
        <p:spPr bwMode="auto">
          <a:xfrm>
            <a:off x="533400" y="3124200"/>
            <a:ext cx="8186738" cy="2822575"/>
          </a:xfrm>
          <a:prstGeom prst="rect">
            <a:avLst/>
          </a:prstGeom>
          <a:noFill/>
          <a:ln w="9525">
            <a:noFill/>
            <a:miter lim="800000"/>
            <a:headEnd/>
            <a:tailEnd/>
          </a:ln>
        </p:spPr>
        <p:txBody>
          <a:bodyPr>
            <a:spAutoFit/>
          </a:bodyPr>
          <a:lstStyle/>
          <a:p>
            <a:pPr lvl="1">
              <a:lnSpc>
                <a:spcPct val="140000"/>
              </a:lnSpc>
              <a:spcBef>
                <a:spcPct val="20000"/>
              </a:spcBef>
              <a:buClr>
                <a:schemeClr val="folHlink"/>
              </a:buClr>
              <a:buSzPct val="60000"/>
            </a:pPr>
            <a:r>
              <a:rPr lang="en-US" sz="3200">
                <a:solidFill>
                  <a:schemeClr val="tx2"/>
                </a:solidFill>
                <a:latin typeface="Times New Roman" pitchFamily="18" charset="0"/>
                <a:cs typeface="Times New Roman" pitchFamily="18" charset="0"/>
              </a:rPr>
              <a:t>-	no discussion among speakers </a:t>
            </a:r>
            <a:br>
              <a:rPr lang="en-US" sz="3200">
                <a:solidFill>
                  <a:schemeClr val="tx2"/>
                </a:solidFill>
                <a:latin typeface="Times New Roman" pitchFamily="18" charset="0"/>
                <a:cs typeface="Times New Roman" pitchFamily="18" charset="0"/>
              </a:rPr>
            </a:br>
            <a:r>
              <a:rPr lang="en-US" sz="3200">
                <a:solidFill>
                  <a:schemeClr val="tx2"/>
                </a:solidFill>
                <a:latin typeface="Times New Roman" pitchFamily="18" charset="0"/>
                <a:cs typeface="Times New Roman" pitchFamily="18" charset="0"/>
              </a:rPr>
              <a:t>- 	audience may raise questions </a:t>
            </a:r>
            <a:br>
              <a:rPr lang="en-US" sz="3200">
                <a:solidFill>
                  <a:schemeClr val="tx2"/>
                </a:solidFill>
                <a:latin typeface="Times New Roman" pitchFamily="18" charset="0"/>
                <a:cs typeface="Times New Roman" pitchFamily="18" charset="0"/>
              </a:rPr>
            </a:br>
            <a:r>
              <a:rPr lang="en-US" sz="3200">
                <a:solidFill>
                  <a:schemeClr val="tx2"/>
                </a:solidFill>
                <a:latin typeface="Times New Roman" pitchFamily="18" charset="0"/>
                <a:cs typeface="Times New Roman" pitchFamily="18" charset="0"/>
              </a:rPr>
              <a:t>-	chairman makes a comprehensive 	summary at the end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checkerboard(across)">
                                      <p:cBhvr>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dissolve">
                                      <p:cBhvr>
                                        <p:cTn id="1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advAuto="0"/>
      <p:bldP spid="15363"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228600" y="228600"/>
            <a:ext cx="8305800" cy="5867400"/>
          </a:xfrm>
        </p:spPr>
        <p:txBody>
          <a:bodyPr/>
          <a:lstStyle/>
          <a:p>
            <a:pPr eaLnBrk="1" hangingPunct="1">
              <a:lnSpc>
                <a:spcPct val="160000"/>
              </a:lnSpc>
              <a:buFont typeface="Wingdings" pitchFamily="2" charset="2"/>
              <a:buNone/>
            </a:pPr>
            <a:r>
              <a:rPr lang="en-US" b="1" smtClean="0">
                <a:solidFill>
                  <a:srgbClr val="FF6600"/>
                </a:solidFill>
                <a:latin typeface="Times New Roman" pitchFamily="18" charset="0"/>
                <a:cs typeface="Times New Roman" pitchFamily="18" charset="0"/>
              </a:rPr>
              <a:t>6) WORKSHOP</a:t>
            </a:r>
            <a:r>
              <a:rPr lang="en-US" smtClean="0">
                <a:latin typeface="Times New Roman" pitchFamily="18" charset="0"/>
                <a:cs typeface="Times New Roman" pitchFamily="18" charset="0"/>
              </a:rPr>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Consists of a </a:t>
            </a:r>
            <a:r>
              <a:rPr lang="en-US" smtClean="0">
                <a:solidFill>
                  <a:srgbClr val="663300"/>
                </a:solidFill>
                <a:latin typeface="Times New Roman" pitchFamily="18" charset="0"/>
                <a:cs typeface="Times New Roman" pitchFamily="18" charset="0"/>
              </a:rPr>
              <a:t>series of meeting (4 or more)</a:t>
            </a:r>
            <a:r>
              <a:rPr lang="en-US" smtClean="0">
                <a:latin typeface="Times New Roman" pitchFamily="18" charset="0"/>
                <a:cs typeface="Times New Roman" pitchFamily="18" charset="0"/>
              </a:rPr>
              <a:t> 	with emphasis on </a:t>
            </a:r>
            <a:r>
              <a:rPr lang="en-US" smtClean="0">
                <a:solidFill>
                  <a:srgbClr val="663300"/>
                </a:solidFill>
                <a:latin typeface="Times New Roman" pitchFamily="18" charset="0"/>
                <a:cs typeface="Times New Roman" pitchFamily="18" charset="0"/>
              </a:rPr>
              <a:t>individual work</a:t>
            </a:r>
            <a:r>
              <a:rPr lang="en-US" smtClean="0">
                <a:latin typeface="Times New Roman" pitchFamily="18" charset="0"/>
                <a:cs typeface="Times New Roman" pitchFamily="18" charset="0"/>
              </a:rPr>
              <a:t>, within 	the group, with the help of consultants &amp; 	resource personnel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it provides opportunities to improve his 	</a:t>
            </a:r>
            <a:r>
              <a:rPr lang="en-US" smtClean="0">
                <a:solidFill>
                  <a:srgbClr val="663300"/>
                </a:solidFill>
                <a:latin typeface="Times New Roman" pitchFamily="18" charset="0"/>
                <a:cs typeface="Times New Roman" pitchFamily="18" charset="0"/>
              </a:rPr>
              <a:t>effectiveness</a:t>
            </a:r>
            <a:r>
              <a:rPr lang="en-US" smtClean="0">
                <a:latin typeface="Times New Roman" pitchFamily="18" charset="0"/>
                <a:cs typeface="Times New Roman" pitchFamily="18" charset="0"/>
              </a:rPr>
              <a:t> as a professional worker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checkerboard(across)">
                                      <p:cBhvr>
                                        <p:cTn id="7" dur="500"/>
                                        <p:tgtEl>
                                          <p:spTgt spid="163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pPr>
              <a:defRPr/>
            </a:pPr>
            <a:fld id="{D78F2CCE-50EC-4AD9-8E6A-67226144E7A9}" type="slidenum">
              <a:rPr lang="en-US"/>
              <a:pPr>
                <a:defRPr/>
              </a:pPr>
              <a:t>6</a:t>
            </a:fld>
            <a:endParaRPr lang="en-US"/>
          </a:p>
        </p:txBody>
      </p:sp>
      <p:sp>
        <p:nvSpPr>
          <p:cNvPr id="9219" name="Rectangle 2"/>
          <p:cNvSpPr>
            <a:spLocks noGrp="1" noChangeArrowheads="1"/>
          </p:cNvSpPr>
          <p:nvPr>
            <p:ph type="title"/>
          </p:nvPr>
        </p:nvSpPr>
        <p:spPr/>
        <p:txBody>
          <a:bodyPr/>
          <a:lstStyle/>
          <a:p>
            <a:r>
              <a:rPr lang="en-US" sz="3200" smtClean="0"/>
              <a:t>Process Of  Communication In </a:t>
            </a:r>
            <a:br>
              <a:rPr lang="en-US" sz="3200" smtClean="0"/>
            </a:br>
            <a:r>
              <a:rPr lang="en-US" sz="3200" smtClean="0"/>
              <a:t>Health  Education</a:t>
            </a:r>
          </a:p>
        </p:txBody>
      </p:sp>
      <p:sp>
        <p:nvSpPr>
          <p:cNvPr id="9220" name="Rectangle 3"/>
          <p:cNvSpPr>
            <a:spLocks noGrp="1" noChangeArrowheads="1"/>
          </p:cNvSpPr>
          <p:nvPr>
            <p:ph type="body" idx="1"/>
          </p:nvPr>
        </p:nvSpPr>
        <p:spPr>
          <a:xfrm>
            <a:off x="914400" y="1905000"/>
            <a:ext cx="7772400" cy="4114800"/>
          </a:xfrm>
        </p:spPr>
        <p:txBody>
          <a:bodyPr/>
          <a:lstStyle/>
          <a:p>
            <a:endParaRPr lang="en-US" smtClean="0"/>
          </a:p>
        </p:txBody>
      </p:sp>
      <p:sp>
        <p:nvSpPr>
          <p:cNvPr id="11269" name="AutoShape 4"/>
          <p:cNvSpPr>
            <a:spLocks noChangeArrowheads="1"/>
          </p:cNvSpPr>
          <p:nvPr/>
        </p:nvSpPr>
        <p:spPr bwMode="auto">
          <a:xfrm>
            <a:off x="762000" y="2438400"/>
            <a:ext cx="1676400" cy="609600"/>
          </a:xfrm>
          <a:prstGeom prst="roundRect">
            <a:avLst>
              <a:gd name="adj" fmla="val 16667"/>
            </a:avLst>
          </a:prstGeom>
          <a:solidFill>
            <a:srgbClr val="66FFFF"/>
          </a:solidFill>
          <a:ln w="12700" cap="sq">
            <a:solidFill>
              <a:schemeClr val="tx1"/>
            </a:solidFill>
            <a:round/>
            <a:headEnd type="none" w="sm" len="sm"/>
            <a:tailEnd type="none" w="sm" len="sm"/>
          </a:ln>
        </p:spPr>
        <p:txBody>
          <a:bodyPr wrap="none" anchor="ctr"/>
          <a:lstStyle/>
          <a:p>
            <a:pPr algn="ctr"/>
            <a:r>
              <a:rPr lang="en-US" sz="2000" b="1"/>
              <a:t>Sender </a:t>
            </a:r>
          </a:p>
        </p:txBody>
      </p:sp>
      <p:sp>
        <p:nvSpPr>
          <p:cNvPr id="11270" name="AutoShape 5"/>
          <p:cNvSpPr>
            <a:spLocks noChangeArrowheads="1"/>
          </p:cNvSpPr>
          <p:nvPr/>
        </p:nvSpPr>
        <p:spPr bwMode="auto">
          <a:xfrm>
            <a:off x="5867400" y="3886200"/>
            <a:ext cx="1676400" cy="609600"/>
          </a:xfrm>
          <a:prstGeom prst="roundRect">
            <a:avLst>
              <a:gd name="adj" fmla="val 16667"/>
            </a:avLst>
          </a:prstGeom>
          <a:solidFill>
            <a:srgbClr val="CC99FF"/>
          </a:solidFill>
          <a:ln w="12700" cap="sq">
            <a:solidFill>
              <a:schemeClr val="tx1"/>
            </a:solidFill>
            <a:round/>
            <a:headEnd type="none" w="sm" len="sm"/>
            <a:tailEnd type="none" w="sm" len="sm"/>
          </a:ln>
        </p:spPr>
        <p:txBody>
          <a:bodyPr wrap="none" anchor="ctr"/>
          <a:lstStyle/>
          <a:p>
            <a:pPr algn="ctr"/>
            <a:r>
              <a:rPr lang="en-US" sz="2000" b="1"/>
              <a:t>Receiver </a:t>
            </a:r>
          </a:p>
        </p:txBody>
      </p:sp>
      <p:sp>
        <p:nvSpPr>
          <p:cNvPr id="11271" name="AutoShape 6"/>
          <p:cNvSpPr>
            <a:spLocks noChangeArrowheads="1"/>
          </p:cNvSpPr>
          <p:nvPr/>
        </p:nvSpPr>
        <p:spPr bwMode="auto">
          <a:xfrm>
            <a:off x="3352800" y="2438400"/>
            <a:ext cx="1676400" cy="609600"/>
          </a:xfrm>
          <a:prstGeom prst="roundRect">
            <a:avLst>
              <a:gd name="adj" fmla="val 16667"/>
            </a:avLst>
          </a:prstGeom>
          <a:solidFill>
            <a:srgbClr val="99FFCC"/>
          </a:solidFill>
          <a:ln w="12700" cap="sq">
            <a:solidFill>
              <a:schemeClr val="tx1"/>
            </a:solidFill>
            <a:round/>
            <a:headEnd type="none" w="sm" len="sm"/>
            <a:tailEnd type="none" w="sm" len="sm"/>
          </a:ln>
        </p:spPr>
        <p:txBody>
          <a:bodyPr wrap="none" anchor="ctr"/>
          <a:lstStyle/>
          <a:p>
            <a:pPr algn="ctr"/>
            <a:r>
              <a:rPr lang="en-US" sz="2000" b="1"/>
              <a:t>Message </a:t>
            </a:r>
          </a:p>
        </p:txBody>
      </p:sp>
      <p:sp>
        <p:nvSpPr>
          <p:cNvPr id="11272" name="AutoShape 7"/>
          <p:cNvSpPr>
            <a:spLocks noChangeArrowheads="1"/>
          </p:cNvSpPr>
          <p:nvPr/>
        </p:nvSpPr>
        <p:spPr bwMode="auto">
          <a:xfrm>
            <a:off x="5791200" y="2514600"/>
            <a:ext cx="1676400" cy="609600"/>
          </a:xfrm>
          <a:prstGeom prst="roundRect">
            <a:avLst>
              <a:gd name="adj" fmla="val 16667"/>
            </a:avLst>
          </a:prstGeom>
          <a:solidFill>
            <a:schemeClr val="accent1"/>
          </a:solidFill>
          <a:ln w="12700" cap="sq">
            <a:solidFill>
              <a:schemeClr val="tx1"/>
            </a:solidFill>
            <a:round/>
            <a:headEnd type="none" w="sm" len="sm"/>
            <a:tailEnd type="none" w="sm" len="sm"/>
          </a:ln>
        </p:spPr>
        <p:txBody>
          <a:bodyPr wrap="none" anchor="ctr"/>
          <a:lstStyle/>
          <a:p>
            <a:pPr algn="ctr"/>
            <a:r>
              <a:rPr lang="en-US" sz="2000" b="1"/>
              <a:t>Channel </a:t>
            </a:r>
          </a:p>
        </p:txBody>
      </p:sp>
      <p:sp>
        <p:nvSpPr>
          <p:cNvPr id="11273" name="Line 8"/>
          <p:cNvSpPr>
            <a:spLocks noChangeShapeType="1"/>
          </p:cNvSpPr>
          <p:nvPr/>
        </p:nvSpPr>
        <p:spPr bwMode="auto">
          <a:xfrm>
            <a:off x="2438400" y="2743200"/>
            <a:ext cx="914400" cy="0"/>
          </a:xfrm>
          <a:prstGeom prst="line">
            <a:avLst/>
          </a:prstGeom>
          <a:noFill/>
          <a:ln w="38100" cap="sq">
            <a:solidFill>
              <a:schemeClr val="tx1"/>
            </a:solidFill>
            <a:round/>
            <a:headEnd type="none" w="sm" len="sm"/>
            <a:tailEnd type="triangle" w="sm" len="sm"/>
          </a:ln>
        </p:spPr>
        <p:txBody>
          <a:bodyPr/>
          <a:lstStyle/>
          <a:p>
            <a:endParaRPr lang="en-US"/>
          </a:p>
        </p:txBody>
      </p:sp>
      <p:sp>
        <p:nvSpPr>
          <p:cNvPr id="11274" name="Line 9"/>
          <p:cNvSpPr>
            <a:spLocks noChangeShapeType="1"/>
          </p:cNvSpPr>
          <p:nvPr/>
        </p:nvSpPr>
        <p:spPr bwMode="auto">
          <a:xfrm>
            <a:off x="5029200" y="2743200"/>
            <a:ext cx="762000" cy="0"/>
          </a:xfrm>
          <a:prstGeom prst="line">
            <a:avLst/>
          </a:prstGeom>
          <a:noFill/>
          <a:ln w="38100" cap="sq">
            <a:solidFill>
              <a:schemeClr val="tx1"/>
            </a:solidFill>
            <a:round/>
            <a:headEnd type="none" w="sm" len="sm"/>
            <a:tailEnd type="triangle" w="sm" len="sm"/>
          </a:ln>
        </p:spPr>
        <p:txBody>
          <a:bodyPr/>
          <a:lstStyle/>
          <a:p>
            <a:endParaRPr lang="en-US"/>
          </a:p>
        </p:txBody>
      </p:sp>
      <p:sp>
        <p:nvSpPr>
          <p:cNvPr id="11275" name="Line 10"/>
          <p:cNvSpPr>
            <a:spLocks noChangeShapeType="1"/>
          </p:cNvSpPr>
          <p:nvPr/>
        </p:nvSpPr>
        <p:spPr bwMode="auto">
          <a:xfrm flipH="1">
            <a:off x="6705600" y="3124200"/>
            <a:ext cx="0" cy="762000"/>
          </a:xfrm>
          <a:prstGeom prst="line">
            <a:avLst/>
          </a:prstGeom>
          <a:noFill/>
          <a:ln w="38100" cap="sq">
            <a:solidFill>
              <a:schemeClr val="tx1"/>
            </a:solidFill>
            <a:round/>
            <a:headEnd type="none" w="sm" len="sm"/>
            <a:tailEnd type="triangle" w="sm" len="sm"/>
          </a:ln>
        </p:spPr>
        <p:txBody>
          <a:bodyPr/>
          <a:lstStyle/>
          <a:p>
            <a:endParaRPr lang="en-US"/>
          </a:p>
        </p:txBody>
      </p:sp>
      <p:sp>
        <p:nvSpPr>
          <p:cNvPr id="11276" name="Line 11"/>
          <p:cNvSpPr>
            <a:spLocks noChangeShapeType="1"/>
          </p:cNvSpPr>
          <p:nvPr/>
        </p:nvSpPr>
        <p:spPr bwMode="auto">
          <a:xfrm>
            <a:off x="6705600" y="4495800"/>
            <a:ext cx="609600" cy="914400"/>
          </a:xfrm>
          <a:prstGeom prst="line">
            <a:avLst/>
          </a:prstGeom>
          <a:noFill/>
          <a:ln w="12700" cap="sq">
            <a:solidFill>
              <a:schemeClr val="tx1"/>
            </a:solidFill>
            <a:round/>
            <a:headEnd type="none" w="sm" len="sm"/>
            <a:tailEnd type="triangle" w="sm" len="sm"/>
          </a:ln>
        </p:spPr>
        <p:txBody>
          <a:bodyPr/>
          <a:lstStyle/>
          <a:p>
            <a:endParaRPr lang="en-US"/>
          </a:p>
        </p:txBody>
      </p:sp>
      <p:sp>
        <p:nvSpPr>
          <p:cNvPr id="11277" name="Line 12"/>
          <p:cNvSpPr>
            <a:spLocks noChangeShapeType="1"/>
          </p:cNvSpPr>
          <p:nvPr/>
        </p:nvSpPr>
        <p:spPr bwMode="auto">
          <a:xfrm>
            <a:off x="6705600" y="4495800"/>
            <a:ext cx="1524000" cy="914400"/>
          </a:xfrm>
          <a:prstGeom prst="line">
            <a:avLst/>
          </a:prstGeom>
          <a:noFill/>
          <a:ln w="12700" cap="sq">
            <a:solidFill>
              <a:schemeClr val="tx1"/>
            </a:solidFill>
            <a:round/>
            <a:headEnd type="none" w="sm" len="sm"/>
            <a:tailEnd type="triangle" w="sm" len="sm"/>
          </a:ln>
        </p:spPr>
        <p:txBody>
          <a:bodyPr/>
          <a:lstStyle/>
          <a:p>
            <a:endParaRPr lang="en-US"/>
          </a:p>
        </p:txBody>
      </p:sp>
      <p:sp>
        <p:nvSpPr>
          <p:cNvPr id="11278" name="Line 13"/>
          <p:cNvSpPr>
            <a:spLocks noChangeShapeType="1"/>
          </p:cNvSpPr>
          <p:nvPr/>
        </p:nvSpPr>
        <p:spPr bwMode="auto">
          <a:xfrm flipH="1">
            <a:off x="6400800" y="4495800"/>
            <a:ext cx="304800" cy="914400"/>
          </a:xfrm>
          <a:prstGeom prst="line">
            <a:avLst/>
          </a:prstGeom>
          <a:noFill/>
          <a:ln w="12700" cap="sq">
            <a:solidFill>
              <a:schemeClr val="tx1"/>
            </a:solidFill>
            <a:round/>
            <a:headEnd type="none" w="sm" len="sm"/>
            <a:tailEnd type="triangle" w="sm" len="sm"/>
          </a:ln>
        </p:spPr>
        <p:txBody>
          <a:bodyPr/>
          <a:lstStyle/>
          <a:p>
            <a:endParaRPr lang="en-US"/>
          </a:p>
        </p:txBody>
      </p:sp>
      <p:sp>
        <p:nvSpPr>
          <p:cNvPr id="9231" name="Line 14"/>
          <p:cNvSpPr>
            <a:spLocks noChangeShapeType="1"/>
          </p:cNvSpPr>
          <p:nvPr/>
        </p:nvSpPr>
        <p:spPr bwMode="auto">
          <a:xfrm>
            <a:off x="2895600" y="4876800"/>
            <a:ext cx="0" cy="0"/>
          </a:xfrm>
          <a:prstGeom prst="line">
            <a:avLst/>
          </a:prstGeom>
          <a:noFill/>
          <a:ln w="12700" cap="sq">
            <a:solidFill>
              <a:schemeClr val="tx1"/>
            </a:solidFill>
            <a:round/>
            <a:headEnd type="none" w="sm" len="sm"/>
            <a:tailEnd type="triangle" w="sm" len="sm"/>
          </a:ln>
        </p:spPr>
        <p:txBody>
          <a:bodyPr/>
          <a:lstStyle/>
          <a:p>
            <a:endParaRPr lang="en-US"/>
          </a:p>
        </p:txBody>
      </p:sp>
      <p:sp>
        <p:nvSpPr>
          <p:cNvPr id="11280" name="Line 15"/>
          <p:cNvSpPr>
            <a:spLocks noChangeShapeType="1"/>
          </p:cNvSpPr>
          <p:nvPr/>
        </p:nvSpPr>
        <p:spPr bwMode="auto">
          <a:xfrm flipH="1">
            <a:off x="5334000" y="4495800"/>
            <a:ext cx="1371600" cy="914400"/>
          </a:xfrm>
          <a:prstGeom prst="line">
            <a:avLst/>
          </a:prstGeom>
          <a:noFill/>
          <a:ln w="12700" cap="sq">
            <a:solidFill>
              <a:schemeClr val="tx1"/>
            </a:solidFill>
            <a:round/>
            <a:headEnd type="none" w="sm" len="sm"/>
            <a:tailEnd type="triangle" w="sm" len="sm"/>
          </a:ln>
        </p:spPr>
        <p:txBody>
          <a:bodyPr/>
          <a:lstStyle/>
          <a:p>
            <a:endParaRPr lang="en-US"/>
          </a:p>
        </p:txBody>
      </p:sp>
      <p:sp>
        <p:nvSpPr>
          <p:cNvPr id="11281" name="Line 16"/>
          <p:cNvSpPr>
            <a:spLocks noChangeShapeType="1"/>
          </p:cNvSpPr>
          <p:nvPr/>
        </p:nvSpPr>
        <p:spPr bwMode="auto">
          <a:xfrm flipH="1" flipV="1">
            <a:off x="1676400" y="3048000"/>
            <a:ext cx="4191000" cy="1219200"/>
          </a:xfrm>
          <a:prstGeom prst="line">
            <a:avLst/>
          </a:prstGeom>
          <a:noFill/>
          <a:ln w="38100" cap="sq">
            <a:solidFill>
              <a:schemeClr val="tx1"/>
            </a:solidFill>
            <a:round/>
            <a:headEnd type="none" w="sm" len="sm"/>
            <a:tailEnd type="triangle" w="sm" len="sm"/>
          </a:ln>
        </p:spPr>
        <p:txBody>
          <a:bodyPr/>
          <a:lstStyle/>
          <a:p>
            <a:endParaRPr lang="en-US"/>
          </a:p>
        </p:txBody>
      </p:sp>
      <p:sp>
        <p:nvSpPr>
          <p:cNvPr id="11282" name="Text Box 17"/>
          <p:cNvSpPr txBox="1">
            <a:spLocks noChangeArrowheads="1"/>
          </p:cNvSpPr>
          <p:nvPr/>
        </p:nvSpPr>
        <p:spPr bwMode="auto">
          <a:xfrm rot="1002824">
            <a:off x="3533775" y="3436938"/>
            <a:ext cx="1301750" cy="366712"/>
          </a:xfrm>
          <a:prstGeom prst="rect">
            <a:avLst/>
          </a:prstGeom>
          <a:noFill/>
          <a:ln w="12700" cap="sq">
            <a:noFill/>
            <a:miter lim="800000"/>
            <a:headEnd type="none" w="sm" len="sm"/>
            <a:tailEnd type="none" w="sm" len="sm"/>
          </a:ln>
        </p:spPr>
        <p:txBody>
          <a:bodyPr wrap="none">
            <a:spAutoFit/>
          </a:bodyPr>
          <a:lstStyle/>
          <a:p>
            <a:r>
              <a:rPr lang="en-US" b="1"/>
              <a:t>Feed back</a:t>
            </a:r>
          </a:p>
        </p:txBody>
      </p:sp>
      <p:sp>
        <p:nvSpPr>
          <p:cNvPr id="11283" name="Text Box 18"/>
          <p:cNvSpPr txBox="1">
            <a:spLocks noChangeArrowheads="1"/>
          </p:cNvSpPr>
          <p:nvPr/>
        </p:nvSpPr>
        <p:spPr bwMode="auto">
          <a:xfrm>
            <a:off x="4616450" y="5348288"/>
            <a:ext cx="4298950" cy="366712"/>
          </a:xfrm>
          <a:prstGeom prst="rect">
            <a:avLst/>
          </a:prstGeom>
          <a:noFill/>
          <a:ln w="12700" cap="sq">
            <a:noFill/>
            <a:miter lim="800000"/>
            <a:headEnd type="none" w="sm" len="sm"/>
            <a:tailEnd type="none" w="sm" len="sm"/>
          </a:ln>
        </p:spPr>
        <p:txBody>
          <a:bodyPr wrap="none">
            <a:spAutoFit/>
          </a:bodyPr>
          <a:lstStyle/>
          <a:p>
            <a:r>
              <a:rPr lang="en-US"/>
              <a:t>Awareness Interest  Evaluation Adoption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to="" calcmode="lin" valueType="num">
                                      <p:cBhvr>
                                        <p:cTn id="7" dur="1" fill="hold"/>
                                        <p:tgtEl>
                                          <p:spTgt spid="1126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ppt_x"/>
                                          </p:val>
                                        </p:tav>
                                        <p:tav tm="100000">
                                          <p:val>
                                            <p:strVal val="#ppt_x"/>
                                          </p:val>
                                        </p:tav>
                                      </p:tavLst>
                                    </p:anim>
                                    <p:anim calcmode="lin" valueType="num">
                                      <p:cBhvr additive="base">
                                        <p:cTn id="13"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272"/>
                                        </p:tgtEl>
                                        <p:attrNameLst>
                                          <p:attrName>style.visibility</p:attrName>
                                        </p:attrNameLst>
                                      </p:cBhvr>
                                      <p:to>
                                        <p:strVal val="visible"/>
                                      </p:to>
                                    </p:set>
                                    <p:animEffect transition="in" filter="checkerboard(across)">
                                      <p:cBhvr>
                                        <p:cTn id="18" dur="500"/>
                                        <p:tgtEl>
                                          <p:spTgt spid="11272"/>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11270"/>
                                        </p:tgtEl>
                                        <p:attrNameLst>
                                          <p:attrName>style.visibility</p:attrName>
                                        </p:attrNameLst>
                                      </p:cBhvr>
                                      <p:to>
                                        <p:strVal val="visible"/>
                                      </p:to>
                                    </p:set>
                                    <p:anim calcmode="lin" valueType="num">
                                      <p:cBhvr additive="base">
                                        <p:cTn id="23" dur="500" fill="hold"/>
                                        <p:tgtEl>
                                          <p:spTgt spid="11270"/>
                                        </p:tgtEl>
                                        <p:attrNameLst>
                                          <p:attrName>ppt_x</p:attrName>
                                        </p:attrNameLst>
                                      </p:cBhvr>
                                      <p:tavLst>
                                        <p:tav tm="0">
                                          <p:val>
                                            <p:strVal val="#ppt_x"/>
                                          </p:val>
                                        </p:tav>
                                        <p:tav tm="100000">
                                          <p:val>
                                            <p:strVal val="#ppt_x"/>
                                          </p:val>
                                        </p:tav>
                                      </p:tavLst>
                                    </p:anim>
                                    <p:anim calcmode="lin" valueType="num">
                                      <p:cBhvr additive="base">
                                        <p:cTn id="24"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1282"/>
                                        </p:tgtEl>
                                        <p:attrNameLst>
                                          <p:attrName>style.visibility</p:attrName>
                                        </p:attrNameLst>
                                      </p:cBhvr>
                                      <p:to>
                                        <p:strVal val="visible"/>
                                      </p:to>
                                    </p:set>
                                    <p:animEffect transition="in" filter="box(in)">
                                      <p:cBhvr>
                                        <p:cTn id="29" dur="500"/>
                                        <p:tgtEl>
                                          <p:spTgt spid="11282"/>
                                        </p:tgtEl>
                                      </p:cBhvr>
                                    </p:animEffect>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11273"/>
                                        </p:tgtEl>
                                        <p:attrNameLst>
                                          <p:attrName>style.visibility</p:attrName>
                                        </p:attrNameLst>
                                      </p:cBhvr>
                                      <p:to>
                                        <p:strVal val="visible"/>
                                      </p:to>
                                    </p:set>
                                    <p:animEffect transition="in" filter="fade">
                                      <p:cBhvr>
                                        <p:cTn id="34" dur="400" decel="100000"/>
                                        <p:tgtEl>
                                          <p:spTgt spid="11273"/>
                                        </p:tgtEl>
                                      </p:cBhvr>
                                    </p:animEffect>
                                    <p:anim calcmode="lin" valueType="num">
                                      <p:cBhvr>
                                        <p:cTn id="35" dur="400" decel="100000" fill="hold"/>
                                        <p:tgtEl>
                                          <p:spTgt spid="11273"/>
                                        </p:tgtEl>
                                        <p:attrNameLst>
                                          <p:attrName>style.rotation</p:attrName>
                                        </p:attrNameLst>
                                      </p:cBhvr>
                                      <p:tavLst>
                                        <p:tav tm="0">
                                          <p:val>
                                            <p:fltVal val="-90"/>
                                          </p:val>
                                        </p:tav>
                                        <p:tav tm="100000">
                                          <p:val>
                                            <p:fltVal val="0"/>
                                          </p:val>
                                        </p:tav>
                                      </p:tavLst>
                                    </p:anim>
                                    <p:anim calcmode="lin" valueType="num">
                                      <p:cBhvr>
                                        <p:cTn id="36" dur="400" decel="100000" fill="hold"/>
                                        <p:tgtEl>
                                          <p:spTgt spid="11273"/>
                                        </p:tgtEl>
                                        <p:attrNameLst>
                                          <p:attrName>ppt_x</p:attrName>
                                        </p:attrNameLst>
                                      </p:cBhvr>
                                      <p:tavLst>
                                        <p:tav tm="0">
                                          <p:val>
                                            <p:strVal val="#ppt_x+0.4"/>
                                          </p:val>
                                        </p:tav>
                                        <p:tav tm="100000">
                                          <p:val>
                                            <p:strVal val="#ppt_x-0.05"/>
                                          </p:val>
                                        </p:tav>
                                      </p:tavLst>
                                    </p:anim>
                                    <p:anim calcmode="lin" valueType="num">
                                      <p:cBhvr>
                                        <p:cTn id="37" dur="400" decel="100000" fill="hold"/>
                                        <p:tgtEl>
                                          <p:spTgt spid="11273"/>
                                        </p:tgtEl>
                                        <p:attrNameLst>
                                          <p:attrName>ppt_y</p:attrName>
                                        </p:attrNameLst>
                                      </p:cBhvr>
                                      <p:tavLst>
                                        <p:tav tm="0">
                                          <p:val>
                                            <p:strVal val="#ppt_y-0.4"/>
                                          </p:val>
                                        </p:tav>
                                        <p:tav tm="100000">
                                          <p:val>
                                            <p:strVal val="#ppt_y+0.1"/>
                                          </p:val>
                                        </p:tav>
                                      </p:tavLst>
                                    </p:anim>
                                    <p:anim calcmode="lin" valueType="num">
                                      <p:cBhvr>
                                        <p:cTn id="38" dur="100" accel="100000" fill="hold">
                                          <p:stCondLst>
                                            <p:cond delay="400"/>
                                          </p:stCondLst>
                                        </p:cTn>
                                        <p:tgtEl>
                                          <p:spTgt spid="11273"/>
                                        </p:tgtEl>
                                        <p:attrNameLst>
                                          <p:attrName>ppt_x</p:attrName>
                                        </p:attrNameLst>
                                      </p:cBhvr>
                                      <p:tavLst>
                                        <p:tav tm="0">
                                          <p:val>
                                            <p:strVal val="#ppt_x-0.05"/>
                                          </p:val>
                                        </p:tav>
                                        <p:tav tm="100000">
                                          <p:val>
                                            <p:strVal val="#ppt_x"/>
                                          </p:val>
                                        </p:tav>
                                      </p:tavLst>
                                    </p:anim>
                                    <p:anim calcmode="lin" valueType="num">
                                      <p:cBhvr>
                                        <p:cTn id="39" dur="100" accel="100000" fill="hold">
                                          <p:stCondLst>
                                            <p:cond delay="400"/>
                                          </p:stCondLst>
                                        </p:cTn>
                                        <p:tgtEl>
                                          <p:spTgt spid="11273"/>
                                        </p:tgtEl>
                                        <p:attrNameLst>
                                          <p:attrName>ppt_y</p:attrName>
                                        </p:attrNameLst>
                                      </p:cBhvr>
                                      <p:tavLst>
                                        <p:tav tm="0">
                                          <p:val>
                                            <p:strVal val="#ppt_y+0.1"/>
                                          </p:val>
                                        </p:tav>
                                        <p:tav tm="100000">
                                          <p:val>
                                            <p:strVal val="#ppt_y"/>
                                          </p:val>
                                        </p:tav>
                                      </p:tavLst>
                                    </p:anim>
                                  </p:childTnLst>
                                </p:cTn>
                              </p:par>
                              <p:par>
                                <p:cTn id="40" presetID="30" presetClass="entr" presetSubtype="0" fill="hold" grpId="0" nodeType="withEffect">
                                  <p:stCondLst>
                                    <p:cond delay="0"/>
                                  </p:stCondLst>
                                  <p:childTnLst>
                                    <p:set>
                                      <p:cBhvr>
                                        <p:cTn id="41" dur="1" fill="hold">
                                          <p:stCondLst>
                                            <p:cond delay="0"/>
                                          </p:stCondLst>
                                        </p:cTn>
                                        <p:tgtEl>
                                          <p:spTgt spid="11274"/>
                                        </p:tgtEl>
                                        <p:attrNameLst>
                                          <p:attrName>style.visibility</p:attrName>
                                        </p:attrNameLst>
                                      </p:cBhvr>
                                      <p:to>
                                        <p:strVal val="visible"/>
                                      </p:to>
                                    </p:set>
                                    <p:animEffect transition="in" filter="fade">
                                      <p:cBhvr>
                                        <p:cTn id="42" dur="400" decel="100000"/>
                                        <p:tgtEl>
                                          <p:spTgt spid="11274"/>
                                        </p:tgtEl>
                                      </p:cBhvr>
                                    </p:animEffect>
                                    <p:anim calcmode="lin" valueType="num">
                                      <p:cBhvr>
                                        <p:cTn id="43" dur="400" decel="100000" fill="hold"/>
                                        <p:tgtEl>
                                          <p:spTgt spid="11274"/>
                                        </p:tgtEl>
                                        <p:attrNameLst>
                                          <p:attrName>style.rotation</p:attrName>
                                        </p:attrNameLst>
                                      </p:cBhvr>
                                      <p:tavLst>
                                        <p:tav tm="0">
                                          <p:val>
                                            <p:fltVal val="-90"/>
                                          </p:val>
                                        </p:tav>
                                        <p:tav tm="100000">
                                          <p:val>
                                            <p:fltVal val="0"/>
                                          </p:val>
                                        </p:tav>
                                      </p:tavLst>
                                    </p:anim>
                                    <p:anim calcmode="lin" valueType="num">
                                      <p:cBhvr>
                                        <p:cTn id="44" dur="400" decel="100000" fill="hold"/>
                                        <p:tgtEl>
                                          <p:spTgt spid="11274"/>
                                        </p:tgtEl>
                                        <p:attrNameLst>
                                          <p:attrName>ppt_x</p:attrName>
                                        </p:attrNameLst>
                                      </p:cBhvr>
                                      <p:tavLst>
                                        <p:tav tm="0">
                                          <p:val>
                                            <p:strVal val="#ppt_x+0.4"/>
                                          </p:val>
                                        </p:tav>
                                        <p:tav tm="100000">
                                          <p:val>
                                            <p:strVal val="#ppt_x-0.05"/>
                                          </p:val>
                                        </p:tav>
                                      </p:tavLst>
                                    </p:anim>
                                    <p:anim calcmode="lin" valueType="num">
                                      <p:cBhvr>
                                        <p:cTn id="45" dur="400" decel="100000" fill="hold"/>
                                        <p:tgtEl>
                                          <p:spTgt spid="11274"/>
                                        </p:tgtEl>
                                        <p:attrNameLst>
                                          <p:attrName>ppt_y</p:attrName>
                                        </p:attrNameLst>
                                      </p:cBhvr>
                                      <p:tavLst>
                                        <p:tav tm="0">
                                          <p:val>
                                            <p:strVal val="#ppt_y-0.4"/>
                                          </p:val>
                                        </p:tav>
                                        <p:tav tm="100000">
                                          <p:val>
                                            <p:strVal val="#ppt_y+0.1"/>
                                          </p:val>
                                        </p:tav>
                                      </p:tavLst>
                                    </p:anim>
                                    <p:anim calcmode="lin" valueType="num">
                                      <p:cBhvr>
                                        <p:cTn id="46" dur="100" accel="100000" fill="hold">
                                          <p:stCondLst>
                                            <p:cond delay="400"/>
                                          </p:stCondLst>
                                        </p:cTn>
                                        <p:tgtEl>
                                          <p:spTgt spid="11274"/>
                                        </p:tgtEl>
                                        <p:attrNameLst>
                                          <p:attrName>ppt_x</p:attrName>
                                        </p:attrNameLst>
                                      </p:cBhvr>
                                      <p:tavLst>
                                        <p:tav tm="0">
                                          <p:val>
                                            <p:strVal val="#ppt_x-0.05"/>
                                          </p:val>
                                        </p:tav>
                                        <p:tav tm="100000">
                                          <p:val>
                                            <p:strVal val="#ppt_x"/>
                                          </p:val>
                                        </p:tav>
                                      </p:tavLst>
                                    </p:anim>
                                    <p:anim calcmode="lin" valueType="num">
                                      <p:cBhvr>
                                        <p:cTn id="47" dur="100" accel="100000" fill="hold">
                                          <p:stCondLst>
                                            <p:cond delay="400"/>
                                          </p:stCondLst>
                                        </p:cTn>
                                        <p:tgtEl>
                                          <p:spTgt spid="11274"/>
                                        </p:tgtEl>
                                        <p:attrNameLst>
                                          <p:attrName>ppt_y</p:attrName>
                                        </p:attrNameLst>
                                      </p:cBhvr>
                                      <p:tavLst>
                                        <p:tav tm="0">
                                          <p:val>
                                            <p:strVal val="#ppt_y+0.1"/>
                                          </p:val>
                                        </p:tav>
                                        <p:tav tm="100000">
                                          <p:val>
                                            <p:strVal val="#ppt_y"/>
                                          </p:val>
                                        </p:tav>
                                      </p:tavLst>
                                    </p:anim>
                                  </p:childTnLst>
                                </p:cTn>
                              </p:par>
                              <p:par>
                                <p:cTn id="48" presetID="30" presetClass="entr" presetSubtype="0" fill="hold" grpId="0" nodeType="withEffect">
                                  <p:stCondLst>
                                    <p:cond delay="0"/>
                                  </p:stCondLst>
                                  <p:childTnLst>
                                    <p:set>
                                      <p:cBhvr>
                                        <p:cTn id="49" dur="1" fill="hold">
                                          <p:stCondLst>
                                            <p:cond delay="0"/>
                                          </p:stCondLst>
                                        </p:cTn>
                                        <p:tgtEl>
                                          <p:spTgt spid="11275"/>
                                        </p:tgtEl>
                                        <p:attrNameLst>
                                          <p:attrName>style.visibility</p:attrName>
                                        </p:attrNameLst>
                                      </p:cBhvr>
                                      <p:to>
                                        <p:strVal val="visible"/>
                                      </p:to>
                                    </p:set>
                                    <p:animEffect transition="in" filter="fade">
                                      <p:cBhvr>
                                        <p:cTn id="50" dur="400" decel="100000"/>
                                        <p:tgtEl>
                                          <p:spTgt spid="11275"/>
                                        </p:tgtEl>
                                      </p:cBhvr>
                                    </p:animEffect>
                                    <p:anim calcmode="lin" valueType="num">
                                      <p:cBhvr>
                                        <p:cTn id="51" dur="400" decel="100000" fill="hold"/>
                                        <p:tgtEl>
                                          <p:spTgt spid="11275"/>
                                        </p:tgtEl>
                                        <p:attrNameLst>
                                          <p:attrName>style.rotation</p:attrName>
                                        </p:attrNameLst>
                                      </p:cBhvr>
                                      <p:tavLst>
                                        <p:tav tm="0">
                                          <p:val>
                                            <p:fltVal val="-90"/>
                                          </p:val>
                                        </p:tav>
                                        <p:tav tm="100000">
                                          <p:val>
                                            <p:fltVal val="0"/>
                                          </p:val>
                                        </p:tav>
                                      </p:tavLst>
                                    </p:anim>
                                    <p:anim calcmode="lin" valueType="num">
                                      <p:cBhvr>
                                        <p:cTn id="52" dur="400" decel="100000" fill="hold"/>
                                        <p:tgtEl>
                                          <p:spTgt spid="11275"/>
                                        </p:tgtEl>
                                        <p:attrNameLst>
                                          <p:attrName>ppt_x</p:attrName>
                                        </p:attrNameLst>
                                      </p:cBhvr>
                                      <p:tavLst>
                                        <p:tav tm="0">
                                          <p:val>
                                            <p:strVal val="#ppt_x+0.4"/>
                                          </p:val>
                                        </p:tav>
                                        <p:tav tm="100000">
                                          <p:val>
                                            <p:strVal val="#ppt_x-0.05"/>
                                          </p:val>
                                        </p:tav>
                                      </p:tavLst>
                                    </p:anim>
                                    <p:anim calcmode="lin" valueType="num">
                                      <p:cBhvr>
                                        <p:cTn id="53" dur="400" decel="100000" fill="hold"/>
                                        <p:tgtEl>
                                          <p:spTgt spid="11275"/>
                                        </p:tgtEl>
                                        <p:attrNameLst>
                                          <p:attrName>ppt_y</p:attrName>
                                        </p:attrNameLst>
                                      </p:cBhvr>
                                      <p:tavLst>
                                        <p:tav tm="0">
                                          <p:val>
                                            <p:strVal val="#ppt_y-0.4"/>
                                          </p:val>
                                        </p:tav>
                                        <p:tav tm="100000">
                                          <p:val>
                                            <p:strVal val="#ppt_y+0.1"/>
                                          </p:val>
                                        </p:tav>
                                      </p:tavLst>
                                    </p:anim>
                                    <p:anim calcmode="lin" valueType="num">
                                      <p:cBhvr>
                                        <p:cTn id="54" dur="100" accel="100000" fill="hold">
                                          <p:stCondLst>
                                            <p:cond delay="400"/>
                                          </p:stCondLst>
                                        </p:cTn>
                                        <p:tgtEl>
                                          <p:spTgt spid="11275"/>
                                        </p:tgtEl>
                                        <p:attrNameLst>
                                          <p:attrName>ppt_x</p:attrName>
                                        </p:attrNameLst>
                                      </p:cBhvr>
                                      <p:tavLst>
                                        <p:tav tm="0">
                                          <p:val>
                                            <p:strVal val="#ppt_x-0.05"/>
                                          </p:val>
                                        </p:tav>
                                        <p:tav tm="100000">
                                          <p:val>
                                            <p:strVal val="#ppt_x"/>
                                          </p:val>
                                        </p:tav>
                                      </p:tavLst>
                                    </p:anim>
                                    <p:anim calcmode="lin" valueType="num">
                                      <p:cBhvr>
                                        <p:cTn id="55" dur="100" accel="100000" fill="hold">
                                          <p:stCondLst>
                                            <p:cond delay="400"/>
                                          </p:stCondLst>
                                        </p:cTn>
                                        <p:tgtEl>
                                          <p:spTgt spid="11275"/>
                                        </p:tgtEl>
                                        <p:attrNameLst>
                                          <p:attrName>ppt_y</p:attrName>
                                        </p:attrNameLst>
                                      </p:cBhvr>
                                      <p:tavLst>
                                        <p:tav tm="0">
                                          <p:val>
                                            <p:strVal val="#ppt_y+0.1"/>
                                          </p:val>
                                        </p:tav>
                                        <p:tav tm="100000">
                                          <p:val>
                                            <p:strVal val="#ppt_y"/>
                                          </p:val>
                                        </p:tav>
                                      </p:tavLst>
                                    </p:anim>
                                  </p:childTnLst>
                                </p:cTn>
                              </p:par>
                              <p:par>
                                <p:cTn id="56" presetID="30" presetClass="entr" presetSubtype="0" fill="hold" grpId="0" nodeType="withEffect">
                                  <p:stCondLst>
                                    <p:cond delay="0"/>
                                  </p:stCondLst>
                                  <p:childTnLst>
                                    <p:set>
                                      <p:cBhvr>
                                        <p:cTn id="57" dur="1" fill="hold">
                                          <p:stCondLst>
                                            <p:cond delay="0"/>
                                          </p:stCondLst>
                                        </p:cTn>
                                        <p:tgtEl>
                                          <p:spTgt spid="11281"/>
                                        </p:tgtEl>
                                        <p:attrNameLst>
                                          <p:attrName>style.visibility</p:attrName>
                                        </p:attrNameLst>
                                      </p:cBhvr>
                                      <p:to>
                                        <p:strVal val="visible"/>
                                      </p:to>
                                    </p:set>
                                    <p:animEffect transition="in" filter="fade">
                                      <p:cBhvr>
                                        <p:cTn id="58" dur="400" decel="100000"/>
                                        <p:tgtEl>
                                          <p:spTgt spid="11281"/>
                                        </p:tgtEl>
                                      </p:cBhvr>
                                    </p:animEffect>
                                    <p:anim calcmode="lin" valueType="num">
                                      <p:cBhvr>
                                        <p:cTn id="59" dur="400" decel="100000" fill="hold"/>
                                        <p:tgtEl>
                                          <p:spTgt spid="11281"/>
                                        </p:tgtEl>
                                        <p:attrNameLst>
                                          <p:attrName>style.rotation</p:attrName>
                                        </p:attrNameLst>
                                      </p:cBhvr>
                                      <p:tavLst>
                                        <p:tav tm="0">
                                          <p:val>
                                            <p:fltVal val="-90"/>
                                          </p:val>
                                        </p:tav>
                                        <p:tav tm="100000">
                                          <p:val>
                                            <p:fltVal val="0"/>
                                          </p:val>
                                        </p:tav>
                                      </p:tavLst>
                                    </p:anim>
                                    <p:anim calcmode="lin" valueType="num">
                                      <p:cBhvr>
                                        <p:cTn id="60" dur="400" decel="100000" fill="hold"/>
                                        <p:tgtEl>
                                          <p:spTgt spid="11281"/>
                                        </p:tgtEl>
                                        <p:attrNameLst>
                                          <p:attrName>ppt_x</p:attrName>
                                        </p:attrNameLst>
                                      </p:cBhvr>
                                      <p:tavLst>
                                        <p:tav tm="0">
                                          <p:val>
                                            <p:strVal val="#ppt_x+0.4"/>
                                          </p:val>
                                        </p:tav>
                                        <p:tav tm="100000">
                                          <p:val>
                                            <p:strVal val="#ppt_x-0.05"/>
                                          </p:val>
                                        </p:tav>
                                      </p:tavLst>
                                    </p:anim>
                                    <p:anim calcmode="lin" valueType="num">
                                      <p:cBhvr>
                                        <p:cTn id="61" dur="400" decel="100000" fill="hold"/>
                                        <p:tgtEl>
                                          <p:spTgt spid="11281"/>
                                        </p:tgtEl>
                                        <p:attrNameLst>
                                          <p:attrName>ppt_y</p:attrName>
                                        </p:attrNameLst>
                                      </p:cBhvr>
                                      <p:tavLst>
                                        <p:tav tm="0">
                                          <p:val>
                                            <p:strVal val="#ppt_y-0.4"/>
                                          </p:val>
                                        </p:tav>
                                        <p:tav tm="100000">
                                          <p:val>
                                            <p:strVal val="#ppt_y+0.1"/>
                                          </p:val>
                                        </p:tav>
                                      </p:tavLst>
                                    </p:anim>
                                    <p:anim calcmode="lin" valueType="num">
                                      <p:cBhvr>
                                        <p:cTn id="62" dur="100" accel="100000" fill="hold">
                                          <p:stCondLst>
                                            <p:cond delay="400"/>
                                          </p:stCondLst>
                                        </p:cTn>
                                        <p:tgtEl>
                                          <p:spTgt spid="11281"/>
                                        </p:tgtEl>
                                        <p:attrNameLst>
                                          <p:attrName>ppt_x</p:attrName>
                                        </p:attrNameLst>
                                      </p:cBhvr>
                                      <p:tavLst>
                                        <p:tav tm="0">
                                          <p:val>
                                            <p:strVal val="#ppt_x-0.05"/>
                                          </p:val>
                                        </p:tav>
                                        <p:tav tm="100000">
                                          <p:val>
                                            <p:strVal val="#ppt_x"/>
                                          </p:val>
                                        </p:tav>
                                      </p:tavLst>
                                    </p:anim>
                                    <p:anim calcmode="lin" valueType="num">
                                      <p:cBhvr>
                                        <p:cTn id="63" dur="100" accel="100000" fill="hold">
                                          <p:stCondLst>
                                            <p:cond delay="400"/>
                                          </p:stCondLst>
                                        </p:cTn>
                                        <p:tgtEl>
                                          <p:spTgt spid="11281"/>
                                        </p:tgtEl>
                                        <p:attrNameLst>
                                          <p:attrName>ppt_y</p:attrName>
                                        </p:attrNameLst>
                                      </p:cBhvr>
                                      <p:tavLst>
                                        <p:tav tm="0">
                                          <p:val>
                                            <p:strVal val="#ppt_y+0.1"/>
                                          </p:val>
                                        </p:tav>
                                        <p:tav tm="100000">
                                          <p:val>
                                            <p:strVal val="#ppt_y"/>
                                          </p:val>
                                        </p:tav>
                                      </p:tavLst>
                                    </p:anim>
                                  </p:childTnLst>
                                </p:cTn>
                              </p:par>
                              <p:par>
                                <p:cTn id="64" presetID="30" presetClass="entr" presetSubtype="0" fill="hold" grpId="0" nodeType="withEffect">
                                  <p:stCondLst>
                                    <p:cond delay="0"/>
                                  </p:stCondLst>
                                  <p:childTnLst>
                                    <p:set>
                                      <p:cBhvr>
                                        <p:cTn id="65" dur="1" fill="hold">
                                          <p:stCondLst>
                                            <p:cond delay="0"/>
                                          </p:stCondLst>
                                        </p:cTn>
                                        <p:tgtEl>
                                          <p:spTgt spid="11280"/>
                                        </p:tgtEl>
                                        <p:attrNameLst>
                                          <p:attrName>style.visibility</p:attrName>
                                        </p:attrNameLst>
                                      </p:cBhvr>
                                      <p:to>
                                        <p:strVal val="visible"/>
                                      </p:to>
                                    </p:set>
                                    <p:animEffect transition="in" filter="fade">
                                      <p:cBhvr>
                                        <p:cTn id="66" dur="400" decel="100000"/>
                                        <p:tgtEl>
                                          <p:spTgt spid="11280"/>
                                        </p:tgtEl>
                                      </p:cBhvr>
                                    </p:animEffect>
                                    <p:anim calcmode="lin" valueType="num">
                                      <p:cBhvr>
                                        <p:cTn id="67" dur="400" decel="100000" fill="hold"/>
                                        <p:tgtEl>
                                          <p:spTgt spid="11280"/>
                                        </p:tgtEl>
                                        <p:attrNameLst>
                                          <p:attrName>style.rotation</p:attrName>
                                        </p:attrNameLst>
                                      </p:cBhvr>
                                      <p:tavLst>
                                        <p:tav tm="0">
                                          <p:val>
                                            <p:fltVal val="-90"/>
                                          </p:val>
                                        </p:tav>
                                        <p:tav tm="100000">
                                          <p:val>
                                            <p:fltVal val="0"/>
                                          </p:val>
                                        </p:tav>
                                      </p:tavLst>
                                    </p:anim>
                                    <p:anim calcmode="lin" valueType="num">
                                      <p:cBhvr>
                                        <p:cTn id="68" dur="400" decel="100000" fill="hold"/>
                                        <p:tgtEl>
                                          <p:spTgt spid="11280"/>
                                        </p:tgtEl>
                                        <p:attrNameLst>
                                          <p:attrName>ppt_x</p:attrName>
                                        </p:attrNameLst>
                                      </p:cBhvr>
                                      <p:tavLst>
                                        <p:tav tm="0">
                                          <p:val>
                                            <p:strVal val="#ppt_x+0.4"/>
                                          </p:val>
                                        </p:tav>
                                        <p:tav tm="100000">
                                          <p:val>
                                            <p:strVal val="#ppt_x-0.05"/>
                                          </p:val>
                                        </p:tav>
                                      </p:tavLst>
                                    </p:anim>
                                    <p:anim calcmode="lin" valueType="num">
                                      <p:cBhvr>
                                        <p:cTn id="69" dur="400" decel="100000" fill="hold"/>
                                        <p:tgtEl>
                                          <p:spTgt spid="11280"/>
                                        </p:tgtEl>
                                        <p:attrNameLst>
                                          <p:attrName>ppt_y</p:attrName>
                                        </p:attrNameLst>
                                      </p:cBhvr>
                                      <p:tavLst>
                                        <p:tav tm="0">
                                          <p:val>
                                            <p:strVal val="#ppt_y-0.4"/>
                                          </p:val>
                                        </p:tav>
                                        <p:tav tm="100000">
                                          <p:val>
                                            <p:strVal val="#ppt_y+0.1"/>
                                          </p:val>
                                        </p:tav>
                                      </p:tavLst>
                                    </p:anim>
                                    <p:anim calcmode="lin" valueType="num">
                                      <p:cBhvr>
                                        <p:cTn id="70" dur="100" accel="100000" fill="hold">
                                          <p:stCondLst>
                                            <p:cond delay="400"/>
                                          </p:stCondLst>
                                        </p:cTn>
                                        <p:tgtEl>
                                          <p:spTgt spid="11280"/>
                                        </p:tgtEl>
                                        <p:attrNameLst>
                                          <p:attrName>ppt_x</p:attrName>
                                        </p:attrNameLst>
                                      </p:cBhvr>
                                      <p:tavLst>
                                        <p:tav tm="0">
                                          <p:val>
                                            <p:strVal val="#ppt_x-0.05"/>
                                          </p:val>
                                        </p:tav>
                                        <p:tav tm="100000">
                                          <p:val>
                                            <p:strVal val="#ppt_x"/>
                                          </p:val>
                                        </p:tav>
                                      </p:tavLst>
                                    </p:anim>
                                    <p:anim calcmode="lin" valueType="num">
                                      <p:cBhvr>
                                        <p:cTn id="71" dur="100" accel="100000" fill="hold">
                                          <p:stCondLst>
                                            <p:cond delay="400"/>
                                          </p:stCondLst>
                                        </p:cTn>
                                        <p:tgtEl>
                                          <p:spTgt spid="11280"/>
                                        </p:tgtEl>
                                        <p:attrNameLst>
                                          <p:attrName>ppt_y</p:attrName>
                                        </p:attrNameLst>
                                      </p:cBhvr>
                                      <p:tavLst>
                                        <p:tav tm="0">
                                          <p:val>
                                            <p:strVal val="#ppt_y+0.1"/>
                                          </p:val>
                                        </p:tav>
                                        <p:tav tm="100000">
                                          <p:val>
                                            <p:strVal val="#ppt_y"/>
                                          </p:val>
                                        </p:tav>
                                      </p:tavLst>
                                    </p:anim>
                                  </p:childTnLst>
                                </p:cTn>
                              </p:par>
                              <p:par>
                                <p:cTn id="72" presetID="30" presetClass="entr" presetSubtype="0" fill="hold" grpId="0" nodeType="withEffect">
                                  <p:stCondLst>
                                    <p:cond delay="0"/>
                                  </p:stCondLst>
                                  <p:childTnLst>
                                    <p:set>
                                      <p:cBhvr>
                                        <p:cTn id="73" dur="1" fill="hold">
                                          <p:stCondLst>
                                            <p:cond delay="0"/>
                                          </p:stCondLst>
                                        </p:cTn>
                                        <p:tgtEl>
                                          <p:spTgt spid="11278"/>
                                        </p:tgtEl>
                                        <p:attrNameLst>
                                          <p:attrName>style.visibility</p:attrName>
                                        </p:attrNameLst>
                                      </p:cBhvr>
                                      <p:to>
                                        <p:strVal val="visible"/>
                                      </p:to>
                                    </p:set>
                                    <p:animEffect transition="in" filter="fade">
                                      <p:cBhvr>
                                        <p:cTn id="74" dur="400" decel="100000"/>
                                        <p:tgtEl>
                                          <p:spTgt spid="11278"/>
                                        </p:tgtEl>
                                      </p:cBhvr>
                                    </p:animEffect>
                                    <p:anim calcmode="lin" valueType="num">
                                      <p:cBhvr>
                                        <p:cTn id="75" dur="400" decel="100000" fill="hold"/>
                                        <p:tgtEl>
                                          <p:spTgt spid="11278"/>
                                        </p:tgtEl>
                                        <p:attrNameLst>
                                          <p:attrName>style.rotation</p:attrName>
                                        </p:attrNameLst>
                                      </p:cBhvr>
                                      <p:tavLst>
                                        <p:tav tm="0">
                                          <p:val>
                                            <p:fltVal val="-90"/>
                                          </p:val>
                                        </p:tav>
                                        <p:tav tm="100000">
                                          <p:val>
                                            <p:fltVal val="0"/>
                                          </p:val>
                                        </p:tav>
                                      </p:tavLst>
                                    </p:anim>
                                    <p:anim calcmode="lin" valueType="num">
                                      <p:cBhvr>
                                        <p:cTn id="76" dur="400" decel="100000" fill="hold"/>
                                        <p:tgtEl>
                                          <p:spTgt spid="11278"/>
                                        </p:tgtEl>
                                        <p:attrNameLst>
                                          <p:attrName>ppt_x</p:attrName>
                                        </p:attrNameLst>
                                      </p:cBhvr>
                                      <p:tavLst>
                                        <p:tav tm="0">
                                          <p:val>
                                            <p:strVal val="#ppt_x+0.4"/>
                                          </p:val>
                                        </p:tav>
                                        <p:tav tm="100000">
                                          <p:val>
                                            <p:strVal val="#ppt_x-0.05"/>
                                          </p:val>
                                        </p:tav>
                                      </p:tavLst>
                                    </p:anim>
                                    <p:anim calcmode="lin" valueType="num">
                                      <p:cBhvr>
                                        <p:cTn id="77" dur="400" decel="100000" fill="hold"/>
                                        <p:tgtEl>
                                          <p:spTgt spid="11278"/>
                                        </p:tgtEl>
                                        <p:attrNameLst>
                                          <p:attrName>ppt_y</p:attrName>
                                        </p:attrNameLst>
                                      </p:cBhvr>
                                      <p:tavLst>
                                        <p:tav tm="0">
                                          <p:val>
                                            <p:strVal val="#ppt_y-0.4"/>
                                          </p:val>
                                        </p:tav>
                                        <p:tav tm="100000">
                                          <p:val>
                                            <p:strVal val="#ppt_y+0.1"/>
                                          </p:val>
                                        </p:tav>
                                      </p:tavLst>
                                    </p:anim>
                                    <p:anim calcmode="lin" valueType="num">
                                      <p:cBhvr>
                                        <p:cTn id="78" dur="100" accel="100000" fill="hold">
                                          <p:stCondLst>
                                            <p:cond delay="400"/>
                                          </p:stCondLst>
                                        </p:cTn>
                                        <p:tgtEl>
                                          <p:spTgt spid="11278"/>
                                        </p:tgtEl>
                                        <p:attrNameLst>
                                          <p:attrName>ppt_x</p:attrName>
                                        </p:attrNameLst>
                                      </p:cBhvr>
                                      <p:tavLst>
                                        <p:tav tm="0">
                                          <p:val>
                                            <p:strVal val="#ppt_x-0.05"/>
                                          </p:val>
                                        </p:tav>
                                        <p:tav tm="100000">
                                          <p:val>
                                            <p:strVal val="#ppt_x"/>
                                          </p:val>
                                        </p:tav>
                                      </p:tavLst>
                                    </p:anim>
                                    <p:anim calcmode="lin" valueType="num">
                                      <p:cBhvr>
                                        <p:cTn id="79" dur="100" accel="100000" fill="hold">
                                          <p:stCondLst>
                                            <p:cond delay="400"/>
                                          </p:stCondLst>
                                        </p:cTn>
                                        <p:tgtEl>
                                          <p:spTgt spid="11278"/>
                                        </p:tgtEl>
                                        <p:attrNameLst>
                                          <p:attrName>ppt_y</p:attrName>
                                        </p:attrNameLst>
                                      </p:cBhvr>
                                      <p:tavLst>
                                        <p:tav tm="0">
                                          <p:val>
                                            <p:strVal val="#ppt_y+0.1"/>
                                          </p:val>
                                        </p:tav>
                                        <p:tav tm="100000">
                                          <p:val>
                                            <p:strVal val="#ppt_y"/>
                                          </p:val>
                                        </p:tav>
                                      </p:tavLst>
                                    </p:anim>
                                  </p:childTnLst>
                                </p:cTn>
                              </p:par>
                              <p:par>
                                <p:cTn id="80" presetID="30" presetClass="entr" presetSubtype="0" fill="hold" grpId="0" nodeType="withEffect">
                                  <p:stCondLst>
                                    <p:cond delay="0"/>
                                  </p:stCondLst>
                                  <p:childTnLst>
                                    <p:set>
                                      <p:cBhvr>
                                        <p:cTn id="81" dur="1" fill="hold">
                                          <p:stCondLst>
                                            <p:cond delay="0"/>
                                          </p:stCondLst>
                                        </p:cTn>
                                        <p:tgtEl>
                                          <p:spTgt spid="11276"/>
                                        </p:tgtEl>
                                        <p:attrNameLst>
                                          <p:attrName>style.visibility</p:attrName>
                                        </p:attrNameLst>
                                      </p:cBhvr>
                                      <p:to>
                                        <p:strVal val="visible"/>
                                      </p:to>
                                    </p:set>
                                    <p:animEffect transition="in" filter="fade">
                                      <p:cBhvr>
                                        <p:cTn id="82" dur="400" decel="100000"/>
                                        <p:tgtEl>
                                          <p:spTgt spid="11276"/>
                                        </p:tgtEl>
                                      </p:cBhvr>
                                    </p:animEffect>
                                    <p:anim calcmode="lin" valueType="num">
                                      <p:cBhvr>
                                        <p:cTn id="83" dur="400" decel="100000" fill="hold"/>
                                        <p:tgtEl>
                                          <p:spTgt spid="11276"/>
                                        </p:tgtEl>
                                        <p:attrNameLst>
                                          <p:attrName>style.rotation</p:attrName>
                                        </p:attrNameLst>
                                      </p:cBhvr>
                                      <p:tavLst>
                                        <p:tav tm="0">
                                          <p:val>
                                            <p:fltVal val="-90"/>
                                          </p:val>
                                        </p:tav>
                                        <p:tav tm="100000">
                                          <p:val>
                                            <p:fltVal val="0"/>
                                          </p:val>
                                        </p:tav>
                                      </p:tavLst>
                                    </p:anim>
                                    <p:anim calcmode="lin" valueType="num">
                                      <p:cBhvr>
                                        <p:cTn id="84" dur="400" decel="100000" fill="hold"/>
                                        <p:tgtEl>
                                          <p:spTgt spid="11276"/>
                                        </p:tgtEl>
                                        <p:attrNameLst>
                                          <p:attrName>ppt_x</p:attrName>
                                        </p:attrNameLst>
                                      </p:cBhvr>
                                      <p:tavLst>
                                        <p:tav tm="0">
                                          <p:val>
                                            <p:strVal val="#ppt_x+0.4"/>
                                          </p:val>
                                        </p:tav>
                                        <p:tav tm="100000">
                                          <p:val>
                                            <p:strVal val="#ppt_x-0.05"/>
                                          </p:val>
                                        </p:tav>
                                      </p:tavLst>
                                    </p:anim>
                                    <p:anim calcmode="lin" valueType="num">
                                      <p:cBhvr>
                                        <p:cTn id="85" dur="400" decel="100000" fill="hold"/>
                                        <p:tgtEl>
                                          <p:spTgt spid="11276"/>
                                        </p:tgtEl>
                                        <p:attrNameLst>
                                          <p:attrName>ppt_y</p:attrName>
                                        </p:attrNameLst>
                                      </p:cBhvr>
                                      <p:tavLst>
                                        <p:tav tm="0">
                                          <p:val>
                                            <p:strVal val="#ppt_y-0.4"/>
                                          </p:val>
                                        </p:tav>
                                        <p:tav tm="100000">
                                          <p:val>
                                            <p:strVal val="#ppt_y+0.1"/>
                                          </p:val>
                                        </p:tav>
                                      </p:tavLst>
                                    </p:anim>
                                    <p:anim calcmode="lin" valueType="num">
                                      <p:cBhvr>
                                        <p:cTn id="86" dur="100" accel="100000" fill="hold">
                                          <p:stCondLst>
                                            <p:cond delay="400"/>
                                          </p:stCondLst>
                                        </p:cTn>
                                        <p:tgtEl>
                                          <p:spTgt spid="11276"/>
                                        </p:tgtEl>
                                        <p:attrNameLst>
                                          <p:attrName>ppt_x</p:attrName>
                                        </p:attrNameLst>
                                      </p:cBhvr>
                                      <p:tavLst>
                                        <p:tav tm="0">
                                          <p:val>
                                            <p:strVal val="#ppt_x-0.05"/>
                                          </p:val>
                                        </p:tav>
                                        <p:tav tm="100000">
                                          <p:val>
                                            <p:strVal val="#ppt_x"/>
                                          </p:val>
                                        </p:tav>
                                      </p:tavLst>
                                    </p:anim>
                                    <p:anim calcmode="lin" valueType="num">
                                      <p:cBhvr>
                                        <p:cTn id="87" dur="100" accel="100000" fill="hold">
                                          <p:stCondLst>
                                            <p:cond delay="400"/>
                                          </p:stCondLst>
                                        </p:cTn>
                                        <p:tgtEl>
                                          <p:spTgt spid="11276"/>
                                        </p:tgtEl>
                                        <p:attrNameLst>
                                          <p:attrName>ppt_y</p:attrName>
                                        </p:attrNameLst>
                                      </p:cBhvr>
                                      <p:tavLst>
                                        <p:tav tm="0">
                                          <p:val>
                                            <p:strVal val="#ppt_y+0.1"/>
                                          </p:val>
                                        </p:tav>
                                        <p:tav tm="100000">
                                          <p:val>
                                            <p:strVal val="#ppt_y"/>
                                          </p:val>
                                        </p:tav>
                                      </p:tavLst>
                                    </p:anim>
                                  </p:childTnLst>
                                </p:cTn>
                              </p:par>
                              <p:par>
                                <p:cTn id="88" presetID="30" presetClass="entr" presetSubtype="0" fill="hold" grpId="0" nodeType="withEffect">
                                  <p:stCondLst>
                                    <p:cond delay="0"/>
                                  </p:stCondLst>
                                  <p:childTnLst>
                                    <p:set>
                                      <p:cBhvr>
                                        <p:cTn id="89" dur="1" fill="hold">
                                          <p:stCondLst>
                                            <p:cond delay="0"/>
                                          </p:stCondLst>
                                        </p:cTn>
                                        <p:tgtEl>
                                          <p:spTgt spid="11277"/>
                                        </p:tgtEl>
                                        <p:attrNameLst>
                                          <p:attrName>style.visibility</p:attrName>
                                        </p:attrNameLst>
                                      </p:cBhvr>
                                      <p:to>
                                        <p:strVal val="visible"/>
                                      </p:to>
                                    </p:set>
                                    <p:animEffect transition="in" filter="fade">
                                      <p:cBhvr>
                                        <p:cTn id="90" dur="400" decel="100000"/>
                                        <p:tgtEl>
                                          <p:spTgt spid="11277"/>
                                        </p:tgtEl>
                                      </p:cBhvr>
                                    </p:animEffect>
                                    <p:anim calcmode="lin" valueType="num">
                                      <p:cBhvr>
                                        <p:cTn id="91" dur="400" decel="100000" fill="hold"/>
                                        <p:tgtEl>
                                          <p:spTgt spid="11277"/>
                                        </p:tgtEl>
                                        <p:attrNameLst>
                                          <p:attrName>style.rotation</p:attrName>
                                        </p:attrNameLst>
                                      </p:cBhvr>
                                      <p:tavLst>
                                        <p:tav tm="0">
                                          <p:val>
                                            <p:fltVal val="-90"/>
                                          </p:val>
                                        </p:tav>
                                        <p:tav tm="100000">
                                          <p:val>
                                            <p:fltVal val="0"/>
                                          </p:val>
                                        </p:tav>
                                      </p:tavLst>
                                    </p:anim>
                                    <p:anim calcmode="lin" valueType="num">
                                      <p:cBhvr>
                                        <p:cTn id="92" dur="400" decel="100000" fill="hold"/>
                                        <p:tgtEl>
                                          <p:spTgt spid="11277"/>
                                        </p:tgtEl>
                                        <p:attrNameLst>
                                          <p:attrName>ppt_x</p:attrName>
                                        </p:attrNameLst>
                                      </p:cBhvr>
                                      <p:tavLst>
                                        <p:tav tm="0">
                                          <p:val>
                                            <p:strVal val="#ppt_x+0.4"/>
                                          </p:val>
                                        </p:tav>
                                        <p:tav tm="100000">
                                          <p:val>
                                            <p:strVal val="#ppt_x-0.05"/>
                                          </p:val>
                                        </p:tav>
                                      </p:tavLst>
                                    </p:anim>
                                    <p:anim calcmode="lin" valueType="num">
                                      <p:cBhvr>
                                        <p:cTn id="93" dur="400" decel="100000" fill="hold"/>
                                        <p:tgtEl>
                                          <p:spTgt spid="11277"/>
                                        </p:tgtEl>
                                        <p:attrNameLst>
                                          <p:attrName>ppt_y</p:attrName>
                                        </p:attrNameLst>
                                      </p:cBhvr>
                                      <p:tavLst>
                                        <p:tav tm="0">
                                          <p:val>
                                            <p:strVal val="#ppt_y-0.4"/>
                                          </p:val>
                                        </p:tav>
                                        <p:tav tm="100000">
                                          <p:val>
                                            <p:strVal val="#ppt_y+0.1"/>
                                          </p:val>
                                        </p:tav>
                                      </p:tavLst>
                                    </p:anim>
                                    <p:anim calcmode="lin" valueType="num">
                                      <p:cBhvr>
                                        <p:cTn id="94" dur="100" accel="100000" fill="hold">
                                          <p:stCondLst>
                                            <p:cond delay="400"/>
                                          </p:stCondLst>
                                        </p:cTn>
                                        <p:tgtEl>
                                          <p:spTgt spid="11277"/>
                                        </p:tgtEl>
                                        <p:attrNameLst>
                                          <p:attrName>ppt_x</p:attrName>
                                        </p:attrNameLst>
                                      </p:cBhvr>
                                      <p:tavLst>
                                        <p:tav tm="0">
                                          <p:val>
                                            <p:strVal val="#ppt_x-0.05"/>
                                          </p:val>
                                        </p:tav>
                                        <p:tav tm="100000">
                                          <p:val>
                                            <p:strVal val="#ppt_x"/>
                                          </p:val>
                                        </p:tav>
                                      </p:tavLst>
                                    </p:anim>
                                    <p:anim calcmode="lin" valueType="num">
                                      <p:cBhvr>
                                        <p:cTn id="95" dur="100" accel="100000" fill="hold">
                                          <p:stCondLst>
                                            <p:cond delay="400"/>
                                          </p:stCondLst>
                                        </p:cTn>
                                        <p:tgtEl>
                                          <p:spTgt spid="11277"/>
                                        </p:tgtEl>
                                        <p:attrNameLst>
                                          <p:attrName>ppt_y</p:attrName>
                                        </p:attrNameLst>
                                      </p:cBhvr>
                                      <p:tavLst>
                                        <p:tav tm="0">
                                          <p:val>
                                            <p:strVal val="#ppt_y+0.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5" presetClass="entr" presetSubtype="0" fill="hold" grpId="0" nodeType="clickEffect">
                                  <p:stCondLst>
                                    <p:cond delay="0"/>
                                  </p:stCondLst>
                                  <p:childTnLst>
                                    <p:set>
                                      <p:cBhvr>
                                        <p:cTn id="99" dur="1" fill="hold">
                                          <p:stCondLst>
                                            <p:cond delay="0"/>
                                          </p:stCondLst>
                                        </p:cTn>
                                        <p:tgtEl>
                                          <p:spTgt spid="11283"/>
                                        </p:tgtEl>
                                        <p:attrNameLst>
                                          <p:attrName>style.visibility</p:attrName>
                                        </p:attrNameLst>
                                      </p:cBhvr>
                                      <p:to>
                                        <p:strVal val="visible"/>
                                      </p:to>
                                    </p:set>
                                    <p:animEffect transition="in" filter="fade">
                                      <p:cBhvr>
                                        <p:cTn id="100" dur="500"/>
                                        <p:tgtEl>
                                          <p:spTgt spid="11283"/>
                                        </p:tgtEl>
                                      </p:cBhvr>
                                    </p:animEffect>
                                    <p:anim calcmode="lin" valueType="num">
                                      <p:cBhvr>
                                        <p:cTn id="101" dur="500" fill="hold"/>
                                        <p:tgtEl>
                                          <p:spTgt spid="11283"/>
                                        </p:tgtEl>
                                        <p:attrNameLst>
                                          <p:attrName>style.rotation</p:attrName>
                                        </p:attrNameLst>
                                      </p:cBhvr>
                                      <p:tavLst>
                                        <p:tav tm="0">
                                          <p:val>
                                            <p:fltVal val="720"/>
                                          </p:val>
                                        </p:tav>
                                        <p:tav tm="100000">
                                          <p:val>
                                            <p:fltVal val="0"/>
                                          </p:val>
                                        </p:tav>
                                      </p:tavLst>
                                    </p:anim>
                                    <p:anim calcmode="lin" valueType="num">
                                      <p:cBhvr>
                                        <p:cTn id="102" dur="500" fill="hold"/>
                                        <p:tgtEl>
                                          <p:spTgt spid="11283"/>
                                        </p:tgtEl>
                                        <p:attrNameLst>
                                          <p:attrName>ppt_h</p:attrName>
                                        </p:attrNameLst>
                                      </p:cBhvr>
                                      <p:tavLst>
                                        <p:tav tm="0">
                                          <p:val>
                                            <p:fltVal val="0"/>
                                          </p:val>
                                        </p:tav>
                                        <p:tav tm="100000">
                                          <p:val>
                                            <p:strVal val="#ppt_h"/>
                                          </p:val>
                                        </p:tav>
                                      </p:tavLst>
                                    </p:anim>
                                    <p:anim calcmode="lin" valueType="num">
                                      <p:cBhvr>
                                        <p:cTn id="103" dur="500" fill="hold"/>
                                        <p:tgtEl>
                                          <p:spTgt spid="1128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11271" grpId="0" animBg="1"/>
      <p:bldP spid="11272" grpId="0" animBg="1"/>
      <p:bldP spid="11273" grpId="0" animBg="1"/>
      <p:bldP spid="11274" grpId="0" animBg="1"/>
      <p:bldP spid="11275" grpId="0" animBg="1"/>
      <p:bldP spid="11276" grpId="0" animBg="1"/>
      <p:bldP spid="11277" grpId="0" animBg="1"/>
      <p:bldP spid="11278" grpId="0" animBg="1"/>
      <p:bldP spid="11280" grpId="0" animBg="1"/>
      <p:bldP spid="11281" grpId="0" animBg="1"/>
      <p:bldP spid="11282" grpId="0"/>
      <p:bldP spid="11283"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57200" y="609600"/>
            <a:ext cx="8229600" cy="5029200"/>
          </a:xfrm>
        </p:spPr>
        <p:txBody>
          <a:bodyPr/>
          <a:lstStyle/>
          <a:p>
            <a:pPr eaLnBrk="1" hangingPunct="1">
              <a:lnSpc>
                <a:spcPct val="140000"/>
              </a:lnSpc>
              <a:buFont typeface="Wingdings" pitchFamily="2" charset="2"/>
              <a:buNone/>
            </a:pPr>
            <a:r>
              <a:rPr lang="en-US" b="1" smtClean="0">
                <a:solidFill>
                  <a:srgbClr val="FF6600"/>
                </a:solidFill>
                <a:latin typeface="Times New Roman" pitchFamily="18" charset="0"/>
                <a:cs typeface="Times New Roman" pitchFamily="18" charset="0"/>
              </a:rPr>
              <a:t>7) ROLE - PLAYING (Socio-Drama)</a:t>
            </a:r>
            <a:r>
              <a:rPr lang="en-US" smtClean="0">
                <a:latin typeface="Times New Roman" pitchFamily="18" charset="0"/>
                <a:cs typeface="Times New Roman" pitchFamily="18" charset="0"/>
              </a:rPr>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Based on assumption that many values in 	situation </a:t>
            </a:r>
            <a:r>
              <a:rPr lang="en-US" smtClean="0">
                <a:solidFill>
                  <a:srgbClr val="663300"/>
                </a:solidFill>
                <a:latin typeface="Times New Roman" pitchFamily="18" charset="0"/>
                <a:cs typeface="Times New Roman" pitchFamily="18" charset="0"/>
              </a:rPr>
              <a:t>cannot be expressed in words</a:t>
            </a:r>
            <a:r>
              <a:rPr lang="en-US" smtClean="0">
                <a:latin typeface="Times New Roman" pitchFamily="18" charset="0"/>
                <a:cs typeface="Times New Roman" pitchFamily="18" charset="0"/>
              </a:rPr>
              <a:t> and 	the communication can be more effective if 	dramatized by the group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size of group best at </a:t>
            </a:r>
            <a:r>
              <a:rPr lang="en-US" smtClean="0">
                <a:solidFill>
                  <a:srgbClr val="663300"/>
                </a:solidFill>
                <a:latin typeface="Times New Roman" pitchFamily="18" charset="0"/>
                <a:cs typeface="Times New Roman" pitchFamily="18" charset="0"/>
              </a:rPr>
              <a:t>  25</a:t>
            </a:r>
            <a:r>
              <a:rPr lang="en-US" smtClean="0">
                <a:latin typeface="Times New Roman" pitchFamily="18" charset="0"/>
                <a:cs typeface="Times New Roman" pitchFamily="18" charset="0"/>
              </a:rPr>
              <a:t>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is followed by discussion of the problem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checkerboard(across)">
                                      <p:cBhvr>
                                        <p:cTn id="7" dur="500"/>
                                        <p:tgtEl>
                                          <p:spTgt spid="174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utoUpdateAnimBg="0" advAuto="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457200" y="609600"/>
            <a:ext cx="8458200" cy="2895600"/>
          </a:xfrm>
        </p:spPr>
        <p:txBody>
          <a:bodyPr/>
          <a:lstStyle/>
          <a:p>
            <a:pPr eaLnBrk="1" hangingPunct="1">
              <a:lnSpc>
                <a:spcPct val="130000"/>
              </a:lnSpc>
              <a:buFont typeface="Wingdings" pitchFamily="2" charset="2"/>
              <a:buNone/>
            </a:pPr>
            <a:r>
              <a:rPr lang="en-US" b="1" smtClean="0">
                <a:solidFill>
                  <a:srgbClr val="FF6600"/>
                </a:solidFill>
                <a:latin typeface="Times New Roman" pitchFamily="18" charset="0"/>
                <a:cs typeface="Times New Roman" pitchFamily="18" charset="0"/>
              </a:rPr>
              <a:t>8) CONFERENCES &amp; SEMINARS</a:t>
            </a:r>
            <a:r>
              <a:rPr lang="en-US" smtClean="0">
                <a:latin typeface="Times New Roman" pitchFamily="18" charset="0"/>
                <a:cs typeface="Times New Roman" pitchFamily="18" charset="0"/>
              </a:rPr>
              <a:t>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Usually held on a regional, state or national 	level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ranges from </a:t>
            </a:r>
            <a:r>
              <a:rPr lang="en-US" smtClean="0">
                <a:solidFill>
                  <a:srgbClr val="663300"/>
                </a:solidFill>
                <a:latin typeface="Times New Roman" pitchFamily="18" charset="0"/>
                <a:cs typeface="Times New Roman" pitchFamily="18" charset="0"/>
              </a:rPr>
              <a:t>half a day to a week</a:t>
            </a:r>
            <a:r>
              <a:rPr lang="en-US" smtClean="0">
                <a:latin typeface="Times New Roman" pitchFamily="18" charset="0"/>
                <a:cs typeface="Times New Roman" pitchFamily="18" charset="0"/>
              </a:rPr>
              <a:t> length </a:t>
            </a:r>
            <a:endParaRPr lang="en-US" smtClean="0">
              <a:solidFill>
                <a:srgbClr val="663300"/>
              </a:solidFill>
              <a:latin typeface="Times New Roman" pitchFamily="18" charset="0"/>
              <a:cs typeface="Times New Roman" pitchFamily="18" charset="0"/>
            </a:endParaRPr>
          </a:p>
        </p:txBody>
      </p:sp>
      <p:sp>
        <p:nvSpPr>
          <p:cNvPr id="18435" name="Text Box 3"/>
          <p:cNvSpPr txBox="1">
            <a:spLocks noChangeArrowheads="1"/>
          </p:cNvSpPr>
          <p:nvPr/>
        </p:nvSpPr>
        <p:spPr bwMode="auto">
          <a:xfrm>
            <a:off x="471488" y="3581400"/>
            <a:ext cx="8672512" cy="2571750"/>
          </a:xfrm>
          <a:prstGeom prst="rect">
            <a:avLst/>
          </a:prstGeom>
          <a:noFill/>
          <a:ln w="9525">
            <a:noFill/>
            <a:miter lim="800000"/>
            <a:headEnd/>
            <a:tailEnd/>
          </a:ln>
        </p:spPr>
        <p:txBody>
          <a:bodyPr>
            <a:spAutoFit/>
          </a:bodyPr>
          <a:lstStyle/>
          <a:p>
            <a:pPr>
              <a:lnSpc>
                <a:spcPct val="140000"/>
              </a:lnSpc>
              <a:spcBef>
                <a:spcPct val="20000"/>
              </a:spcBef>
              <a:buClr>
                <a:schemeClr val="folHlink"/>
              </a:buClr>
              <a:buSzPct val="60000"/>
            </a:pPr>
            <a:r>
              <a:rPr lang="en-US" sz="2800">
                <a:solidFill>
                  <a:schemeClr val="tx2"/>
                </a:solidFill>
                <a:latin typeface="Times New Roman" pitchFamily="18" charset="0"/>
                <a:cs typeface="Times New Roman" pitchFamily="18" charset="0"/>
              </a:rPr>
              <a:t>    -	may cover single topic in depth or be broadly</a:t>
            </a:r>
          </a:p>
          <a:p>
            <a:pPr>
              <a:lnSpc>
                <a:spcPct val="140000"/>
              </a:lnSpc>
              <a:spcBef>
                <a:spcPct val="20000"/>
              </a:spcBef>
              <a:buClr>
                <a:schemeClr val="folHlink"/>
              </a:buClr>
              <a:buSzPct val="60000"/>
            </a:pPr>
            <a:r>
              <a:rPr lang="en-US" sz="2800">
                <a:solidFill>
                  <a:schemeClr val="tx2"/>
                </a:solidFill>
                <a:latin typeface="Times New Roman" pitchFamily="18" charset="0"/>
                <a:cs typeface="Times New Roman" pitchFamily="18" charset="0"/>
              </a:rPr>
              <a:t>	comprehensive </a:t>
            </a:r>
            <a:br>
              <a:rPr lang="en-US" sz="2800">
                <a:solidFill>
                  <a:schemeClr val="tx2"/>
                </a:solidFill>
                <a:latin typeface="Times New Roman" pitchFamily="18" charset="0"/>
                <a:cs typeface="Times New Roman" pitchFamily="18" charset="0"/>
              </a:rPr>
            </a:br>
            <a:r>
              <a:rPr lang="en-US" sz="2800">
                <a:solidFill>
                  <a:schemeClr val="tx2"/>
                </a:solidFill>
                <a:latin typeface="Times New Roman" pitchFamily="18" charset="0"/>
                <a:cs typeface="Times New Roman" pitchFamily="18" charset="0"/>
              </a:rPr>
              <a:t>    -	use variety of aids from self instruction – multimedia </a:t>
            </a:r>
          </a:p>
          <a:p>
            <a:pPr>
              <a:lnSpc>
                <a:spcPct val="140000"/>
              </a:lnSpc>
            </a:pPr>
            <a:endParaRPr lang="en-US"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checkerboard(across)">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dissolve">
                                      <p:cBhvr>
                                        <p:cTn id="1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advAuto="0"/>
      <p:bldP spid="18435"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533400" y="762000"/>
            <a:ext cx="8229600" cy="2057400"/>
          </a:xfrm>
        </p:spPr>
        <p:txBody>
          <a:bodyPr/>
          <a:lstStyle/>
          <a:p>
            <a:pPr eaLnBrk="1" hangingPunct="1">
              <a:lnSpc>
                <a:spcPct val="120000"/>
              </a:lnSpc>
              <a:buFont typeface="Wingdings" pitchFamily="2" charset="2"/>
              <a:buNone/>
            </a:pPr>
            <a:r>
              <a:rPr lang="en-US" b="1" smtClean="0">
                <a:solidFill>
                  <a:srgbClr val="FF6600"/>
                </a:solidFill>
                <a:latin typeface="Times New Roman" pitchFamily="18" charset="0"/>
                <a:cs typeface="Times New Roman" pitchFamily="18" charset="0"/>
              </a:rPr>
              <a:t>9) Colloquy </a:t>
            </a:r>
          </a:p>
          <a:p>
            <a:pPr eaLnBrk="1" hangingPunct="1">
              <a:lnSpc>
                <a:spcPct val="120000"/>
              </a:lnSpc>
              <a:buFont typeface="Wingdings" pitchFamily="2" charset="2"/>
              <a:buNone/>
            </a:pPr>
            <a:r>
              <a:rPr lang="en-US" smtClean="0">
                <a:latin typeface="Times New Roman" pitchFamily="18" charset="0"/>
                <a:cs typeface="Times New Roman" pitchFamily="18" charset="0"/>
              </a:rPr>
              <a:t>-		Audience gets the opportunity for direct 	participation </a:t>
            </a:r>
          </a:p>
        </p:txBody>
      </p:sp>
      <p:sp>
        <p:nvSpPr>
          <p:cNvPr id="19460" name="Text Box 4"/>
          <p:cNvSpPr txBox="1">
            <a:spLocks noChangeArrowheads="1"/>
          </p:cNvSpPr>
          <p:nvPr/>
        </p:nvSpPr>
        <p:spPr bwMode="auto">
          <a:xfrm>
            <a:off x="555625" y="2895600"/>
            <a:ext cx="8588375" cy="2998788"/>
          </a:xfrm>
          <a:prstGeom prst="rect">
            <a:avLst/>
          </a:prstGeom>
          <a:noFill/>
          <a:ln w="9525">
            <a:noFill/>
            <a:miter lim="800000"/>
            <a:headEnd/>
            <a:tailEnd/>
          </a:ln>
        </p:spPr>
        <p:txBody>
          <a:bodyPr>
            <a:spAutoFit/>
          </a:bodyPr>
          <a:lstStyle/>
          <a:p>
            <a:pPr>
              <a:lnSpc>
                <a:spcPct val="120000"/>
              </a:lnSpc>
              <a:spcBef>
                <a:spcPct val="20000"/>
              </a:spcBef>
              <a:buClr>
                <a:schemeClr val="folHlink"/>
              </a:buClr>
              <a:buSzPct val="60000"/>
              <a:buFont typeface="Wingdings" pitchFamily="2" charset="2"/>
              <a:buNone/>
            </a:pPr>
            <a:r>
              <a:rPr lang="en-US" sz="2800">
                <a:solidFill>
                  <a:schemeClr val="tx2"/>
                </a:solidFill>
                <a:latin typeface="Times New Roman" pitchFamily="18" charset="0"/>
              </a:rPr>
              <a:t>-  	A group of experts on particular topic of discussion</a:t>
            </a:r>
          </a:p>
          <a:p>
            <a:pPr>
              <a:lnSpc>
                <a:spcPct val="120000"/>
              </a:lnSpc>
              <a:spcBef>
                <a:spcPct val="20000"/>
              </a:spcBef>
              <a:buClr>
                <a:schemeClr val="folHlink"/>
              </a:buClr>
              <a:buSzPct val="60000"/>
              <a:buFont typeface="Wingdings" pitchFamily="2" charset="2"/>
              <a:buNone/>
            </a:pPr>
            <a:r>
              <a:rPr lang="en-US" sz="2800">
                <a:solidFill>
                  <a:schemeClr val="tx2"/>
                </a:solidFill>
                <a:latin typeface="Times New Roman" pitchFamily="18" charset="0"/>
              </a:rPr>
              <a:t>	are selected &amp; they listen to the problems or </a:t>
            </a:r>
          </a:p>
          <a:p>
            <a:pPr>
              <a:lnSpc>
                <a:spcPct val="120000"/>
              </a:lnSpc>
              <a:spcBef>
                <a:spcPct val="20000"/>
              </a:spcBef>
              <a:buClr>
                <a:schemeClr val="folHlink"/>
              </a:buClr>
              <a:buSzPct val="60000"/>
              <a:buFont typeface="Wingdings" pitchFamily="2" charset="2"/>
              <a:buNone/>
            </a:pPr>
            <a:r>
              <a:rPr lang="en-US" sz="2800">
                <a:solidFill>
                  <a:schemeClr val="tx2"/>
                </a:solidFill>
                <a:latin typeface="Times New Roman" pitchFamily="18" charset="0"/>
              </a:rPr>
              <a:t>  	questions raised by the members of the audience. </a:t>
            </a:r>
          </a:p>
          <a:p>
            <a:pPr>
              <a:lnSpc>
                <a:spcPct val="120000"/>
              </a:lnSpc>
              <a:spcBef>
                <a:spcPct val="20000"/>
              </a:spcBef>
              <a:buClr>
                <a:schemeClr val="folHlink"/>
              </a:buClr>
              <a:buSzPct val="60000"/>
              <a:buFont typeface="Wingdings" pitchFamily="2" charset="2"/>
              <a:buNone/>
            </a:pPr>
            <a:r>
              <a:rPr lang="en-US" sz="2800">
                <a:solidFill>
                  <a:schemeClr val="tx2"/>
                </a:solidFill>
                <a:latin typeface="Times New Roman" pitchFamily="18" charset="0"/>
              </a:rPr>
              <a:t>-	The experts give answers &amp; comments on the</a:t>
            </a:r>
          </a:p>
          <a:p>
            <a:pPr>
              <a:lnSpc>
                <a:spcPct val="120000"/>
              </a:lnSpc>
              <a:spcBef>
                <a:spcPct val="20000"/>
              </a:spcBef>
              <a:buClr>
                <a:schemeClr val="folHlink"/>
              </a:buClr>
              <a:buSzPct val="60000"/>
              <a:buFont typeface="Wingdings" pitchFamily="2" charset="2"/>
              <a:buNone/>
            </a:pPr>
            <a:r>
              <a:rPr lang="en-US" sz="2800">
                <a:solidFill>
                  <a:schemeClr val="tx2"/>
                </a:solidFill>
                <a:latin typeface="Times New Roman" pitchFamily="18" charset="0"/>
              </a:rPr>
              <a:t>   	particular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1" dur="500"/>
                                        <p:tgtEl>
                                          <p:spTgt spid="1945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9460"/>
                                        </p:tgtEl>
                                        <p:attrNameLst>
                                          <p:attrName>style.visibility</p:attrName>
                                        </p:attrNameLst>
                                      </p:cBhvr>
                                      <p:to>
                                        <p:strVal val="visible"/>
                                      </p:to>
                                    </p:set>
                                    <p:animEffect transition="in" filter="dissolve">
                                      <p:cBhvr>
                                        <p:cTn id="16"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advAuto="0"/>
      <p:bldP spid="1946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381000" y="304800"/>
            <a:ext cx="8229600" cy="3657600"/>
          </a:xfrm>
        </p:spPr>
        <p:txBody>
          <a:bodyPr/>
          <a:lstStyle/>
          <a:p>
            <a:pPr eaLnBrk="1" hangingPunct="1">
              <a:lnSpc>
                <a:spcPct val="140000"/>
              </a:lnSpc>
              <a:buFont typeface="Wingdings" pitchFamily="2" charset="2"/>
              <a:buNone/>
            </a:pPr>
            <a:r>
              <a:rPr lang="en-US" b="1" smtClean="0">
                <a:solidFill>
                  <a:srgbClr val="FF6600"/>
                </a:solidFill>
                <a:latin typeface="Times New Roman" pitchFamily="18" charset="0"/>
                <a:cs typeface="Times New Roman" pitchFamily="18" charset="0"/>
              </a:rPr>
              <a:t>3) MASS APPROACH</a:t>
            </a:r>
            <a:r>
              <a:rPr lang="en-US" smtClean="0">
                <a:solidFill>
                  <a:srgbClr val="FF6600"/>
                </a:solidFill>
                <a:latin typeface="Times New Roman" pitchFamily="18" charset="0"/>
                <a:cs typeface="Times New Roman" pitchFamily="18" charset="0"/>
              </a:rPr>
              <a:t> (education of general public)</a:t>
            </a:r>
            <a:r>
              <a:rPr lang="en-US" smtClean="0">
                <a:latin typeface="Times New Roman" pitchFamily="18" charset="0"/>
                <a:cs typeface="Times New Roman" pitchFamily="18" charset="0"/>
              </a:rPr>
              <a:t>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are one way communication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are useful in transmitting messages to the 	people even in remotest places</a:t>
            </a:r>
          </a:p>
        </p:txBody>
      </p:sp>
      <p:sp>
        <p:nvSpPr>
          <p:cNvPr id="20483" name="Text Box 3"/>
          <p:cNvSpPr txBox="1">
            <a:spLocks noChangeArrowheads="1"/>
          </p:cNvSpPr>
          <p:nvPr/>
        </p:nvSpPr>
        <p:spPr bwMode="auto">
          <a:xfrm>
            <a:off x="762000" y="4114800"/>
            <a:ext cx="8534400" cy="2314575"/>
          </a:xfrm>
          <a:prstGeom prst="rect">
            <a:avLst/>
          </a:prstGeom>
          <a:noFill/>
          <a:ln w="9525">
            <a:noFill/>
            <a:miter lim="800000"/>
            <a:headEnd/>
            <a:tailEnd/>
          </a:ln>
        </p:spPr>
        <p:txBody>
          <a:bodyPr>
            <a:spAutoFit/>
          </a:bodyPr>
          <a:lstStyle/>
          <a:p>
            <a:pPr>
              <a:lnSpc>
                <a:spcPct val="140000"/>
              </a:lnSpc>
              <a:spcBef>
                <a:spcPct val="20000"/>
              </a:spcBef>
              <a:buClr>
                <a:schemeClr val="folHlink"/>
              </a:buClr>
              <a:buSzPct val="60000"/>
              <a:buFont typeface="Wingdings" pitchFamily="2" charset="2"/>
              <a:buNone/>
            </a:pPr>
            <a:r>
              <a:rPr lang="en-US" sz="2800">
                <a:solidFill>
                  <a:schemeClr val="tx2"/>
                </a:solidFill>
                <a:latin typeface="Times New Roman" pitchFamily="18" charset="0"/>
                <a:cs typeface="Times New Roman" pitchFamily="18" charset="0"/>
              </a:rPr>
              <a:t>- 	numbers reached are usually millions </a:t>
            </a:r>
            <a:br>
              <a:rPr lang="en-US" sz="2800">
                <a:solidFill>
                  <a:schemeClr val="tx2"/>
                </a:solidFill>
                <a:latin typeface="Times New Roman" pitchFamily="18" charset="0"/>
                <a:cs typeface="Times New Roman" pitchFamily="18" charset="0"/>
              </a:rPr>
            </a:br>
            <a:r>
              <a:rPr lang="en-US" sz="2800">
                <a:solidFill>
                  <a:schemeClr val="tx2"/>
                </a:solidFill>
                <a:latin typeface="Times New Roman" pitchFamily="18" charset="0"/>
                <a:cs typeface="Times New Roman" pitchFamily="18" charset="0"/>
              </a:rPr>
              <a:t>- 	can give high returns for the time &amp; money 	involved  </a:t>
            </a:r>
          </a:p>
          <a:p>
            <a:endParaRPr lang="en-US"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checkerboard(across)">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dissolve">
                                      <p:cBhvr>
                                        <p:cTn id="12"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advAuto="0"/>
      <p:bldP spid="2048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04800" y="533400"/>
            <a:ext cx="8382000" cy="4724400"/>
          </a:xfrm>
        </p:spPr>
        <p:txBody>
          <a:bodyPr/>
          <a:lstStyle/>
          <a:p>
            <a:pPr marL="533400" indent="-533400" eaLnBrk="1" hangingPunct="1">
              <a:buFontTx/>
              <a:buAutoNum type="arabicParenR"/>
            </a:pPr>
            <a:r>
              <a:rPr lang="en-US" b="1" smtClean="0">
                <a:solidFill>
                  <a:srgbClr val="FF6600"/>
                </a:solidFill>
                <a:latin typeface="Times New Roman" pitchFamily="18" charset="0"/>
                <a:cs typeface="Times New Roman" pitchFamily="18" charset="0"/>
              </a:rPr>
              <a:t>TELEVISION </a:t>
            </a:r>
            <a:endParaRPr lang="en-US" smtClean="0">
              <a:latin typeface="Times New Roman" pitchFamily="18" charset="0"/>
              <a:cs typeface="Times New Roman" pitchFamily="18" charset="0"/>
            </a:endParaRPr>
          </a:p>
          <a:p>
            <a:pPr marL="533400" indent="-533400" eaLnBrk="1" hangingPunct="1">
              <a:buFontTx/>
              <a:buNone/>
            </a:pPr>
            <a:r>
              <a:rPr lang="en-US" smtClean="0">
                <a:latin typeface="Times New Roman" pitchFamily="18" charset="0"/>
                <a:cs typeface="Times New Roman" pitchFamily="18" charset="0"/>
              </a:rPr>
              <a:t>	Most popular of all media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Effective in ;</a:t>
            </a:r>
          </a:p>
          <a:p>
            <a:pPr marL="914400" lvl="1" indent="-457200" eaLnBrk="1" hangingPunct="1">
              <a:buFontTx/>
              <a:buChar char="•"/>
            </a:pPr>
            <a:r>
              <a:rPr lang="en-US" smtClean="0">
                <a:latin typeface="Times New Roman" pitchFamily="18" charset="0"/>
                <a:cs typeface="Times New Roman" pitchFamily="18" charset="0"/>
              </a:rPr>
              <a:t>creating awareness</a:t>
            </a:r>
          </a:p>
          <a:p>
            <a:pPr marL="914400" lvl="1" indent="-457200" eaLnBrk="1" hangingPunct="1">
              <a:buFontTx/>
              <a:buChar char="•"/>
            </a:pPr>
            <a:r>
              <a:rPr lang="en-US" smtClean="0">
                <a:latin typeface="Times New Roman" pitchFamily="18" charset="0"/>
                <a:cs typeface="Times New Roman" pitchFamily="18" charset="0"/>
              </a:rPr>
              <a:t>influencing public opinion and introducing new way of life </a:t>
            </a:r>
          </a:p>
          <a:p>
            <a:pPr marL="914400" lvl="1" indent="-457200" eaLnBrk="1" hangingPunct="1">
              <a:buFontTx/>
              <a:buChar char="•"/>
            </a:pPr>
            <a:r>
              <a:rPr lang="en-US" smtClean="0">
                <a:latin typeface="Times New Roman" pitchFamily="18" charset="0"/>
                <a:cs typeface="Times New Roman" pitchFamily="18" charset="0"/>
              </a:rPr>
              <a:t>raising levels of understanding </a:t>
            </a:r>
          </a:p>
          <a:p>
            <a:pPr marL="914400" lvl="1" indent="-457200" eaLnBrk="1" hangingPunct="1">
              <a:buFontTx/>
              <a:buChar char="•"/>
            </a:pPr>
            <a:r>
              <a:rPr lang="en-US" smtClean="0">
                <a:latin typeface="Times New Roman" pitchFamily="18" charset="0"/>
                <a:cs typeface="Times New Roman" pitchFamily="18" charset="0"/>
              </a:rPr>
              <a:t>helping people familiarize with things not seen before </a:t>
            </a:r>
          </a:p>
        </p:txBody>
      </p:sp>
      <p:sp>
        <p:nvSpPr>
          <p:cNvPr id="21507" name="Text Box 3"/>
          <p:cNvSpPr txBox="1">
            <a:spLocks noChangeArrowheads="1"/>
          </p:cNvSpPr>
          <p:nvPr/>
        </p:nvSpPr>
        <p:spPr bwMode="auto">
          <a:xfrm>
            <a:off x="609600" y="5334000"/>
            <a:ext cx="8191500" cy="1260475"/>
          </a:xfrm>
          <a:prstGeom prst="rect">
            <a:avLst/>
          </a:prstGeom>
          <a:noFill/>
          <a:ln w="9525">
            <a:noFill/>
            <a:miter lim="800000"/>
            <a:headEnd/>
            <a:tailEnd/>
          </a:ln>
        </p:spPr>
        <p:txBody>
          <a:bodyPr>
            <a:spAutoFit/>
          </a:bodyPr>
          <a:lstStyle/>
          <a:p>
            <a:pPr>
              <a:spcBef>
                <a:spcPct val="20000"/>
              </a:spcBef>
              <a:buClr>
                <a:schemeClr val="folHlink"/>
              </a:buClr>
              <a:buSzPct val="60000"/>
              <a:buFontTx/>
              <a:buChar char="-"/>
            </a:pPr>
            <a:r>
              <a:rPr lang="en-US" sz="2400" i="1">
                <a:solidFill>
                  <a:schemeClr val="tx2"/>
                </a:solidFill>
                <a:latin typeface="Times New Roman" pitchFamily="18" charset="0"/>
              </a:rPr>
              <a:t>TV can only be a aid of teaching &amp; cannot cover</a:t>
            </a:r>
          </a:p>
          <a:p>
            <a:pPr>
              <a:spcBef>
                <a:spcPct val="20000"/>
              </a:spcBef>
              <a:buClr>
                <a:schemeClr val="folHlink"/>
              </a:buClr>
              <a:buSzPct val="60000"/>
            </a:pPr>
            <a:r>
              <a:rPr lang="en-US" sz="2400" i="1">
                <a:solidFill>
                  <a:schemeClr val="tx2"/>
                </a:solidFill>
                <a:latin typeface="Times New Roman" pitchFamily="18" charset="0"/>
              </a:rPr>
              <a:t>	 all areas of learning  </a:t>
            </a:r>
          </a:p>
          <a:p>
            <a:endParaRPr lang="en-US" sz="2400">
              <a:solidFill>
                <a:schemeClr val="tx2"/>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checkerboard(across)">
                                      <p:cBhvr>
                                        <p:cTn id="7" dur="500"/>
                                        <p:tgtEl>
                                          <p:spTgt spid="21506">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animEffect transition="in" filter="checkerboard(across)">
                                      <p:cBhvr>
                                        <p:cTn id="11" dur="500"/>
                                        <p:tgtEl>
                                          <p:spTgt spid="21506">
                                            <p:txEl>
                                              <p:pRg st="1" end="1"/>
                                            </p:txEl>
                                          </p:spTgt>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21506">
                                            <p:txEl>
                                              <p:pRg st="2" end="2"/>
                                            </p:txEl>
                                          </p:spTgt>
                                        </p:tgtEl>
                                        <p:attrNameLst>
                                          <p:attrName>style.visibility</p:attrName>
                                        </p:attrNameLst>
                                      </p:cBhvr>
                                      <p:to>
                                        <p:strVal val="visible"/>
                                      </p:to>
                                    </p:set>
                                    <p:animEffect transition="in" filter="checkerboard(across)">
                                      <p:cBhvr>
                                        <p:cTn id="14" dur="500"/>
                                        <p:tgtEl>
                                          <p:spTgt spid="21506">
                                            <p:txEl>
                                              <p:pRg st="2" end="2"/>
                                            </p:txEl>
                                          </p:spTgt>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1506">
                                            <p:txEl>
                                              <p:pRg st="3" end="3"/>
                                            </p:txEl>
                                          </p:spTgt>
                                        </p:tgtEl>
                                        <p:attrNameLst>
                                          <p:attrName>style.visibility</p:attrName>
                                        </p:attrNameLst>
                                      </p:cBhvr>
                                      <p:to>
                                        <p:strVal val="visible"/>
                                      </p:to>
                                    </p:set>
                                    <p:animEffect transition="in" filter="checkerboard(across)">
                                      <p:cBhvr>
                                        <p:cTn id="17" dur="500"/>
                                        <p:tgtEl>
                                          <p:spTgt spid="21506">
                                            <p:txEl>
                                              <p:pRg st="3" end="3"/>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21506">
                                            <p:txEl>
                                              <p:pRg st="4" end="4"/>
                                            </p:txEl>
                                          </p:spTgt>
                                        </p:tgtEl>
                                        <p:attrNameLst>
                                          <p:attrName>style.visibility</p:attrName>
                                        </p:attrNameLst>
                                      </p:cBhvr>
                                      <p:to>
                                        <p:strVal val="visible"/>
                                      </p:to>
                                    </p:set>
                                    <p:animEffect transition="in" filter="checkerboard(across)">
                                      <p:cBhvr>
                                        <p:cTn id="20" dur="500"/>
                                        <p:tgtEl>
                                          <p:spTgt spid="21506">
                                            <p:txEl>
                                              <p:pRg st="4" end="4"/>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1506">
                                            <p:txEl>
                                              <p:pRg st="5" end="5"/>
                                            </p:txEl>
                                          </p:spTgt>
                                        </p:tgtEl>
                                        <p:attrNameLst>
                                          <p:attrName>style.visibility</p:attrName>
                                        </p:attrNameLst>
                                      </p:cBhvr>
                                      <p:to>
                                        <p:strVal val="visible"/>
                                      </p:to>
                                    </p:set>
                                    <p:animEffect transition="in" filter="checkerboard(across)">
                                      <p:cBhvr>
                                        <p:cTn id="23" dur="500"/>
                                        <p:tgtEl>
                                          <p:spTgt spid="2150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1507"/>
                                        </p:tgtEl>
                                        <p:attrNameLst>
                                          <p:attrName>style.visibility</p:attrName>
                                        </p:attrNameLst>
                                      </p:cBhvr>
                                      <p:to>
                                        <p:strVal val="visible"/>
                                      </p:to>
                                    </p:set>
                                    <p:animEffect transition="in" filter="dissolve">
                                      <p:cBhvr>
                                        <p:cTn id="28"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advAuto="0"/>
      <p:bldP spid="2150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304800"/>
            <a:ext cx="8382000" cy="4191000"/>
          </a:xfrm>
        </p:spPr>
        <p:txBody>
          <a:bodyPr/>
          <a:lstStyle/>
          <a:p>
            <a:pPr eaLnBrk="1" hangingPunct="1">
              <a:lnSpc>
                <a:spcPct val="110000"/>
              </a:lnSpc>
              <a:buFont typeface="Wingdings" pitchFamily="2" charset="2"/>
              <a:buNone/>
            </a:pPr>
            <a:r>
              <a:rPr lang="en-US" b="1" smtClean="0">
                <a:solidFill>
                  <a:srgbClr val="FF6600"/>
                </a:solidFill>
              </a:rPr>
              <a:t>2) RADIO</a:t>
            </a:r>
            <a:r>
              <a:rPr lang="en-US" smtClean="0"/>
              <a:t> </a:t>
            </a:r>
            <a:br>
              <a:rPr lang="en-US" smtClean="0"/>
            </a:br>
            <a:r>
              <a:rPr lang="en-US" smtClean="0"/>
              <a:t>In many developing countries radio has broader audience than TV</a:t>
            </a:r>
          </a:p>
          <a:p>
            <a:pPr lvl="1" eaLnBrk="1" hangingPunct="1">
              <a:lnSpc>
                <a:spcPct val="110000"/>
              </a:lnSpc>
            </a:pPr>
            <a:r>
              <a:rPr lang="en-US" smtClean="0"/>
              <a:t>Purely didactic medium</a:t>
            </a:r>
          </a:p>
          <a:p>
            <a:pPr lvl="1" eaLnBrk="1" hangingPunct="1">
              <a:lnSpc>
                <a:spcPct val="110000"/>
              </a:lnSpc>
            </a:pPr>
            <a:r>
              <a:rPr lang="en-US" smtClean="0"/>
              <a:t>radio is cheaper than TV</a:t>
            </a:r>
          </a:p>
          <a:p>
            <a:pPr lvl="1" eaLnBrk="1" hangingPunct="1">
              <a:lnSpc>
                <a:spcPct val="110000"/>
              </a:lnSpc>
            </a:pPr>
            <a:r>
              <a:rPr lang="en-US" smtClean="0"/>
              <a:t>Doctors &amp; health workers may discuss the local health issues &amp; increase general awareness</a:t>
            </a:r>
          </a:p>
        </p:txBody>
      </p:sp>
      <p:sp>
        <p:nvSpPr>
          <p:cNvPr id="22531" name="Text Box 3"/>
          <p:cNvSpPr txBox="1">
            <a:spLocks noChangeArrowheads="1"/>
          </p:cNvSpPr>
          <p:nvPr/>
        </p:nvSpPr>
        <p:spPr bwMode="auto">
          <a:xfrm>
            <a:off x="368300" y="4724400"/>
            <a:ext cx="8547100" cy="1627188"/>
          </a:xfrm>
          <a:prstGeom prst="rect">
            <a:avLst/>
          </a:prstGeom>
          <a:noFill/>
          <a:ln w="9525">
            <a:noFill/>
            <a:miter lim="800000"/>
            <a:headEnd/>
            <a:tailEnd/>
          </a:ln>
        </p:spPr>
        <p:txBody>
          <a:bodyPr>
            <a:spAutoFit/>
          </a:bodyPr>
          <a:lstStyle/>
          <a:p>
            <a:pPr>
              <a:lnSpc>
                <a:spcPct val="110000"/>
              </a:lnSpc>
              <a:spcBef>
                <a:spcPct val="20000"/>
              </a:spcBef>
              <a:buClr>
                <a:schemeClr val="folHlink"/>
              </a:buClr>
              <a:buSzPct val="60000"/>
              <a:buFont typeface="Wingdings" pitchFamily="2" charset="2"/>
              <a:buChar char="±"/>
            </a:pPr>
            <a:r>
              <a:rPr lang="en-US" sz="3200" i="1">
                <a:solidFill>
                  <a:srgbClr val="336600"/>
                </a:solidFill>
                <a:latin typeface="Times New Roman" pitchFamily="18" charset="0"/>
              </a:rPr>
              <a:t>- Both TV &amp; Radio can reach illiterate population</a:t>
            </a:r>
          </a:p>
          <a:p>
            <a:pPr>
              <a:lnSpc>
                <a:spcPct val="110000"/>
              </a:lnSpc>
              <a:spcBef>
                <a:spcPct val="20000"/>
              </a:spcBef>
              <a:buClr>
                <a:schemeClr val="folHlink"/>
              </a:buClr>
              <a:buSzPct val="60000"/>
              <a:buFont typeface="Wingdings" pitchFamily="2" charset="2"/>
              <a:buNone/>
            </a:pPr>
            <a:r>
              <a:rPr lang="en-US" sz="3200" i="1">
                <a:solidFill>
                  <a:srgbClr val="336600"/>
                </a:solidFill>
                <a:latin typeface="Times New Roman" pitchFamily="18" charset="0"/>
              </a:rPr>
              <a:t>	 not accessible thro’ printed word</a:t>
            </a:r>
          </a:p>
          <a:p>
            <a:endParaRPr lang="en-US" sz="24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checkerboard(across)">
                                      <p:cBhvr>
                                        <p:cTn id="7" dur="500"/>
                                        <p:tgtEl>
                                          <p:spTgt spid="22530">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530">
                                            <p:txEl>
                                              <p:pRg st="1" end="1"/>
                                            </p:txEl>
                                          </p:spTgt>
                                        </p:tgtEl>
                                        <p:attrNameLst>
                                          <p:attrName>style.visibility</p:attrName>
                                        </p:attrNameLst>
                                      </p:cBhvr>
                                      <p:to>
                                        <p:strVal val="visible"/>
                                      </p:to>
                                    </p:set>
                                    <p:animEffect transition="in" filter="checkerboard(across)">
                                      <p:cBhvr>
                                        <p:cTn id="10" dur="500"/>
                                        <p:tgtEl>
                                          <p:spTgt spid="22530">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animEffect transition="in" filter="checkerboard(across)">
                                      <p:cBhvr>
                                        <p:cTn id="13" dur="500"/>
                                        <p:tgtEl>
                                          <p:spTgt spid="22530">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2530">
                                            <p:txEl>
                                              <p:pRg st="3" end="3"/>
                                            </p:txEl>
                                          </p:spTgt>
                                        </p:tgtEl>
                                        <p:attrNameLst>
                                          <p:attrName>style.visibility</p:attrName>
                                        </p:attrNameLst>
                                      </p:cBhvr>
                                      <p:to>
                                        <p:strVal val="visible"/>
                                      </p:to>
                                    </p:set>
                                    <p:animEffect transition="in" filter="checkerboard(across)">
                                      <p:cBhvr>
                                        <p:cTn id="16" dur="500"/>
                                        <p:tgtEl>
                                          <p:spTgt spid="2253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2531"/>
                                        </p:tgtEl>
                                        <p:attrNameLst>
                                          <p:attrName>style.visibility</p:attrName>
                                        </p:attrNameLst>
                                      </p:cBhvr>
                                      <p:to>
                                        <p:strVal val="visible"/>
                                      </p:to>
                                    </p:set>
                                    <p:animEffect transition="in" filter="dissolve">
                                      <p:cBhvr>
                                        <p:cTn id="21"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advAuto="0"/>
      <p:bldP spid="22531"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533400"/>
            <a:ext cx="8229600" cy="3429000"/>
          </a:xfrm>
        </p:spPr>
        <p:txBody>
          <a:bodyPr/>
          <a:lstStyle/>
          <a:p>
            <a:pPr eaLnBrk="1" hangingPunct="1">
              <a:lnSpc>
                <a:spcPct val="120000"/>
              </a:lnSpc>
              <a:buFont typeface="Wingdings" pitchFamily="2" charset="2"/>
              <a:buNone/>
            </a:pPr>
            <a:r>
              <a:rPr lang="en-US" b="1" smtClean="0">
                <a:solidFill>
                  <a:srgbClr val="FF6600"/>
                </a:solidFill>
              </a:rPr>
              <a:t>3) INTERNET</a:t>
            </a:r>
            <a:r>
              <a:rPr lang="en-US" smtClean="0"/>
              <a:t> </a:t>
            </a:r>
            <a:br>
              <a:rPr lang="en-US" smtClean="0"/>
            </a:br>
            <a:r>
              <a:rPr lang="en-US" smtClean="0"/>
              <a:t>- This is a </a:t>
            </a:r>
            <a:r>
              <a:rPr lang="en-US" smtClean="0">
                <a:solidFill>
                  <a:srgbClr val="663300"/>
                </a:solidFill>
              </a:rPr>
              <a:t>fast growing</a:t>
            </a:r>
            <a:r>
              <a:rPr lang="en-US" smtClean="0"/>
              <a:t> media – a </a:t>
            </a:r>
            <a:r>
              <a:rPr lang="en-US" smtClean="0">
                <a:solidFill>
                  <a:srgbClr val="663300"/>
                </a:solidFill>
              </a:rPr>
              <a:t>major health educational tool </a:t>
            </a:r>
            <a:br>
              <a:rPr lang="en-US" smtClean="0">
                <a:solidFill>
                  <a:srgbClr val="663300"/>
                </a:solidFill>
              </a:rPr>
            </a:br>
            <a:r>
              <a:rPr lang="en-US" smtClean="0"/>
              <a:t>- large number of Indians are using this media &amp; the number is growing every day</a:t>
            </a:r>
          </a:p>
        </p:txBody>
      </p:sp>
      <p:sp>
        <p:nvSpPr>
          <p:cNvPr id="23556" name="Text Box 4"/>
          <p:cNvSpPr txBox="1">
            <a:spLocks noChangeArrowheads="1"/>
          </p:cNvSpPr>
          <p:nvPr/>
        </p:nvSpPr>
        <p:spPr bwMode="auto">
          <a:xfrm>
            <a:off x="228600" y="4013200"/>
            <a:ext cx="8993188" cy="2481263"/>
          </a:xfrm>
          <a:prstGeom prst="rect">
            <a:avLst/>
          </a:prstGeom>
          <a:noFill/>
          <a:ln w="9525">
            <a:noFill/>
            <a:miter lim="800000"/>
            <a:headEnd/>
            <a:tailEnd/>
          </a:ln>
        </p:spPr>
        <p:txBody>
          <a:bodyPr wrap="none">
            <a:spAutoFit/>
          </a:bodyPr>
          <a:lstStyle/>
          <a:p>
            <a:pPr>
              <a:lnSpc>
                <a:spcPct val="150000"/>
              </a:lnSpc>
              <a:spcBef>
                <a:spcPct val="20000"/>
              </a:spcBef>
              <a:buClr>
                <a:schemeClr val="folHlink"/>
              </a:buClr>
              <a:buSzPct val="60000"/>
              <a:buFontTx/>
              <a:buChar char="-"/>
            </a:pPr>
            <a:r>
              <a:rPr lang="en-US" sz="3200" i="1">
                <a:solidFill>
                  <a:srgbClr val="336600"/>
                </a:solidFill>
                <a:latin typeface="Times New Roman" pitchFamily="18" charset="0"/>
              </a:rPr>
              <a:t>Health related literature from </a:t>
            </a:r>
            <a:r>
              <a:rPr lang="en-US" sz="3200" i="1">
                <a:solidFill>
                  <a:srgbClr val="663300"/>
                </a:solidFill>
                <a:latin typeface="Times New Roman" pitchFamily="18" charset="0"/>
              </a:rPr>
              <a:t>WHO</a:t>
            </a:r>
            <a:r>
              <a:rPr lang="en-US" sz="3200" i="1">
                <a:solidFill>
                  <a:srgbClr val="336600"/>
                </a:solidFill>
                <a:latin typeface="Times New Roman" pitchFamily="18" charset="0"/>
              </a:rPr>
              <a:t> &amp; other</a:t>
            </a:r>
          </a:p>
          <a:p>
            <a:pPr>
              <a:lnSpc>
                <a:spcPct val="150000"/>
              </a:lnSpc>
              <a:spcBef>
                <a:spcPct val="20000"/>
              </a:spcBef>
              <a:buClr>
                <a:schemeClr val="folHlink"/>
              </a:buClr>
              <a:buSzPct val="60000"/>
            </a:pPr>
            <a:r>
              <a:rPr lang="en-US" sz="3200" i="1">
                <a:solidFill>
                  <a:srgbClr val="336600"/>
                </a:solidFill>
                <a:latin typeface="Times New Roman" pitchFamily="18" charset="0"/>
              </a:rPr>
              <a:t> health agencies &amp; </a:t>
            </a:r>
            <a:r>
              <a:rPr lang="en-US" sz="3200" i="1">
                <a:solidFill>
                  <a:srgbClr val="663300"/>
                </a:solidFill>
                <a:latin typeface="Times New Roman" pitchFamily="18" charset="0"/>
              </a:rPr>
              <a:t>Ministry of Health &amp; Family</a:t>
            </a:r>
          </a:p>
          <a:p>
            <a:pPr>
              <a:lnSpc>
                <a:spcPct val="150000"/>
              </a:lnSpc>
              <a:spcBef>
                <a:spcPct val="20000"/>
              </a:spcBef>
              <a:buClr>
                <a:schemeClr val="folHlink"/>
              </a:buClr>
              <a:buSzPct val="60000"/>
            </a:pPr>
            <a:r>
              <a:rPr lang="en-US" sz="3200" i="1">
                <a:solidFill>
                  <a:srgbClr val="663300"/>
                </a:solidFill>
                <a:latin typeface="Times New Roman" pitchFamily="18" charset="0"/>
              </a:rPr>
              <a:t> Welfare</a:t>
            </a:r>
            <a:r>
              <a:rPr lang="en-US" sz="3200" i="1">
                <a:solidFill>
                  <a:srgbClr val="336600"/>
                </a:solidFill>
                <a:latin typeface="Times New Roman" pitchFamily="18" charset="0"/>
              </a:rPr>
              <a:t>, </a:t>
            </a:r>
            <a:r>
              <a:rPr lang="en-US" sz="3200" i="1">
                <a:solidFill>
                  <a:srgbClr val="663300"/>
                </a:solidFill>
                <a:latin typeface="Times New Roman" pitchFamily="18" charset="0"/>
              </a:rPr>
              <a:t>Govt of India</a:t>
            </a:r>
            <a:r>
              <a:rPr lang="en-US" sz="3200" i="1">
                <a:solidFill>
                  <a:srgbClr val="336600"/>
                </a:solidFill>
                <a:latin typeface="Times New Roman" pitchFamily="18" charset="0"/>
              </a:rPr>
              <a:t> is available on their websites. </a:t>
            </a:r>
            <a:endParaRPr lang="en-US" sz="24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checkerboard(across)">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dissolve">
                                      <p:cBhvr>
                                        <p:cTn id="12"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advAuto="0"/>
      <p:bldP spid="2355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457200"/>
            <a:ext cx="8229600" cy="4191000"/>
          </a:xfrm>
        </p:spPr>
        <p:txBody>
          <a:bodyPr/>
          <a:lstStyle/>
          <a:p>
            <a:pPr eaLnBrk="1" hangingPunct="1">
              <a:lnSpc>
                <a:spcPct val="130000"/>
              </a:lnSpc>
              <a:buFont typeface="Wingdings" pitchFamily="2" charset="2"/>
              <a:buNone/>
            </a:pPr>
            <a:r>
              <a:rPr lang="en-US" b="1" smtClean="0">
                <a:solidFill>
                  <a:srgbClr val="FF6600"/>
                </a:solidFill>
              </a:rPr>
              <a:t>4) NEWSPAPERS</a:t>
            </a:r>
            <a:r>
              <a:rPr lang="en-US" smtClean="0"/>
              <a:t> </a:t>
            </a:r>
            <a:br>
              <a:rPr lang="en-US" smtClean="0"/>
            </a:br>
            <a:r>
              <a:rPr lang="en-US" smtClean="0"/>
              <a:t>- Most </a:t>
            </a:r>
            <a:r>
              <a:rPr lang="en-US" smtClean="0">
                <a:solidFill>
                  <a:srgbClr val="663300"/>
                </a:solidFill>
              </a:rPr>
              <a:t>widely disseminated</a:t>
            </a:r>
            <a:r>
              <a:rPr lang="en-US" smtClean="0"/>
              <a:t> of all forms of literature </a:t>
            </a:r>
            <a:br>
              <a:rPr lang="en-US" smtClean="0"/>
            </a:br>
            <a:r>
              <a:rPr lang="en-US" smtClean="0"/>
              <a:t>- news must be newsworthy before it is printed – provide </a:t>
            </a:r>
            <a:r>
              <a:rPr lang="en-US" smtClean="0">
                <a:solidFill>
                  <a:srgbClr val="663300"/>
                </a:solidFill>
              </a:rPr>
              <a:t>more factual detailed</a:t>
            </a:r>
            <a:r>
              <a:rPr lang="en-US" smtClean="0"/>
              <a:t> and even statistical materials </a:t>
            </a:r>
          </a:p>
        </p:txBody>
      </p:sp>
      <p:sp>
        <p:nvSpPr>
          <p:cNvPr id="24580" name="Text Box 4"/>
          <p:cNvSpPr txBox="1">
            <a:spLocks noChangeArrowheads="1"/>
          </p:cNvSpPr>
          <p:nvPr/>
        </p:nvSpPr>
        <p:spPr bwMode="auto">
          <a:xfrm>
            <a:off x="381000" y="5006975"/>
            <a:ext cx="8669338" cy="1455738"/>
          </a:xfrm>
          <a:prstGeom prst="rect">
            <a:avLst/>
          </a:prstGeom>
          <a:noFill/>
          <a:ln w="9525">
            <a:noFill/>
            <a:miter lim="800000"/>
            <a:headEnd/>
            <a:tailEnd/>
          </a:ln>
        </p:spPr>
        <p:txBody>
          <a:bodyPr wrap="none">
            <a:spAutoFit/>
          </a:bodyPr>
          <a:lstStyle/>
          <a:p>
            <a:pPr>
              <a:lnSpc>
                <a:spcPct val="130000"/>
              </a:lnSpc>
              <a:spcBef>
                <a:spcPct val="20000"/>
              </a:spcBef>
              <a:buClr>
                <a:schemeClr val="folHlink"/>
              </a:buClr>
              <a:buSzPct val="60000"/>
              <a:buFont typeface="Wingdings" pitchFamily="2" charset="2"/>
              <a:buNone/>
            </a:pPr>
            <a:r>
              <a:rPr lang="en-US" sz="3200" i="1">
                <a:solidFill>
                  <a:srgbClr val="336600"/>
                </a:solidFill>
                <a:latin typeface="Times New Roman" pitchFamily="18" charset="0"/>
              </a:rPr>
              <a:t>Limitations – </a:t>
            </a:r>
            <a:r>
              <a:rPr lang="en-US" sz="3200" i="1">
                <a:solidFill>
                  <a:srgbClr val="663300"/>
                </a:solidFill>
                <a:latin typeface="Times New Roman" pitchFamily="18" charset="0"/>
              </a:rPr>
              <a:t>low readership</a:t>
            </a:r>
            <a:r>
              <a:rPr lang="en-US" sz="3200" i="1">
                <a:solidFill>
                  <a:srgbClr val="336600"/>
                </a:solidFill>
                <a:latin typeface="Times New Roman" pitchFamily="18" charset="0"/>
              </a:rPr>
              <a:t> in rural areas because</a:t>
            </a:r>
          </a:p>
          <a:p>
            <a:pPr>
              <a:lnSpc>
                <a:spcPct val="130000"/>
              </a:lnSpc>
              <a:spcBef>
                <a:spcPct val="20000"/>
              </a:spcBef>
              <a:buClr>
                <a:schemeClr val="folHlink"/>
              </a:buClr>
              <a:buSzPct val="60000"/>
              <a:buFont typeface="Wingdings" pitchFamily="2" charset="2"/>
              <a:buNone/>
            </a:pPr>
            <a:r>
              <a:rPr lang="en-US" sz="3200" i="1">
                <a:solidFill>
                  <a:srgbClr val="336600"/>
                </a:solidFill>
                <a:latin typeface="Times New Roman" pitchFamily="18" charset="0"/>
              </a:rPr>
              <a:t> of illiteracy </a:t>
            </a:r>
            <a:endParaRPr lang="en-US" sz="24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dissolve">
                                      <p:cBhvr>
                                        <p:cTn id="12"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advAuto="0"/>
      <p:bldP spid="24580"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457200"/>
            <a:ext cx="8229600" cy="3276600"/>
          </a:xfrm>
        </p:spPr>
        <p:txBody>
          <a:bodyPr/>
          <a:lstStyle/>
          <a:p>
            <a:pPr eaLnBrk="1" hangingPunct="1">
              <a:lnSpc>
                <a:spcPct val="120000"/>
              </a:lnSpc>
              <a:buFont typeface="Wingdings" pitchFamily="2" charset="2"/>
              <a:buNone/>
            </a:pPr>
            <a:r>
              <a:rPr lang="en-US" b="1" smtClean="0">
                <a:solidFill>
                  <a:srgbClr val="FF6600"/>
                </a:solidFill>
                <a:latin typeface="Times New Roman" pitchFamily="18" charset="0"/>
                <a:cs typeface="Times New Roman" pitchFamily="18" charset="0"/>
              </a:rPr>
              <a:t>5) POSTERS, BILLBOARDS AND SIGNS</a:t>
            </a:r>
            <a:r>
              <a:rPr lang="en-US" smtClean="0">
                <a:latin typeface="Times New Roman" pitchFamily="18" charset="0"/>
                <a:cs typeface="Times New Roman" pitchFamily="18" charset="0"/>
              </a:rPr>
              <a:t>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Are intended to catch the eyes &amp; create 	awareness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must be </a:t>
            </a:r>
            <a:r>
              <a:rPr lang="en-US" smtClean="0">
                <a:solidFill>
                  <a:srgbClr val="663300"/>
                </a:solidFill>
                <a:latin typeface="Times New Roman" pitchFamily="18" charset="0"/>
                <a:cs typeface="Times New Roman" pitchFamily="18" charset="0"/>
              </a:rPr>
              <a:t>simple &amp; artistic</a:t>
            </a:r>
            <a:r>
              <a:rPr lang="en-US" smtClean="0">
                <a:latin typeface="Times New Roman" pitchFamily="18" charset="0"/>
                <a:cs typeface="Times New Roman" pitchFamily="18" charset="0"/>
              </a:rPr>
              <a:t>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should </a:t>
            </a:r>
            <a:r>
              <a:rPr lang="en-US" smtClean="0">
                <a:solidFill>
                  <a:srgbClr val="663300"/>
                </a:solidFill>
                <a:latin typeface="Times New Roman" pitchFamily="18" charset="0"/>
                <a:cs typeface="Times New Roman" pitchFamily="18" charset="0"/>
              </a:rPr>
              <a:t>hold the attention</a:t>
            </a:r>
            <a:r>
              <a:rPr lang="en-US" smtClean="0">
                <a:latin typeface="Times New Roman" pitchFamily="18" charset="0"/>
                <a:cs typeface="Times New Roman" pitchFamily="18" charset="0"/>
              </a:rPr>
              <a:t> of the public </a:t>
            </a:r>
          </a:p>
        </p:txBody>
      </p:sp>
      <p:sp>
        <p:nvSpPr>
          <p:cNvPr id="25604" name="Text Box 4"/>
          <p:cNvSpPr txBox="1">
            <a:spLocks noChangeArrowheads="1"/>
          </p:cNvSpPr>
          <p:nvPr/>
        </p:nvSpPr>
        <p:spPr bwMode="auto">
          <a:xfrm>
            <a:off x="381000" y="3886200"/>
            <a:ext cx="8067675" cy="2314575"/>
          </a:xfrm>
          <a:prstGeom prst="rect">
            <a:avLst/>
          </a:prstGeom>
          <a:noFill/>
          <a:ln w="9525">
            <a:noFill/>
            <a:miter lim="800000"/>
            <a:headEnd/>
            <a:tailEnd/>
          </a:ln>
        </p:spPr>
        <p:txBody>
          <a:bodyPr>
            <a:spAutoFit/>
          </a:bodyPr>
          <a:lstStyle/>
          <a:p>
            <a:pPr>
              <a:lnSpc>
                <a:spcPct val="120000"/>
              </a:lnSpc>
              <a:spcBef>
                <a:spcPct val="20000"/>
              </a:spcBef>
              <a:buClr>
                <a:schemeClr val="folHlink"/>
              </a:buClr>
              <a:buSzPct val="60000"/>
            </a:pPr>
            <a:r>
              <a:rPr lang="en-US" sz="2800">
                <a:solidFill>
                  <a:schemeClr val="tx2"/>
                </a:solidFill>
                <a:latin typeface="Times New Roman" pitchFamily="18" charset="0"/>
                <a:cs typeface="Times New Roman" pitchFamily="18" charset="0"/>
              </a:rPr>
              <a:t>-	the message on the poster should be short,</a:t>
            </a:r>
          </a:p>
          <a:p>
            <a:pPr>
              <a:lnSpc>
                <a:spcPct val="120000"/>
              </a:lnSpc>
              <a:spcBef>
                <a:spcPct val="20000"/>
              </a:spcBef>
              <a:buClr>
                <a:schemeClr val="folHlink"/>
              </a:buClr>
              <a:buSzPct val="60000"/>
            </a:pPr>
            <a:r>
              <a:rPr lang="en-US" sz="2800">
                <a:solidFill>
                  <a:schemeClr val="tx2"/>
                </a:solidFill>
                <a:latin typeface="Times New Roman" pitchFamily="18" charset="0"/>
                <a:cs typeface="Times New Roman" pitchFamily="18" charset="0"/>
              </a:rPr>
              <a:t>	 simple, direct &amp; easy to understand</a:t>
            </a:r>
            <a:br>
              <a:rPr lang="en-US" sz="2800">
                <a:solidFill>
                  <a:schemeClr val="tx2"/>
                </a:solidFill>
                <a:latin typeface="Times New Roman" pitchFamily="18" charset="0"/>
                <a:cs typeface="Times New Roman" pitchFamily="18" charset="0"/>
              </a:rPr>
            </a:br>
            <a:r>
              <a:rPr lang="en-US" sz="2800">
                <a:solidFill>
                  <a:schemeClr val="tx2"/>
                </a:solidFill>
                <a:latin typeface="Times New Roman" pitchFamily="18" charset="0"/>
                <a:cs typeface="Times New Roman" pitchFamily="18" charset="0"/>
              </a:rPr>
              <a:t>- 	the life of the poster is usually short; should be</a:t>
            </a:r>
          </a:p>
          <a:p>
            <a:pPr>
              <a:lnSpc>
                <a:spcPct val="120000"/>
              </a:lnSpc>
              <a:spcBef>
                <a:spcPct val="20000"/>
              </a:spcBef>
              <a:buClr>
                <a:schemeClr val="folHlink"/>
              </a:buClr>
              <a:buSzPct val="60000"/>
            </a:pPr>
            <a:r>
              <a:rPr lang="en-US" sz="2800">
                <a:solidFill>
                  <a:schemeClr val="tx2"/>
                </a:solidFill>
                <a:latin typeface="Times New Roman" pitchFamily="18" charset="0"/>
                <a:cs typeface="Times New Roman" pitchFamily="18" charset="0"/>
              </a:rPr>
              <a:t> 	changed frequently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heckerboard(across)">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dissolve">
                                      <p:cBhvr>
                                        <p:cTn id="1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advAuto="0"/>
      <p:bldP spid="25604"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0" y="685800"/>
            <a:ext cx="8991600" cy="3200400"/>
          </a:xfrm>
        </p:spPr>
        <p:txBody>
          <a:bodyPr/>
          <a:lstStyle/>
          <a:p>
            <a:pPr eaLnBrk="1" hangingPunct="1">
              <a:lnSpc>
                <a:spcPct val="120000"/>
              </a:lnSpc>
              <a:buFont typeface="Wingdings" pitchFamily="2" charset="2"/>
              <a:buNone/>
            </a:pPr>
            <a:r>
              <a:rPr lang="en-US" b="1" smtClean="0">
                <a:solidFill>
                  <a:srgbClr val="FF6600"/>
                </a:solidFill>
                <a:latin typeface="Times New Roman" pitchFamily="18" charset="0"/>
                <a:cs typeface="Times New Roman" pitchFamily="18" charset="0"/>
              </a:rPr>
              <a:t>6) HEALTH MUSEUM &amp; EXHIBITION</a:t>
            </a:r>
            <a:r>
              <a:rPr lang="en-US" smtClean="0">
                <a:latin typeface="Times New Roman" pitchFamily="18" charset="0"/>
                <a:cs typeface="Times New Roman" pitchFamily="18" charset="0"/>
              </a:rPr>
              <a:t>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If properly organized – attract large numbers of 	people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by presenting </a:t>
            </a:r>
            <a:r>
              <a:rPr lang="en-US" smtClean="0">
                <a:solidFill>
                  <a:srgbClr val="663300"/>
                </a:solidFill>
                <a:latin typeface="Times New Roman" pitchFamily="18" charset="0"/>
                <a:cs typeface="Times New Roman" pitchFamily="18" charset="0"/>
              </a:rPr>
              <a:t>variety of ideas</a:t>
            </a:r>
            <a:r>
              <a:rPr lang="en-US" smtClean="0">
                <a:latin typeface="Times New Roman" pitchFamily="18" charset="0"/>
                <a:cs typeface="Times New Roman" pitchFamily="18" charset="0"/>
              </a:rPr>
              <a:t> – they do increase 	knowledge &amp; awareness</a:t>
            </a:r>
          </a:p>
        </p:txBody>
      </p:sp>
      <p:sp>
        <p:nvSpPr>
          <p:cNvPr id="26628" name="Text Box 4"/>
          <p:cNvSpPr txBox="1">
            <a:spLocks noChangeArrowheads="1"/>
          </p:cNvSpPr>
          <p:nvPr/>
        </p:nvSpPr>
        <p:spPr bwMode="auto">
          <a:xfrm>
            <a:off x="304800" y="4038600"/>
            <a:ext cx="8397875" cy="2400300"/>
          </a:xfrm>
          <a:prstGeom prst="rect">
            <a:avLst/>
          </a:prstGeom>
          <a:noFill/>
          <a:ln w="9525">
            <a:noFill/>
            <a:miter lim="800000"/>
            <a:headEnd/>
            <a:tailEnd/>
          </a:ln>
        </p:spPr>
        <p:txBody>
          <a:bodyPr>
            <a:spAutoFit/>
          </a:bodyPr>
          <a:lstStyle/>
          <a:p>
            <a:pPr>
              <a:lnSpc>
                <a:spcPct val="120000"/>
              </a:lnSpc>
              <a:spcBef>
                <a:spcPct val="20000"/>
              </a:spcBef>
              <a:buClr>
                <a:schemeClr val="folHlink"/>
              </a:buClr>
              <a:buSzPct val="60000"/>
            </a:pPr>
            <a:r>
              <a:rPr lang="en-US" sz="2800">
                <a:solidFill>
                  <a:schemeClr val="tx2"/>
                </a:solidFill>
                <a:latin typeface="Times New Roman" pitchFamily="18" charset="0"/>
              </a:rPr>
              <a:t>-    photographic panels give humanized touch to the  </a:t>
            </a:r>
          </a:p>
          <a:p>
            <a:pPr>
              <a:lnSpc>
                <a:spcPct val="120000"/>
              </a:lnSpc>
              <a:spcBef>
                <a:spcPct val="20000"/>
              </a:spcBef>
              <a:buClr>
                <a:schemeClr val="folHlink"/>
              </a:buClr>
              <a:buSzPct val="60000"/>
            </a:pPr>
            <a:r>
              <a:rPr lang="en-US" sz="2800">
                <a:solidFill>
                  <a:schemeClr val="tx2"/>
                </a:solidFill>
                <a:latin typeface="Times New Roman" pitchFamily="18" charset="0"/>
              </a:rPr>
              <a:t>      communication   </a:t>
            </a:r>
          </a:p>
          <a:p>
            <a:pPr>
              <a:lnSpc>
                <a:spcPct val="120000"/>
              </a:lnSpc>
              <a:spcBef>
                <a:spcPct val="20000"/>
              </a:spcBef>
              <a:buClr>
                <a:schemeClr val="folHlink"/>
              </a:buClr>
              <a:buSzPct val="60000"/>
            </a:pPr>
            <a:r>
              <a:rPr lang="en-US" sz="2800">
                <a:solidFill>
                  <a:schemeClr val="tx2"/>
                </a:solidFill>
                <a:latin typeface="Times New Roman" pitchFamily="18" charset="0"/>
              </a:rPr>
              <a:t>-    three dimensional models are more effective </a:t>
            </a:r>
          </a:p>
          <a:p>
            <a:pPr>
              <a:lnSpc>
                <a:spcPct val="120000"/>
              </a:lnSpc>
              <a:spcBef>
                <a:spcPct val="20000"/>
              </a:spcBef>
              <a:buClr>
                <a:schemeClr val="folHlink"/>
              </a:buClr>
              <a:buSzPct val="60000"/>
            </a:pPr>
            <a:r>
              <a:rPr lang="en-US" sz="2800">
                <a:solidFill>
                  <a:schemeClr val="tx2"/>
                </a:solidFill>
                <a:latin typeface="Times New Roman" pitchFamily="18" charset="0"/>
              </a:rPr>
              <a:t>     than photos </a:t>
            </a:r>
            <a:endParaRPr lang="en-US" sz="2800">
              <a:solidFill>
                <a:schemeClr val="tx2"/>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dissolve">
                                      <p:cBhvr>
                                        <p:cTn id="12"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advAuto="0"/>
      <p:bldP spid="2662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C13452F-565C-475A-9466-A7BD0A7C9943}" type="slidenum">
              <a:rPr lang="en-US"/>
              <a:pPr>
                <a:defRPr/>
              </a:pPr>
              <a:t>7</a:t>
            </a:fld>
            <a:endParaRPr lang="en-US"/>
          </a:p>
        </p:txBody>
      </p:sp>
      <p:sp>
        <p:nvSpPr>
          <p:cNvPr id="10243" name="Rectangle 2"/>
          <p:cNvSpPr>
            <a:spLocks noGrp="1" noChangeArrowheads="1"/>
          </p:cNvSpPr>
          <p:nvPr>
            <p:ph type="title"/>
          </p:nvPr>
        </p:nvSpPr>
        <p:spPr/>
        <p:txBody>
          <a:bodyPr/>
          <a:lstStyle/>
          <a:p>
            <a:r>
              <a:rPr lang="en-US" sz="3200" smtClean="0"/>
              <a:t>Process Of  Communication In </a:t>
            </a:r>
            <a:br>
              <a:rPr lang="en-US" sz="3200" smtClean="0"/>
            </a:br>
            <a:r>
              <a:rPr lang="en-US" sz="3200" smtClean="0"/>
              <a:t>Health  Education</a:t>
            </a:r>
          </a:p>
        </p:txBody>
      </p:sp>
      <p:sp>
        <p:nvSpPr>
          <p:cNvPr id="209923" name="Rectangle 3"/>
          <p:cNvSpPr>
            <a:spLocks noGrp="1" noChangeArrowheads="1"/>
          </p:cNvSpPr>
          <p:nvPr>
            <p:ph type="body" idx="1"/>
          </p:nvPr>
        </p:nvSpPr>
        <p:spPr>
          <a:xfrm>
            <a:off x="838200" y="1828800"/>
            <a:ext cx="8305800" cy="4800600"/>
          </a:xfrm>
        </p:spPr>
        <p:txBody>
          <a:bodyPr/>
          <a:lstStyle/>
          <a:p>
            <a:r>
              <a:rPr lang="en-US" smtClean="0"/>
              <a:t>Sender </a:t>
            </a:r>
          </a:p>
          <a:p>
            <a:pPr lvl="1"/>
            <a:r>
              <a:rPr lang="en-US" smtClean="0"/>
              <a:t>His objectives clearly defined</a:t>
            </a:r>
          </a:p>
          <a:p>
            <a:pPr lvl="1"/>
            <a:r>
              <a:rPr lang="en-US" smtClean="0"/>
              <a:t>His audience: it’s interests &amp; needs</a:t>
            </a:r>
          </a:p>
          <a:p>
            <a:pPr lvl="1"/>
            <a:r>
              <a:rPr lang="en-US" smtClean="0"/>
              <a:t>His message</a:t>
            </a:r>
          </a:p>
          <a:p>
            <a:pPr lvl="1"/>
            <a:r>
              <a:rPr lang="en-US" smtClean="0"/>
              <a:t>Channels of communication</a:t>
            </a:r>
          </a:p>
          <a:p>
            <a:pPr lvl="1"/>
            <a:r>
              <a:rPr lang="en-US" smtClean="0"/>
              <a:t>His abilities &amp; limitations</a:t>
            </a:r>
          </a:p>
          <a:p>
            <a:r>
              <a:rPr lang="en-US" smtClean="0"/>
              <a:t>Receiver</a:t>
            </a:r>
          </a:p>
          <a:p>
            <a:pPr lvl="1"/>
            <a:r>
              <a:rPr lang="en-US" smtClean="0"/>
              <a:t>Controlled – common interest</a:t>
            </a:r>
          </a:p>
          <a:p>
            <a:pPr lvl="1"/>
            <a:r>
              <a:rPr lang="en-US" smtClean="0"/>
              <a:t>Uncontrolled/ free - curiosity</a:t>
            </a:r>
          </a:p>
          <a:p>
            <a:pPr lvl="1"/>
            <a:endParaRPr lang="en-US"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9923">
                                            <p:txEl>
                                              <p:pRg st="6" end="6"/>
                                            </p:txEl>
                                          </p:spTgt>
                                        </p:tgtEl>
                                        <p:attrNameLst>
                                          <p:attrName>style.visibility</p:attrName>
                                        </p:attrNameLst>
                                      </p:cBhvr>
                                      <p:to>
                                        <p:strVal val="visible"/>
                                      </p:to>
                                    </p:set>
                                    <p:animEffect transition="in" filter="slide(fromBottom)">
                                      <p:cBhvr>
                                        <p:cTn id="7" dur="500"/>
                                        <p:tgtEl>
                                          <p:spTgt spid="209923">
                                            <p:txEl>
                                              <p:pRg st="6" end="6"/>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09923">
                                            <p:txEl>
                                              <p:pRg st="7" end="7"/>
                                            </p:txEl>
                                          </p:spTgt>
                                        </p:tgtEl>
                                        <p:attrNameLst>
                                          <p:attrName>style.visibility</p:attrName>
                                        </p:attrNameLst>
                                      </p:cBhvr>
                                      <p:to>
                                        <p:strVal val="visible"/>
                                      </p:to>
                                    </p:set>
                                    <p:animEffect transition="in" filter="slide(fromBottom)">
                                      <p:cBhvr>
                                        <p:cTn id="10" dur="500"/>
                                        <p:tgtEl>
                                          <p:spTgt spid="209923">
                                            <p:txEl>
                                              <p:pRg st="7" end="7"/>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09923">
                                            <p:txEl>
                                              <p:pRg st="8" end="8"/>
                                            </p:txEl>
                                          </p:spTgt>
                                        </p:tgtEl>
                                        <p:attrNameLst>
                                          <p:attrName>style.visibility</p:attrName>
                                        </p:attrNameLst>
                                      </p:cBhvr>
                                      <p:to>
                                        <p:strVal val="visible"/>
                                      </p:to>
                                    </p:set>
                                    <p:animEffect transition="in" filter="slide(fromBottom)">
                                      <p:cBhvr>
                                        <p:cTn id="13" dur="500"/>
                                        <p:tgtEl>
                                          <p:spTgt spid="2099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57200" y="685800"/>
            <a:ext cx="8229600" cy="4800600"/>
          </a:xfrm>
        </p:spPr>
        <p:txBody>
          <a:bodyPr/>
          <a:lstStyle/>
          <a:p>
            <a:pPr eaLnBrk="1" hangingPunct="1">
              <a:lnSpc>
                <a:spcPct val="150000"/>
              </a:lnSpc>
              <a:buFontTx/>
              <a:buChar char="-"/>
            </a:pPr>
            <a:r>
              <a:rPr lang="en-US" smtClean="0">
                <a:latin typeface="Times New Roman" pitchFamily="18" charset="0"/>
                <a:cs typeface="Times New Roman" pitchFamily="18" charset="0"/>
              </a:rPr>
              <a:t>in exhibitions, you can communicate by</a:t>
            </a:r>
            <a:r>
              <a:rPr lang="en-US" smtClean="0">
                <a:solidFill>
                  <a:srgbClr val="663300"/>
                </a:solidFill>
                <a:latin typeface="Times New Roman" pitchFamily="18" charset="0"/>
                <a:cs typeface="Times New Roman" pitchFamily="18" charset="0"/>
              </a:rPr>
              <a:t> explaining </a:t>
            </a:r>
            <a:r>
              <a:rPr lang="en-US" smtClean="0">
                <a:latin typeface="Times New Roman" pitchFamily="18" charset="0"/>
                <a:cs typeface="Times New Roman" pitchFamily="18" charset="0"/>
              </a:rPr>
              <a:t>each item on the exhibit</a:t>
            </a:r>
          </a:p>
          <a:p>
            <a:pPr eaLnBrk="1" hangingPunct="1">
              <a:lnSpc>
                <a:spcPct val="150000"/>
              </a:lnSpc>
              <a:buFontTx/>
              <a:buChar char="-"/>
            </a:pPr>
            <a:r>
              <a:rPr lang="en-US" smtClean="0">
                <a:latin typeface="Times New Roman" pitchFamily="18" charset="0"/>
                <a:cs typeface="Times New Roman" pitchFamily="18" charset="0"/>
              </a:rPr>
              <a:t>printed literature explaining exhibits is often freely distributed,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thus it is both </a:t>
            </a:r>
            <a:r>
              <a:rPr lang="en-US" smtClean="0">
                <a:solidFill>
                  <a:srgbClr val="663300"/>
                </a:solidFill>
                <a:latin typeface="Times New Roman" pitchFamily="18" charset="0"/>
                <a:cs typeface="Times New Roman" pitchFamily="18" charset="0"/>
              </a:rPr>
              <a:t>personal</a:t>
            </a:r>
            <a:r>
              <a:rPr lang="en-US" smtClean="0">
                <a:latin typeface="Times New Roman" pitchFamily="18" charset="0"/>
                <a:cs typeface="Times New Roman" pitchFamily="18" charset="0"/>
              </a:rPr>
              <a:t> and </a:t>
            </a:r>
            <a:r>
              <a:rPr lang="en-US" smtClean="0">
                <a:solidFill>
                  <a:srgbClr val="663300"/>
                </a:solidFill>
                <a:latin typeface="Times New Roman" pitchFamily="18" charset="0"/>
                <a:cs typeface="Times New Roman" pitchFamily="18" charset="0"/>
              </a:rPr>
              <a:t>impersonal</a:t>
            </a:r>
            <a:r>
              <a:rPr lang="en-US" smtClean="0">
                <a:latin typeface="Times New Roman" pitchFamily="18" charset="0"/>
                <a:cs typeface="Times New Roman" pitchFamily="18" charset="0"/>
              </a:rPr>
              <a:t> method of communication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iterate type="lt">
                                    <p:tmPct val="100000"/>
                                  </p:iterate>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checkerboard(across)">
                                      <p:cBhvr>
                                        <p:cTn id="7" dur="75"/>
                                        <p:tgtEl>
                                          <p:spTgt spid="276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builtIn="1"/>
                                        </p:tgtEl>
                                      </p:cMediaNode>
                                    </p:audio>
                                  </p:subTnLst>
                                </p:cTn>
                              </p:par>
                            </p:childTnLst>
                          </p:cTn>
                        </p:par>
                        <p:par>
                          <p:cTn id="8" fill="hold">
                            <p:stCondLst>
                              <p:cond delay="4725"/>
                            </p:stCondLst>
                            <p:childTnLst>
                              <p:par>
                                <p:cTn id="9" presetID="5" presetClass="entr" presetSubtype="10" fill="hold" grpId="0" nodeType="afterEffect">
                                  <p:stCondLst>
                                    <p:cond delay="0"/>
                                  </p:stCondLst>
                                  <p:iterate type="lt">
                                    <p:tmPct val="100000"/>
                                  </p:iterate>
                                  <p:childTnLst>
                                    <p:set>
                                      <p:cBhvr>
                                        <p:cTn id="10" dur="1" fill="hold">
                                          <p:stCondLst>
                                            <p:cond delay="0"/>
                                          </p:stCondLst>
                                        </p:cTn>
                                        <p:tgtEl>
                                          <p:spTgt spid="27650">
                                            <p:txEl>
                                              <p:pRg st="1" end="1"/>
                                            </p:txEl>
                                          </p:spTgt>
                                        </p:tgtEl>
                                        <p:attrNameLst>
                                          <p:attrName>style.visibility</p:attrName>
                                        </p:attrNameLst>
                                      </p:cBhvr>
                                      <p:to>
                                        <p:strVal val="visible"/>
                                      </p:to>
                                    </p:set>
                                    <p:animEffect transition="in" filter="checkerboard(across)">
                                      <p:cBhvr>
                                        <p:cTn id="11" dur="75"/>
                                        <p:tgtEl>
                                          <p:spTgt spid="27650">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advAuto="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381000"/>
            <a:ext cx="8229600" cy="5745163"/>
          </a:xfrm>
        </p:spPr>
        <p:txBody>
          <a:bodyPr/>
          <a:lstStyle/>
          <a:p>
            <a:pPr eaLnBrk="1" hangingPunct="1">
              <a:lnSpc>
                <a:spcPct val="120000"/>
              </a:lnSpc>
              <a:buFont typeface="Wingdings" pitchFamily="2" charset="2"/>
              <a:buNone/>
            </a:pPr>
            <a:r>
              <a:rPr lang="en-US" b="1" smtClean="0">
                <a:solidFill>
                  <a:srgbClr val="FF6600"/>
                </a:solidFill>
                <a:latin typeface="Times New Roman" pitchFamily="18" charset="0"/>
                <a:cs typeface="Times New Roman" pitchFamily="18" charset="0"/>
              </a:rPr>
              <a:t>7) PRINTED MATERIALS</a:t>
            </a:r>
            <a:r>
              <a:rPr lang="en-US" smtClean="0">
                <a:latin typeface="Times New Roman" pitchFamily="18" charset="0"/>
                <a:cs typeface="Times New Roman" pitchFamily="18" charset="0"/>
              </a:rPr>
              <a:t> – magazines, pamphlets, booklets &amp; hand-outs</a:t>
            </a:r>
          </a:p>
          <a:p>
            <a:pPr eaLnBrk="1" hangingPunct="1">
              <a:lnSpc>
                <a:spcPct val="120000"/>
              </a:lnSpc>
              <a:buFont typeface="Wingdings" pitchFamily="2" charset="2"/>
              <a:buNone/>
            </a:pPr>
            <a:r>
              <a:rPr lang="en-US" b="1" smtClean="0">
                <a:solidFill>
                  <a:srgbClr val="FF6600"/>
                </a:solidFill>
                <a:latin typeface="Times New Roman" pitchFamily="18" charset="0"/>
                <a:cs typeface="Times New Roman" pitchFamily="18" charset="0"/>
              </a:rPr>
              <a:t>8) DIRECT MAILING</a:t>
            </a:r>
            <a:r>
              <a:rPr lang="en-US" smtClean="0">
                <a:latin typeface="Times New Roman" pitchFamily="18" charset="0"/>
                <a:cs typeface="Times New Roman" pitchFamily="18" charset="0"/>
              </a:rPr>
              <a:t>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these are sent directly to the village leaders, literates, panchayats &amp; others for creating awareness </a:t>
            </a:r>
          </a:p>
          <a:p>
            <a:pPr eaLnBrk="1" hangingPunct="1">
              <a:lnSpc>
                <a:spcPct val="120000"/>
              </a:lnSpc>
              <a:buFontTx/>
              <a:buNone/>
            </a:pPr>
            <a:r>
              <a:rPr lang="en-US" b="1" smtClean="0">
                <a:solidFill>
                  <a:srgbClr val="FF6600"/>
                </a:solidFill>
                <a:latin typeface="Times New Roman" pitchFamily="18" charset="0"/>
                <a:cs typeface="Times New Roman" pitchFamily="18" charset="0"/>
              </a:rPr>
              <a:t>9) FOLK MEDIA</a:t>
            </a:r>
            <a:r>
              <a:rPr lang="en-US" smtClean="0">
                <a:latin typeface="Times New Roman" pitchFamily="18" charset="0"/>
                <a:cs typeface="Times New Roman" pitchFamily="18" charset="0"/>
              </a:rPr>
              <a:t> – keerthan, Katha, Folk songs, dances &amp; dramas, puppet shows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dissolv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dissolve">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9203B9F-D216-4709-94F2-F3FB82C4A97D}" type="slidenum">
              <a:rPr lang="en-US"/>
              <a:pPr>
                <a:defRPr/>
              </a:pPr>
              <a:t>72</a:t>
            </a:fld>
            <a:endParaRPr lang="en-US"/>
          </a:p>
        </p:txBody>
      </p:sp>
      <p:sp>
        <p:nvSpPr>
          <p:cNvPr id="38915" name="Rectangle 2"/>
          <p:cNvSpPr>
            <a:spLocks noGrp="1" noChangeArrowheads="1"/>
          </p:cNvSpPr>
          <p:nvPr>
            <p:ph type="title"/>
          </p:nvPr>
        </p:nvSpPr>
        <p:spPr/>
        <p:txBody>
          <a:bodyPr/>
          <a:lstStyle/>
          <a:p>
            <a:r>
              <a:rPr lang="en-US" smtClean="0"/>
              <a:t>Practice Of Health Education</a:t>
            </a:r>
          </a:p>
        </p:txBody>
      </p:sp>
      <p:sp>
        <p:nvSpPr>
          <p:cNvPr id="38916" name="Rectangle 3"/>
          <p:cNvSpPr>
            <a:spLocks noGrp="1" noChangeArrowheads="1"/>
          </p:cNvSpPr>
          <p:nvPr>
            <p:ph type="body" idx="1"/>
          </p:nvPr>
        </p:nvSpPr>
        <p:spPr/>
        <p:txBody>
          <a:bodyPr/>
          <a:lstStyle/>
          <a:p>
            <a:r>
              <a:rPr lang="en-US" smtClean="0"/>
              <a:t>Educational material</a:t>
            </a:r>
          </a:p>
          <a:p>
            <a:pPr lvl="1"/>
            <a:r>
              <a:rPr lang="en-US" smtClean="0"/>
              <a:t>Focus attention</a:t>
            </a:r>
          </a:p>
          <a:p>
            <a:pPr lvl="1"/>
            <a:r>
              <a:rPr lang="en-US" smtClean="0"/>
              <a:t>Facilitate interpersonal &amp; group discussion</a:t>
            </a:r>
          </a:p>
          <a:p>
            <a:pPr lvl="1"/>
            <a:r>
              <a:rPr lang="en-US" smtClean="0"/>
              <a:t>Reinforce/ clarify prior knowledge &amp; behavior</a:t>
            </a:r>
          </a:p>
        </p:txBody>
      </p:sp>
    </p:spTree>
  </p:cSld>
  <p:clrMapOvr>
    <a:masterClrMapping/>
  </p:clrMapOvr>
  <p:transition>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F317520-DA9A-4553-B136-24D52A36CC75}" type="slidenum">
              <a:rPr lang="en-US"/>
              <a:pPr>
                <a:defRPr/>
              </a:pPr>
              <a:t>73</a:t>
            </a:fld>
            <a:endParaRPr lang="en-US"/>
          </a:p>
        </p:txBody>
      </p:sp>
      <p:sp>
        <p:nvSpPr>
          <p:cNvPr id="39939" name="Rectangle 2"/>
          <p:cNvSpPr>
            <a:spLocks noGrp="1" noChangeArrowheads="1"/>
          </p:cNvSpPr>
          <p:nvPr>
            <p:ph type="title"/>
          </p:nvPr>
        </p:nvSpPr>
        <p:spPr/>
        <p:txBody>
          <a:bodyPr/>
          <a:lstStyle/>
          <a:p>
            <a:r>
              <a:rPr lang="en-US" smtClean="0"/>
              <a:t>Practice Of Health Education</a:t>
            </a:r>
          </a:p>
        </p:txBody>
      </p:sp>
      <p:sp>
        <p:nvSpPr>
          <p:cNvPr id="146435" name="Rectangle 3"/>
          <p:cNvSpPr>
            <a:spLocks noGrp="1" noChangeArrowheads="1"/>
          </p:cNvSpPr>
          <p:nvPr>
            <p:ph type="body" idx="1"/>
          </p:nvPr>
        </p:nvSpPr>
        <p:spPr>
          <a:xfrm>
            <a:off x="914400" y="1600200"/>
            <a:ext cx="7848600" cy="5257800"/>
          </a:xfrm>
        </p:spPr>
        <p:txBody>
          <a:bodyPr/>
          <a:lstStyle/>
          <a:p>
            <a:pPr marL="914400" lvl="1" indent="-457200">
              <a:lnSpc>
                <a:spcPct val="90000"/>
              </a:lnSpc>
              <a:buFontTx/>
              <a:buAutoNum type="arabicPeriod"/>
            </a:pPr>
            <a:r>
              <a:rPr lang="en-US" dirty="0" smtClean="0">
                <a:solidFill>
                  <a:srgbClr val="339933"/>
                </a:solidFill>
              </a:rPr>
              <a:t>Auditory Aids</a:t>
            </a:r>
          </a:p>
          <a:p>
            <a:pPr marL="1295400" lvl="2" indent="-381000">
              <a:lnSpc>
                <a:spcPct val="90000"/>
              </a:lnSpc>
              <a:buFontTx/>
              <a:buNone/>
            </a:pPr>
            <a:r>
              <a:rPr lang="en-US" dirty="0" smtClean="0"/>
              <a:t>Radio, tape-recorder, microphones, amplifiers, earphones</a:t>
            </a:r>
          </a:p>
          <a:p>
            <a:pPr marL="914400" lvl="1" indent="-457200">
              <a:lnSpc>
                <a:spcPct val="90000"/>
              </a:lnSpc>
              <a:buFontTx/>
              <a:buAutoNum type="arabicPeriod"/>
            </a:pPr>
            <a:r>
              <a:rPr lang="en-US" dirty="0" smtClean="0">
                <a:solidFill>
                  <a:srgbClr val="339933"/>
                </a:solidFill>
              </a:rPr>
              <a:t>Visual Aids</a:t>
            </a:r>
          </a:p>
          <a:p>
            <a:pPr marL="1295400" lvl="2" indent="-381000">
              <a:lnSpc>
                <a:spcPct val="90000"/>
              </a:lnSpc>
              <a:buFontTx/>
              <a:buBlip>
                <a:blip r:embed="rId2"/>
              </a:buBlip>
            </a:pPr>
            <a:r>
              <a:rPr lang="en-US" dirty="0" smtClean="0">
                <a:solidFill>
                  <a:schemeClr val="tx1"/>
                </a:solidFill>
              </a:rPr>
              <a:t>Not requiring projection:</a:t>
            </a:r>
            <a:r>
              <a:rPr lang="en-US" dirty="0" smtClean="0"/>
              <a:t> Chalk –board, leaflets, posters, charts, </a:t>
            </a:r>
            <a:r>
              <a:rPr lang="en-US" dirty="0" err="1" smtClean="0"/>
              <a:t>flannelgraph</a:t>
            </a:r>
            <a:r>
              <a:rPr lang="en-US" dirty="0" smtClean="0"/>
              <a:t>, exhibits, models, specimens</a:t>
            </a:r>
          </a:p>
          <a:p>
            <a:pPr marL="1295400" lvl="2" indent="-381000">
              <a:lnSpc>
                <a:spcPct val="90000"/>
              </a:lnSpc>
              <a:buFontTx/>
              <a:buBlip>
                <a:blip r:embed="rId2"/>
              </a:buBlip>
            </a:pPr>
            <a:r>
              <a:rPr lang="en-US" dirty="0" smtClean="0">
                <a:solidFill>
                  <a:schemeClr val="tx1"/>
                </a:solidFill>
              </a:rPr>
              <a:t>Requiring projection :</a:t>
            </a:r>
            <a:r>
              <a:rPr lang="en-US" dirty="0" smtClean="0"/>
              <a:t> slides, film strips</a:t>
            </a:r>
          </a:p>
          <a:p>
            <a:pPr marL="914400" lvl="1" indent="-457200">
              <a:lnSpc>
                <a:spcPct val="90000"/>
              </a:lnSpc>
              <a:buFontTx/>
              <a:buAutoNum type="arabicPeriod"/>
            </a:pPr>
            <a:r>
              <a:rPr lang="en-US" dirty="0" smtClean="0">
                <a:solidFill>
                  <a:srgbClr val="339933"/>
                </a:solidFill>
              </a:rPr>
              <a:t>Combined</a:t>
            </a:r>
          </a:p>
          <a:p>
            <a:pPr marL="1295400" lvl="2" indent="-381000">
              <a:lnSpc>
                <a:spcPct val="90000"/>
              </a:lnSpc>
              <a:buFontTx/>
              <a:buNone/>
            </a:pPr>
            <a:r>
              <a:rPr lang="en-US" dirty="0" smtClean="0"/>
              <a:t>Television, sound films, slide-tape combination</a:t>
            </a:r>
          </a:p>
          <a:p>
            <a:pPr marL="914400" lvl="1" indent="-457200">
              <a:lnSpc>
                <a:spcPct val="90000"/>
              </a:lnSpc>
            </a:pPr>
            <a:endParaRPr lang="en-US" dirty="0" smtClean="0"/>
          </a:p>
          <a:p>
            <a:pPr marL="533400" indent="-533400">
              <a:lnSpc>
                <a:spcPct val="90000"/>
              </a:lnSpc>
            </a:pPr>
            <a:endParaRPr lang="en-US"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blinds(horizontal)">
                                      <p:cBhvr>
                                        <p:cTn id="7" dur="500"/>
                                        <p:tgtEl>
                                          <p:spTgt spid="14643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6435">
                                            <p:txEl>
                                              <p:pRg st="1" end="1"/>
                                            </p:txEl>
                                          </p:spTgt>
                                        </p:tgtEl>
                                        <p:attrNameLst>
                                          <p:attrName>style.visibility</p:attrName>
                                        </p:attrNameLst>
                                      </p:cBhvr>
                                      <p:to>
                                        <p:strVal val="visible"/>
                                      </p:to>
                                    </p:set>
                                    <p:animEffect transition="in" filter="blinds(horizontal)">
                                      <p:cBhvr>
                                        <p:cTn id="10" dur="500"/>
                                        <p:tgtEl>
                                          <p:spTgt spid="14643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6435">
                                            <p:txEl>
                                              <p:pRg st="2" end="2"/>
                                            </p:txEl>
                                          </p:spTgt>
                                        </p:tgtEl>
                                        <p:attrNameLst>
                                          <p:attrName>style.visibility</p:attrName>
                                        </p:attrNameLst>
                                      </p:cBhvr>
                                      <p:to>
                                        <p:strVal val="visible"/>
                                      </p:to>
                                    </p:set>
                                    <p:animEffect transition="in" filter="blinds(horizontal)">
                                      <p:cBhvr>
                                        <p:cTn id="13" dur="500"/>
                                        <p:tgtEl>
                                          <p:spTgt spid="14643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6435">
                                            <p:txEl>
                                              <p:pRg st="3" end="3"/>
                                            </p:txEl>
                                          </p:spTgt>
                                        </p:tgtEl>
                                        <p:attrNameLst>
                                          <p:attrName>style.visibility</p:attrName>
                                        </p:attrNameLst>
                                      </p:cBhvr>
                                      <p:to>
                                        <p:strVal val="visible"/>
                                      </p:to>
                                    </p:set>
                                    <p:animEffect transition="in" filter="blinds(horizontal)">
                                      <p:cBhvr>
                                        <p:cTn id="16" dur="500"/>
                                        <p:tgtEl>
                                          <p:spTgt spid="14643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6435">
                                            <p:txEl>
                                              <p:pRg st="4" end="4"/>
                                            </p:txEl>
                                          </p:spTgt>
                                        </p:tgtEl>
                                        <p:attrNameLst>
                                          <p:attrName>style.visibility</p:attrName>
                                        </p:attrNameLst>
                                      </p:cBhvr>
                                      <p:to>
                                        <p:strVal val="visible"/>
                                      </p:to>
                                    </p:set>
                                    <p:animEffect transition="in" filter="blinds(horizontal)">
                                      <p:cBhvr>
                                        <p:cTn id="19" dur="500"/>
                                        <p:tgtEl>
                                          <p:spTgt spid="14643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46435">
                                            <p:txEl>
                                              <p:pRg st="5" end="5"/>
                                            </p:txEl>
                                          </p:spTgt>
                                        </p:tgtEl>
                                        <p:attrNameLst>
                                          <p:attrName>style.visibility</p:attrName>
                                        </p:attrNameLst>
                                      </p:cBhvr>
                                      <p:to>
                                        <p:strVal val="visible"/>
                                      </p:to>
                                    </p:set>
                                    <p:animEffect transition="in" filter="blinds(horizontal)">
                                      <p:cBhvr>
                                        <p:cTn id="22" dur="500"/>
                                        <p:tgtEl>
                                          <p:spTgt spid="14643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46435">
                                            <p:txEl>
                                              <p:pRg st="6" end="6"/>
                                            </p:txEl>
                                          </p:spTgt>
                                        </p:tgtEl>
                                        <p:attrNameLst>
                                          <p:attrName>style.visibility</p:attrName>
                                        </p:attrNameLst>
                                      </p:cBhvr>
                                      <p:to>
                                        <p:strVal val="visible"/>
                                      </p:to>
                                    </p:set>
                                    <p:animEffect transition="in" filter="blinds(horizontal)">
                                      <p:cBhvr>
                                        <p:cTn id="25" dur="500"/>
                                        <p:tgtEl>
                                          <p:spTgt spid="146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17CC2E8-FCEE-4B8A-B556-6F25D89F0324}" type="slidenum">
              <a:rPr lang="en-US"/>
              <a:pPr>
                <a:defRPr/>
              </a:pPr>
              <a:t>74</a:t>
            </a:fld>
            <a:endParaRPr lang="en-US"/>
          </a:p>
        </p:txBody>
      </p:sp>
      <p:sp>
        <p:nvSpPr>
          <p:cNvPr id="1042" name="Rectangle 2"/>
          <p:cNvSpPr>
            <a:spLocks noGrp="1" noChangeArrowheads="1"/>
          </p:cNvSpPr>
          <p:nvPr>
            <p:ph type="title"/>
          </p:nvPr>
        </p:nvSpPr>
        <p:spPr/>
        <p:txBody>
          <a:bodyPr/>
          <a:lstStyle/>
          <a:p>
            <a:r>
              <a:rPr lang="en-US" smtClean="0"/>
              <a:t>Methods Of Health Communication</a:t>
            </a:r>
          </a:p>
        </p:txBody>
      </p:sp>
      <p:graphicFrame>
        <p:nvGraphicFramePr>
          <p:cNvPr id="1026" name="Organization Chart 5"/>
          <p:cNvGraphicFramePr>
            <a:graphicFrameLocks/>
          </p:cNvGraphicFramePr>
          <p:nvPr>
            <p:ph idx="1"/>
          </p:nvPr>
        </p:nvGraphicFramePr>
        <p:xfrm>
          <a:off x="228600" y="1219200"/>
          <a:ext cx="8915400" cy="5257800"/>
        </p:xfrm>
        <a:graphic>
          <a:graphicData uri="http://schemas.openxmlformats.org/drawingml/2006/compatibility">
            <com:legacyDrawing xmlns:com="http://schemas.openxmlformats.org/drawingml/2006/compatibility" spid="_x0000_s1026"/>
          </a:graphicData>
        </a:graphic>
      </p:graphicFrame>
    </p:spTree>
  </p:cSld>
  <p:clrMapOvr>
    <a:masterClrMapping/>
  </p:clrMapOvr>
  <p:transition>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656F576-4E27-4066-88F2-BB502954731B}" type="slidenum">
              <a:rPr lang="en-US"/>
              <a:pPr>
                <a:defRPr/>
              </a:pPr>
              <a:t>75</a:t>
            </a:fld>
            <a:endParaRPr lang="en-US"/>
          </a:p>
        </p:txBody>
      </p:sp>
      <p:sp>
        <p:nvSpPr>
          <p:cNvPr id="41987" name="Rectangle 2"/>
          <p:cNvSpPr>
            <a:spLocks noGrp="1" noChangeArrowheads="1"/>
          </p:cNvSpPr>
          <p:nvPr>
            <p:ph type="title"/>
          </p:nvPr>
        </p:nvSpPr>
        <p:spPr/>
        <p:txBody>
          <a:bodyPr/>
          <a:lstStyle/>
          <a:p>
            <a:r>
              <a:rPr lang="en-US" smtClean="0"/>
              <a:t>Methods Of Health Communication</a:t>
            </a:r>
          </a:p>
        </p:txBody>
      </p:sp>
      <p:sp>
        <p:nvSpPr>
          <p:cNvPr id="149507" name="Rectangle 3"/>
          <p:cNvSpPr>
            <a:spLocks noGrp="1" noChangeArrowheads="1"/>
          </p:cNvSpPr>
          <p:nvPr>
            <p:ph type="body" idx="1"/>
          </p:nvPr>
        </p:nvSpPr>
        <p:spPr/>
        <p:txBody>
          <a:bodyPr/>
          <a:lstStyle/>
          <a:p>
            <a:r>
              <a:rPr lang="en-US" smtClean="0"/>
              <a:t>Individual approach</a:t>
            </a:r>
          </a:p>
          <a:p>
            <a:pPr lvl="1"/>
            <a:r>
              <a:rPr lang="en-US" smtClean="0"/>
              <a:t>On individuals visit to health center</a:t>
            </a:r>
          </a:p>
          <a:p>
            <a:pPr lvl="1"/>
            <a:r>
              <a:rPr lang="en-US" smtClean="0"/>
              <a:t>On  health visitor’s home visit</a:t>
            </a:r>
          </a:p>
          <a:p>
            <a:pPr lvl="1"/>
            <a:r>
              <a:rPr lang="en-US" smtClean="0"/>
              <a:t>Advantage</a:t>
            </a:r>
          </a:p>
          <a:p>
            <a:pPr lvl="2"/>
            <a:r>
              <a:rPr lang="en-US" smtClean="0"/>
              <a:t>Discuss, argue &amp; persuade the individual</a:t>
            </a:r>
          </a:p>
          <a:p>
            <a:pPr lvl="2"/>
            <a:r>
              <a:rPr lang="en-US" smtClean="0"/>
              <a:t>Specific interest can be discussed</a:t>
            </a:r>
          </a:p>
          <a:p>
            <a:pPr lvl="1"/>
            <a:r>
              <a:rPr lang="en-US" smtClean="0"/>
              <a:t>Disadvantage</a:t>
            </a:r>
          </a:p>
          <a:p>
            <a:pPr lvl="2"/>
            <a:r>
              <a:rPr lang="en-US" smtClean="0"/>
              <a:t>Reaches small number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9507">
                                            <p:txEl>
                                              <p:pRg st="3" end="3"/>
                                            </p:txEl>
                                          </p:spTgt>
                                        </p:tgtEl>
                                        <p:attrNameLst>
                                          <p:attrName>style.visibility</p:attrName>
                                        </p:attrNameLst>
                                      </p:cBhvr>
                                      <p:to>
                                        <p:strVal val="visible"/>
                                      </p:to>
                                    </p:set>
                                    <p:animEffect transition="in" filter="blinds(horizontal)">
                                      <p:cBhvr>
                                        <p:cTn id="7" dur="500"/>
                                        <p:tgtEl>
                                          <p:spTgt spid="149507">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9507">
                                            <p:txEl>
                                              <p:pRg st="4" end="4"/>
                                            </p:txEl>
                                          </p:spTgt>
                                        </p:tgtEl>
                                        <p:attrNameLst>
                                          <p:attrName>style.visibility</p:attrName>
                                        </p:attrNameLst>
                                      </p:cBhvr>
                                      <p:to>
                                        <p:strVal val="visible"/>
                                      </p:to>
                                    </p:set>
                                    <p:animEffect transition="in" filter="blinds(horizontal)">
                                      <p:cBhvr>
                                        <p:cTn id="10" dur="500"/>
                                        <p:tgtEl>
                                          <p:spTgt spid="149507">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9507">
                                            <p:txEl>
                                              <p:pRg st="5" end="5"/>
                                            </p:txEl>
                                          </p:spTgt>
                                        </p:tgtEl>
                                        <p:attrNameLst>
                                          <p:attrName>style.visibility</p:attrName>
                                        </p:attrNameLst>
                                      </p:cBhvr>
                                      <p:to>
                                        <p:strVal val="visible"/>
                                      </p:to>
                                    </p:set>
                                    <p:animEffect transition="in" filter="blinds(horizontal)">
                                      <p:cBhvr>
                                        <p:cTn id="13" dur="500"/>
                                        <p:tgtEl>
                                          <p:spTgt spid="149507">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9507">
                                            <p:txEl>
                                              <p:pRg st="6" end="6"/>
                                            </p:txEl>
                                          </p:spTgt>
                                        </p:tgtEl>
                                        <p:attrNameLst>
                                          <p:attrName>style.visibility</p:attrName>
                                        </p:attrNameLst>
                                      </p:cBhvr>
                                      <p:to>
                                        <p:strVal val="visible"/>
                                      </p:to>
                                    </p:set>
                                    <p:animEffect transition="in" filter="blinds(horizontal)">
                                      <p:cBhvr>
                                        <p:cTn id="16" dur="500"/>
                                        <p:tgtEl>
                                          <p:spTgt spid="149507">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9507">
                                            <p:txEl>
                                              <p:pRg st="7" end="7"/>
                                            </p:txEl>
                                          </p:spTgt>
                                        </p:tgtEl>
                                        <p:attrNameLst>
                                          <p:attrName>style.visibility</p:attrName>
                                        </p:attrNameLst>
                                      </p:cBhvr>
                                      <p:to>
                                        <p:strVal val="visible"/>
                                      </p:to>
                                    </p:set>
                                    <p:animEffect transition="in" filter="blinds(horizontal)">
                                      <p:cBhvr>
                                        <p:cTn id="19" dur="500"/>
                                        <p:tgtEl>
                                          <p:spTgt spid="149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8A21117B-57C6-4721-B52F-2F84C0722014}" type="slidenum">
              <a:rPr lang="en-US"/>
              <a:pPr>
                <a:defRPr/>
              </a:pPr>
              <a:t>76</a:t>
            </a:fld>
            <a:endParaRPr lang="en-US"/>
          </a:p>
        </p:txBody>
      </p:sp>
      <p:sp>
        <p:nvSpPr>
          <p:cNvPr id="43011" name="Rectangle 2"/>
          <p:cNvSpPr>
            <a:spLocks noGrp="1" noChangeArrowheads="1"/>
          </p:cNvSpPr>
          <p:nvPr>
            <p:ph type="title"/>
          </p:nvPr>
        </p:nvSpPr>
        <p:spPr/>
        <p:txBody>
          <a:bodyPr/>
          <a:lstStyle/>
          <a:p>
            <a:r>
              <a:rPr lang="en-US" sz="3200" smtClean="0"/>
              <a:t>Methods Of Health Communication</a:t>
            </a:r>
            <a:br>
              <a:rPr lang="en-US" sz="3200" smtClean="0"/>
            </a:br>
            <a:r>
              <a:rPr lang="en-US" sz="3200" smtClean="0"/>
              <a:t> </a:t>
            </a:r>
            <a:r>
              <a:rPr lang="en-US" sz="3200" smtClean="0">
                <a:solidFill>
                  <a:srgbClr val="2A8A71"/>
                </a:solidFill>
              </a:rPr>
              <a:t>Group Approach</a:t>
            </a:r>
          </a:p>
        </p:txBody>
      </p:sp>
      <p:sp>
        <p:nvSpPr>
          <p:cNvPr id="150531" name="Rectangle 3"/>
          <p:cNvSpPr>
            <a:spLocks noGrp="1" noChangeArrowheads="1"/>
          </p:cNvSpPr>
          <p:nvPr>
            <p:ph type="body" sz="half" idx="1"/>
          </p:nvPr>
        </p:nvSpPr>
        <p:spPr>
          <a:xfrm>
            <a:off x="762000" y="1828800"/>
            <a:ext cx="7620000" cy="4114800"/>
          </a:xfrm>
        </p:spPr>
        <p:txBody>
          <a:bodyPr/>
          <a:lstStyle/>
          <a:p>
            <a:r>
              <a:rPr lang="en-US" sz="2400" smtClean="0"/>
              <a:t>Group approach</a:t>
            </a:r>
          </a:p>
          <a:p>
            <a:pPr lvl="1"/>
            <a:r>
              <a:rPr lang="en-US" sz="2000" smtClean="0"/>
              <a:t>Choice of subject</a:t>
            </a:r>
          </a:p>
          <a:p>
            <a:r>
              <a:rPr lang="en-US" sz="2400" smtClean="0"/>
              <a:t>Chalk &amp; talk (lecture)</a:t>
            </a:r>
          </a:p>
          <a:p>
            <a:pPr lvl="1"/>
            <a:r>
              <a:rPr lang="en-US" sz="2000" smtClean="0"/>
              <a:t>Carefully prepared oral presentation of facts, organized thoughts and ideas by a qualified person</a:t>
            </a:r>
          </a:p>
          <a:p>
            <a:pPr lvl="1"/>
            <a:r>
              <a:rPr lang="en-US" sz="2000" smtClean="0"/>
              <a:t>Not &gt; 30 </a:t>
            </a:r>
          </a:p>
          <a:p>
            <a:pPr lvl="1"/>
            <a:r>
              <a:rPr lang="en-US" sz="2000" smtClean="0"/>
              <a:t>15-20min</a:t>
            </a:r>
          </a:p>
        </p:txBody>
      </p:sp>
      <p:pic>
        <p:nvPicPr>
          <p:cNvPr id="150532" name="Picture 4" descr="Adam_s_lecture050611_2"/>
          <p:cNvPicPr>
            <a:picLocks noGrp="1" noChangeAspect="1" noChangeArrowheads="1"/>
          </p:cNvPicPr>
          <p:nvPr>
            <p:ph sz="half" idx="2"/>
          </p:nvPr>
        </p:nvPicPr>
        <p:blipFill>
          <a:blip r:embed="rId2"/>
          <a:srcRect/>
          <a:stretch>
            <a:fillRect/>
          </a:stretch>
        </p:blipFill>
        <p:spPr>
          <a:xfrm>
            <a:off x="4876800" y="3543300"/>
            <a:ext cx="3886200" cy="2857500"/>
          </a:xfr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50532"/>
                                        </p:tgtEl>
                                        <p:attrNameLst>
                                          <p:attrName>style.visibility</p:attrName>
                                        </p:attrNameLst>
                                      </p:cBhvr>
                                      <p:to>
                                        <p:strVal val="visible"/>
                                      </p:to>
                                    </p:set>
                                    <p:animEffect transition="in" filter="blinds(horizontal)">
                                      <p:cBhvr>
                                        <p:cTn id="13" dur="500"/>
                                        <p:tgtEl>
                                          <p:spTgt spid="1505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0531">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0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70E08AB4-2125-4A97-B4CF-0BCC79E42493}" type="slidenum">
              <a:rPr lang="en-US"/>
              <a:pPr>
                <a:defRPr/>
              </a:pPr>
              <a:t>77</a:t>
            </a:fld>
            <a:endParaRPr lang="en-US"/>
          </a:p>
        </p:txBody>
      </p:sp>
      <p:sp>
        <p:nvSpPr>
          <p:cNvPr id="44035" name="Rectangle 2"/>
          <p:cNvSpPr>
            <a:spLocks noGrp="1" noChangeArrowheads="1"/>
          </p:cNvSpPr>
          <p:nvPr>
            <p:ph type="title"/>
          </p:nvPr>
        </p:nvSpPr>
        <p:spPr/>
        <p:txBody>
          <a:bodyPr/>
          <a:lstStyle/>
          <a:p>
            <a:r>
              <a:rPr lang="en-US" sz="3200" smtClean="0"/>
              <a:t>Methods Of Health Communication</a:t>
            </a:r>
            <a:br>
              <a:rPr lang="en-US" sz="3200" smtClean="0"/>
            </a:br>
            <a:r>
              <a:rPr lang="en-US" sz="3200" smtClean="0"/>
              <a:t> </a:t>
            </a:r>
            <a:r>
              <a:rPr lang="en-US" sz="3200" smtClean="0">
                <a:solidFill>
                  <a:srgbClr val="2A8A71"/>
                </a:solidFill>
              </a:rPr>
              <a:t>Group Approach</a:t>
            </a:r>
          </a:p>
        </p:txBody>
      </p:sp>
      <p:sp>
        <p:nvSpPr>
          <p:cNvPr id="152579" name="Rectangle 3"/>
          <p:cNvSpPr>
            <a:spLocks noGrp="1" noChangeArrowheads="1"/>
          </p:cNvSpPr>
          <p:nvPr>
            <p:ph type="body" sz="half" idx="1"/>
          </p:nvPr>
        </p:nvSpPr>
        <p:spPr>
          <a:xfrm>
            <a:off x="762000" y="1828800"/>
            <a:ext cx="5638800" cy="4114800"/>
          </a:xfrm>
        </p:spPr>
        <p:txBody>
          <a:bodyPr/>
          <a:lstStyle/>
          <a:p>
            <a:r>
              <a:rPr lang="en-US" smtClean="0"/>
              <a:t>Flipcharts – 25</a:t>
            </a:r>
            <a:r>
              <a:rPr lang="en-US" smtClean="0">
                <a:cs typeface="Times New Roman" pitchFamily="18" charset="0"/>
              </a:rPr>
              <a:t>×</a:t>
            </a:r>
            <a:r>
              <a:rPr lang="en-US" smtClean="0"/>
              <a:t>30cms</a:t>
            </a:r>
          </a:p>
          <a:p>
            <a:pPr lvl="1"/>
            <a:r>
              <a:rPr lang="en-US" smtClean="0"/>
              <a:t>Message on chart must be brief</a:t>
            </a:r>
          </a:p>
          <a:p>
            <a:pPr lvl="1"/>
            <a:r>
              <a:rPr lang="en-US" smtClean="0"/>
              <a:t>Help to hold the attention of the group</a:t>
            </a:r>
          </a:p>
          <a:p>
            <a:pPr lvl="1"/>
            <a:endParaRPr lang="en-US" smtClean="0"/>
          </a:p>
          <a:p>
            <a:r>
              <a:rPr lang="en-US" smtClean="0"/>
              <a:t>Flannel graph</a:t>
            </a:r>
          </a:p>
          <a:p>
            <a:pPr lvl="1"/>
            <a:r>
              <a:rPr lang="en-US" smtClean="0"/>
              <a:t>Maintain continuity</a:t>
            </a:r>
          </a:p>
          <a:p>
            <a:pPr lvl="1"/>
            <a:r>
              <a:rPr lang="en-US" smtClean="0"/>
              <a:t>A very cheap medium</a:t>
            </a:r>
          </a:p>
          <a:p>
            <a:pPr lvl="1"/>
            <a:r>
              <a:rPr lang="en-US" smtClean="0"/>
              <a:t>Easy to transport</a:t>
            </a:r>
          </a:p>
          <a:p>
            <a:pPr lvl="1"/>
            <a:r>
              <a:rPr lang="en-US" smtClean="0"/>
              <a:t>Promotes thought &amp; critcism</a:t>
            </a:r>
          </a:p>
          <a:p>
            <a:endParaRPr lang="en-US" smtClean="0"/>
          </a:p>
          <a:p>
            <a:pPr lvl="1"/>
            <a:endParaRPr lang="en-US" smtClean="0"/>
          </a:p>
        </p:txBody>
      </p:sp>
      <p:pic>
        <p:nvPicPr>
          <p:cNvPr id="44037" name="Picture 4" descr="flipchartimage2"/>
          <p:cNvPicPr>
            <a:picLocks noGrp="1" noChangeAspect="1" noChangeArrowheads="1"/>
          </p:cNvPicPr>
          <p:nvPr>
            <p:ph sz="quarter" idx="2"/>
          </p:nvPr>
        </p:nvPicPr>
        <p:blipFill>
          <a:blip r:embed="rId2"/>
          <a:srcRect/>
          <a:stretch>
            <a:fillRect/>
          </a:stretch>
        </p:blipFill>
        <p:spPr>
          <a:xfrm>
            <a:off x="6494463" y="1828800"/>
            <a:ext cx="1735137" cy="1981200"/>
          </a:xfrm>
          <a:noFill/>
        </p:spPr>
      </p:pic>
      <p:pic>
        <p:nvPicPr>
          <p:cNvPr id="152582" name="Picture 6" descr="f18-14"/>
          <p:cNvPicPr>
            <a:picLocks noGrp="1" noChangeAspect="1" noChangeArrowheads="1"/>
          </p:cNvPicPr>
          <p:nvPr>
            <p:ph sz="quarter" idx="3"/>
          </p:nvPr>
        </p:nvPicPr>
        <p:blipFill>
          <a:blip r:embed="rId3"/>
          <a:srcRect/>
          <a:stretch>
            <a:fillRect/>
          </a:stretch>
        </p:blipFill>
        <p:spPr>
          <a:xfrm>
            <a:off x="5686425" y="4110038"/>
            <a:ext cx="2466975" cy="2366962"/>
          </a:xfrm>
          <a:noFill/>
        </p:spPr>
      </p:pic>
      <p:sp>
        <p:nvSpPr>
          <p:cNvPr id="152584" name="Line 8"/>
          <p:cNvSpPr>
            <a:spLocks noChangeShapeType="1"/>
          </p:cNvSpPr>
          <p:nvPr/>
        </p:nvSpPr>
        <p:spPr bwMode="auto">
          <a:xfrm flipH="1">
            <a:off x="7772400" y="4267200"/>
            <a:ext cx="762000" cy="228600"/>
          </a:xfrm>
          <a:prstGeom prst="line">
            <a:avLst/>
          </a:prstGeom>
          <a:noFill/>
          <a:ln w="57150" cap="sq">
            <a:solidFill>
              <a:srgbClr val="B63694"/>
            </a:solidFill>
            <a:round/>
            <a:headEnd type="none" w="sm" len="sm"/>
            <a:tailEnd type="triangle" w="sm" len="sm"/>
          </a:ln>
        </p:spPr>
        <p:txBody>
          <a:bodyPr/>
          <a:lstStyle/>
          <a:p>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2579">
                                            <p:txEl>
                                              <p:pRg st="4" end="4"/>
                                            </p:txEl>
                                          </p:spTgt>
                                        </p:tgtEl>
                                        <p:attrNameLst>
                                          <p:attrName>style.visibility</p:attrName>
                                        </p:attrNameLst>
                                      </p:cBhvr>
                                      <p:to>
                                        <p:strVal val="visible"/>
                                      </p:to>
                                    </p:set>
                                    <p:animEffect transition="in" filter="blinds(horizontal)">
                                      <p:cBhvr>
                                        <p:cTn id="7" dur="500"/>
                                        <p:tgtEl>
                                          <p:spTgt spid="15257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2579">
                                            <p:txEl>
                                              <p:pRg st="5" end="5"/>
                                            </p:txEl>
                                          </p:spTgt>
                                        </p:tgtEl>
                                        <p:attrNameLst>
                                          <p:attrName>style.visibility</p:attrName>
                                        </p:attrNameLst>
                                      </p:cBhvr>
                                      <p:to>
                                        <p:strVal val="visible"/>
                                      </p:to>
                                    </p:set>
                                    <p:animEffect transition="in" filter="blinds(horizontal)">
                                      <p:cBhvr>
                                        <p:cTn id="10" dur="500"/>
                                        <p:tgtEl>
                                          <p:spTgt spid="152579">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2579">
                                            <p:txEl>
                                              <p:pRg st="6" end="6"/>
                                            </p:txEl>
                                          </p:spTgt>
                                        </p:tgtEl>
                                        <p:attrNameLst>
                                          <p:attrName>style.visibility</p:attrName>
                                        </p:attrNameLst>
                                      </p:cBhvr>
                                      <p:to>
                                        <p:strVal val="visible"/>
                                      </p:to>
                                    </p:set>
                                    <p:animEffect transition="in" filter="blinds(horizontal)">
                                      <p:cBhvr>
                                        <p:cTn id="13" dur="500"/>
                                        <p:tgtEl>
                                          <p:spTgt spid="152579">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52579">
                                            <p:txEl>
                                              <p:pRg st="7" end="7"/>
                                            </p:txEl>
                                          </p:spTgt>
                                        </p:tgtEl>
                                        <p:attrNameLst>
                                          <p:attrName>style.visibility</p:attrName>
                                        </p:attrNameLst>
                                      </p:cBhvr>
                                      <p:to>
                                        <p:strVal val="visible"/>
                                      </p:to>
                                    </p:set>
                                    <p:animEffect transition="in" filter="blinds(horizontal)">
                                      <p:cBhvr>
                                        <p:cTn id="16" dur="500"/>
                                        <p:tgtEl>
                                          <p:spTgt spid="152579">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52579">
                                            <p:txEl>
                                              <p:pRg st="8" end="8"/>
                                            </p:txEl>
                                          </p:spTgt>
                                        </p:tgtEl>
                                        <p:attrNameLst>
                                          <p:attrName>style.visibility</p:attrName>
                                        </p:attrNameLst>
                                      </p:cBhvr>
                                      <p:to>
                                        <p:strVal val="visible"/>
                                      </p:to>
                                    </p:set>
                                    <p:animEffect transition="in" filter="blinds(horizontal)">
                                      <p:cBhvr>
                                        <p:cTn id="19" dur="500"/>
                                        <p:tgtEl>
                                          <p:spTgt spid="152579">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2582"/>
                                        </p:tgtEl>
                                        <p:attrNameLst>
                                          <p:attrName>style.visibility</p:attrName>
                                        </p:attrNameLst>
                                      </p:cBhvr>
                                      <p:to>
                                        <p:strVal val="visible"/>
                                      </p:to>
                                    </p:set>
                                    <p:animEffect transition="in" filter="blinds(horizontal)">
                                      <p:cBhvr>
                                        <p:cTn id="24" dur="500"/>
                                        <p:tgtEl>
                                          <p:spTgt spid="15258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2584"/>
                                        </p:tgtEl>
                                        <p:attrNameLst>
                                          <p:attrName>style.visibility</p:attrName>
                                        </p:attrNameLst>
                                      </p:cBhvr>
                                      <p:to>
                                        <p:strVal val="visible"/>
                                      </p:to>
                                    </p:set>
                                    <p:animEffect transition="in" filter="blinds(horizontal)">
                                      <p:cBhvr>
                                        <p:cTn id="27" dur="500"/>
                                        <p:tgtEl>
                                          <p:spTgt spid="152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207544E-0E3E-4D7E-AA8F-F38197060039}" type="slidenum">
              <a:rPr lang="en-US"/>
              <a:pPr>
                <a:defRPr/>
              </a:pPr>
              <a:t>78</a:t>
            </a:fld>
            <a:endParaRPr lang="en-US"/>
          </a:p>
        </p:txBody>
      </p:sp>
      <p:sp>
        <p:nvSpPr>
          <p:cNvPr id="45059" name="Rectangle 2"/>
          <p:cNvSpPr>
            <a:spLocks noGrp="1" noChangeArrowheads="1"/>
          </p:cNvSpPr>
          <p:nvPr>
            <p:ph type="title"/>
          </p:nvPr>
        </p:nvSpPr>
        <p:spPr/>
        <p:txBody>
          <a:bodyPr/>
          <a:lstStyle/>
          <a:p>
            <a:r>
              <a:rPr lang="en-US" sz="3200" smtClean="0"/>
              <a:t>Methods Of Health Communication</a:t>
            </a:r>
            <a:br>
              <a:rPr lang="en-US" sz="3200" smtClean="0"/>
            </a:br>
            <a:r>
              <a:rPr lang="en-US" sz="3200" smtClean="0"/>
              <a:t> </a:t>
            </a:r>
            <a:r>
              <a:rPr lang="en-US" sz="3200" smtClean="0">
                <a:solidFill>
                  <a:srgbClr val="2A8A71"/>
                </a:solidFill>
              </a:rPr>
              <a:t>Group Approach</a:t>
            </a:r>
          </a:p>
        </p:txBody>
      </p:sp>
      <p:sp>
        <p:nvSpPr>
          <p:cNvPr id="155651" name="Rectangle 3"/>
          <p:cNvSpPr>
            <a:spLocks noGrp="1" noChangeArrowheads="1"/>
          </p:cNvSpPr>
          <p:nvPr>
            <p:ph type="body" idx="1"/>
          </p:nvPr>
        </p:nvSpPr>
        <p:spPr>
          <a:xfrm>
            <a:off x="990600" y="1828800"/>
            <a:ext cx="7772400" cy="4648200"/>
          </a:xfrm>
        </p:spPr>
        <p:txBody>
          <a:bodyPr/>
          <a:lstStyle/>
          <a:p>
            <a:r>
              <a:rPr lang="en-US" smtClean="0"/>
              <a:t>Exhibits</a:t>
            </a:r>
          </a:p>
          <a:p>
            <a:pPr lvl="1"/>
            <a:r>
              <a:rPr lang="en-US" smtClean="0"/>
              <a:t>Objects, models, specimens etc</a:t>
            </a:r>
          </a:p>
          <a:p>
            <a:r>
              <a:rPr lang="en-US" smtClean="0"/>
              <a:t>Films &amp; charts</a:t>
            </a:r>
          </a:p>
          <a:p>
            <a:pPr lvl="1"/>
            <a:endParaRPr lang="en-US" smtClean="0"/>
          </a:p>
          <a:p>
            <a:r>
              <a:rPr lang="en-US" smtClean="0"/>
              <a:t>Disadvantages of lectures</a:t>
            </a:r>
          </a:p>
          <a:p>
            <a:pPr lvl="1"/>
            <a:r>
              <a:rPr lang="en-US" smtClean="0"/>
              <a:t>Minimal involvement of audience</a:t>
            </a:r>
          </a:p>
          <a:p>
            <a:pPr lvl="1"/>
            <a:r>
              <a:rPr lang="en-US" smtClean="0"/>
              <a:t>Learning is passive</a:t>
            </a:r>
          </a:p>
          <a:p>
            <a:pPr lvl="1"/>
            <a:r>
              <a:rPr lang="en-US" smtClean="0"/>
              <a:t>Don not  stimulate thinking/problem solving capacity</a:t>
            </a:r>
          </a:p>
          <a:p>
            <a:pPr lvl="1"/>
            <a:r>
              <a:rPr lang="en-US" smtClean="0"/>
              <a:t>Comprehension varies with audience</a:t>
            </a:r>
          </a:p>
          <a:p>
            <a:pPr lvl="1"/>
            <a:r>
              <a:rPr lang="en-US" smtClean="0"/>
              <a:t>Behavior not necessarily affected</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5651">
                                            <p:txEl>
                                              <p:pRg st="4" end="4"/>
                                            </p:txEl>
                                          </p:spTgt>
                                        </p:tgtEl>
                                        <p:attrNameLst>
                                          <p:attrName>style.visibility</p:attrName>
                                        </p:attrNameLst>
                                      </p:cBhvr>
                                      <p:to>
                                        <p:strVal val="visible"/>
                                      </p:to>
                                    </p:set>
                                    <p:animEffect transition="in" filter="blinds(horizontal)">
                                      <p:cBhvr>
                                        <p:cTn id="7" dur="500"/>
                                        <p:tgtEl>
                                          <p:spTgt spid="155651">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5651">
                                            <p:txEl>
                                              <p:pRg st="5" end="5"/>
                                            </p:txEl>
                                          </p:spTgt>
                                        </p:tgtEl>
                                        <p:attrNameLst>
                                          <p:attrName>style.visibility</p:attrName>
                                        </p:attrNameLst>
                                      </p:cBhvr>
                                      <p:to>
                                        <p:strVal val="visible"/>
                                      </p:to>
                                    </p:set>
                                    <p:animEffect transition="in" filter="blinds(horizontal)">
                                      <p:cBhvr>
                                        <p:cTn id="10" dur="500"/>
                                        <p:tgtEl>
                                          <p:spTgt spid="155651">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5651">
                                            <p:txEl>
                                              <p:pRg st="6" end="6"/>
                                            </p:txEl>
                                          </p:spTgt>
                                        </p:tgtEl>
                                        <p:attrNameLst>
                                          <p:attrName>style.visibility</p:attrName>
                                        </p:attrNameLst>
                                      </p:cBhvr>
                                      <p:to>
                                        <p:strVal val="visible"/>
                                      </p:to>
                                    </p:set>
                                    <p:animEffect transition="in" filter="blinds(horizontal)">
                                      <p:cBhvr>
                                        <p:cTn id="13" dur="500"/>
                                        <p:tgtEl>
                                          <p:spTgt spid="155651">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55651">
                                            <p:txEl>
                                              <p:pRg st="7" end="7"/>
                                            </p:txEl>
                                          </p:spTgt>
                                        </p:tgtEl>
                                        <p:attrNameLst>
                                          <p:attrName>style.visibility</p:attrName>
                                        </p:attrNameLst>
                                      </p:cBhvr>
                                      <p:to>
                                        <p:strVal val="visible"/>
                                      </p:to>
                                    </p:set>
                                    <p:animEffect transition="in" filter="blinds(horizontal)">
                                      <p:cBhvr>
                                        <p:cTn id="16" dur="500"/>
                                        <p:tgtEl>
                                          <p:spTgt spid="155651">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55651">
                                            <p:txEl>
                                              <p:pRg st="8" end="8"/>
                                            </p:txEl>
                                          </p:spTgt>
                                        </p:tgtEl>
                                        <p:attrNameLst>
                                          <p:attrName>style.visibility</p:attrName>
                                        </p:attrNameLst>
                                      </p:cBhvr>
                                      <p:to>
                                        <p:strVal val="visible"/>
                                      </p:to>
                                    </p:set>
                                    <p:animEffect transition="in" filter="blinds(horizontal)">
                                      <p:cBhvr>
                                        <p:cTn id="19" dur="500"/>
                                        <p:tgtEl>
                                          <p:spTgt spid="155651">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55651">
                                            <p:txEl>
                                              <p:pRg st="9" end="9"/>
                                            </p:txEl>
                                          </p:spTgt>
                                        </p:tgtEl>
                                        <p:attrNameLst>
                                          <p:attrName>style.visibility</p:attrName>
                                        </p:attrNameLst>
                                      </p:cBhvr>
                                      <p:to>
                                        <p:strVal val="visible"/>
                                      </p:to>
                                    </p:set>
                                    <p:animEffect transition="in" filter="blinds(horizontal)">
                                      <p:cBhvr>
                                        <p:cTn id="22" dur="500"/>
                                        <p:tgtEl>
                                          <p:spTgt spid="1556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p:cNvSpPr>
            <a:spLocks noGrp="1"/>
          </p:cNvSpPr>
          <p:nvPr>
            <p:ph type="sldNum" sz="quarter" idx="12"/>
          </p:nvPr>
        </p:nvSpPr>
        <p:spPr/>
        <p:txBody>
          <a:bodyPr/>
          <a:lstStyle/>
          <a:p>
            <a:pPr>
              <a:defRPr/>
            </a:pPr>
            <a:fld id="{BD89670E-ED31-47FB-A96C-715A993A396D}" type="slidenum">
              <a:rPr lang="en-US"/>
              <a:pPr>
                <a:defRPr/>
              </a:pPr>
              <a:t>79</a:t>
            </a:fld>
            <a:endParaRPr lang="en-US"/>
          </a:p>
        </p:txBody>
      </p:sp>
      <p:sp>
        <p:nvSpPr>
          <p:cNvPr id="46083" name="Rectangle 2"/>
          <p:cNvSpPr>
            <a:spLocks noGrp="1" noChangeArrowheads="1"/>
          </p:cNvSpPr>
          <p:nvPr>
            <p:ph type="title"/>
          </p:nvPr>
        </p:nvSpPr>
        <p:spPr/>
        <p:txBody>
          <a:bodyPr/>
          <a:lstStyle/>
          <a:p>
            <a:r>
              <a:rPr lang="en-US" sz="3200" smtClean="0"/>
              <a:t>Methods Of Health Communication</a:t>
            </a:r>
            <a:br>
              <a:rPr lang="en-US" sz="3200" smtClean="0"/>
            </a:br>
            <a:r>
              <a:rPr lang="en-US" sz="3200" smtClean="0"/>
              <a:t> </a:t>
            </a:r>
            <a:r>
              <a:rPr lang="en-US" sz="3200" smtClean="0">
                <a:solidFill>
                  <a:srgbClr val="2A8A71"/>
                </a:solidFill>
              </a:rPr>
              <a:t>Group Approach</a:t>
            </a:r>
          </a:p>
        </p:txBody>
      </p:sp>
      <p:sp>
        <p:nvSpPr>
          <p:cNvPr id="46084" name="Rectangle 3"/>
          <p:cNvSpPr>
            <a:spLocks noGrp="1" noChangeArrowheads="1"/>
          </p:cNvSpPr>
          <p:nvPr>
            <p:ph type="body" sz="half" idx="1"/>
          </p:nvPr>
        </p:nvSpPr>
        <p:spPr>
          <a:xfrm>
            <a:off x="685800" y="1828800"/>
            <a:ext cx="5867400" cy="4114800"/>
          </a:xfrm>
        </p:spPr>
        <p:txBody>
          <a:bodyPr/>
          <a:lstStyle/>
          <a:p>
            <a:r>
              <a:rPr lang="en-US" smtClean="0"/>
              <a:t>Demonstrations </a:t>
            </a:r>
          </a:p>
          <a:p>
            <a:pPr lvl="1"/>
            <a:r>
              <a:rPr lang="en-US" smtClean="0"/>
              <a:t>Arouses interest</a:t>
            </a:r>
          </a:p>
          <a:p>
            <a:pPr lvl="1"/>
            <a:r>
              <a:rPr lang="en-US" smtClean="0"/>
              <a:t>Persuades</a:t>
            </a:r>
          </a:p>
        </p:txBody>
      </p:sp>
      <p:pic>
        <p:nvPicPr>
          <p:cNvPr id="46085" name="Picture 6" descr="main_pic_post_grad"/>
          <p:cNvPicPr>
            <a:picLocks noGrp="1" noChangeAspect="1" noChangeArrowheads="1"/>
          </p:cNvPicPr>
          <p:nvPr>
            <p:ph sz="quarter" idx="3"/>
          </p:nvPr>
        </p:nvPicPr>
        <p:blipFill>
          <a:blip r:embed="rId2"/>
          <a:srcRect/>
          <a:stretch>
            <a:fillRect/>
          </a:stretch>
        </p:blipFill>
        <p:spPr>
          <a:xfrm>
            <a:off x="2743200" y="3505200"/>
            <a:ext cx="3810000" cy="2895600"/>
          </a:xfrm>
          <a:noFill/>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A3D7721-6A00-4455-B581-5342B226B594}" type="slidenum">
              <a:rPr lang="en-US"/>
              <a:pPr>
                <a:defRPr/>
              </a:pPr>
              <a:t>8</a:t>
            </a:fld>
            <a:endParaRPr lang="en-US"/>
          </a:p>
        </p:txBody>
      </p:sp>
      <p:sp>
        <p:nvSpPr>
          <p:cNvPr id="11267" name="Rectangle 2"/>
          <p:cNvSpPr>
            <a:spLocks noGrp="1" noChangeArrowheads="1"/>
          </p:cNvSpPr>
          <p:nvPr>
            <p:ph type="title"/>
          </p:nvPr>
        </p:nvSpPr>
        <p:spPr/>
        <p:txBody>
          <a:bodyPr/>
          <a:lstStyle/>
          <a:p>
            <a:r>
              <a:rPr lang="en-US" sz="3200" smtClean="0"/>
              <a:t>Process Of  Communication In </a:t>
            </a:r>
            <a:br>
              <a:rPr lang="en-US" sz="3200" smtClean="0"/>
            </a:br>
            <a:r>
              <a:rPr lang="en-US" sz="3200" smtClean="0"/>
              <a:t>Health  Education</a:t>
            </a:r>
          </a:p>
        </p:txBody>
      </p:sp>
      <p:sp>
        <p:nvSpPr>
          <p:cNvPr id="11268" name="Rectangle 3"/>
          <p:cNvSpPr>
            <a:spLocks noGrp="1" noChangeArrowheads="1"/>
          </p:cNvSpPr>
          <p:nvPr>
            <p:ph type="body" idx="1"/>
          </p:nvPr>
        </p:nvSpPr>
        <p:spPr>
          <a:xfrm>
            <a:off x="990600" y="1828800"/>
            <a:ext cx="7772400" cy="4648200"/>
          </a:xfrm>
        </p:spPr>
        <p:txBody>
          <a:bodyPr/>
          <a:lstStyle/>
          <a:p>
            <a:r>
              <a:rPr lang="en-US" smtClean="0"/>
              <a:t>Message</a:t>
            </a:r>
          </a:p>
          <a:p>
            <a:pPr lvl="1"/>
            <a:r>
              <a:rPr lang="en-US" smtClean="0"/>
              <a:t>In line with the objectives</a:t>
            </a:r>
          </a:p>
          <a:p>
            <a:pPr lvl="1"/>
            <a:r>
              <a:rPr lang="en-US" smtClean="0"/>
              <a:t>Meaningful</a:t>
            </a:r>
          </a:p>
          <a:p>
            <a:pPr lvl="1"/>
            <a:r>
              <a:rPr lang="en-US" smtClean="0"/>
              <a:t>Based on felt needs</a:t>
            </a:r>
          </a:p>
          <a:p>
            <a:pPr lvl="1"/>
            <a:r>
              <a:rPr lang="en-US" smtClean="0"/>
              <a:t>Clear &amp; understandable</a:t>
            </a:r>
          </a:p>
          <a:p>
            <a:pPr lvl="1"/>
            <a:r>
              <a:rPr lang="en-US" smtClean="0"/>
              <a:t>Specific &amp; accurate</a:t>
            </a:r>
          </a:p>
          <a:p>
            <a:pPr lvl="1"/>
            <a:r>
              <a:rPr lang="en-US" smtClean="0"/>
              <a:t>Timely &amp; adequate</a:t>
            </a:r>
          </a:p>
          <a:p>
            <a:pPr lvl="1"/>
            <a:r>
              <a:rPr lang="en-US" smtClean="0"/>
              <a:t>Fitting the audience</a:t>
            </a:r>
          </a:p>
          <a:p>
            <a:pPr lvl="1"/>
            <a:r>
              <a:rPr lang="en-US" smtClean="0"/>
              <a:t>Interesting</a:t>
            </a:r>
          </a:p>
          <a:p>
            <a:pPr lvl="1"/>
            <a:r>
              <a:rPr lang="en-US" smtClean="0"/>
              <a:t>Culturally &amp; socially appropriate</a:t>
            </a:r>
          </a:p>
        </p:txBody>
      </p:sp>
    </p:spTree>
  </p:cSld>
  <p:clrMapOvr>
    <a:masterClrMapping/>
  </p:clrMapOvr>
  <p:transition>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5D589785-1E02-4D45-B159-92131D6B9CF5}" type="slidenum">
              <a:rPr lang="en-US"/>
              <a:pPr>
                <a:defRPr/>
              </a:pPr>
              <a:t>80</a:t>
            </a:fld>
            <a:endParaRPr lang="en-US"/>
          </a:p>
        </p:txBody>
      </p:sp>
      <p:sp>
        <p:nvSpPr>
          <p:cNvPr id="47107" name="Rectangle 2"/>
          <p:cNvSpPr>
            <a:spLocks noGrp="1" noChangeArrowheads="1"/>
          </p:cNvSpPr>
          <p:nvPr>
            <p:ph type="title"/>
          </p:nvPr>
        </p:nvSpPr>
        <p:spPr>
          <a:xfrm>
            <a:off x="838200" y="381000"/>
            <a:ext cx="7772400" cy="685800"/>
          </a:xfrm>
        </p:spPr>
        <p:txBody>
          <a:bodyPr/>
          <a:lstStyle/>
          <a:p>
            <a:r>
              <a:rPr lang="en-US" sz="3200" smtClean="0"/>
              <a:t>Methods Of Health Communication</a:t>
            </a:r>
            <a:br>
              <a:rPr lang="en-US" sz="3200" smtClean="0"/>
            </a:br>
            <a:r>
              <a:rPr lang="en-US" sz="3200" smtClean="0"/>
              <a:t> </a:t>
            </a:r>
            <a:r>
              <a:rPr lang="en-US" sz="3200" smtClean="0">
                <a:solidFill>
                  <a:srgbClr val="2A8A71"/>
                </a:solidFill>
              </a:rPr>
              <a:t>Group Approach</a:t>
            </a:r>
          </a:p>
        </p:txBody>
      </p:sp>
      <p:sp>
        <p:nvSpPr>
          <p:cNvPr id="159747" name="Rectangle 3"/>
          <p:cNvSpPr>
            <a:spLocks noGrp="1" noChangeArrowheads="1"/>
          </p:cNvSpPr>
          <p:nvPr>
            <p:ph type="body" sz="half" idx="1"/>
          </p:nvPr>
        </p:nvSpPr>
        <p:spPr>
          <a:xfrm>
            <a:off x="990600" y="1143000"/>
            <a:ext cx="7772400" cy="4114800"/>
          </a:xfrm>
        </p:spPr>
        <p:txBody>
          <a:bodyPr/>
          <a:lstStyle/>
          <a:p>
            <a:pPr marL="533400" indent="-533400"/>
            <a:r>
              <a:rPr lang="en-US" smtClean="0"/>
              <a:t>Group discussion</a:t>
            </a:r>
          </a:p>
          <a:p>
            <a:pPr marL="914400" lvl="1" indent="-457200"/>
            <a:r>
              <a:rPr lang="en-US" smtClean="0"/>
              <a:t>Free exchange of ideas, opinion &amp; knowledge</a:t>
            </a:r>
          </a:p>
          <a:p>
            <a:pPr marL="914400" lvl="1" indent="-457200"/>
            <a:r>
              <a:rPr lang="en-US" smtClean="0"/>
              <a:t>Group - &gt;6, &lt;12</a:t>
            </a:r>
          </a:p>
          <a:p>
            <a:pPr marL="1295400" lvl="2" indent="-381000">
              <a:buFontTx/>
              <a:buAutoNum type="arabicPeriod"/>
            </a:pPr>
            <a:r>
              <a:rPr lang="en-US" smtClean="0"/>
              <a:t>Express ideas clearly &amp; consistently</a:t>
            </a:r>
          </a:p>
          <a:p>
            <a:pPr marL="1295400" lvl="2" indent="-381000">
              <a:buFontTx/>
              <a:buAutoNum type="arabicPeriod"/>
            </a:pPr>
            <a:r>
              <a:rPr lang="en-US" smtClean="0"/>
              <a:t>Listen what others say</a:t>
            </a:r>
          </a:p>
          <a:p>
            <a:pPr marL="1295400" lvl="2" indent="-381000">
              <a:buFontTx/>
              <a:buAutoNum type="arabicPeriod"/>
            </a:pPr>
            <a:r>
              <a:rPr lang="en-US" smtClean="0"/>
              <a:t>Do not interrupt </a:t>
            </a:r>
          </a:p>
          <a:p>
            <a:pPr marL="1295400" lvl="2" indent="-381000">
              <a:buFontTx/>
              <a:buAutoNum type="arabicPeriod"/>
            </a:pPr>
            <a:r>
              <a:rPr lang="en-US" smtClean="0"/>
              <a:t>Make only relevant remarks</a:t>
            </a:r>
          </a:p>
          <a:p>
            <a:pPr marL="1295400" lvl="2" indent="-381000">
              <a:buFontTx/>
              <a:buAutoNum type="arabicPeriod"/>
            </a:pPr>
            <a:r>
              <a:rPr lang="en-US" smtClean="0"/>
              <a:t>Accept criticism gracefully</a:t>
            </a:r>
          </a:p>
          <a:p>
            <a:pPr marL="1295400" lvl="2" indent="-381000">
              <a:buFontTx/>
              <a:buAutoNum type="arabicPeriod"/>
            </a:pPr>
            <a:r>
              <a:rPr lang="en-US" smtClean="0"/>
              <a:t>Help to reach conclusion</a:t>
            </a:r>
          </a:p>
        </p:txBody>
      </p:sp>
      <p:pic>
        <p:nvPicPr>
          <p:cNvPr id="47109" name="Picture 4" descr="Discussion%20group%20sitting%20in%20chairs%20in%20a%20circle"/>
          <p:cNvPicPr>
            <a:picLocks noGrp="1" noChangeAspect="1" noChangeArrowheads="1"/>
          </p:cNvPicPr>
          <p:nvPr>
            <p:ph sz="half" idx="2"/>
          </p:nvPr>
        </p:nvPicPr>
        <p:blipFill>
          <a:blip r:embed="rId3"/>
          <a:srcRect/>
          <a:stretch>
            <a:fillRect/>
          </a:stretch>
        </p:blipFill>
        <p:spPr>
          <a:xfrm>
            <a:off x="5257800" y="2819400"/>
            <a:ext cx="3810000" cy="2857500"/>
          </a:xfr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9747">
                                            <p:txEl>
                                              <p:pRg st="3" end="3"/>
                                            </p:txEl>
                                          </p:spTgt>
                                        </p:tgtEl>
                                        <p:attrNameLst>
                                          <p:attrName>style.visibility</p:attrName>
                                        </p:attrNameLst>
                                      </p:cBhvr>
                                      <p:to>
                                        <p:strVal val="visible"/>
                                      </p:to>
                                    </p:set>
                                    <p:animEffect transition="in" filter="blinds(horizontal)">
                                      <p:cBhvr>
                                        <p:cTn id="7" dur="500"/>
                                        <p:tgtEl>
                                          <p:spTgt spid="159747">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9747">
                                            <p:txEl>
                                              <p:pRg st="4" end="4"/>
                                            </p:txEl>
                                          </p:spTgt>
                                        </p:tgtEl>
                                        <p:attrNameLst>
                                          <p:attrName>style.visibility</p:attrName>
                                        </p:attrNameLst>
                                      </p:cBhvr>
                                      <p:to>
                                        <p:strVal val="visible"/>
                                      </p:to>
                                    </p:set>
                                    <p:animEffect transition="in" filter="blinds(horizontal)">
                                      <p:cBhvr>
                                        <p:cTn id="10" dur="500"/>
                                        <p:tgtEl>
                                          <p:spTgt spid="159747">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9747">
                                            <p:txEl>
                                              <p:pRg st="5" end="5"/>
                                            </p:txEl>
                                          </p:spTgt>
                                        </p:tgtEl>
                                        <p:attrNameLst>
                                          <p:attrName>style.visibility</p:attrName>
                                        </p:attrNameLst>
                                      </p:cBhvr>
                                      <p:to>
                                        <p:strVal val="visible"/>
                                      </p:to>
                                    </p:set>
                                    <p:animEffect transition="in" filter="blinds(horizontal)">
                                      <p:cBhvr>
                                        <p:cTn id="13" dur="500"/>
                                        <p:tgtEl>
                                          <p:spTgt spid="159747">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59747">
                                            <p:txEl>
                                              <p:pRg st="6" end="6"/>
                                            </p:txEl>
                                          </p:spTgt>
                                        </p:tgtEl>
                                        <p:attrNameLst>
                                          <p:attrName>style.visibility</p:attrName>
                                        </p:attrNameLst>
                                      </p:cBhvr>
                                      <p:to>
                                        <p:strVal val="visible"/>
                                      </p:to>
                                    </p:set>
                                    <p:animEffect transition="in" filter="blinds(horizontal)">
                                      <p:cBhvr>
                                        <p:cTn id="16" dur="500"/>
                                        <p:tgtEl>
                                          <p:spTgt spid="159747">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59747">
                                            <p:txEl>
                                              <p:pRg st="7" end="7"/>
                                            </p:txEl>
                                          </p:spTgt>
                                        </p:tgtEl>
                                        <p:attrNameLst>
                                          <p:attrName>style.visibility</p:attrName>
                                        </p:attrNameLst>
                                      </p:cBhvr>
                                      <p:to>
                                        <p:strVal val="visible"/>
                                      </p:to>
                                    </p:set>
                                    <p:animEffect transition="in" filter="blinds(horizontal)">
                                      <p:cBhvr>
                                        <p:cTn id="19" dur="500"/>
                                        <p:tgtEl>
                                          <p:spTgt spid="159747">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59747">
                                            <p:txEl>
                                              <p:pRg st="8" end="8"/>
                                            </p:txEl>
                                          </p:spTgt>
                                        </p:tgtEl>
                                        <p:attrNameLst>
                                          <p:attrName>style.visibility</p:attrName>
                                        </p:attrNameLst>
                                      </p:cBhvr>
                                      <p:to>
                                        <p:strVal val="visible"/>
                                      </p:to>
                                    </p:set>
                                    <p:animEffect transition="in" filter="blinds(horizontal)">
                                      <p:cBhvr>
                                        <p:cTn id="22" dur="500"/>
                                        <p:tgtEl>
                                          <p:spTgt spid="159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7A31589F-1AF7-4F8A-A726-32B48A909FA0}" type="slidenum">
              <a:rPr lang="en-US"/>
              <a:pPr>
                <a:defRPr/>
              </a:pPr>
              <a:t>81</a:t>
            </a:fld>
            <a:endParaRPr lang="en-US"/>
          </a:p>
        </p:txBody>
      </p:sp>
      <p:sp>
        <p:nvSpPr>
          <p:cNvPr id="48131" name="Rectangle 2"/>
          <p:cNvSpPr>
            <a:spLocks noGrp="1" noChangeArrowheads="1"/>
          </p:cNvSpPr>
          <p:nvPr>
            <p:ph type="title"/>
          </p:nvPr>
        </p:nvSpPr>
        <p:spPr/>
        <p:txBody>
          <a:bodyPr/>
          <a:lstStyle/>
          <a:p>
            <a:r>
              <a:rPr lang="en-US" sz="3200" smtClean="0"/>
              <a:t>Methods Of Health Communication</a:t>
            </a:r>
            <a:br>
              <a:rPr lang="en-US" sz="3200" smtClean="0"/>
            </a:br>
            <a:r>
              <a:rPr lang="en-US" sz="3200" smtClean="0"/>
              <a:t> </a:t>
            </a:r>
            <a:r>
              <a:rPr lang="en-US" sz="3200" smtClean="0">
                <a:solidFill>
                  <a:srgbClr val="2A8A71"/>
                </a:solidFill>
              </a:rPr>
              <a:t>Group Approach</a:t>
            </a:r>
          </a:p>
        </p:txBody>
      </p:sp>
      <p:sp>
        <p:nvSpPr>
          <p:cNvPr id="48132" name="Rectangle 3"/>
          <p:cNvSpPr>
            <a:spLocks noGrp="1" noChangeArrowheads="1"/>
          </p:cNvSpPr>
          <p:nvPr>
            <p:ph type="body" idx="1"/>
          </p:nvPr>
        </p:nvSpPr>
        <p:spPr/>
        <p:txBody>
          <a:bodyPr/>
          <a:lstStyle/>
          <a:p>
            <a:r>
              <a:rPr lang="en-US" smtClean="0"/>
              <a:t>Group discussion</a:t>
            </a:r>
          </a:p>
          <a:p>
            <a:pPr lvl="1">
              <a:buFontTx/>
              <a:buBlip>
                <a:blip r:embed="rId2"/>
              </a:buBlip>
            </a:pPr>
            <a:r>
              <a:rPr lang="en-US" smtClean="0"/>
              <a:t>Adv :</a:t>
            </a:r>
          </a:p>
          <a:p>
            <a:pPr lvl="2">
              <a:buFontTx/>
              <a:buNone/>
            </a:pPr>
            <a:r>
              <a:rPr lang="en-US" smtClean="0"/>
              <a:t>Decision is accepted easily</a:t>
            </a:r>
          </a:p>
          <a:p>
            <a:pPr lvl="1">
              <a:buFontTx/>
              <a:buBlip>
                <a:blip r:embed="rId2"/>
              </a:buBlip>
            </a:pPr>
            <a:r>
              <a:rPr lang="en-US" smtClean="0"/>
              <a:t>Limitations</a:t>
            </a:r>
          </a:p>
          <a:p>
            <a:pPr lvl="2"/>
            <a:endParaRPr lang="en-US" smtClean="0"/>
          </a:p>
          <a:p>
            <a:pPr lvl="1"/>
            <a:endParaRPr lang="en-US" smtClean="0"/>
          </a:p>
        </p:txBody>
      </p:sp>
      <p:sp>
        <p:nvSpPr>
          <p:cNvPr id="48133" name="AutoShape 4"/>
          <p:cNvSpPr>
            <a:spLocks noChangeArrowheads="1"/>
          </p:cNvSpPr>
          <p:nvPr/>
        </p:nvSpPr>
        <p:spPr bwMode="auto">
          <a:xfrm>
            <a:off x="4038600" y="4038600"/>
            <a:ext cx="1600200" cy="1600200"/>
          </a:xfrm>
          <a:prstGeom prst="octagon">
            <a:avLst>
              <a:gd name="adj" fmla="val 29287"/>
            </a:avLst>
          </a:prstGeom>
          <a:noFill/>
          <a:ln w="12700" cap="sq">
            <a:solidFill>
              <a:schemeClr val="tx1"/>
            </a:solidFill>
            <a:miter lim="800000"/>
            <a:headEnd type="none" w="sm" len="sm"/>
            <a:tailEnd type="none" w="sm" len="sm"/>
          </a:ln>
        </p:spPr>
        <p:txBody>
          <a:bodyPr wrap="none" anchor="ctr"/>
          <a:lstStyle/>
          <a:p>
            <a:endParaRPr lang="en-US"/>
          </a:p>
        </p:txBody>
      </p:sp>
      <p:sp>
        <p:nvSpPr>
          <p:cNvPr id="48134" name="Oval 5"/>
          <p:cNvSpPr>
            <a:spLocks noChangeArrowheads="1"/>
          </p:cNvSpPr>
          <p:nvPr/>
        </p:nvSpPr>
        <p:spPr bwMode="auto">
          <a:xfrm>
            <a:off x="3657600" y="3657600"/>
            <a:ext cx="2362200" cy="2438400"/>
          </a:xfrm>
          <a:prstGeom prst="ellipse">
            <a:avLst/>
          </a:prstGeom>
          <a:noFill/>
          <a:ln w="12700" cap="sq">
            <a:solidFill>
              <a:schemeClr val="tx1"/>
            </a:solidFill>
            <a:round/>
            <a:headEnd type="none" w="sm" len="sm"/>
            <a:tailEnd type="none" w="sm" len="sm"/>
          </a:ln>
        </p:spPr>
        <p:txBody>
          <a:bodyPr wrap="none" anchor="ctr"/>
          <a:lstStyle/>
          <a:p>
            <a:endParaRPr lang="en-US"/>
          </a:p>
        </p:txBody>
      </p:sp>
      <p:sp>
        <p:nvSpPr>
          <p:cNvPr id="48135" name="Line 6"/>
          <p:cNvSpPr>
            <a:spLocks noChangeShapeType="1"/>
          </p:cNvSpPr>
          <p:nvPr/>
        </p:nvSpPr>
        <p:spPr bwMode="auto">
          <a:xfrm flipV="1">
            <a:off x="4038600" y="4038600"/>
            <a:ext cx="1143000" cy="1143000"/>
          </a:xfrm>
          <a:prstGeom prst="line">
            <a:avLst/>
          </a:prstGeom>
          <a:noFill/>
          <a:ln w="28575" cap="sq">
            <a:solidFill>
              <a:srgbClr val="B63694"/>
            </a:solidFill>
            <a:round/>
            <a:headEnd type="none" w="sm" len="sm"/>
            <a:tailEnd type="none" w="sm" len="sm"/>
          </a:ln>
        </p:spPr>
        <p:txBody>
          <a:bodyPr/>
          <a:lstStyle/>
          <a:p>
            <a:endParaRPr lang="en-US"/>
          </a:p>
        </p:txBody>
      </p:sp>
      <p:sp>
        <p:nvSpPr>
          <p:cNvPr id="48136" name="Line 7"/>
          <p:cNvSpPr>
            <a:spLocks noChangeShapeType="1"/>
          </p:cNvSpPr>
          <p:nvPr/>
        </p:nvSpPr>
        <p:spPr bwMode="auto">
          <a:xfrm>
            <a:off x="4038600" y="5181600"/>
            <a:ext cx="1600200" cy="0"/>
          </a:xfrm>
          <a:prstGeom prst="line">
            <a:avLst/>
          </a:prstGeom>
          <a:noFill/>
          <a:ln w="28575" cap="sq">
            <a:solidFill>
              <a:srgbClr val="B63694"/>
            </a:solidFill>
            <a:round/>
            <a:headEnd type="none" w="sm" len="sm"/>
            <a:tailEnd type="none" w="sm" len="sm"/>
          </a:ln>
        </p:spPr>
        <p:txBody>
          <a:bodyPr/>
          <a:lstStyle/>
          <a:p>
            <a:endParaRPr lang="en-US"/>
          </a:p>
        </p:txBody>
      </p:sp>
      <p:sp>
        <p:nvSpPr>
          <p:cNvPr id="48137" name="Line 8"/>
          <p:cNvSpPr>
            <a:spLocks noChangeShapeType="1"/>
          </p:cNvSpPr>
          <p:nvPr/>
        </p:nvSpPr>
        <p:spPr bwMode="auto">
          <a:xfrm flipV="1">
            <a:off x="4038600" y="4495800"/>
            <a:ext cx="1600200" cy="685800"/>
          </a:xfrm>
          <a:prstGeom prst="line">
            <a:avLst/>
          </a:prstGeom>
          <a:noFill/>
          <a:ln w="28575" cap="sq">
            <a:solidFill>
              <a:srgbClr val="B63694"/>
            </a:solidFill>
            <a:round/>
            <a:headEnd type="none" w="sm" len="sm"/>
            <a:tailEnd type="none" w="sm" len="sm"/>
          </a:ln>
        </p:spPr>
        <p:txBody>
          <a:bodyPr/>
          <a:lstStyle/>
          <a:p>
            <a:endParaRPr lang="en-US"/>
          </a:p>
        </p:txBody>
      </p:sp>
      <p:sp>
        <p:nvSpPr>
          <p:cNvPr id="48138" name="Line 12"/>
          <p:cNvSpPr>
            <a:spLocks noChangeShapeType="1"/>
          </p:cNvSpPr>
          <p:nvPr/>
        </p:nvSpPr>
        <p:spPr bwMode="auto">
          <a:xfrm>
            <a:off x="4495800" y="4038600"/>
            <a:ext cx="1143000" cy="1143000"/>
          </a:xfrm>
          <a:prstGeom prst="line">
            <a:avLst/>
          </a:prstGeom>
          <a:noFill/>
          <a:ln w="28575" cap="sq">
            <a:solidFill>
              <a:srgbClr val="339933"/>
            </a:solidFill>
            <a:round/>
            <a:headEnd type="none" w="sm" len="sm"/>
            <a:tailEnd type="none" w="sm" len="sm"/>
          </a:ln>
        </p:spPr>
        <p:txBody>
          <a:bodyPr/>
          <a:lstStyle/>
          <a:p>
            <a:endParaRPr lang="en-US"/>
          </a:p>
        </p:txBody>
      </p:sp>
      <p:sp>
        <p:nvSpPr>
          <p:cNvPr id="48139" name="Line 13"/>
          <p:cNvSpPr>
            <a:spLocks noChangeShapeType="1"/>
          </p:cNvSpPr>
          <p:nvPr/>
        </p:nvSpPr>
        <p:spPr bwMode="auto">
          <a:xfrm>
            <a:off x="4495800" y="4038600"/>
            <a:ext cx="0" cy="1600200"/>
          </a:xfrm>
          <a:prstGeom prst="line">
            <a:avLst/>
          </a:prstGeom>
          <a:noFill/>
          <a:ln w="28575" cap="sq">
            <a:solidFill>
              <a:srgbClr val="339933"/>
            </a:solidFill>
            <a:round/>
            <a:headEnd type="none" w="sm" len="sm"/>
            <a:tailEnd type="none" w="sm" len="sm"/>
          </a:ln>
        </p:spPr>
        <p:txBody>
          <a:bodyPr/>
          <a:lstStyle/>
          <a:p>
            <a:endParaRPr lang="en-US"/>
          </a:p>
        </p:txBody>
      </p:sp>
      <p:sp>
        <p:nvSpPr>
          <p:cNvPr id="48140" name="Line 14"/>
          <p:cNvSpPr>
            <a:spLocks noChangeShapeType="1"/>
          </p:cNvSpPr>
          <p:nvPr/>
        </p:nvSpPr>
        <p:spPr bwMode="auto">
          <a:xfrm>
            <a:off x="4495800" y="4038600"/>
            <a:ext cx="685800" cy="1600200"/>
          </a:xfrm>
          <a:prstGeom prst="line">
            <a:avLst/>
          </a:prstGeom>
          <a:noFill/>
          <a:ln w="28575" cap="sq">
            <a:solidFill>
              <a:srgbClr val="339933"/>
            </a:solidFill>
            <a:round/>
            <a:headEnd type="none" w="sm" len="sm"/>
            <a:tailEnd type="none" w="sm" len="sm"/>
          </a:ln>
        </p:spPr>
        <p:txBody>
          <a:bodyPr/>
          <a:lstStyle/>
          <a:p>
            <a:endParaRPr lang="en-US"/>
          </a:p>
        </p:txBody>
      </p:sp>
    </p:spTree>
  </p:cSld>
  <p:clrMapOvr>
    <a:masterClrMapping/>
  </p:clrMapOvr>
  <p:transition>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pPr>
              <a:defRPr/>
            </a:pPr>
            <a:fld id="{05468501-79E0-497F-8257-1F3BACC49823}" type="slidenum">
              <a:rPr lang="en-US"/>
              <a:pPr>
                <a:defRPr/>
              </a:pPr>
              <a:t>82</a:t>
            </a:fld>
            <a:endParaRPr lang="en-US"/>
          </a:p>
        </p:txBody>
      </p:sp>
      <p:sp>
        <p:nvSpPr>
          <p:cNvPr id="49155" name="Rectangle 2"/>
          <p:cNvSpPr>
            <a:spLocks noGrp="1" noChangeArrowheads="1"/>
          </p:cNvSpPr>
          <p:nvPr>
            <p:ph type="title"/>
          </p:nvPr>
        </p:nvSpPr>
        <p:spPr/>
        <p:txBody>
          <a:bodyPr/>
          <a:lstStyle/>
          <a:p>
            <a:r>
              <a:rPr lang="en-US" sz="3200" smtClean="0"/>
              <a:t>Methods Of Health Communication</a:t>
            </a:r>
            <a:br>
              <a:rPr lang="en-US" sz="3200" smtClean="0"/>
            </a:br>
            <a:r>
              <a:rPr lang="en-US" sz="3200" smtClean="0"/>
              <a:t> </a:t>
            </a:r>
            <a:r>
              <a:rPr lang="en-US" sz="3200" smtClean="0">
                <a:solidFill>
                  <a:srgbClr val="2A8A71"/>
                </a:solidFill>
              </a:rPr>
              <a:t>Group Approach</a:t>
            </a:r>
          </a:p>
        </p:txBody>
      </p:sp>
      <p:sp>
        <p:nvSpPr>
          <p:cNvPr id="49156" name="Rectangle 3"/>
          <p:cNvSpPr>
            <a:spLocks noGrp="1" noChangeArrowheads="1"/>
          </p:cNvSpPr>
          <p:nvPr>
            <p:ph type="body" sz="half" idx="1"/>
          </p:nvPr>
        </p:nvSpPr>
        <p:spPr/>
        <p:txBody>
          <a:bodyPr/>
          <a:lstStyle/>
          <a:p>
            <a:r>
              <a:rPr lang="en-US" smtClean="0"/>
              <a:t>Panel discussion</a:t>
            </a:r>
          </a:p>
        </p:txBody>
      </p:sp>
      <p:pic>
        <p:nvPicPr>
          <p:cNvPr id="49157" name="Picture 4" descr="163_cartographic_panel_discussion"/>
          <p:cNvPicPr>
            <a:picLocks noGrp="1" noChangeAspect="1" noChangeArrowheads="1"/>
          </p:cNvPicPr>
          <p:nvPr>
            <p:ph sz="quarter" idx="2"/>
          </p:nvPr>
        </p:nvPicPr>
        <p:blipFill>
          <a:blip r:embed="rId2"/>
          <a:srcRect/>
          <a:stretch>
            <a:fillRect/>
          </a:stretch>
        </p:blipFill>
        <p:spPr>
          <a:xfrm>
            <a:off x="1143000" y="2609850"/>
            <a:ext cx="3962400" cy="2971800"/>
          </a:xfrm>
          <a:noFill/>
        </p:spPr>
      </p:pic>
      <p:pic>
        <p:nvPicPr>
          <p:cNvPr id="49158" name="Picture 6" descr="Panel%20discussion%202"/>
          <p:cNvPicPr>
            <a:picLocks noGrp="1" noChangeAspect="1" noChangeArrowheads="1"/>
          </p:cNvPicPr>
          <p:nvPr>
            <p:ph sz="quarter" idx="3"/>
          </p:nvPr>
        </p:nvPicPr>
        <p:blipFill>
          <a:blip r:embed="rId3"/>
          <a:srcRect/>
          <a:stretch>
            <a:fillRect/>
          </a:stretch>
        </p:blipFill>
        <p:spPr>
          <a:xfrm>
            <a:off x="5181600" y="2541588"/>
            <a:ext cx="3733800" cy="3021012"/>
          </a:xfrm>
          <a:noFill/>
        </p:spPr>
      </p:pic>
    </p:spTree>
  </p:cSld>
  <p:clrMapOvr>
    <a:masterClrMapping/>
  </p:clrMapOvr>
  <p:transition>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18768AF3-6A92-4814-990D-92F3269AFA4E}" type="slidenum">
              <a:rPr lang="en-US"/>
              <a:pPr>
                <a:defRPr/>
              </a:pPr>
              <a:t>83</a:t>
            </a:fld>
            <a:endParaRPr lang="en-US"/>
          </a:p>
        </p:txBody>
      </p:sp>
      <p:sp>
        <p:nvSpPr>
          <p:cNvPr id="50179" name="Rectangle 2"/>
          <p:cNvSpPr>
            <a:spLocks noGrp="1" noChangeArrowheads="1"/>
          </p:cNvSpPr>
          <p:nvPr>
            <p:ph type="title"/>
          </p:nvPr>
        </p:nvSpPr>
        <p:spPr/>
        <p:txBody>
          <a:bodyPr/>
          <a:lstStyle/>
          <a:p>
            <a:r>
              <a:rPr lang="en-US" sz="3200" smtClean="0"/>
              <a:t>Methods Of Health Communication</a:t>
            </a:r>
            <a:br>
              <a:rPr lang="en-US" sz="3200" smtClean="0"/>
            </a:br>
            <a:r>
              <a:rPr lang="en-US" sz="3200" smtClean="0">
                <a:solidFill>
                  <a:srgbClr val="2A8A71"/>
                </a:solidFill>
              </a:rPr>
              <a:t>Group Approach</a:t>
            </a:r>
          </a:p>
        </p:txBody>
      </p:sp>
      <p:sp>
        <p:nvSpPr>
          <p:cNvPr id="163843" name="Rectangle 3"/>
          <p:cNvSpPr>
            <a:spLocks noGrp="1" noChangeArrowheads="1"/>
          </p:cNvSpPr>
          <p:nvPr>
            <p:ph type="body" sz="half" idx="1"/>
          </p:nvPr>
        </p:nvSpPr>
        <p:spPr>
          <a:xfrm>
            <a:off x="990600" y="1828800"/>
            <a:ext cx="7924800" cy="4724400"/>
          </a:xfrm>
        </p:spPr>
        <p:txBody>
          <a:bodyPr/>
          <a:lstStyle/>
          <a:p>
            <a:r>
              <a:rPr lang="en-US" smtClean="0"/>
              <a:t>Symposium</a:t>
            </a:r>
          </a:p>
          <a:p>
            <a:endParaRPr lang="en-US" smtClean="0"/>
          </a:p>
          <a:p>
            <a:r>
              <a:rPr lang="en-US" smtClean="0"/>
              <a:t>Workshop </a:t>
            </a:r>
          </a:p>
          <a:p>
            <a:pPr lvl="1"/>
            <a:endParaRPr lang="en-US" smtClean="0"/>
          </a:p>
          <a:p>
            <a:endParaRPr lang="en-US" smtClean="0"/>
          </a:p>
        </p:txBody>
      </p:sp>
      <p:pic>
        <p:nvPicPr>
          <p:cNvPr id="163844" name="Picture 4" descr="workshop%201914-a"/>
          <p:cNvPicPr>
            <a:picLocks noGrp="1" noChangeAspect="1" noChangeArrowheads="1"/>
          </p:cNvPicPr>
          <p:nvPr>
            <p:ph sz="half" idx="2"/>
          </p:nvPr>
        </p:nvPicPr>
        <p:blipFill>
          <a:blip r:embed="rId2"/>
          <a:srcRect/>
          <a:stretch>
            <a:fillRect/>
          </a:stretch>
        </p:blipFill>
        <p:spPr>
          <a:xfrm>
            <a:off x="2514600" y="3581400"/>
            <a:ext cx="3810000" cy="2819400"/>
          </a:xfr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pPr>
              <a:defRPr/>
            </a:pPr>
            <a:fld id="{A38546B5-3B8E-442B-834F-F8E56657E041}" type="slidenum">
              <a:rPr lang="en-US"/>
              <a:pPr>
                <a:defRPr/>
              </a:pPr>
              <a:t>84</a:t>
            </a:fld>
            <a:endParaRPr lang="en-US"/>
          </a:p>
        </p:txBody>
      </p:sp>
      <p:sp>
        <p:nvSpPr>
          <p:cNvPr id="51203" name="Rectangle 2"/>
          <p:cNvSpPr>
            <a:spLocks noGrp="1" noChangeArrowheads="1"/>
          </p:cNvSpPr>
          <p:nvPr>
            <p:ph type="title"/>
          </p:nvPr>
        </p:nvSpPr>
        <p:spPr/>
        <p:txBody>
          <a:bodyPr/>
          <a:lstStyle/>
          <a:p>
            <a:r>
              <a:rPr lang="en-US" sz="3200" smtClean="0"/>
              <a:t>Methods Of Health Communication</a:t>
            </a:r>
            <a:br>
              <a:rPr lang="en-US" sz="3200" smtClean="0"/>
            </a:br>
            <a:r>
              <a:rPr lang="en-US" sz="3200" smtClean="0">
                <a:solidFill>
                  <a:srgbClr val="2A8A71"/>
                </a:solidFill>
              </a:rPr>
              <a:t>Group Approach</a:t>
            </a:r>
          </a:p>
        </p:txBody>
      </p:sp>
      <p:sp>
        <p:nvSpPr>
          <p:cNvPr id="51204" name="Rectangle 3"/>
          <p:cNvSpPr>
            <a:spLocks noGrp="1" noChangeArrowheads="1"/>
          </p:cNvSpPr>
          <p:nvPr>
            <p:ph type="body" sz="half" idx="1"/>
          </p:nvPr>
        </p:nvSpPr>
        <p:spPr>
          <a:xfrm>
            <a:off x="990600" y="1828800"/>
            <a:ext cx="5638800" cy="4114800"/>
          </a:xfrm>
        </p:spPr>
        <p:txBody>
          <a:bodyPr/>
          <a:lstStyle/>
          <a:p>
            <a:r>
              <a:rPr lang="en-US" smtClean="0"/>
              <a:t>Role playing/Socio-drama</a:t>
            </a:r>
          </a:p>
        </p:txBody>
      </p:sp>
      <p:pic>
        <p:nvPicPr>
          <p:cNvPr id="51205" name="Picture 4" descr="cc%20role%20play%203"/>
          <p:cNvPicPr>
            <a:picLocks noGrp="1" noChangeAspect="1" noChangeArrowheads="1"/>
          </p:cNvPicPr>
          <p:nvPr>
            <p:ph sz="quarter" idx="2"/>
          </p:nvPr>
        </p:nvPicPr>
        <p:blipFill>
          <a:blip r:embed="rId2"/>
          <a:srcRect/>
          <a:stretch>
            <a:fillRect/>
          </a:stretch>
        </p:blipFill>
        <p:spPr>
          <a:xfrm>
            <a:off x="1400175" y="2819400"/>
            <a:ext cx="3933825" cy="2952750"/>
          </a:xfrm>
          <a:noFill/>
        </p:spPr>
      </p:pic>
      <p:pic>
        <p:nvPicPr>
          <p:cNvPr id="51206" name="Picture 6" descr="dentalclassroom"/>
          <p:cNvPicPr>
            <a:picLocks noGrp="1" noChangeAspect="1" noChangeArrowheads="1"/>
          </p:cNvPicPr>
          <p:nvPr>
            <p:ph sz="quarter" idx="3"/>
          </p:nvPr>
        </p:nvPicPr>
        <p:blipFill>
          <a:blip r:embed="rId3"/>
          <a:srcRect/>
          <a:stretch>
            <a:fillRect/>
          </a:stretch>
        </p:blipFill>
        <p:spPr>
          <a:xfrm>
            <a:off x="5867400" y="2819400"/>
            <a:ext cx="2022475" cy="2819400"/>
          </a:xfrm>
          <a:noFill/>
        </p:spPr>
      </p:pic>
    </p:spTree>
  </p:cSld>
  <p:clrMapOvr>
    <a:masterClrMapping/>
  </p:clrMapOvr>
  <p:transition>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E6A504C-889F-4E29-8BE5-0C4AAD1BFDC5}" type="slidenum">
              <a:rPr lang="en-US"/>
              <a:pPr>
                <a:defRPr/>
              </a:pPr>
              <a:t>85</a:t>
            </a:fld>
            <a:endParaRPr lang="en-US"/>
          </a:p>
        </p:txBody>
      </p:sp>
      <p:sp>
        <p:nvSpPr>
          <p:cNvPr id="52227" name="Rectangle 2"/>
          <p:cNvSpPr>
            <a:spLocks noGrp="1" noChangeArrowheads="1"/>
          </p:cNvSpPr>
          <p:nvPr>
            <p:ph type="title"/>
          </p:nvPr>
        </p:nvSpPr>
        <p:spPr/>
        <p:txBody>
          <a:bodyPr/>
          <a:lstStyle/>
          <a:p>
            <a:r>
              <a:rPr lang="en-US" smtClean="0"/>
              <a:t>Methods Of Health Communication</a:t>
            </a:r>
          </a:p>
        </p:txBody>
      </p:sp>
      <p:sp>
        <p:nvSpPr>
          <p:cNvPr id="52228" name="Rectangle 3"/>
          <p:cNvSpPr>
            <a:spLocks noGrp="1" noChangeArrowheads="1"/>
          </p:cNvSpPr>
          <p:nvPr>
            <p:ph type="body" idx="1"/>
          </p:nvPr>
        </p:nvSpPr>
        <p:spPr/>
        <p:txBody>
          <a:bodyPr/>
          <a:lstStyle/>
          <a:p>
            <a:r>
              <a:rPr lang="en-US" smtClean="0"/>
              <a:t>Mass approach</a:t>
            </a:r>
          </a:p>
          <a:p>
            <a:pPr lvl="1"/>
            <a:r>
              <a:rPr lang="en-US" smtClean="0"/>
              <a:t>1920- printed matter</a:t>
            </a:r>
          </a:p>
          <a:p>
            <a:pPr lvl="1"/>
            <a:r>
              <a:rPr lang="en-US" smtClean="0"/>
              <a:t>Reach remotest places, large number</a:t>
            </a:r>
          </a:p>
          <a:p>
            <a:pPr lvl="1"/>
            <a:r>
              <a:rPr lang="en-US" smtClean="0"/>
              <a:t>Raising health conscious</a:t>
            </a:r>
          </a:p>
          <a:p>
            <a:pPr lvl="1"/>
            <a:r>
              <a:rPr lang="en-US" smtClean="0"/>
              <a:t>Delivering technical messages</a:t>
            </a:r>
          </a:p>
          <a:p>
            <a:pPr lvl="1"/>
            <a:r>
              <a:rPr lang="en-US" smtClean="0"/>
              <a:t>Popularizing health knowledge</a:t>
            </a:r>
          </a:p>
          <a:p>
            <a:pPr lvl="1"/>
            <a:r>
              <a:rPr lang="en-US" smtClean="0"/>
              <a:t>One –way communication</a:t>
            </a:r>
          </a:p>
          <a:p>
            <a:pPr lvl="1"/>
            <a:r>
              <a:rPr lang="en-US" smtClean="0"/>
              <a:t>Not effective in changing human behavior</a:t>
            </a:r>
          </a:p>
          <a:p>
            <a:pPr lvl="1"/>
            <a:endParaRPr lang="en-US" smtClean="0"/>
          </a:p>
          <a:p>
            <a:pPr lvl="1"/>
            <a:endParaRPr lang="en-US" smtClean="0"/>
          </a:p>
        </p:txBody>
      </p:sp>
    </p:spTree>
  </p:cSld>
  <p:clrMapOvr>
    <a:masterClrMapping/>
  </p:clrMapOvr>
  <p:transition>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EFEA4EFB-3DBB-414B-B09E-05119CA22A9A}" type="slidenum">
              <a:rPr lang="en-US"/>
              <a:pPr>
                <a:defRPr/>
              </a:pPr>
              <a:t>86</a:t>
            </a:fld>
            <a:endParaRPr lang="en-US"/>
          </a:p>
        </p:txBody>
      </p:sp>
      <p:sp>
        <p:nvSpPr>
          <p:cNvPr id="53251" name="Rectangle 2"/>
          <p:cNvSpPr>
            <a:spLocks noGrp="1" noChangeArrowheads="1"/>
          </p:cNvSpPr>
          <p:nvPr>
            <p:ph type="title"/>
          </p:nvPr>
        </p:nvSpPr>
        <p:spPr/>
        <p:txBody>
          <a:bodyPr/>
          <a:lstStyle/>
          <a:p>
            <a:r>
              <a:rPr lang="en-US" sz="3200" smtClean="0"/>
              <a:t>Methods Of Health Communication</a:t>
            </a:r>
            <a:br>
              <a:rPr lang="en-US" sz="3200" smtClean="0"/>
            </a:br>
            <a:r>
              <a:rPr lang="en-US" sz="3200" smtClean="0">
                <a:solidFill>
                  <a:srgbClr val="2A8A71"/>
                </a:solidFill>
              </a:rPr>
              <a:t>Mass Approach</a:t>
            </a:r>
          </a:p>
        </p:txBody>
      </p:sp>
      <p:sp>
        <p:nvSpPr>
          <p:cNvPr id="53252" name="Rectangle 3"/>
          <p:cNvSpPr>
            <a:spLocks noGrp="1" noChangeArrowheads="1"/>
          </p:cNvSpPr>
          <p:nvPr>
            <p:ph type="body" sz="half" idx="1"/>
          </p:nvPr>
        </p:nvSpPr>
        <p:spPr>
          <a:xfrm>
            <a:off x="990600" y="1828800"/>
            <a:ext cx="7620000" cy="4114800"/>
          </a:xfrm>
        </p:spPr>
        <p:txBody>
          <a:bodyPr/>
          <a:lstStyle/>
          <a:p>
            <a:r>
              <a:rPr lang="en-US" smtClean="0"/>
              <a:t>Television</a:t>
            </a:r>
          </a:p>
          <a:p>
            <a:pPr lvl="1"/>
            <a:r>
              <a:rPr lang="en-US" smtClean="0"/>
              <a:t>The most popular media</a:t>
            </a:r>
          </a:p>
          <a:p>
            <a:pPr lvl="1"/>
            <a:r>
              <a:rPr lang="en-US" smtClean="0"/>
              <a:t>Influence public opinion</a:t>
            </a:r>
          </a:p>
          <a:p>
            <a:pPr lvl="1"/>
            <a:r>
              <a:rPr lang="en-US" smtClean="0"/>
              <a:t>Introduce  new ways of life</a:t>
            </a:r>
          </a:p>
          <a:p>
            <a:pPr lvl="1"/>
            <a:r>
              <a:rPr lang="en-US" smtClean="0"/>
              <a:t>Raise level of understanding</a:t>
            </a:r>
          </a:p>
          <a:p>
            <a:pPr lvl="1"/>
            <a:r>
              <a:rPr lang="en-US" smtClean="0"/>
              <a:t>Familiarize with unknown</a:t>
            </a:r>
          </a:p>
          <a:p>
            <a:r>
              <a:rPr lang="en-US" smtClean="0"/>
              <a:t>Radio</a:t>
            </a:r>
          </a:p>
          <a:p>
            <a:pPr lvl="1"/>
            <a:r>
              <a:rPr lang="en-US" smtClean="0"/>
              <a:t>Much cheaper</a:t>
            </a:r>
          </a:p>
          <a:p>
            <a:endParaRPr lang="en-US" smtClean="0"/>
          </a:p>
        </p:txBody>
      </p:sp>
      <p:pic>
        <p:nvPicPr>
          <p:cNvPr id="53253" name="Picture 4" descr="television"/>
          <p:cNvPicPr>
            <a:picLocks noGrp="1" noChangeAspect="1" noChangeArrowheads="1"/>
          </p:cNvPicPr>
          <p:nvPr>
            <p:ph sz="half" idx="2"/>
          </p:nvPr>
        </p:nvPicPr>
        <p:blipFill>
          <a:blip r:embed="rId2"/>
          <a:srcRect/>
          <a:stretch>
            <a:fillRect/>
          </a:stretch>
        </p:blipFill>
        <p:spPr>
          <a:xfrm>
            <a:off x="5638800" y="2286000"/>
            <a:ext cx="2762250" cy="2162175"/>
          </a:xfrm>
          <a:noFill/>
        </p:spPr>
      </p:pic>
    </p:spTree>
  </p:cSld>
  <p:clrMapOvr>
    <a:masterClrMapping/>
  </p:clrMapOvr>
  <p:transition>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9950418-F8E4-4277-8052-A9CCB9A763B9}" type="slidenum">
              <a:rPr lang="en-US"/>
              <a:pPr>
                <a:defRPr/>
              </a:pPr>
              <a:t>87</a:t>
            </a:fld>
            <a:endParaRPr lang="en-US"/>
          </a:p>
        </p:txBody>
      </p:sp>
      <p:sp>
        <p:nvSpPr>
          <p:cNvPr id="54275" name="Rectangle 2"/>
          <p:cNvSpPr>
            <a:spLocks noGrp="1" noChangeArrowheads="1"/>
          </p:cNvSpPr>
          <p:nvPr>
            <p:ph type="title"/>
          </p:nvPr>
        </p:nvSpPr>
        <p:spPr/>
        <p:txBody>
          <a:bodyPr/>
          <a:lstStyle/>
          <a:p>
            <a:r>
              <a:rPr lang="en-US" sz="3200" smtClean="0"/>
              <a:t>Methods Of Health Communication</a:t>
            </a:r>
            <a:br>
              <a:rPr lang="en-US" sz="3200" smtClean="0"/>
            </a:br>
            <a:r>
              <a:rPr lang="en-US" sz="3200" smtClean="0"/>
              <a:t> </a:t>
            </a:r>
            <a:r>
              <a:rPr lang="en-US" sz="3200" smtClean="0">
                <a:solidFill>
                  <a:srgbClr val="2A8A71"/>
                </a:solidFill>
              </a:rPr>
              <a:t>Mass Approach</a:t>
            </a:r>
          </a:p>
        </p:txBody>
      </p:sp>
      <p:sp>
        <p:nvSpPr>
          <p:cNvPr id="176131" name="Rectangle 3"/>
          <p:cNvSpPr>
            <a:spLocks noGrp="1" noChangeArrowheads="1"/>
          </p:cNvSpPr>
          <p:nvPr>
            <p:ph type="body" idx="1"/>
          </p:nvPr>
        </p:nvSpPr>
        <p:spPr>
          <a:xfrm>
            <a:off x="990600" y="1828800"/>
            <a:ext cx="7772400" cy="4800600"/>
          </a:xfrm>
        </p:spPr>
        <p:txBody>
          <a:bodyPr/>
          <a:lstStyle/>
          <a:p>
            <a:r>
              <a:rPr lang="en-US" smtClean="0"/>
              <a:t>Internet</a:t>
            </a:r>
          </a:p>
          <a:p>
            <a:pPr lvl="1"/>
            <a:r>
              <a:rPr lang="en-US" smtClean="0"/>
              <a:t>Direct &amp; instant communication</a:t>
            </a:r>
          </a:p>
          <a:p>
            <a:pPr lvl="1"/>
            <a:r>
              <a:rPr lang="en-US" smtClean="0"/>
              <a:t>Major health education tool in the future</a:t>
            </a:r>
          </a:p>
          <a:p>
            <a:r>
              <a:rPr lang="en-US" smtClean="0"/>
              <a:t>News paper</a:t>
            </a:r>
          </a:p>
          <a:p>
            <a:pPr lvl="1"/>
            <a:r>
              <a:rPr lang="en-US" smtClean="0"/>
              <a:t>Factual, detailed &amp; statistical material</a:t>
            </a:r>
          </a:p>
          <a:p>
            <a:pPr lvl="1"/>
            <a:r>
              <a:rPr lang="en-US" smtClean="0"/>
              <a:t>Reach only limited group</a:t>
            </a:r>
          </a:p>
          <a:p>
            <a:r>
              <a:rPr lang="en-US" smtClean="0"/>
              <a:t>Printed materials</a:t>
            </a:r>
          </a:p>
          <a:p>
            <a:pPr lvl="1"/>
            <a:r>
              <a:rPr lang="en-US" smtClean="0"/>
              <a:t>Magazines, pamphlets, booklets &amp; hand outs</a:t>
            </a:r>
          </a:p>
          <a:p>
            <a:pPr lvl="1"/>
            <a:r>
              <a:rPr lang="en-US" smtClean="0"/>
              <a:t>Convey detailed information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6131">
                                            <p:txEl>
                                              <p:pRg st="3" end="3"/>
                                            </p:txEl>
                                          </p:spTgt>
                                        </p:tgtEl>
                                        <p:attrNameLst>
                                          <p:attrName>style.visibility</p:attrName>
                                        </p:attrNameLst>
                                      </p:cBhvr>
                                      <p:to>
                                        <p:strVal val="visible"/>
                                      </p:to>
                                    </p:set>
                                    <p:animEffect transition="in" filter="slide(fromBottom)">
                                      <p:cBhvr>
                                        <p:cTn id="7" dur="500"/>
                                        <p:tgtEl>
                                          <p:spTgt spid="176131">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76131">
                                            <p:txEl>
                                              <p:pRg st="4" end="4"/>
                                            </p:txEl>
                                          </p:spTgt>
                                        </p:tgtEl>
                                        <p:attrNameLst>
                                          <p:attrName>style.visibility</p:attrName>
                                        </p:attrNameLst>
                                      </p:cBhvr>
                                      <p:to>
                                        <p:strVal val="visible"/>
                                      </p:to>
                                    </p:set>
                                    <p:animEffect transition="in" filter="slide(fromBottom)">
                                      <p:cBhvr>
                                        <p:cTn id="10" dur="500"/>
                                        <p:tgtEl>
                                          <p:spTgt spid="176131">
                                            <p:txEl>
                                              <p:pRg st="4" end="4"/>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76131">
                                            <p:txEl>
                                              <p:pRg st="5" end="5"/>
                                            </p:txEl>
                                          </p:spTgt>
                                        </p:tgtEl>
                                        <p:attrNameLst>
                                          <p:attrName>style.visibility</p:attrName>
                                        </p:attrNameLst>
                                      </p:cBhvr>
                                      <p:to>
                                        <p:strVal val="visible"/>
                                      </p:to>
                                    </p:set>
                                    <p:animEffect transition="in" filter="slide(fromBottom)">
                                      <p:cBhvr>
                                        <p:cTn id="13" dur="500"/>
                                        <p:tgtEl>
                                          <p:spTgt spid="176131">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76131">
                                            <p:txEl>
                                              <p:pRg st="6" end="6"/>
                                            </p:txEl>
                                          </p:spTgt>
                                        </p:tgtEl>
                                        <p:attrNameLst>
                                          <p:attrName>style.visibility</p:attrName>
                                        </p:attrNameLst>
                                      </p:cBhvr>
                                      <p:to>
                                        <p:strVal val="visible"/>
                                      </p:to>
                                    </p:set>
                                    <p:animEffect transition="in" filter="diamond(in)">
                                      <p:cBhvr>
                                        <p:cTn id="18" dur="500"/>
                                        <p:tgtEl>
                                          <p:spTgt spid="176131">
                                            <p:txEl>
                                              <p:pRg st="6" end="6"/>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176131">
                                            <p:txEl>
                                              <p:pRg st="7" end="7"/>
                                            </p:txEl>
                                          </p:spTgt>
                                        </p:tgtEl>
                                        <p:attrNameLst>
                                          <p:attrName>style.visibility</p:attrName>
                                        </p:attrNameLst>
                                      </p:cBhvr>
                                      <p:to>
                                        <p:strVal val="visible"/>
                                      </p:to>
                                    </p:set>
                                    <p:animEffect transition="in" filter="diamond(in)">
                                      <p:cBhvr>
                                        <p:cTn id="21" dur="500"/>
                                        <p:tgtEl>
                                          <p:spTgt spid="176131">
                                            <p:txEl>
                                              <p:pRg st="7" end="7"/>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176131">
                                            <p:txEl>
                                              <p:pRg st="8" end="8"/>
                                            </p:txEl>
                                          </p:spTgt>
                                        </p:tgtEl>
                                        <p:attrNameLst>
                                          <p:attrName>style.visibility</p:attrName>
                                        </p:attrNameLst>
                                      </p:cBhvr>
                                      <p:to>
                                        <p:strVal val="visible"/>
                                      </p:to>
                                    </p:set>
                                    <p:animEffect transition="in" filter="diamond(in)">
                                      <p:cBhvr>
                                        <p:cTn id="24" dur="500"/>
                                        <p:tgtEl>
                                          <p:spTgt spid="1761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B44CDFE-6308-4F44-BFC8-D1E5E956EDC3}" type="slidenum">
              <a:rPr lang="en-US"/>
              <a:pPr>
                <a:defRPr/>
              </a:pPr>
              <a:t>88</a:t>
            </a:fld>
            <a:endParaRPr lang="en-US"/>
          </a:p>
        </p:txBody>
      </p:sp>
      <p:sp>
        <p:nvSpPr>
          <p:cNvPr id="55299" name="Rectangle 2"/>
          <p:cNvSpPr>
            <a:spLocks noGrp="1" noChangeArrowheads="1"/>
          </p:cNvSpPr>
          <p:nvPr>
            <p:ph type="title"/>
          </p:nvPr>
        </p:nvSpPr>
        <p:spPr/>
        <p:txBody>
          <a:bodyPr/>
          <a:lstStyle/>
          <a:p>
            <a:r>
              <a:rPr lang="en-US" sz="3200" smtClean="0"/>
              <a:t>Methods Of Health Communication</a:t>
            </a:r>
            <a:br>
              <a:rPr lang="en-US" sz="3200" smtClean="0"/>
            </a:br>
            <a:r>
              <a:rPr lang="en-US" sz="3200" smtClean="0">
                <a:solidFill>
                  <a:srgbClr val="2A8A71"/>
                </a:solidFill>
              </a:rPr>
              <a:t>Mass Approach</a:t>
            </a:r>
          </a:p>
        </p:txBody>
      </p:sp>
      <p:sp>
        <p:nvSpPr>
          <p:cNvPr id="55300" name="Rectangle 3"/>
          <p:cNvSpPr>
            <a:spLocks noGrp="1" noChangeArrowheads="1"/>
          </p:cNvSpPr>
          <p:nvPr>
            <p:ph type="body" idx="1"/>
          </p:nvPr>
        </p:nvSpPr>
        <p:spPr/>
        <p:txBody>
          <a:bodyPr/>
          <a:lstStyle/>
          <a:p>
            <a:r>
              <a:rPr lang="en-US" smtClean="0"/>
              <a:t>Direct mailing</a:t>
            </a:r>
          </a:p>
          <a:p>
            <a:pPr lvl="1"/>
            <a:r>
              <a:rPr lang="en-US" smtClean="0"/>
              <a:t>Folders, newsletters &amp; booklets</a:t>
            </a:r>
          </a:p>
          <a:p>
            <a:pPr lvl="1"/>
            <a:r>
              <a:rPr lang="en-US" smtClean="0"/>
              <a:t>Reach remote areas</a:t>
            </a:r>
          </a:p>
          <a:p>
            <a:pPr lvl="1"/>
            <a:r>
              <a:rPr lang="en-US" smtClean="0"/>
              <a:t>The most personal of mass communication</a:t>
            </a:r>
          </a:p>
          <a:p>
            <a:pPr lvl="1"/>
            <a:endParaRPr lang="en-US" smtClean="0"/>
          </a:p>
        </p:txBody>
      </p:sp>
    </p:spTree>
  </p:cSld>
  <p:clrMapOvr>
    <a:masterClrMapping/>
  </p:clrMapOvr>
  <p:transition>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7847BB25-1EA5-45F3-9E4C-3B0B368913CB}" type="slidenum">
              <a:rPr lang="en-US"/>
              <a:pPr>
                <a:defRPr/>
              </a:pPr>
              <a:t>89</a:t>
            </a:fld>
            <a:endParaRPr lang="en-US"/>
          </a:p>
        </p:txBody>
      </p:sp>
      <p:sp>
        <p:nvSpPr>
          <p:cNvPr id="56323" name="Rectangle 5"/>
          <p:cNvSpPr>
            <a:spLocks noGrp="1" noChangeArrowheads="1"/>
          </p:cNvSpPr>
          <p:nvPr>
            <p:ph type="title"/>
          </p:nvPr>
        </p:nvSpPr>
        <p:spPr/>
        <p:txBody>
          <a:bodyPr/>
          <a:lstStyle/>
          <a:p>
            <a:r>
              <a:rPr lang="en-US" sz="3200" dirty="0" smtClean="0"/>
              <a:t>Methods Of Health Communication</a:t>
            </a:r>
            <a:br>
              <a:rPr lang="en-US" sz="3200" dirty="0" smtClean="0"/>
            </a:br>
            <a:r>
              <a:rPr lang="en-US" sz="3200" dirty="0" smtClean="0">
                <a:solidFill>
                  <a:srgbClr val="2A8A71"/>
                </a:solidFill>
              </a:rPr>
              <a:t>Mass Approach</a:t>
            </a:r>
          </a:p>
        </p:txBody>
      </p:sp>
      <p:sp>
        <p:nvSpPr>
          <p:cNvPr id="56324" name="Rectangle 3"/>
          <p:cNvSpPr>
            <a:spLocks noGrp="1" noChangeArrowheads="1"/>
          </p:cNvSpPr>
          <p:nvPr>
            <p:ph type="body" sz="half" idx="1"/>
          </p:nvPr>
        </p:nvSpPr>
        <p:spPr>
          <a:xfrm>
            <a:off x="838200" y="1828800"/>
            <a:ext cx="4648200" cy="4114800"/>
          </a:xfrm>
        </p:spPr>
        <p:txBody>
          <a:bodyPr/>
          <a:lstStyle/>
          <a:p>
            <a:r>
              <a:rPr lang="en-US" dirty="0" smtClean="0"/>
              <a:t>Posters, billboards &amp; signs</a:t>
            </a:r>
          </a:p>
          <a:p>
            <a:pPr lvl="1"/>
            <a:r>
              <a:rPr lang="en-US" dirty="0" smtClean="0"/>
              <a:t>Catch eye &amp; create awareness</a:t>
            </a:r>
          </a:p>
          <a:p>
            <a:pPr lvl="1"/>
            <a:r>
              <a:rPr lang="en-US" dirty="0" smtClean="0"/>
              <a:t>Not expensive</a:t>
            </a:r>
          </a:p>
          <a:p>
            <a:pPr lvl="1"/>
            <a:r>
              <a:rPr lang="en-US" dirty="0" smtClean="0"/>
              <a:t>Humor &amp; fear are introduced</a:t>
            </a:r>
          </a:p>
          <a:p>
            <a:pPr lvl="1"/>
            <a:r>
              <a:rPr lang="en-US" dirty="0" smtClean="0"/>
              <a:t>Message should be simple, short, direct</a:t>
            </a:r>
          </a:p>
          <a:p>
            <a:pPr lvl="1"/>
            <a:r>
              <a:rPr lang="en-US" dirty="0" smtClean="0"/>
              <a:t>Right place &amp; right time</a:t>
            </a:r>
          </a:p>
          <a:p>
            <a:pPr lvl="1"/>
            <a:r>
              <a:rPr lang="en-US" dirty="0" smtClean="0"/>
              <a:t>Changed frequently</a:t>
            </a:r>
          </a:p>
          <a:p>
            <a:pPr lvl="1"/>
            <a:endParaRPr lang="en-US" dirty="0" smtClean="0"/>
          </a:p>
          <a:p>
            <a:endParaRPr lang="en-US" dirty="0" smtClean="0"/>
          </a:p>
        </p:txBody>
      </p:sp>
      <p:pic>
        <p:nvPicPr>
          <p:cNvPr id="56325" name="Picture 4" descr="babybottle"/>
          <p:cNvPicPr>
            <a:picLocks noGrp="1" noChangeAspect="1" noChangeArrowheads="1"/>
          </p:cNvPicPr>
          <p:nvPr>
            <p:ph sz="half" idx="2"/>
          </p:nvPr>
        </p:nvPicPr>
        <p:blipFill>
          <a:blip r:embed="rId2"/>
          <a:srcRect/>
          <a:stretch>
            <a:fillRect/>
          </a:stretch>
        </p:blipFill>
        <p:spPr>
          <a:xfrm>
            <a:off x="5437188" y="1828800"/>
            <a:ext cx="3478212" cy="4114800"/>
          </a:xfrm>
          <a:noFill/>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055BCE5-FCF4-4092-84B2-B80FE876B321}" type="slidenum">
              <a:rPr lang="en-US"/>
              <a:pPr>
                <a:defRPr/>
              </a:pPr>
              <a:t>9</a:t>
            </a:fld>
            <a:endParaRPr lang="en-US"/>
          </a:p>
        </p:txBody>
      </p:sp>
      <p:sp>
        <p:nvSpPr>
          <p:cNvPr id="12291" name="Rectangle 2"/>
          <p:cNvSpPr>
            <a:spLocks noGrp="1" noChangeArrowheads="1"/>
          </p:cNvSpPr>
          <p:nvPr>
            <p:ph type="title"/>
          </p:nvPr>
        </p:nvSpPr>
        <p:spPr/>
        <p:txBody>
          <a:bodyPr/>
          <a:lstStyle/>
          <a:p>
            <a:r>
              <a:rPr lang="en-US" sz="3200" smtClean="0"/>
              <a:t>Process Of  Communication In </a:t>
            </a:r>
            <a:br>
              <a:rPr lang="en-US" sz="3200" smtClean="0"/>
            </a:br>
            <a:r>
              <a:rPr lang="en-US" sz="3200" smtClean="0"/>
              <a:t>Health  Education</a:t>
            </a:r>
          </a:p>
        </p:txBody>
      </p:sp>
      <p:sp>
        <p:nvSpPr>
          <p:cNvPr id="211971" name="Rectangle 3"/>
          <p:cNvSpPr>
            <a:spLocks noGrp="1" noChangeArrowheads="1"/>
          </p:cNvSpPr>
          <p:nvPr>
            <p:ph type="body" idx="1"/>
          </p:nvPr>
        </p:nvSpPr>
        <p:spPr/>
        <p:txBody>
          <a:bodyPr/>
          <a:lstStyle/>
          <a:p>
            <a:r>
              <a:rPr lang="en-US" smtClean="0"/>
              <a:t>Channels of communication</a:t>
            </a:r>
          </a:p>
          <a:p>
            <a:pPr lvl="1"/>
            <a:r>
              <a:rPr lang="en-US" smtClean="0"/>
              <a:t>Interpersonal communication</a:t>
            </a:r>
          </a:p>
          <a:p>
            <a:pPr lvl="1"/>
            <a:r>
              <a:rPr lang="en-US" smtClean="0"/>
              <a:t>Mass media</a:t>
            </a:r>
          </a:p>
          <a:p>
            <a:pPr lvl="1"/>
            <a:r>
              <a:rPr lang="en-US" smtClean="0"/>
              <a:t>Traditional/folk media</a:t>
            </a:r>
          </a:p>
          <a:p>
            <a:r>
              <a:rPr lang="en-US" smtClean="0"/>
              <a:t>Feedback</a:t>
            </a:r>
          </a:p>
          <a:p>
            <a:pPr lvl="1"/>
            <a:r>
              <a:rPr lang="en-US" smtClean="0"/>
              <a:t>Reaction of the audience</a:t>
            </a:r>
          </a:p>
          <a:p>
            <a:pPr lvl="1"/>
            <a:r>
              <a:rPr lang="en-US" smtClean="0"/>
              <a:t>Provides opportunity to modify the message</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1971">
                                            <p:txEl>
                                              <p:pRg st="4" end="4"/>
                                            </p:txEl>
                                          </p:spTgt>
                                        </p:tgtEl>
                                        <p:attrNameLst>
                                          <p:attrName>style.visibility</p:attrName>
                                        </p:attrNameLst>
                                      </p:cBhvr>
                                      <p:to>
                                        <p:strVal val="visible"/>
                                      </p:to>
                                    </p:set>
                                    <p:animEffect transition="in" filter="slide(fromBottom)">
                                      <p:cBhvr>
                                        <p:cTn id="7" dur="500"/>
                                        <p:tgtEl>
                                          <p:spTgt spid="211971">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11971">
                                            <p:txEl>
                                              <p:pRg st="5" end="5"/>
                                            </p:txEl>
                                          </p:spTgt>
                                        </p:tgtEl>
                                        <p:attrNameLst>
                                          <p:attrName>style.visibility</p:attrName>
                                        </p:attrNameLst>
                                      </p:cBhvr>
                                      <p:to>
                                        <p:strVal val="visible"/>
                                      </p:to>
                                    </p:set>
                                    <p:animEffect transition="in" filter="slide(fromBottom)">
                                      <p:cBhvr>
                                        <p:cTn id="10" dur="500"/>
                                        <p:tgtEl>
                                          <p:spTgt spid="211971">
                                            <p:txEl>
                                              <p:pRg st="5" end="5"/>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11971">
                                            <p:txEl>
                                              <p:pRg st="6" end="6"/>
                                            </p:txEl>
                                          </p:spTgt>
                                        </p:tgtEl>
                                        <p:attrNameLst>
                                          <p:attrName>style.visibility</p:attrName>
                                        </p:attrNameLst>
                                      </p:cBhvr>
                                      <p:to>
                                        <p:strVal val="visible"/>
                                      </p:to>
                                    </p:set>
                                    <p:animEffect transition="in" filter="slide(fromBottom)">
                                      <p:cBhvr>
                                        <p:cTn id="13" dur="500"/>
                                        <p:tgtEl>
                                          <p:spTgt spid="2119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693C2330-4E34-457E-97F0-F63865496F1B}" type="slidenum">
              <a:rPr lang="en-US"/>
              <a:pPr>
                <a:defRPr/>
              </a:pPr>
              <a:t>90</a:t>
            </a:fld>
            <a:endParaRPr lang="en-US"/>
          </a:p>
        </p:txBody>
      </p:sp>
      <p:sp>
        <p:nvSpPr>
          <p:cNvPr id="57347" name="Rectangle 2"/>
          <p:cNvSpPr>
            <a:spLocks noGrp="1" noChangeArrowheads="1"/>
          </p:cNvSpPr>
          <p:nvPr>
            <p:ph type="title"/>
          </p:nvPr>
        </p:nvSpPr>
        <p:spPr/>
        <p:txBody>
          <a:bodyPr/>
          <a:lstStyle/>
          <a:p>
            <a:r>
              <a:rPr lang="en-US" sz="3200" smtClean="0"/>
              <a:t>Methods Of Health Communication</a:t>
            </a:r>
            <a:br>
              <a:rPr lang="en-US" sz="3200" smtClean="0"/>
            </a:br>
            <a:r>
              <a:rPr lang="en-US" sz="3200" smtClean="0">
                <a:solidFill>
                  <a:srgbClr val="2A8A71"/>
                </a:solidFill>
              </a:rPr>
              <a:t>Mass Approach</a:t>
            </a:r>
          </a:p>
        </p:txBody>
      </p:sp>
      <p:sp>
        <p:nvSpPr>
          <p:cNvPr id="224259" name="Rectangle 3"/>
          <p:cNvSpPr>
            <a:spLocks noGrp="1" noChangeArrowheads="1"/>
          </p:cNvSpPr>
          <p:nvPr>
            <p:ph type="body" sz="half" idx="1"/>
          </p:nvPr>
        </p:nvSpPr>
        <p:spPr>
          <a:xfrm>
            <a:off x="990600" y="1828800"/>
            <a:ext cx="7543800" cy="4114800"/>
          </a:xfrm>
        </p:spPr>
        <p:txBody>
          <a:bodyPr/>
          <a:lstStyle/>
          <a:p>
            <a:r>
              <a:rPr lang="en-US" sz="2400" smtClean="0"/>
              <a:t>Health museum &amp; Exhibition </a:t>
            </a:r>
          </a:p>
          <a:p>
            <a:pPr lvl="1"/>
            <a:r>
              <a:rPr lang="en-US" sz="2000" smtClean="0"/>
              <a:t>Can attract large number of people</a:t>
            </a:r>
          </a:p>
          <a:p>
            <a:endParaRPr lang="en-US" sz="2400" smtClean="0"/>
          </a:p>
          <a:p>
            <a:r>
              <a:rPr lang="en-US" sz="2400" smtClean="0"/>
              <a:t>Folk media</a:t>
            </a:r>
          </a:p>
          <a:p>
            <a:pPr lvl="1"/>
            <a:endParaRPr lang="en-US" sz="2000" smtClean="0"/>
          </a:p>
        </p:txBody>
      </p:sp>
      <p:pic>
        <p:nvPicPr>
          <p:cNvPr id="224260" name="Picture 4" descr="indi2"/>
          <p:cNvPicPr>
            <a:picLocks noGrp="1" noChangeAspect="1" noChangeArrowheads="1"/>
          </p:cNvPicPr>
          <p:nvPr>
            <p:ph sz="quarter" idx="2"/>
          </p:nvPr>
        </p:nvPicPr>
        <p:blipFill>
          <a:blip r:embed="rId2"/>
          <a:srcRect/>
          <a:stretch>
            <a:fillRect/>
          </a:stretch>
        </p:blipFill>
        <p:spPr>
          <a:xfrm>
            <a:off x="1371600" y="3962400"/>
            <a:ext cx="2813050" cy="1981200"/>
          </a:xfrm>
          <a:noFill/>
        </p:spPr>
      </p:pic>
      <p:pic>
        <p:nvPicPr>
          <p:cNvPr id="224261" name="Picture 5" descr="folk-dance-east-india"/>
          <p:cNvPicPr>
            <a:picLocks noGrp="1" noChangeAspect="1" noChangeArrowheads="1"/>
          </p:cNvPicPr>
          <p:nvPr>
            <p:ph sz="quarter" idx="3"/>
          </p:nvPr>
        </p:nvPicPr>
        <p:blipFill>
          <a:blip r:embed="rId3"/>
          <a:srcRect/>
          <a:stretch>
            <a:fillRect/>
          </a:stretch>
        </p:blipFill>
        <p:spPr>
          <a:xfrm>
            <a:off x="4572000" y="3886200"/>
            <a:ext cx="1249363" cy="1981200"/>
          </a:xfrm>
          <a:noFill/>
        </p:spPr>
      </p:pic>
      <p:pic>
        <p:nvPicPr>
          <p:cNvPr id="224262" name="Picture 6" descr="dandiya_man01"/>
          <p:cNvPicPr>
            <a:picLocks noChangeAspect="1" noChangeArrowheads="1"/>
          </p:cNvPicPr>
          <p:nvPr/>
        </p:nvPicPr>
        <p:blipFill>
          <a:blip r:embed="rId4"/>
          <a:srcRect/>
          <a:stretch>
            <a:fillRect/>
          </a:stretch>
        </p:blipFill>
        <p:spPr bwMode="auto">
          <a:xfrm rot="-64327">
            <a:off x="6400800" y="3810000"/>
            <a:ext cx="1828800" cy="19812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25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2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42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4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5FDB7C6-04B9-45AF-9DF1-491F22590AAF}" type="slidenum">
              <a:rPr lang="en-US"/>
              <a:pPr>
                <a:defRPr/>
              </a:pPr>
              <a:t>91</a:t>
            </a:fld>
            <a:endParaRPr lang="en-US"/>
          </a:p>
        </p:txBody>
      </p:sp>
      <p:sp>
        <p:nvSpPr>
          <p:cNvPr id="58371" name="Rectangle 2"/>
          <p:cNvSpPr>
            <a:spLocks noGrp="1" noChangeArrowheads="1"/>
          </p:cNvSpPr>
          <p:nvPr>
            <p:ph type="title"/>
          </p:nvPr>
        </p:nvSpPr>
        <p:spPr/>
        <p:txBody>
          <a:bodyPr/>
          <a:lstStyle/>
          <a:p>
            <a:r>
              <a:rPr lang="en-US" smtClean="0"/>
              <a:t>Essentials Of Health Education</a:t>
            </a:r>
          </a:p>
        </p:txBody>
      </p:sp>
      <p:sp>
        <p:nvSpPr>
          <p:cNvPr id="58372" name="Rectangle 3"/>
          <p:cNvSpPr>
            <a:spLocks noGrp="1" noChangeArrowheads="1"/>
          </p:cNvSpPr>
          <p:nvPr>
            <p:ph type="body" idx="1"/>
          </p:nvPr>
        </p:nvSpPr>
        <p:spPr>
          <a:xfrm>
            <a:off x="838200" y="1828800"/>
            <a:ext cx="8153400" cy="4419600"/>
          </a:xfrm>
        </p:spPr>
        <p:txBody>
          <a:bodyPr/>
          <a:lstStyle/>
          <a:p>
            <a:pPr>
              <a:lnSpc>
                <a:spcPct val="150000"/>
              </a:lnSpc>
            </a:pPr>
            <a:r>
              <a:rPr lang="en-US" smtClean="0"/>
              <a:t>The aim of health education is to bring about a change in health behavior</a:t>
            </a:r>
          </a:p>
          <a:p>
            <a:pPr>
              <a:lnSpc>
                <a:spcPct val="150000"/>
              </a:lnSpc>
            </a:pPr>
            <a:r>
              <a:rPr lang="en-US" smtClean="0"/>
              <a:t>Health education should be factual</a:t>
            </a:r>
          </a:p>
          <a:p>
            <a:pPr>
              <a:lnSpc>
                <a:spcPct val="150000"/>
              </a:lnSpc>
            </a:pPr>
            <a:r>
              <a:rPr lang="en-US" smtClean="0"/>
              <a:t>Tell only what is needed</a:t>
            </a:r>
          </a:p>
          <a:p>
            <a:pPr>
              <a:lnSpc>
                <a:spcPct val="150000"/>
              </a:lnSpc>
            </a:pPr>
            <a:r>
              <a:rPr lang="en-US" smtClean="0"/>
              <a:t>Do not give conflicting information</a:t>
            </a:r>
          </a:p>
          <a:p>
            <a:pPr>
              <a:lnSpc>
                <a:spcPct val="150000"/>
              </a:lnSpc>
            </a:pPr>
            <a:r>
              <a:rPr lang="en-US" smtClean="0"/>
              <a:t>Try to change only what needs to be changed</a:t>
            </a:r>
          </a:p>
        </p:txBody>
      </p:sp>
    </p:spTree>
  </p:cSld>
  <p:clrMapOvr>
    <a:masterClrMapping/>
  </p:clrMapOvr>
  <p:transition>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900F511-A4F9-47EE-8B02-78AAB417CDE1}" type="slidenum">
              <a:rPr lang="en-US"/>
              <a:pPr>
                <a:defRPr/>
              </a:pPr>
              <a:t>92</a:t>
            </a:fld>
            <a:endParaRPr lang="en-US"/>
          </a:p>
        </p:txBody>
      </p:sp>
      <p:sp>
        <p:nvSpPr>
          <p:cNvPr id="59395" name="Rectangle 2"/>
          <p:cNvSpPr>
            <a:spLocks noGrp="1" noChangeArrowheads="1"/>
          </p:cNvSpPr>
          <p:nvPr>
            <p:ph type="title"/>
          </p:nvPr>
        </p:nvSpPr>
        <p:spPr/>
        <p:txBody>
          <a:bodyPr/>
          <a:lstStyle/>
          <a:p>
            <a:r>
              <a:rPr lang="en-US" smtClean="0"/>
              <a:t>Essentials Of Health Education</a:t>
            </a:r>
          </a:p>
        </p:txBody>
      </p:sp>
      <p:sp>
        <p:nvSpPr>
          <p:cNvPr id="59396" name="Rectangle 3"/>
          <p:cNvSpPr>
            <a:spLocks noGrp="1" noChangeArrowheads="1"/>
          </p:cNvSpPr>
          <p:nvPr>
            <p:ph type="body" idx="1"/>
          </p:nvPr>
        </p:nvSpPr>
        <p:spPr>
          <a:xfrm>
            <a:off x="762000" y="1600200"/>
            <a:ext cx="8382000" cy="5029200"/>
          </a:xfrm>
        </p:spPr>
        <p:txBody>
          <a:bodyPr/>
          <a:lstStyle/>
          <a:p>
            <a:pPr>
              <a:lnSpc>
                <a:spcPct val="120000"/>
              </a:lnSpc>
            </a:pPr>
            <a:r>
              <a:rPr lang="en-US" smtClean="0"/>
              <a:t>The educator should make himself acceptable</a:t>
            </a:r>
          </a:p>
          <a:p>
            <a:pPr lvl="1">
              <a:lnSpc>
                <a:spcPct val="120000"/>
              </a:lnSpc>
            </a:pPr>
            <a:r>
              <a:rPr lang="en-US" smtClean="0"/>
              <a:t>He should be friendly &amp; be sympathetic</a:t>
            </a:r>
          </a:p>
          <a:p>
            <a:pPr lvl="1">
              <a:lnSpc>
                <a:spcPct val="120000"/>
              </a:lnSpc>
            </a:pPr>
            <a:r>
              <a:rPr lang="en-US" smtClean="0"/>
              <a:t>He should be knowledgeable</a:t>
            </a:r>
          </a:p>
          <a:p>
            <a:pPr lvl="1">
              <a:lnSpc>
                <a:spcPct val="120000"/>
              </a:lnSpc>
            </a:pPr>
            <a:r>
              <a:rPr lang="en-US" smtClean="0"/>
              <a:t>He should talk the language of the people</a:t>
            </a:r>
          </a:p>
          <a:p>
            <a:pPr>
              <a:lnSpc>
                <a:spcPct val="120000"/>
              </a:lnSpc>
            </a:pPr>
            <a:r>
              <a:rPr lang="en-US" smtClean="0"/>
              <a:t>Choose a proper medium of communication</a:t>
            </a:r>
          </a:p>
          <a:p>
            <a:pPr>
              <a:lnSpc>
                <a:spcPct val="120000"/>
              </a:lnSpc>
            </a:pPr>
            <a:r>
              <a:rPr lang="en-US" smtClean="0"/>
              <a:t>Use audiovisual aids whenever possible</a:t>
            </a:r>
          </a:p>
          <a:p>
            <a:pPr>
              <a:lnSpc>
                <a:spcPct val="120000"/>
              </a:lnSpc>
            </a:pPr>
            <a:r>
              <a:rPr lang="en-US" smtClean="0"/>
              <a:t>Health education should be provided in graded dosages</a:t>
            </a:r>
          </a:p>
          <a:p>
            <a:pPr>
              <a:lnSpc>
                <a:spcPct val="120000"/>
              </a:lnSpc>
            </a:pPr>
            <a:endParaRPr lang="en-US" smtClean="0"/>
          </a:p>
        </p:txBody>
      </p:sp>
    </p:spTree>
  </p:cSld>
  <p:clrMapOvr>
    <a:masterClrMapping/>
  </p:clrMapOvr>
  <p:transition>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6333A84-2E5D-4195-9D52-4246A24C9081}" type="slidenum">
              <a:rPr lang="en-US"/>
              <a:pPr>
                <a:defRPr/>
              </a:pPr>
              <a:t>93</a:t>
            </a:fld>
            <a:endParaRPr lang="en-US"/>
          </a:p>
        </p:txBody>
      </p:sp>
      <p:sp>
        <p:nvSpPr>
          <p:cNvPr id="60419" name="Rectangle 2"/>
          <p:cNvSpPr>
            <a:spLocks noGrp="1" noChangeArrowheads="1"/>
          </p:cNvSpPr>
          <p:nvPr>
            <p:ph type="title"/>
          </p:nvPr>
        </p:nvSpPr>
        <p:spPr/>
        <p:txBody>
          <a:bodyPr/>
          <a:lstStyle/>
          <a:p>
            <a:r>
              <a:rPr lang="en-US" smtClean="0"/>
              <a:t>Obstacles For Positive Dental Health</a:t>
            </a:r>
          </a:p>
        </p:txBody>
      </p:sp>
      <p:sp>
        <p:nvSpPr>
          <p:cNvPr id="60420" name="Rectangle 3"/>
          <p:cNvSpPr>
            <a:spLocks noGrp="1" noChangeArrowheads="1"/>
          </p:cNvSpPr>
          <p:nvPr>
            <p:ph type="body" idx="1"/>
          </p:nvPr>
        </p:nvSpPr>
        <p:spPr>
          <a:xfrm>
            <a:off x="762000" y="1600200"/>
            <a:ext cx="8382000" cy="5105400"/>
          </a:xfrm>
        </p:spPr>
        <p:txBody>
          <a:bodyPr/>
          <a:lstStyle/>
          <a:p>
            <a:pPr>
              <a:lnSpc>
                <a:spcPct val="130000"/>
              </a:lnSpc>
            </a:pPr>
            <a:r>
              <a:rPr lang="en-US" smtClean="0"/>
              <a:t>Chronic, recurrent, irreversible, cumulative and prevalent</a:t>
            </a:r>
          </a:p>
          <a:p>
            <a:pPr>
              <a:lnSpc>
                <a:spcPct val="130000"/>
              </a:lnSpc>
            </a:pPr>
            <a:r>
              <a:rPr lang="en-US" smtClean="0"/>
              <a:t>Attitude of people towards  teeth</a:t>
            </a:r>
          </a:p>
          <a:p>
            <a:pPr>
              <a:lnSpc>
                <a:spcPct val="130000"/>
              </a:lnSpc>
            </a:pPr>
            <a:r>
              <a:rPr lang="en-US" smtClean="0"/>
              <a:t>Artificial replacement is well accepted</a:t>
            </a:r>
          </a:p>
          <a:p>
            <a:pPr>
              <a:lnSpc>
                <a:spcPct val="130000"/>
              </a:lnSpc>
            </a:pPr>
            <a:r>
              <a:rPr lang="en-US" smtClean="0"/>
              <a:t>Undramatic nature of dental diseases</a:t>
            </a:r>
          </a:p>
          <a:p>
            <a:pPr>
              <a:lnSpc>
                <a:spcPct val="130000"/>
              </a:lnSpc>
            </a:pPr>
            <a:r>
              <a:rPr lang="en-US" smtClean="0"/>
              <a:t>Anxiety &amp; fear towards dentistry</a:t>
            </a:r>
          </a:p>
        </p:txBody>
      </p:sp>
    </p:spTree>
  </p:cSld>
  <p:clrMapOvr>
    <a:masterClrMapping/>
  </p:clrMapOvr>
  <p:transition>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D5028A0-19EA-481E-934D-EE48DAAE71D9}" type="slidenum">
              <a:rPr lang="en-US"/>
              <a:pPr>
                <a:defRPr/>
              </a:pPr>
              <a:t>94</a:t>
            </a:fld>
            <a:endParaRPr lang="en-US"/>
          </a:p>
        </p:txBody>
      </p:sp>
      <p:sp>
        <p:nvSpPr>
          <p:cNvPr id="61443" name="Rectangle 2"/>
          <p:cNvSpPr>
            <a:spLocks noGrp="1" noChangeArrowheads="1"/>
          </p:cNvSpPr>
          <p:nvPr>
            <p:ph type="title"/>
          </p:nvPr>
        </p:nvSpPr>
        <p:spPr/>
        <p:txBody>
          <a:bodyPr/>
          <a:lstStyle/>
          <a:p>
            <a:r>
              <a:rPr lang="en-US" sz="3200" smtClean="0"/>
              <a:t>Health Education Implications </a:t>
            </a:r>
            <a:br>
              <a:rPr lang="en-US" sz="3200" smtClean="0"/>
            </a:br>
            <a:r>
              <a:rPr lang="en-US" sz="3200" smtClean="0"/>
              <a:t>In Dental Diseases</a:t>
            </a:r>
          </a:p>
        </p:txBody>
      </p:sp>
      <p:sp>
        <p:nvSpPr>
          <p:cNvPr id="193539" name="Rectangle 3"/>
          <p:cNvSpPr>
            <a:spLocks noGrp="1" noChangeArrowheads="1"/>
          </p:cNvSpPr>
          <p:nvPr>
            <p:ph type="body" idx="1"/>
          </p:nvPr>
        </p:nvSpPr>
        <p:spPr/>
        <p:txBody>
          <a:bodyPr/>
          <a:lstStyle/>
          <a:p>
            <a:r>
              <a:rPr lang="en-US" smtClean="0"/>
              <a:t>Dental caries &amp; periodontal diseases</a:t>
            </a:r>
          </a:p>
          <a:p>
            <a:pPr lvl="1"/>
            <a:r>
              <a:rPr lang="en-US" smtClean="0"/>
              <a:t>Adoption &amp; continuation of  prescribed oral hygiene &amp; nutritional practice</a:t>
            </a:r>
          </a:p>
          <a:p>
            <a:pPr lvl="1"/>
            <a:r>
              <a:rPr lang="en-US" smtClean="0"/>
              <a:t>Periodic dental care</a:t>
            </a:r>
          </a:p>
          <a:p>
            <a:pPr lvl="1"/>
            <a:r>
              <a:rPr lang="en-US" smtClean="0"/>
              <a:t>Application of community wide measure</a:t>
            </a:r>
          </a:p>
          <a:p>
            <a:pPr lvl="1"/>
            <a:endParaRPr lang="en-US" smtClean="0"/>
          </a:p>
          <a:p>
            <a:pPr lvl="1"/>
            <a:r>
              <a:rPr lang="en-US" smtClean="0"/>
              <a:t>Receive top priority</a:t>
            </a:r>
          </a:p>
          <a:p>
            <a:pPr lvl="1"/>
            <a:r>
              <a:rPr lang="en-US" smtClean="0"/>
              <a:t>Epidemiological differences should be borne  in mind</a:t>
            </a:r>
          </a:p>
          <a:p>
            <a:pPr lvl="1"/>
            <a:endParaRPr lang="en-US" smtClean="0"/>
          </a:p>
          <a:p>
            <a:pPr lvl="1"/>
            <a:endParaRPr lang="en-US" smtClean="0"/>
          </a:p>
          <a:p>
            <a:pPr lvl="1"/>
            <a:endParaRPr lang="en-US"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53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3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Book Antiqu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lgerian"/>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cs typeface="Arial"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Brian</Template>
  <TotalTime>8006</TotalTime>
  <Words>2514</Words>
  <Application>Microsoft PowerPoint</Application>
  <PresentationFormat>On-screen Show (4:3)</PresentationFormat>
  <Paragraphs>665</Paragraphs>
  <Slides>94</Slides>
  <Notes>2</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94</vt:i4>
      </vt:variant>
    </vt:vector>
  </HeadingPairs>
  <TitlesOfParts>
    <vt:vector size="102" baseType="lpstr">
      <vt:lpstr>Arial</vt:lpstr>
      <vt:lpstr>Book Antiqua</vt:lpstr>
      <vt:lpstr>Times New Roman</vt:lpstr>
      <vt:lpstr>Monotype Sorts</vt:lpstr>
      <vt:lpstr>Comic Sans MS</vt:lpstr>
      <vt:lpstr>NOTEBOOK</vt:lpstr>
      <vt:lpstr>Default Design</vt:lpstr>
      <vt:lpstr>Selling a Product or</vt:lpstr>
      <vt:lpstr>Slide 1</vt:lpstr>
      <vt:lpstr>Slide 2</vt:lpstr>
      <vt:lpstr>Slide 3</vt:lpstr>
      <vt:lpstr>Slide 4</vt:lpstr>
      <vt:lpstr>Slide 5</vt:lpstr>
      <vt:lpstr>Process Of  Communication In  Health  Education</vt:lpstr>
      <vt:lpstr>Process Of  Communication In  Health  Education</vt:lpstr>
      <vt:lpstr>Process Of  Communication In  Health  Education</vt:lpstr>
      <vt:lpstr>Process Of  Communication In  Health  Education</vt:lpstr>
      <vt:lpstr>Types Of Communication</vt:lpstr>
      <vt:lpstr>Types Of Communication</vt:lpstr>
      <vt:lpstr>Barriers Of Communication</vt:lpstr>
      <vt:lpstr>Slide 13</vt:lpstr>
      <vt:lpstr>Definitions </vt:lpstr>
      <vt:lpstr>Definitions</vt:lpstr>
      <vt:lpstr>Aims &amp; Objectives</vt:lpstr>
      <vt:lpstr>Process Of  Communication In  Health  Education</vt:lpstr>
      <vt:lpstr>Approach To Health Promotion</vt:lpstr>
      <vt:lpstr>Approach To Health Promotion </vt:lpstr>
      <vt:lpstr>Approach To Health Promotion </vt:lpstr>
      <vt:lpstr>Health education Vs Propaganda</vt:lpstr>
      <vt:lpstr>Models Of Health Education</vt:lpstr>
      <vt:lpstr>Models Of Health Education</vt:lpstr>
      <vt:lpstr>Stages in the adoption of new ideas</vt:lpstr>
      <vt:lpstr>Content Of Health Education</vt:lpstr>
      <vt:lpstr>Content Of Health Education</vt:lpstr>
      <vt:lpstr>Content Of Health Education</vt:lpstr>
      <vt:lpstr>Content Of Health Education</vt:lpstr>
      <vt:lpstr>Content Of Health Education</vt:lpstr>
      <vt:lpstr>Slide 30</vt:lpstr>
      <vt:lpstr>1. Interest</vt:lpstr>
      <vt:lpstr>2. Participation</vt:lpstr>
      <vt:lpstr>3. Known to unknown</vt:lpstr>
      <vt:lpstr>4. Comprehension</vt:lpstr>
      <vt:lpstr>Slide 35</vt:lpstr>
      <vt:lpstr>5. Reinforcement</vt:lpstr>
      <vt:lpstr>6. Motivation</vt:lpstr>
      <vt:lpstr>Slide 38</vt:lpstr>
      <vt:lpstr>7. Learning by doing</vt:lpstr>
      <vt:lpstr>8. Soil, seed and sower</vt:lpstr>
      <vt:lpstr>9. Credibility</vt:lpstr>
      <vt:lpstr>10. Setting an example</vt:lpstr>
      <vt:lpstr>11. Feedback</vt:lpstr>
      <vt:lpstr>12. Good human relations</vt:lpstr>
      <vt:lpstr>13.Leaders</vt:lpstr>
      <vt:lpstr>Aids used in Health Education</vt:lpstr>
      <vt:lpstr>Slide 47</vt:lpstr>
      <vt:lpstr>ii) methods in health education/ communication</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Practice Of Health Education</vt:lpstr>
      <vt:lpstr>Practice Of Health Education</vt:lpstr>
      <vt:lpstr>Methods Of Health Communication</vt:lpstr>
      <vt:lpstr>Methods Of Health Communication</vt:lpstr>
      <vt:lpstr>Methods Of Health Communication  Group Approach</vt:lpstr>
      <vt:lpstr>Methods Of Health Communication  Group Approach</vt:lpstr>
      <vt:lpstr>Methods Of Health Communication  Group Approach</vt:lpstr>
      <vt:lpstr>Methods Of Health Communication  Group Approach</vt:lpstr>
      <vt:lpstr>Methods Of Health Communication  Group Approach</vt:lpstr>
      <vt:lpstr>Methods Of Health Communication  Group Approach</vt:lpstr>
      <vt:lpstr>Methods Of Health Communication  Group Approach</vt:lpstr>
      <vt:lpstr>Methods Of Health Communication Group Approach</vt:lpstr>
      <vt:lpstr>Methods Of Health Communication Group Approach</vt:lpstr>
      <vt:lpstr>Methods Of Health Communication</vt:lpstr>
      <vt:lpstr>Methods Of Health Communication Mass Approach</vt:lpstr>
      <vt:lpstr>Methods Of Health Communication  Mass Approach</vt:lpstr>
      <vt:lpstr>Methods Of Health Communication Mass Approach</vt:lpstr>
      <vt:lpstr>Methods Of Health Communication Mass Approach</vt:lpstr>
      <vt:lpstr>Methods Of Health Communication Mass Approach</vt:lpstr>
      <vt:lpstr>Essentials Of Health Education</vt:lpstr>
      <vt:lpstr>Essentials Of Health Education</vt:lpstr>
      <vt:lpstr>Obstacles For Positive Dental Health</vt:lpstr>
      <vt:lpstr>Health Education Implications  In Dental Diseases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Shivakumar</dc:creator>
  <cp:lastModifiedBy>Dr. sneha</cp:lastModifiedBy>
  <cp:revision>68</cp:revision>
  <dcterms:created xsi:type="dcterms:W3CDTF">2006-06-06T16:52:55Z</dcterms:created>
  <dcterms:modified xsi:type="dcterms:W3CDTF">2013-12-07T14:27:56Z</dcterms:modified>
</cp:coreProperties>
</file>