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85" r:id="rId4"/>
    <p:sldId id="286" r:id="rId5"/>
    <p:sldId id="287" r:id="rId6"/>
    <p:sldId id="288" r:id="rId7"/>
    <p:sldId id="289" r:id="rId8"/>
    <p:sldId id="272" r:id="rId9"/>
    <p:sldId id="283" r:id="rId10"/>
    <p:sldId id="280" r:id="rId11"/>
    <p:sldId id="284" r:id="rId12"/>
    <p:sldId id="282" r:id="rId13"/>
    <p:sldId id="278" r:id="rId14"/>
    <p:sldId id="276" r:id="rId15"/>
    <p:sldId id="290" r:id="rId16"/>
    <p:sldId id="294" r:id="rId17"/>
    <p:sldId id="291" r:id="rId18"/>
    <p:sldId id="292" r:id="rId19"/>
    <p:sldId id="293" r:id="rId20"/>
    <p:sldId id="275" r:id="rId21"/>
    <p:sldId id="279" r:id="rId22"/>
    <p:sldId id="268" r:id="rId23"/>
    <p:sldId id="259" r:id="rId24"/>
    <p:sldId id="260" r:id="rId25"/>
    <p:sldId id="261" r:id="rId26"/>
    <p:sldId id="262" r:id="rId27"/>
    <p:sldId id="263" r:id="rId28"/>
    <p:sldId id="295" r:id="rId29"/>
    <p:sldId id="257" r:id="rId30"/>
    <p:sldId id="265" r:id="rId31"/>
    <p:sldId id="26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480" autoAdjust="0"/>
    <p:restoredTop sz="94660"/>
  </p:normalViewPr>
  <p:slideViewPr>
    <p:cSldViewPr>
      <p:cViewPr varScale="1">
        <p:scale>
          <a:sx n="111" d="100"/>
          <a:sy n="111" d="100"/>
        </p:scale>
        <p:origin x="-8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E4B4D-8A17-4614-9500-C6522B58DA41}" type="datetimeFigureOut">
              <a:rPr lang="en-US" smtClean="0"/>
              <a:pPr/>
              <a:t>7/31/2020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EEADF-6A97-4063-B5C2-99D9A25BBC3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CCE0BDF-90BA-49FA-A0CA-AF4D78A48868}" type="datetime1">
              <a:rPr lang="en-US" smtClean="0"/>
              <a:pPr/>
              <a:t>7/31/2020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F93977-4F7B-4BDD-9626-1164EC7BBFC4}" type="datetime1">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9559C5-54DF-40CD-8E0A-D0DAA097024C}" type="datetime1">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88A556-61B1-4D71-A14C-DFFCD58128DE}" type="datetime1">
              <a:rPr lang="en-US" smtClean="0"/>
              <a:pPr/>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9F46BB-A0C0-42AB-9A05-246C60ACF4B2}" type="datetime1">
              <a:rPr lang="en-US" smtClean="0"/>
              <a:pPr/>
              <a:t>7/31/2020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421843E-6AA3-4783-B472-198AB081F916}" type="datetime1">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B3C6AD9-6564-4DC3-BACD-73DD100D46D0}" type="datetime1">
              <a:rPr lang="en-US" smtClean="0"/>
              <a:pPr/>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637C1E-747F-40B1-B4FD-371DA966DB8F}" type="datetime1">
              <a:rPr lang="en-US" smtClean="0"/>
              <a:pPr/>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631B7-8CEE-4E2E-BEE1-91CC9AA42F14}" type="datetime1">
              <a:rPr lang="en-US" smtClean="0"/>
              <a:pPr/>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815197-78D3-41F2-AB70-CB1975823BF5}" type="datetime1">
              <a:rPr lang="en-US" smtClean="0"/>
              <a:pPr/>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A503DE-C171-4B1D-B50D-957FA1EB944B}" type="datetime1">
              <a:rPr lang="en-US" smtClean="0"/>
              <a:pPr/>
              <a:t>7/31/2020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E335405-6719-409F-9874-09E46EDF1E64}" type="datetime1">
              <a:rPr lang="en-US" smtClean="0"/>
              <a:pPr/>
              <a:t>7/31/2020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oralpath@mitmidsr.edu.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8115328" cy="785818"/>
          </a:xfrm>
        </p:spPr>
        <p:txBody>
          <a:bodyPr>
            <a:normAutofit fontScale="90000"/>
          </a:bodyPr>
          <a:lstStyle/>
          <a:p>
            <a:pPr algn="ctr"/>
            <a:r>
              <a:rPr lang="en-IN" sz="2200" b="1" dirty="0" smtClean="0"/>
              <a:t>MAHARASHTRA INSTITUTE OF DENTAL SCIENCES AND RESEARCH,</a:t>
            </a:r>
            <a:br>
              <a:rPr lang="en-IN" sz="2200" b="1" dirty="0" smtClean="0"/>
            </a:br>
            <a:r>
              <a:rPr lang="en-IN" sz="2200" b="1" dirty="0" smtClean="0"/>
              <a:t>DENTAL COLLEGE, LATUR (MAHARASHTRA)</a:t>
            </a:r>
            <a:r>
              <a:rPr lang="en-IN" b="1" dirty="0" smtClean="0"/>
              <a:t/>
            </a:r>
            <a:br>
              <a:rPr lang="en-IN" b="1" dirty="0" smtClean="0"/>
            </a:br>
            <a:endParaRPr lang="en-IN" dirty="0"/>
          </a:p>
        </p:txBody>
      </p:sp>
      <p:pic>
        <p:nvPicPr>
          <p:cNvPr id="4" name="Content Placeholder 3" descr="MIDSR DENTAL College LOGO.jpg"/>
          <p:cNvPicPr>
            <a:picLocks noGrp="1"/>
          </p:cNvPicPr>
          <p:nvPr>
            <p:ph sz="quarter" idx="1"/>
          </p:nvPr>
        </p:nvPicPr>
        <p:blipFill>
          <a:blip r:embed="rId2" cstate="print"/>
          <a:srcRect l="8786" t="13102" r="14322" b="45857"/>
          <a:stretch>
            <a:fillRect/>
          </a:stretch>
        </p:blipFill>
        <p:spPr>
          <a:xfrm>
            <a:off x="0" y="0"/>
            <a:ext cx="1143000" cy="1143000"/>
          </a:xfrm>
          <a:prstGeom prst="rect">
            <a:avLst/>
          </a:prstGeom>
        </p:spPr>
      </p:pic>
      <p:pic>
        <p:nvPicPr>
          <p:cNvPr id="5" name="Picture 4" descr="MAEER logo.png"/>
          <p:cNvPicPr/>
          <p:nvPr/>
        </p:nvPicPr>
        <p:blipFill>
          <a:blip r:embed="rId3" cstate="print"/>
          <a:stretch>
            <a:fillRect/>
          </a:stretch>
        </p:blipFill>
        <p:spPr>
          <a:xfrm>
            <a:off x="8153400" y="0"/>
            <a:ext cx="990600" cy="1295400"/>
          </a:xfrm>
          <a:prstGeom prst="rect">
            <a:avLst/>
          </a:prstGeom>
        </p:spPr>
      </p:pic>
      <p:pic>
        <p:nvPicPr>
          <p:cNvPr id="6" name="Picture 2" descr="G:\23729074-side-view-of-female-scientist-using-microscope-in-laboratory.jpg"/>
          <p:cNvPicPr>
            <a:picLocks noChangeAspect="1" noChangeArrowheads="1"/>
          </p:cNvPicPr>
          <p:nvPr/>
        </p:nvPicPr>
        <p:blipFill>
          <a:blip r:embed="rId4"/>
          <a:srcRect/>
          <a:stretch>
            <a:fillRect/>
          </a:stretch>
        </p:blipFill>
        <p:spPr bwMode="auto">
          <a:xfrm>
            <a:off x="838200" y="2266383"/>
            <a:ext cx="7239000" cy="4515416"/>
          </a:xfrm>
          <a:prstGeom prst="rect">
            <a:avLst/>
          </a:prstGeom>
          <a:noFill/>
        </p:spPr>
      </p:pic>
      <p:sp>
        <p:nvSpPr>
          <p:cNvPr id="7" name="Rectangle 6"/>
          <p:cNvSpPr/>
          <p:nvPr/>
        </p:nvSpPr>
        <p:spPr>
          <a:xfrm>
            <a:off x="0" y="1323109"/>
            <a:ext cx="9072594" cy="830997"/>
          </a:xfrm>
          <a:prstGeom prst="rect">
            <a:avLst/>
          </a:prstGeom>
          <a:solidFill>
            <a:srgbClr val="00B0F0"/>
          </a:solidFill>
        </p:spPr>
        <p:txBody>
          <a:bodyPr wrap="square">
            <a:spAutoFit/>
          </a:bodyPr>
          <a:lstStyle/>
          <a:p>
            <a:pPr algn="ctr"/>
            <a:r>
              <a:rPr lang="en-IN" sz="2400" b="1" dirty="0" smtClean="0">
                <a:latin typeface="AngsanaUPC" pitchFamily="18" charset="-34"/>
                <a:cs typeface="AngsanaUPC" pitchFamily="18" charset="-34"/>
              </a:rPr>
              <a:t>DEPARTMENT OF ORAL PATHOLOGY CONDUCTING ONLINE COURSE</a:t>
            </a:r>
            <a:r>
              <a:rPr lang="en-IN" sz="2400" dirty="0" smtClean="0">
                <a:latin typeface="AngsanaUPC" pitchFamily="18" charset="-34"/>
                <a:cs typeface="AngsanaUPC" pitchFamily="18" charset="-34"/>
              </a:rPr>
              <a:t/>
            </a:r>
            <a:br>
              <a:rPr lang="en-IN" sz="2400" dirty="0" smtClean="0">
                <a:latin typeface="AngsanaUPC" pitchFamily="18" charset="-34"/>
                <a:cs typeface="AngsanaUPC" pitchFamily="18" charset="-34"/>
              </a:rPr>
            </a:br>
            <a:r>
              <a:rPr lang="en-IN" sz="2400" b="1" i="1" dirty="0" smtClean="0">
                <a:latin typeface="AngsanaUPC" pitchFamily="18" charset="-34"/>
                <a:cs typeface="AngsanaUPC" pitchFamily="18" charset="-34"/>
              </a:rPr>
              <a:t>A Webinar on: Hidden eyes IN PATHOLOGY</a:t>
            </a:r>
            <a:endParaRPr lang="en-IN" sz="24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1500174"/>
            <a:ext cx="8186766" cy="5072098"/>
          </a:xfrm>
        </p:spPr>
        <p:txBody>
          <a:bodyPr>
            <a:normAutofit fontScale="92500"/>
          </a:bodyPr>
          <a:lstStyle/>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This instrument has been perfected over the past 300 years. It has, within limits, allowed the invisible to become the visible.</a:t>
            </a:r>
            <a:endParaRPr lang="en-US" dirty="0" smtClean="0">
              <a:latin typeface="Times New Roman" pitchFamily="18" charset="0"/>
              <a:cs typeface="Times New Roman" pitchFamily="18" charset="0"/>
            </a:endParaRPr>
          </a:p>
          <a:p>
            <a:pPr algn="just">
              <a:buFont typeface="Wingdings" pitchFamily="2" charset="2"/>
              <a:buChar char="v"/>
            </a:pPr>
            <a:endParaRPr lang="en-US"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The purpose of this basic course training is to explain how the microscope achieves these tasks and to explain the components and their use in simple and nontechnical language. </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It outlines different methods used for preparing and staining tissue sections for microscopy, and explains how different stains can be used to identify particular cells, pathogens and anatomical structures. </a:t>
            </a:r>
          </a:p>
          <a:p>
            <a:pPr algn="just">
              <a:buFont typeface="Wingdings" pitchFamily="2" charset="2"/>
              <a:buChar char="v"/>
            </a:pPr>
            <a:endParaRPr lang="en-IN" dirty="0" smtClean="0">
              <a:latin typeface="Times New Roman" pitchFamily="18" charset="0"/>
              <a:cs typeface="Times New Roman" pitchFamily="18" charset="0"/>
            </a:endParaRPr>
          </a:p>
        </p:txBody>
      </p:sp>
      <p:pic>
        <p:nvPicPr>
          <p:cNvPr id="5"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Content Placeholder 3"/>
          <p:cNvSpPr>
            <a:spLocks noGrp="1"/>
          </p:cNvSpPr>
          <p:nvPr>
            <p:ph sz="quarter" idx="1"/>
          </p:nvPr>
        </p:nvSpPr>
        <p:spPr/>
        <p:txBody>
          <a:bodyPr/>
          <a:lstStyle/>
          <a:p>
            <a:pPr algn="just">
              <a:buFont typeface="Wingdings" pitchFamily="2" charset="2"/>
              <a:buChar char="v"/>
            </a:pPr>
            <a:r>
              <a:rPr lang="en-US" sz="2400" dirty="0" smtClean="0">
                <a:latin typeface="Times New Roman" pitchFamily="18" charset="0"/>
                <a:cs typeface="Times New Roman" pitchFamily="18" charset="0"/>
              </a:rPr>
              <a:t>This online comprehensive course begins with basics of simple microscopy proceeds through transmitted light microscopy covers the various methods of imaging fluorescent samples, describes how cameras work and image processing and concludes with latest advances in microscopy.</a:t>
            </a:r>
          </a:p>
          <a:p>
            <a:pPr algn="just">
              <a:buFont typeface="Wingdings" pitchFamily="2" charset="2"/>
              <a:buChar char="v"/>
            </a:pPr>
            <a:endParaRPr lang="en-US" sz="2400" dirty="0" smtClean="0">
              <a:latin typeface="Times New Roman" pitchFamily="18" charset="0"/>
              <a:cs typeface="Times New Roman" pitchFamily="18" charset="0"/>
            </a:endParaRPr>
          </a:p>
          <a:p>
            <a:pPr algn="just">
              <a:buFont typeface="Wingdings" pitchFamily="2" charset="2"/>
              <a:buChar char="v"/>
            </a:pPr>
            <a:r>
              <a:rPr lang="en-US" sz="2400" dirty="0" smtClean="0">
                <a:latin typeface="Times New Roman" pitchFamily="18" charset="0"/>
                <a:cs typeface="Times New Roman" pitchFamily="18" charset="0"/>
              </a:rPr>
              <a:t>In addition to lecture we also provide video demonstrations and short tips, so as to cover pragmatics of how to use microscope.</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normAutofit fontScale="92500" lnSpcReduction="20000"/>
          </a:bodyPr>
          <a:lstStyle/>
          <a:p>
            <a:pPr algn="just">
              <a:buNone/>
            </a:pPr>
            <a:endParaRPr lang="en-US"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Advances in science and technology have also profoundly changed the face of light microscopy over the past ten years.</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Instead of microscope and film camera, the light microscope is now commonly integrated with a CCD camera, computer, software, and printer into electronic imaging systems.</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Therefore, to use a modern research microscope, it is clear that research scientists need to know not only how to align the microscope optics, but also how to acquire electronic images and perform image processing.</a:t>
            </a:r>
          </a:p>
          <a:p>
            <a:endParaRPr lang="en-IN" dirty="0" smtClean="0"/>
          </a:p>
          <a:p>
            <a:endParaRPr lang="en-US" dirty="0" smtClean="0"/>
          </a:p>
        </p:txBody>
      </p:sp>
      <p:pic>
        <p:nvPicPr>
          <p:cNvPr id="4"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smtClean="0"/>
              <a:t>The Human Eye</a:t>
            </a:r>
            <a:endParaRPr lang="en-IN" b="1" u="sng" dirty="0"/>
          </a:p>
        </p:txBody>
      </p:sp>
      <p:sp>
        <p:nvSpPr>
          <p:cNvPr id="3" name="Content Placeholder 2"/>
          <p:cNvSpPr>
            <a:spLocks noGrp="1"/>
          </p:cNvSpPr>
          <p:nvPr>
            <p:ph sz="quarter" idx="1"/>
          </p:nvPr>
        </p:nvSpPr>
        <p:spPr>
          <a:xfrm>
            <a:off x="714348" y="1928802"/>
            <a:ext cx="7772400" cy="4572000"/>
          </a:xfrm>
        </p:spPr>
        <p:txBody>
          <a:bodyPr>
            <a:normAutofit/>
          </a:bodyPr>
          <a:lstStyle/>
          <a:p>
            <a:pPr algn="just">
              <a:buFont typeface="Wingdings" pitchFamily="2" charset="2"/>
              <a:buChar char="v"/>
            </a:pPr>
            <a:r>
              <a:rPr lang="en-IN" sz="2400" dirty="0" smtClean="0">
                <a:latin typeface="Times New Roman" pitchFamily="18" charset="0"/>
                <a:cs typeface="Times New Roman" pitchFamily="18" charset="0"/>
              </a:rPr>
              <a:t>The microscope is a valuable instrument. There are many small objects or details of objects which cannot be seen by the unaided human eye. </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The microscope magnifies the image of such objects thus making them visible to the human eye. </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You will find that almost everything (alive or that was  not alive) consists of components called cells and they take on a fabulous view at the cellular structure – like your own blood, </a:t>
            </a:r>
            <a:r>
              <a:rPr lang="en-IN" sz="2400" dirty="0" err="1" smtClean="0">
                <a:latin typeface="Times New Roman" pitchFamily="18" charset="0"/>
                <a:cs typeface="Times New Roman" pitchFamily="18" charset="0"/>
              </a:rPr>
              <a:t>molds</a:t>
            </a:r>
            <a:r>
              <a:rPr lang="en-IN" sz="2400" dirty="0" smtClean="0">
                <a:latin typeface="Times New Roman" pitchFamily="18" charset="0"/>
                <a:cs typeface="Times New Roman" pitchFamily="18" charset="0"/>
              </a:rPr>
              <a:t>, yeast, and bacteria.</a:t>
            </a:r>
          </a:p>
          <a:p>
            <a:endParaRPr lang="en-IN"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Picture 2" descr="G:\images.jpg"/>
          <p:cNvPicPr>
            <a:picLocks noChangeAspect="1" noChangeArrowheads="1"/>
          </p:cNvPicPr>
          <p:nvPr/>
        </p:nvPicPr>
        <p:blipFill>
          <a:blip r:embed="rId2"/>
          <a:srcRect r="19032"/>
          <a:stretch>
            <a:fillRect/>
          </a:stretch>
        </p:blipFill>
        <p:spPr bwMode="auto">
          <a:xfrm>
            <a:off x="6643702" y="142852"/>
            <a:ext cx="2390775" cy="15525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584182"/>
          </a:xfrm>
        </p:spPr>
        <p:txBody>
          <a:bodyPr>
            <a:normAutofit fontScale="90000"/>
          </a:bodyPr>
          <a:lstStyle/>
          <a:p>
            <a:r>
              <a:rPr lang="en-IN" b="1" u="sng" dirty="0" smtClean="0"/>
              <a:t>Microscopic Eye!</a:t>
            </a:r>
            <a:endParaRPr lang="en-IN" b="1" u="sng" dirty="0"/>
          </a:p>
        </p:txBody>
      </p:sp>
      <p:sp>
        <p:nvSpPr>
          <p:cNvPr id="5" name="Text Placeholder 4"/>
          <p:cNvSpPr>
            <a:spLocks noGrp="1"/>
          </p:cNvSpPr>
          <p:nvPr>
            <p:ph type="body" idx="1"/>
          </p:nvPr>
        </p:nvSpPr>
        <p:spPr>
          <a:xfrm>
            <a:off x="357158" y="928670"/>
            <a:ext cx="3214710" cy="357190"/>
          </a:xfr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pPr algn="ctr"/>
            <a:r>
              <a:rPr lang="en-IN" sz="1600" dirty="0" smtClean="0"/>
              <a:t>What you see it with eyes?</a:t>
            </a:r>
            <a:endParaRPr lang="en-IN" sz="1600" dirty="0"/>
          </a:p>
        </p:txBody>
      </p:sp>
      <p:sp>
        <p:nvSpPr>
          <p:cNvPr id="3" name="Content Placeholder 2"/>
          <p:cNvSpPr>
            <a:spLocks noGrp="1"/>
          </p:cNvSpPr>
          <p:nvPr>
            <p:ph sz="half" idx="2"/>
          </p:nvPr>
        </p:nvSpPr>
        <p:spPr>
          <a:xfrm>
            <a:off x="357158" y="2000240"/>
            <a:ext cx="4111626" cy="2468571"/>
          </a:xfrm>
        </p:spPr>
        <p:txBody>
          <a:bodyPr>
            <a:normAutofit/>
          </a:bodyPr>
          <a:lstStyle/>
          <a:p>
            <a:pPr lvl="3"/>
            <a:endParaRPr lang="en-IN" dirty="0" smtClean="0"/>
          </a:p>
          <a:p>
            <a:endParaRPr lang="en-IN" dirty="0" smtClean="0"/>
          </a:p>
          <a:p>
            <a:pPr>
              <a:buNone/>
            </a:pPr>
            <a:r>
              <a:rPr lang="en-IN" dirty="0" smtClean="0"/>
              <a:t> </a:t>
            </a:r>
            <a:endParaRPr lang="en-IN" dirty="0"/>
          </a:p>
        </p:txBody>
      </p:sp>
      <p:pic>
        <p:nvPicPr>
          <p:cNvPr id="10" name="Picture 2" descr="G:\download (1).jpg"/>
          <p:cNvPicPr>
            <a:picLocks noGrp="1" noChangeAspect="1" noChangeArrowheads="1"/>
          </p:cNvPicPr>
          <p:nvPr>
            <p:ph sz="half" idx="4"/>
          </p:nvPr>
        </p:nvPicPr>
        <p:blipFill>
          <a:blip r:embed="rId2"/>
          <a:srcRect/>
          <a:stretch>
            <a:fillRect/>
          </a:stretch>
        </p:blipFill>
        <p:spPr bwMode="auto">
          <a:xfrm>
            <a:off x="5214942" y="1643050"/>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785786" y="5500702"/>
            <a:ext cx="7643866" cy="830997"/>
          </a:xfrm>
          <a:prstGeom prst="rect">
            <a:avLst/>
          </a:prstGeom>
        </p:spPr>
        <p:txBody>
          <a:bodyPr wrap="square">
            <a:spAutoFit/>
          </a:bodyPr>
          <a:lstStyle/>
          <a:p>
            <a:pPr algn="ctr"/>
            <a:r>
              <a:rPr lang="en-IN" sz="2400" dirty="0" smtClean="0">
                <a:solidFill>
                  <a:srgbClr val="FF0000"/>
                </a:solidFill>
              </a:rPr>
              <a:t>Normal will become extraordinary when looking through a microscope. </a:t>
            </a:r>
          </a:p>
        </p:txBody>
      </p:sp>
      <p:pic>
        <p:nvPicPr>
          <p:cNvPr id="9" name="Picture 3" descr="G:\images (3).jpg"/>
          <p:cNvPicPr>
            <a:picLocks noChangeAspect="1" noChangeArrowheads="1"/>
          </p:cNvPicPr>
          <p:nvPr/>
        </p:nvPicPr>
        <p:blipFill>
          <a:blip r:embed="rId3"/>
          <a:srcRect/>
          <a:stretch>
            <a:fillRect/>
          </a:stretch>
        </p:blipFill>
        <p:spPr bwMode="auto">
          <a:xfrm>
            <a:off x="642910" y="1714488"/>
            <a:ext cx="2939163"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Slide Number Placeholder 10"/>
          <p:cNvSpPr>
            <a:spLocks noGrp="1"/>
          </p:cNvSpPr>
          <p:nvPr>
            <p:ph type="sldNum" sz="quarter" idx="12"/>
          </p:nvPr>
        </p:nvSpPr>
        <p:spPr/>
        <p:txBody>
          <a:bodyPr/>
          <a:lstStyle/>
          <a:p>
            <a:fld id="{B6F15528-21DE-4FAA-801E-634DDDAF4B2B}" type="slidenum">
              <a:rPr lang="en-US" smtClean="0"/>
              <a:pPr/>
              <a:t>14</a:t>
            </a:fld>
            <a:endParaRPr lang="en-US"/>
          </a:p>
        </p:txBody>
      </p:sp>
      <p:pic>
        <p:nvPicPr>
          <p:cNvPr id="12" name="Picture 2" descr="C:\Users\HOD\Downloads\20200730_114014.jpg"/>
          <p:cNvPicPr>
            <a:picLocks noChangeAspect="1" noChangeArrowheads="1"/>
          </p:cNvPicPr>
          <p:nvPr/>
        </p:nvPicPr>
        <p:blipFill>
          <a:blip r:embed="rId4" cstate="print"/>
          <a:srcRect l="1024" t="15524" r="76469" b="34476"/>
          <a:stretch>
            <a:fillRect/>
          </a:stretch>
        </p:blipFill>
        <p:spPr bwMode="auto">
          <a:xfrm>
            <a:off x="1357290" y="3643314"/>
            <a:ext cx="1500198" cy="1875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C:\Users\HOD\Downloads\20200730_114014.jpg"/>
          <p:cNvPicPr>
            <a:picLocks noChangeAspect="1" noChangeArrowheads="1"/>
          </p:cNvPicPr>
          <p:nvPr/>
        </p:nvPicPr>
        <p:blipFill>
          <a:blip r:embed="rId5" cstate="print"/>
          <a:srcRect l="25246" t="14286" r="32152" b="42857"/>
          <a:stretch>
            <a:fillRect/>
          </a:stretch>
        </p:blipFill>
        <p:spPr bwMode="auto">
          <a:xfrm>
            <a:off x="5072066" y="3714752"/>
            <a:ext cx="2857520" cy="1617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4429124" y="928670"/>
            <a:ext cx="4429156" cy="369332"/>
          </a:xfrm>
          <a:prstGeom prst="rect">
            <a:avLst/>
          </a:prstGeom>
          <a:solidFill>
            <a:schemeClr val="accent1">
              <a:lumMod val="40000"/>
              <a:lumOff val="60000"/>
            </a:schemeClr>
          </a:solidFill>
          <a:ln>
            <a:solidFill>
              <a:srgbClr val="C00000"/>
            </a:solidFill>
          </a:ln>
        </p:spPr>
        <p:txBody>
          <a:bodyPr wrap="square" rtlCol="0">
            <a:spAutoFit/>
          </a:bodyPr>
          <a:lstStyle/>
          <a:p>
            <a:r>
              <a:rPr lang="en-IN" dirty="0" smtClean="0">
                <a:solidFill>
                  <a:srgbClr val="FF0000"/>
                </a:solidFill>
              </a:rPr>
              <a:t>What you make it seeing with  microscopic eyes?</a:t>
            </a: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1027" name="Picture 3" descr="G:\oral_mucosa__1__example_1__1_25.jpg"/>
          <p:cNvPicPr>
            <a:picLocks noChangeAspect="1" noChangeArrowheads="1"/>
          </p:cNvPicPr>
          <p:nvPr/>
        </p:nvPicPr>
        <p:blipFill>
          <a:blip r:embed="rId2"/>
          <a:srcRect/>
          <a:stretch>
            <a:fillRect/>
          </a:stretch>
        </p:blipFill>
        <p:spPr bwMode="auto">
          <a:xfrm>
            <a:off x="1357315" y="214290"/>
            <a:ext cx="6215081" cy="6215081"/>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pic>
        <p:nvPicPr>
          <p:cNvPr id="4098" name="Picture 2" descr="G:\c01f0039.jpg"/>
          <p:cNvPicPr>
            <a:picLocks noChangeAspect="1" noChangeArrowheads="1"/>
          </p:cNvPicPr>
          <p:nvPr/>
        </p:nvPicPr>
        <p:blipFill>
          <a:blip r:embed="rId2"/>
          <a:srcRect/>
          <a:stretch>
            <a:fillRect/>
          </a:stretch>
        </p:blipFill>
        <p:spPr bwMode="auto">
          <a:xfrm>
            <a:off x="1214414" y="214290"/>
            <a:ext cx="6517023" cy="6347841"/>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3" name="Picture 2" descr="G:\HUMAN BLOOD SMEAR UNDER MICROSCOPE.jpg"/>
          <p:cNvPicPr>
            <a:picLocks noChangeAspect="1" noChangeArrowheads="1"/>
          </p:cNvPicPr>
          <p:nvPr/>
        </p:nvPicPr>
        <p:blipFill>
          <a:blip r:embed="rId2"/>
          <a:srcRect/>
          <a:stretch>
            <a:fillRect/>
          </a:stretch>
        </p:blipFill>
        <p:spPr bwMode="auto">
          <a:xfrm>
            <a:off x="714347" y="1928802"/>
            <a:ext cx="3514749" cy="2928958"/>
          </a:xfrm>
          <a:prstGeom prst="rect">
            <a:avLst/>
          </a:prstGeom>
          <a:noFill/>
        </p:spPr>
      </p:pic>
      <p:pic>
        <p:nvPicPr>
          <p:cNvPr id="2050" name="Picture 2" descr="G:\images (2).jpg"/>
          <p:cNvPicPr>
            <a:picLocks noChangeAspect="1" noChangeArrowheads="1"/>
          </p:cNvPicPr>
          <p:nvPr/>
        </p:nvPicPr>
        <p:blipFill>
          <a:blip r:embed="rId3"/>
          <a:srcRect/>
          <a:stretch>
            <a:fillRect/>
          </a:stretch>
        </p:blipFill>
        <p:spPr bwMode="auto">
          <a:xfrm>
            <a:off x="4669816" y="1944586"/>
            <a:ext cx="3759836" cy="2841736"/>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pic>
        <p:nvPicPr>
          <p:cNvPr id="3" name="Picture 4" descr="G:\BASAL CELL CARCINOMA.jpg"/>
          <p:cNvPicPr>
            <a:picLocks noChangeAspect="1" noChangeArrowheads="1"/>
          </p:cNvPicPr>
          <p:nvPr/>
        </p:nvPicPr>
        <p:blipFill>
          <a:blip r:embed="rId2"/>
          <a:srcRect/>
          <a:stretch>
            <a:fillRect/>
          </a:stretch>
        </p:blipFill>
        <p:spPr bwMode="auto">
          <a:xfrm>
            <a:off x="167867" y="2214554"/>
            <a:ext cx="4377495" cy="2728227"/>
          </a:xfrm>
          <a:prstGeom prst="rect">
            <a:avLst/>
          </a:prstGeom>
          <a:noFill/>
        </p:spPr>
      </p:pic>
      <p:pic>
        <p:nvPicPr>
          <p:cNvPr id="4" name="Picture 3" descr="G:\SQUAMOUS CELL CARCINOMA CELLS.jpg"/>
          <p:cNvPicPr>
            <a:picLocks noChangeAspect="1" noChangeArrowheads="1"/>
          </p:cNvPicPr>
          <p:nvPr/>
        </p:nvPicPr>
        <p:blipFill>
          <a:blip r:embed="rId3"/>
          <a:srcRect/>
          <a:stretch>
            <a:fillRect/>
          </a:stretch>
        </p:blipFill>
        <p:spPr bwMode="auto">
          <a:xfrm>
            <a:off x="4821838" y="2214554"/>
            <a:ext cx="3972031" cy="2643206"/>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pic>
        <p:nvPicPr>
          <p:cNvPr id="3074" name="Picture 2" descr="G:\ADIPOSE TISSUE.jpg"/>
          <p:cNvPicPr>
            <a:picLocks noChangeAspect="1" noChangeArrowheads="1"/>
          </p:cNvPicPr>
          <p:nvPr/>
        </p:nvPicPr>
        <p:blipFill>
          <a:blip r:embed="rId2"/>
          <a:srcRect/>
          <a:stretch>
            <a:fillRect/>
          </a:stretch>
        </p:blipFill>
        <p:spPr bwMode="auto">
          <a:xfrm>
            <a:off x="1785918" y="1434128"/>
            <a:ext cx="5173615" cy="3709384"/>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r>
              <a:rPr lang="en-IN" b="1" dirty="0" smtClean="0"/>
              <a:t>DEPARTMENT OF ORAL PATHOLOGY AND      </a:t>
            </a:r>
            <a:br>
              <a:rPr lang="en-IN" b="1" dirty="0" smtClean="0"/>
            </a:br>
            <a:r>
              <a:rPr lang="en-IN" b="1" dirty="0" smtClean="0"/>
              <a:t>                 MICROBIOLOGY</a:t>
            </a:r>
            <a:r>
              <a:rPr lang="en-IN" dirty="0" smtClean="0"/>
              <a:t/>
            </a:r>
            <a:br>
              <a:rPr lang="en-IN" dirty="0" smtClean="0"/>
            </a:br>
            <a:endParaRPr lang="en-IN" dirty="0"/>
          </a:p>
        </p:txBody>
      </p:sp>
      <p:sp>
        <p:nvSpPr>
          <p:cNvPr id="3" name="Content Placeholder 2"/>
          <p:cNvSpPr>
            <a:spLocks noGrp="1"/>
          </p:cNvSpPr>
          <p:nvPr>
            <p:ph sz="quarter" idx="1"/>
          </p:nvPr>
        </p:nvSpPr>
        <p:spPr>
          <a:xfrm>
            <a:off x="609600" y="1828800"/>
            <a:ext cx="8229600" cy="2925763"/>
          </a:xfrm>
        </p:spPr>
        <p:txBody>
          <a:bodyPr/>
          <a:lstStyle/>
          <a:p>
            <a:pPr>
              <a:buNone/>
            </a:pPr>
            <a:r>
              <a:rPr lang="en-IN" b="1" dirty="0" smtClean="0"/>
              <a:t>      </a:t>
            </a:r>
            <a:r>
              <a:rPr lang="en-IN" b="1" dirty="0" smtClean="0">
                <a:latin typeface="Algerian" pitchFamily="82" charset="0"/>
              </a:rPr>
              <a:t>A Webinar on: Hidden eyes IN PATHOLOGY</a:t>
            </a:r>
          </a:p>
          <a:p>
            <a:pPr>
              <a:buNone/>
            </a:pPr>
            <a:endParaRPr lang="en-IN" dirty="0"/>
          </a:p>
        </p:txBody>
      </p:sp>
      <p:pic>
        <p:nvPicPr>
          <p:cNvPr id="1028" name="Picture 4" descr="https://encrypted-tbn0.gstatic.com/images?q=tbn%3AANd9GcR_3TcjGUpR1VwgfUvKwuQUoK18m82XGWG3gQ&amp;usqp=CAU"/>
          <p:cNvPicPr>
            <a:picLocks noChangeAspect="1" noChangeArrowheads="1"/>
          </p:cNvPicPr>
          <p:nvPr/>
        </p:nvPicPr>
        <p:blipFill>
          <a:blip r:embed="rId2"/>
          <a:srcRect/>
          <a:stretch>
            <a:fillRect/>
          </a:stretch>
        </p:blipFill>
        <p:spPr bwMode="auto">
          <a:xfrm>
            <a:off x="2286000" y="2514600"/>
            <a:ext cx="3962400" cy="3962400"/>
          </a:xfrm>
          <a:prstGeom prst="rect">
            <a:avLst/>
          </a:prstGeom>
          <a:ln w="88900" cap="sq" cmpd="thickThin">
            <a:solidFill>
              <a:srgbClr val="000000"/>
            </a:solidFill>
            <a:prstDash val="solid"/>
            <a:miter lim="800000"/>
          </a:ln>
          <a:effectLst>
            <a:innerShdw blurRad="76200">
              <a:srgbClr val="000000"/>
            </a:innerShdw>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7143800" cy="1143000"/>
          </a:xfrm>
        </p:spPr>
        <p:txBody>
          <a:bodyPr/>
          <a:lstStyle/>
          <a:p>
            <a:r>
              <a:rPr lang="en-IN" dirty="0" smtClean="0"/>
              <a:t>    </a:t>
            </a:r>
            <a:r>
              <a:rPr lang="en-IN" sz="3200" b="1" u="sng" dirty="0" smtClean="0"/>
              <a:t>Why to Use Microscopes?</a:t>
            </a:r>
            <a:endParaRPr lang="en-IN" sz="3200" b="1" u="sng" dirty="0"/>
          </a:p>
        </p:txBody>
      </p:sp>
      <p:sp>
        <p:nvSpPr>
          <p:cNvPr id="3" name="Content Placeholder 2"/>
          <p:cNvSpPr>
            <a:spLocks noGrp="1"/>
          </p:cNvSpPr>
          <p:nvPr>
            <p:ph sz="quarter" idx="1"/>
          </p:nvPr>
        </p:nvSpPr>
        <p:spPr>
          <a:xfrm>
            <a:off x="914400" y="1571612"/>
            <a:ext cx="7772400" cy="4448188"/>
          </a:xfrm>
        </p:spPr>
        <p:txBody>
          <a:bodyPr>
            <a:normAutofit fontScale="92500" lnSpcReduction="10000"/>
          </a:bodyPr>
          <a:lstStyle/>
          <a:p>
            <a:pPr algn="just">
              <a:buFont typeface="Wingdings" pitchFamily="2" charset="2"/>
              <a:buChar char="v"/>
            </a:pPr>
            <a:r>
              <a:rPr lang="en-IN" sz="2400" dirty="0" smtClean="0">
                <a:latin typeface="Times New Roman" pitchFamily="18" charset="0"/>
                <a:cs typeface="Times New Roman" pitchFamily="18" charset="0"/>
              </a:rPr>
              <a:t>See things (</a:t>
            </a:r>
            <a:r>
              <a:rPr lang="en-IN" sz="2400" dirty="0" err="1" smtClean="0">
                <a:latin typeface="Times New Roman" pitchFamily="18" charset="0"/>
                <a:cs typeface="Times New Roman" pitchFamily="18" charset="0"/>
              </a:rPr>
              <a:t>objects,organisms</a:t>
            </a:r>
            <a:r>
              <a:rPr lang="en-IN" sz="2400" dirty="0" smtClean="0">
                <a:latin typeface="Times New Roman" pitchFamily="18" charset="0"/>
                <a:cs typeface="Times New Roman" pitchFamily="18" charset="0"/>
              </a:rPr>
              <a:t>) that are not visible with naked eye</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 Study morphological properties at micro- and </a:t>
            </a:r>
            <a:r>
              <a:rPr lang="en-IN" sz="2400" dirty="0" err="1" smtClean="0">
                <a:latin typeface="Times New Roman" pitchFamily="18" charset="0"/>
                <a:cs typeface="Times New Roman" pitchFamily="18" charset="0"/>
              </a:rPr>
              <a:t>nano</a:t>
            </a:r>
            <a:r>
              <a:rPr lang="en-IN" sz="2400" dirty="0" smtClean="0">
                <a:latin typeface="Times New Roman" pitchFamily="18" charset="0"/>
                <a:cs typeface="Times New Roman" pitchFamily="18" charset="0"/>
              </a:rPr>
              <a:t>-scale lengths </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Observe live phenomena (live cells) under microscope</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Microscopy is a mainstay of primary health care, including programmes to diagnose of various pathologies</a:t>
            </a:r>
          </a:p>
          <a:p>
            <a:pPr algn="just">
              <a:buNone/>
            </a:pPr>
            <a:endParaRPr lang="en-US"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Microscopes are essential tools in creating new medicines and finding cures for diseases</a:t>
            </a:r>
          </a:p>
          <a:p>
            <a:pPr algn="just">
              <a:buFont typeface="Wingdings" pitchFamily="2" charset="2"/>
              <a:buChar char="v"/>
            </a:pPr>
            <a:endParaRPr lang="en-IN" sz="2400" dirty="0" smtClean="0">
              <a:latin typeface="Times New Roman" pitchFamily="18" charset="0"/>
              <a:cs typeface="Times New Roman" pitchFamily="18" charset="0"/>
            </a:endParaRPr>
          </a:p>
          <a:p>
            <a:endParaRPr lang="en-IN" dirty="0"/>
          </a:p>
        </p:txBody>
      </p:sp>
      <p:pic>
        <p:nvPicPr>
          <p:cNvPr id="4" name="Picture 2" descr="G:\images.jpg"/>
          <p:cNvPicPr>
            <a:picLocks noChangeAspect="1" noChangeArrowheads="1"/>
          </p:cNvPicPr>
          <p:nvPr/>
        </p:nvPicPr>
        <p:blipFill>
          <a:blip r:embed="rId2"/>
          <a:srcRect r="19032"/>
          <a:stretch>
            <a:fillRect/>
          </a:stretch>
        </p:blipFill>
        <p:spPr bwMode="auto">
          <a:xfrm>
            <a:off x="6858016" y="0"/>
            <a:ext cx="2285984" cy="155257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8229600" cy="5411807"/>
          </a:xfrm>
        </p:spPr>
        <p:txBody>
          <a:bodyPr>
            <a:normAutofit fontScale="77500" lnSpcReduction="20000"/>
          </a:bodyPr>
          <a:lstStyle/>
          <a:p>
            <a:pPr algn="just">
              <a:buNone/>
            </a:pPr>
            <a:endParaRPr lang="en-IN" dirty="0" smtClean="0">
              <a:latin typeface="Times New Roman" pitchFamily="18" charset="0"/>
              <a:cs typeface="Times New Roman" pitchFamily="18" charset="0"/>
            </a:endParaRP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err="1" smtClean="0">
                <a:latin typeface="Times New Roman" pitchFamily="18" charset="0"/>
                <a:cs typeface="Times New Roman" pitchFamily="18" charset="0"/>
              </a:rPr>
              <a:t>Histopathologic</a:t>
            </a:r>
            <a:r>
              <a:rPr lang="en-IN" dirty="0" smtClean="0">
                <a:latin typeface="Times New Roman" pitchFamily="18" charset="0"/>
                <a:cs typeface="Times New Roman" pitchFamily="18" charset="0"/>
              </a:rPr>
              <a:t> analysis using the conventional light microscopy has been the gold standard for cancer detection and grading for decades. </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Due to the growing field of pathology, more and more histology slides are becoming available. </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This improves the accessibility, allows </a:t>
            </a:r>
            <a:r>
              <a:rPr lang="en-IN" dirty="0" err="1" smtClean="0">
                <a:latin typeface="Times New Roman" pitchFamily="18" charset="0"/>
                <a:cs typeface="Times New Roman" pitchFamily="18" charset="0"/>
              </a:rPr>
              <a:t>teleconsultations</a:t>
            </a:r>
            <a:r>
              <a:rPr lang="en-IN" dirty="0" smtClean="0">
                <a:latin typeface="Times New Roman" pitchFamily="18" charset="0"/>
                <a:cs typeface="Times New Roman" pitchFamily="18" charset="0"/>
              </a:rPr>
              <a:t> from specialized pathologists, improves education, and might give pathologist to review the slides in patient management systems. </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Using different microscopes become easier to the pathologists to fully understand the growth pattern of a tumor, tumor invasion. </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The pathologist examines the slides by looking at morphological changes. Using different magnifications, the aggressiveness of tumor cells is graded, and the staging is performed along with the  treatment planning</a:t>
            </a:r>
          </a:p>
          <a:p>
            <a:endParaRPr lang="en-IN"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2" descr="G:\images.jpg"/>
          <p:cNvPicPr>
            <a:picLocks noChangeAspect="1" noChangeArrowheads="1"/>
          </p:cNvPicPr>
          <p:nvPr/>
        </p:nvPicPr>
        <p:blipFill>
          <a:blip r:embed="rId2"/>
          <a:srcRect r="19032"/>
          <a:stretch>
            <a:fillRect/>
          </a:stretch>
        </p:blipFill>
        <p:spPr bwMode="auto">
          <a:xfrm>
            <a:off x="6858016" y="1"/>
            <a:ext cx="2285984" cy="135729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Training Modules</a:t>
            </a:r>
            <a:endParaRPr lang="en-IN" b="1" u="sng" dirty="0"/>
          </a:p>
        </p:txBody>
      </p:sp>
      <p:sp>
        <p:nvSpPr>
          <p:cNvPr id="3" name="Content Placeholder 2"/>
          <p:cNvSpPr>
            <a:spLocks noGrp="1"/>
          </p:cNvSpPr>
          <p:nvPr>
            <p:ph sz="quarter" idx="1"/>
          </p:nvPr>
        </p:nvSpPr>
        <p:spPr>
          <a:xfrm>
            <a:off x="571472" y="1643050"/>
            <a:ext cx="8115328" cy="4376750"/>
          </a:xfrm>
        </p:spPr>
        <p:txBody>
          <a:bodyPr>
            <a:normAutofit/>
          </a:bodyPr>
          <a:lstStyle/>
          <a:p>
            <a:pPr>
              <a:buFont typeface="Wingdings" pitchFamily="2" charset="2"/>
              <a:buChar char="v"/>
            </a:pPr>
            <a:r>
              <a:rPr lang="en-IN" sz="2400" dirty="0" smtClean="0">
                <a:latin typeface="Times New Roman" pitchFamily="18" charset="0"/>
                <a:cs typeface="Times New Roman" pitchFamily="18" charset="0"/>
              </a:rPr>
              <a:t>Goal of this training module is how to teach the beginner how to use microscopes</a:t>
            </a:r>
          </a:p>
          <a:p>
            <a:pPr>
              <a:buFont typeface="Wingdings" pitchFamily="2" charset="2"/>
              <a:buChar char="v"/>
            </a:pPr>
            <a:endParaRPr lang="en-IN" sz="2400" dirty="0" smtClean="0">
              <a:latin typeface="Times New Roman" pitchFamily="18" charset="0"/>
              <a:cs typeface="Times New Roman" pitchFamily="18" charset="0"/>
            </a:endParaRPr>
          </a:p>
          <a:p>
            <a:pPr>
              <a:buFont typeface="Wingdings" pitchFamily="2" charset="2"/>
              <a:buChar char="v"/>
            </a:pPr>
            <a:r>
              <a:rPr lang="en-IN" sz="2400" dirty="0" smtClean="0">
                <a:latin typeface="Times New Roman" pitchFamily="18" charset="0"/>
                <a:cs typeface="Times New Roman" pitchFamily="18" charset="0"/>
              </a:rPr>
              <a:t>A brief background on microscopes and microscopy </a:t>
            </a:r>
          </a:p>
          <a:p>
            <a:pPr>
              <a:buFont typeface="Wingdings" pitchFamily="2" charset="2"/>
              <a:buChar char="v"/>
            </a:pPr>
            <a:endParaRPr lang="en-IN" sz="2400" dirty="0" smtClean="0">
              <a:latin typeface="Times New Roman" pitchFamily="18" charset="0"/>
              <a:cs typeface="Times New Roman" pitchFamily="18" charset="0"/>
            </a:endParaRPr>
          </a:p>
          <a:p>
            <a:pPr>
              <a:buFont typeface="Wingdings" pitchFamily="2" charset="2"/>
              <a:buChar char="v"/>
            </a:pPr>
            <a:r>
              <a:rPr lang="en-IN" sz="2400" dirty="0" smtClean="0">
                <a:latin typeface="Times New Roman" pitchFamily="18" charset="0"/>
                <a:cs typeface="Times New Roman" pitchFamily="18" charset="0"/>
              </a:rPr>
              <a:t>How to maintain a microscope in good condition.</a:t>
            </a:r>
          </a:p>
          <a:p>
            <a:pPr>
              <a:buFont typeface="Wingdings" pitchFamily="2" charset="2"/>
              <a:buChar char="v"/>
            </a:pPr>
            <a:endParaRPr lang="en-IN" sz="2400" dirty="0" smtClean="0">
              <a:latin typeface="Times New Roman" pitchFamily="18" charset="0"/>
              <a:cs typeface="Times New Roman" pitchFamily="18" charset="0"/>
            </a:endParaRPr>
          </a:p>
          <a:p>
            <a:pPr>
              <a:buFont typeface="Wingdings" pitchFamily="2" charset="2"/>
              <a:buChar char="v"/>
            </a:pPr>
            <a:r>
              <a:rPr lang="en-IN" sz="2400" dirty="0" smtClean="0">
                <a:latin typeface="Times New Roman" pitchFamily="18" charset="0"/>
                <a:cs typeface="Times New Roman" pitchFamily="18" charset="0"/>
              </a:rPr>
              <a:t>Describe routine maintenance procedures</a:t>
            </a:r>
          </a:p>
          <a:p>
            <a:pPr>
              <a:buFont typeface="Wingdings" pitchFamily="2" charset="2"/>
              <a:buChar char="v"/>
            </a:pPr>
            <a:endParaRPr lang="en-IN" sz="2400" dirty="0" smtClean="0">
              <a:latin typeface="Times New Roman" pitchFamily="18" charset="0"/>
              <a:cs typeface="Times New Roman" pitchFamily="18" charset="0"/>
            </a:endParaRPr>
          </a:p>
          <a:p>
            <a:pPr>
              <a:buFont typeface="Wingdings" pitchFamily="2" charset="2"/>
              <a:buChar char="v"/>
            </a:pPr>
            <a:r>
              <a:rPr lang="en-IN" sz="2400" dirty="0" smtClean="0">
                <a:latin typeface="Times New Roman" pitchFamily="18" charset="0"/>
                <a:cs typeface="Times New Roman" pitchFamily="18" charset="0"/>
              </a:rPr>
              <a:t>Dos and </a:t>
            </a:r>
            <a:r>
              <a:rPr lang="en-IN" sz="2400" dirty="0" err="1" smtClean="0">
                <a:latin typeface="Times New Roman" pitchFamily="18" charset="0"/>
                <a:cs typeface="Times New Roman" pitchFamily="18" charset="0"/>
              </a:rPr>
              <a:t>Donts</a:t>
            </a:r>
            <a:r>
              <a:rPr lang="en-IN" sz="2400" dirty="0" smtClean="0">
                <a:latin typeface="Times New Roman" pitchFamily="18" charset="0"/>
                <a:cs typeface="Times New Roman" pitchFamily="18" charset="0"/>
              </a:rPr>
              <a:t> for proper use of the microscope.</a:t>
            </a:r>
            <a:endParaRPr lang="en-IN"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Tree>
    <p:extLst>
      <p:ext uri="{BB962C8B-B14F-4D97-AF65-F5344CB8AC3E}">
        <p14:creationId xmlns:p14="http://schemas.microsoft.com/office/powerpoint/2010/main" xmlns="" val="949506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normAutofit/>
          </a:bodyPr>
          <a:lstStyle/>
          <a:p>
            <a:r>
              <a:rPr lang="en-US" sz="3600" b="1" u="sng" dirty="0" smtClean="0">
                <a:latin typeface="+mn-lt"/>
              </a:rPr>
              <a:t>ABOUT  THE COURSE</a:t>
            </a:r>
            <a:endParaRPr lang="en-IN" sz="3600" b="1" u="sng" dirty="0">
              <a:latin typeface="+mn-lt"/>
            </a:endParaRPr>
          </a:p>
        </p:txBody>
      </p:sp>
      <p:sp>
        <p:nvSpPr>
          <p:cNvPr id="3" name="Content Placeholder 2"/>
          <p:cNvSpPr>
            <a:spLocks noGrp="1"/>
          </p:cNvSpPr>
          <p:nvPr>
            <p:ph sz="quarter" idx="1"/>
          </p:nvPr>
        </p:nvSpPr>
        <p:spPr/>
        <p:txBody>
          <a:bodyPr>
            <a:normAutofit/>
          </a:bodyPr>
          <a:lstStyle/>
          <a:p>
            <a:pPr algn="just">
              <a:buFont typeface="Wingdings" pitchFamily="2" charset="2"/>
              <a:buChar char="v"/>
            </a:pPr>
            <a:r>
              <a:rPr lang="en-IN" sz="2400" dirty="0" smtClean="0"/>
              <a:t>This course is an online course offered by Department of Oral Pathology, MIDSR College Latur. </a:t>
            </a:r>
          </a:p>
          <a:p>
            <a:pPr algn="just">
              <a:buFont typeface="Wingdings" pitchFamily="2" charset="2"/>
              <a:buChar char="v"/>
            </a:pPr>
            <a:endParaRPr lang="en-IN" sz="2400" dirty="0" smtClean="0"/>
          </a:p>
          <a:p>
            <a:pPr algn="just">
              <a:buFont typeface="Wingdings" pitchFamily="2" charset="2"/>
              <a:buChar char="v"/>
            </a:pPr>
            <a:r>
              <a:rPr lang="en-IN" sz="2400" dirty="0" smtClean="0"/>
              <a:t>This Microscopy course is an understanding of the theoretical background as well as practical skills of various types of microscopes.</a:t>
            </a:r>
          </a:p>
          <a:p>
            <a:pPr algn="just">
              <a:buFont typeface="Wingdings" pitchFamily="2" charset="2"/>
              <a:buChar char="v"/>
            </a:pPr>
            <a:endParaRPr lang="en-IN" sz="2400" dirty="0" smtClean="0"/>
          </a:p>
          <a:p>
            <a:pPr algn="just">
              <a:buFont typeface="Wingdings" pitchFamily="2" charset="2"/>
              <a:buChar char="v"/>
            </a:pPr>
            <a:r>
              <a:rPr lang="en-IN" sz="2400" dirty="0" smtClean="0"/>
              <a:t> Lectures are followed by practical demonstrations. </a:t>
            </a:r>
          </a:p>
          <a:p>
            <a:pPr algn="just">
              <a:buFont typeface="Wingdings" pitchFamily="2" charset="2"/>
              <a:buChar char="v"/>
            </a:pPr>
            <a:endParaRPr lang="en-IN" sz="2400" dirty="0" smtClean="0"/>
          </a:p>
          <a:p>
            <a:pPr algn="just">
              <a:buFont typeface="Wingdings" pitchFamily="2" charset="2"/>
              <a:buChar char="v"/>
            </a:pPr>
            <a:r>
              <a:rPr lang="en-IN" sz="2400" dirty="0" smtClean="0"/>
              <a:t>This course provides an introduction to microscopy and operation of a various types of microscope.</a:t>
            </a:r>
          </a:p>
          <a:p>
            <a:endParaRPr lang="en-IN" dirty="0"/>
          </a:p>
        </p:txBody>
      </p:sp>
      <p:pic>
        <p:nvPicPr>
          <p:cNvPr id="5"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pPr marL="0" indent="0">
              <a:buNone/>
            </a:pPr>
            <a:r>
              <a:rPr lang="en-IN" b="1" u="sng" dirty="0" smtClean="0"/>
              <a:t>Course learning outcome</a:t>
            </a:r>
            <a:r>
              <a:rPr lang="en-IN" b="1" dirty="0" smtClean="0"/>
              <a:t>:</a:t>
            </a:r>
          </a:p>
          <a:p>
            <a:pPr>
              <a:buNone/>
            </a:pPr>
            <a:endParaRPr lang="en-IN" dirty="0" smtClean="0"/>
          </a:p>
          <a:p>
            <a:pPr algn="just">
              <a:buFont typeface="Wingdings" pitchFamily="2" charset="2"/>
              <a:buChar char="v"/>
            </a:pPr>
            <a:r>
              <a:rPr lang="en-IN" sz="2400" dirty="0" smtClean="0"/>
              <a:t>After this course, you will be able to identify and understand the basic principal components of simple and compound microscope, working principals and advances of specialized microscope, its set-up and uses.</a:t>
            </a:r>
          </a:p>
          <a:p>
            <a:pPr algn="just">
              <a:buFont typeface="Wingdings" pitchFamily="2" charset="2"/>
              <a:buChar char="v"/>
            </a:pPr>
            <a:endParaRPr lang="en-IN" dirty="0"/>
          </a:p>
        </p:txBody>
      </p:sp>
      <p:pic>
        <p:nvPicPr>
          <p:cNvPr id="7"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0" indent="0">
              <a:buNone/>
            </a:pPr>
            <a:r>
              <a:rPr lang="en-IN" b="1" u="sng" dirty="0" smtClean="0"/>
              <a:t>Objectives of the Training: </a:t>
            </a:r>
          </a:p>
          <a:p>
            <a:endParaRPr lang="en-IN" dirty="0" smtClean="0"/>
          </a:p>
          <a:p>
            <a:pPr lvl="0" algn="just">
              <a:buFont typeface="Wingdings" pitchFamily="2" charset="2"/>
              <a:buChar char="v"/>
            </a:pPr>
            <a:r>
              <a:rPr lang="en-IN" sz="2400" dirty="0" smtClean="0"/>
              <a:t>To identify and understand the working principals of simple  and light microscope</a:t>
            </a:r>
          </a:p>
          <a:p>
            <a:pPr lvl="0" algn="just">
              <a:buFont typeface="Wingdings" pitchFamily="2" charset="2"/>
              <a:buChar char="v"/>
            </a:pPr>
            <a:r>
              <a:rPr lang="en-IN" sz="2400" dirty="0" smtClean="0"/>
              <a:t>To identify and understand the working principal of specialized microscope</a:t>
            </a:r>
          </a:p>
          <a:p>
            <a:pPr lvl="0" algn="just">
              <a:buFont typeface="Wingdings" pitchFamily="2" charset="2"/>
              <a:buChar char="v"/>
            </a:pPr>
            <a:r>
              <a:rPr lang="en-IN" sz="2400" dirty="0" smtClean="0"/>
              <a:t>To understand the microscopic advantages.</a:t>
            </a:r>
          </a:p>
          <a:p>
            <a:pPr algn="just">
              <a:buFont typeface="Wingdings" pitchFamily="2" charset="2"/>
              <a:buChar char="v"/>
            </a:pPr>
            <a:endParaRPr lang="en-IN" dirty="0"/>
          </a:p>
        </p:txBody>
      </p:sp>
      <p:pic>
        <p:nvPicPr>
          <p:cNvPr id="5"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buNone/>
            </a:pPr>
            <a:r>
              <a:rPr lang="en-IN" b="1" u="sng" dirty="0" smtClean="0"/>
              <a:t>Learning Resources:</a:t>
            </a:r>
          </a:p>
          <a:p>
            <a:pPr>
              <a:buFont typeface="Wingdings" pitchFamily="2" charset="2"/>
              <a:buChar char="v"/>
            </a:pPr>
            <a:r>
              <a:rPr lang="en-IN" sz="2800" dirty="0" smtClean="0"/>
              <a:t>A variety of learning resources will be utilized in terms of lectures with power point presentations &amp; videos</a:t>
            </a:r>
          </a:p>
          <a:p>
            <a:pPr marL="0" indent="0">
              <a:buNone/>
            </a:pPr>
            <a:endParaRPr lang="en-IN" dirty="0" smtClean="0"/>
          </a:p>
          <a:p>
            <a:pPr>
              <a:buNone/>
            </a:pPr>
            <a:r>
              <a:rPr lang="en-IN" b="1" u="sng" dirty="0" smtClean="0"/>
              <a:t>Course Assessment :</a:t>
            </a:r>
          </a:p>
          <a:p>
            <a:pPr algn="just">
              <a:buFont typeface="Wingdings" pitchFamily="2" charset="2"/>
              <a:buChar char="v"/>
            </a:pPr>
            <a:r>
              <a:rPr lang="en-IN" sz="2800" dirty="0" smtClean="0"/>
              <a:t>Assessment of student will be done on the basis of exercises (slide tests and interactive sessions) allotted to them along with 10 marks MCQ’s question.</a:t>
            </a:r>
          </a:p>
          <a:p>
            <a:pPr algn="just">
              <a:buFont typeface="Wingdings" pitchFamily="2" charset="2"/>
              <a:buChar char="v"/>
            </a:pPr>
            <a:r>
              <a:rPr lang="en-US" sz="2800" dirty="0" smtClean="0"/>
              <a:t>Assessments are provided for each lecture</a:t>
            </a:r>
          </a:p>
          <a:p>
            <a:pPr>
              <a:buNone/>
            </a:pPr>
            <a:r>
              <a:rPr lang="en-IN" sz="2800" dirty="0" smtClean="0"/>
              <a:t> </a:t>
            </a:r>
          </a:p>
          <a:p>
            <a:endParaRPr lang="en-IN" dirty="0"/>
          </a:p>
        </p:txBody>
      </p:sp>
      <p:pic>
        <p:nvPicPr>
          <p:cNvPr id="5"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IN" b="1" u="sng" dirty="0" smtClean="0"/>
              <a:t>Course certification</a:t>
            </a:r>
            <a:r>
              <a:rPr lang="en-IN" b="1" dirty="0" smtClean="0"/>
              <a:t>:</a:t>
            </a:r>
          </a:p>
          <a:p>
            <a:pPr>
              <a:buNone/>
            </a:pPr>
            <a:endParaRPr lang="en-IN" dirty="0" smtClean="0"/>
          </a:p>
          <a:p>
            <a:r>
              <a:rPr lang="en-IN" sz="2400" dirty="0" smtClean="0"/>
              <a:t>At the end of 4th module participants will be presented with the certificate; provided that he/she should complete the course.</a:t>
            </a:r>
          </a:p>
          <a:p>
            <a:endParaRPr lang="en-IN" sz="2400" dirty="0" smtClean="0"/>
          </a:p>
          <a:p>
            <a:endParaRPr lang="en-IN" dirty="0"/>
          </a:p>
        </p:txBody>
      </p:sp>
      <p:pic>
        <p:nvPicPr>
          <p:cNvPr id="19458"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4" name="Content Placeholder 3"/>
          <p:cNvSpPr>
            <a:spLocks noGrp="1"/>
          </p:cNvSpPr>
          <p:nvPr>
            <p:ph sz="quarter" idx="1"/>
          </p:nvPr>
        </p:nvSpPr>
        <p:spPr>
          <a:xfrm>
            <a:off x="214282" y="1428736"/>
            <a:ext cx="8472518" cy="4591064"/>
          </a:xfrm>
        </p:spPr>
        <p:txBody>
          <a:bodyPr>
            <a:normAutofit/>
          </a:bodyPr>
          <a:lstStyle/>
          <a:p>
            <a:pPr>
              <a:buNone/>
            </a:pPr>
            <a:r>
              <a:rPr lang="en-US" sz="2400" dirty="0" smtClean="0">
                <a:latin typeface="Algerian" pitchFamily="82" charset="0"/>
              </a:rPr>
              <a:t>  Without pathologist </a:t>
            </a:r>
          </a:p>
          <a:p>
            <a:pPr>
              <a:buNone/>
            </a:pPr>
            <a:r>
              <a:rPr lang="en-US" sz="2400" dirty="0" smtClean="0">
                <a:latin typeface="Algerian" pitchFamily="82" charset="0"/>
              </a:rPr>
              <a:t>          </a:t>
            </a:r>
          </a:p>
          <a:p>
            <a:pPr>
              <a:buNone/>
            </a:pPr>
            <a:r>
              <a:rPr lang="en-US" sz="2400" dirty="0" smtClean="0">
                <a:latin typeface="Algerian" pitchFamily="82" charset="0"/>
              </a:rPr>
              <a:t>          the diagnosis remains inconclusive. </a:t>
            </a:r>
          </a:p>
          <a:p>
            <a:endParaRPr lang="en-US" sz="2400" dirty="0" smtClean="0">
              <a:latin typeface="Algerian" pitchFamily="82" charset="0"/>
            </a:endParaRPr>
          </a:p>
          <a:p>
            <a:pPr>
              <a:buNone/>
            </a:pPr>
            <a:r>
              <a:rPr lang="en-US" sz="2400" dirty="0" smtClean="0">
                <a:latin typeface="Algerian" pitchFamily="82" charset="0"/>
              </a:rPr>
              <a:t>                     and </a:t>
            </a:r>
          </a:p>
          <a:p>
            <a:pPr>
              <a:buNone/>
            </a:pPr>
            <a:endParaRPr lang="en-US" sz="2400" dirty="0" smtClean="0">
              <a:latin typeface="Algerian" pitchFamily="82" charset="0"/>
            </a:endParaRPr>
          </a:p>
          <a:p>
            <a:pPr>
              <a:buNone/>
            </a:pPr>
            <a:r>
              <a:rPr lang="en-US" sz="2400" dirty="0" smtClean="0">
                <a:latin typeface="Algerian" pitchFamily="82" charset="0"/>
              </a:rPr>
              <a:t>                             without microscope, </a:t>
            </a:r>
          </a:p>
          <a:p>
            <a:pPr>
              <a:buNone/>
            </a:pPr>
            <a:r>
              <a:rPr lang="en-US" sz="2400" dirty="0" smtClean="0">
                <a:latin typeface="Algerian" pitchFamily="82" charset="0"/>
              </a:rPr>
              <a:t>                                   </a:t>
            </a:r>
          </a:p>
          <a:p>
            <a:pPr>
              <a:buNone/>
            </a:pPr>
            <a:r>
              <a:rPr lang="en-US" sz="2400" dirty="0" smtClean="0">
                <a:latin typeface="Algerian" pitchFamily="82" charset="0"/>
              </a:rPr>
              <a:t>                                   the pathologist remains helpless.</a:t>
            </a:r>
            <a:endParaRPr lang="en-IN" sz="2400" dirty="0">
              <a:latin typeface="Algerian" pitchFamily="82" charset="0"/>
            </a:endParaRPr>
          </a:p>
        </p:txBody>
      </p:sp>
      <p:pic>
        <p:nvPicPr>
          <p:cNvPr id="5"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142852"/>
            <a:ext cx="8191528" cy="847748"/>
          </a:xfrm>
          <a:solidFill>
            <a:srgbClr val="00B0F0"/>
          </a:solidFill>
          <a:ln>
            <a:solidFill>
              <a:schemeClr val="tx2">
                <a:lumMod val="40000"/>
                <a:lumOff val="60000"/>
              </a:schemeClr>
            </a:solidFill>
          </a:ln>
        </p:spPr>
        <p:txBody>
          <a:bodyPr>
            <a:noAutofit/>
          </a:bodyPr>
          <a:lstStyle/>
          <a:p>
            <a:pPr algn="ctr"/>
            <a:r>
              <a:rPr lang="en-IN" sz="1600" dirty="0" smtClean="0">
                <a:solidFill>
                  <a:srgbClr val="002060"/>
                </a:solidFill>
                <a:latin typeface="Times New Roman" pitchFamily="18" charset="0"/>
                <a:cs typeface="Times New Roman" pitchFamily="18" charset="0"/>
              </a:rPr>
              <a:t>DEPARTMENT OF ORAL PATHOLOGY CONDUCTING ONLINE COURSE</a:t>
            </a:r>
            <a:br>
              <a:rPr lang="en-IN" sz="1600" dirty="0" smtClean="0">
                <a:solidFill>
                  <a:srgbClr val="002060"/>
                </a:solidFill>
                <a:latin typeface="Times New Roman" pitchFamily="18" charset="0"/>
                <a:cs typeface="Times New Roman" pitchFamily="18" charset="0"/>
              </a:rPr>
            </a:br>
            <a:r>
              <a:rPr lang="en-IN" sz="1600" b="1" i="1" dirty="0" smtClean="0">
                <a:solidFill>
                  <a:srgbClr val="002060"/>
                </a:solidFill>
                <a:latin typeface="Times New Roman" pitchFamily="18" charset="0"/>
                <a:cs typeface="Times New Roman" pitchFamily="18" charset="0"/>
              </a:rPr>
              <a:t>A Webinar on: Hidden eyes IN PATHOLOGY</a:t>
            </a:r>
            <a:r>
              <a:rPr lang="en-IN" sz="1600" dirty="0" smtClean="0">
                <a:solidFill>
                  <a:srgbClr val="002060"/>
                </a:solidFill>
                <a:latin typeface="Times New Roman" pitchFamily="18" charset="0"/>
                <a:cs typeface="Times New Roman" pitchFamily="18" charset="0"/>
              </a:rPr>
              <a:t/>
            </a:r>
            <a:br>
              <a:rPr lang="en-IN" sz="1600" dirty="0" smtClean="0">
                <a:solidFill>
                  <a:srgbClr val="002060"/>
                </a:solidFill>
                <a:latin typeface="Times New Roman" pitchFamily="18" charset="0"/>
                <a:cs typeface="Times New Roman" pitchFamily="18" charset="0"/>
              </a:rPr>
            </a:br>
            <a:r>
              <a:rPr lang="en-IN" sz="1600" dirty="0" smtClean="0">
                <a:solidFill>
                  <a:srgbClr val="002060"/>
                </a:solidFill>
                <a:latin typeface="Times New Roman" pitchFamily="18" charset="0"/>
                <a:cs typeface="Times New Roman" pitchFamily="18" charset="0"/>
              </a:rPr>
              <a:t>COURSE DETAILS</a:t>
            </a:r>
            <a:endParaRPr lang="en-IN" sz="1600" dirty="0">
              <a:solidFill>
                <a:srgbClr val="002060"/>
              </a:solidFill>
              <a:latin typeface="Times New Roman" pitchFamily="18" charset="0"/>
              <a:cs typeface="Times New Roman" pitchFamily="18" charset="0"/>
            </a:endParaRPr>
          </a:p>
        </p:txBody>
      </p:sp>
      <p:graphicFrame>
        <p:nvGraphicFramePr>
          <p:cNvPr id="9" name="Content Placeholder 8"/>
          <p:cNvGraphicFramePr>
            <a:graphicFrameLocks noGrp="1"/>
          </p:cNvGraphicFramePr>
          <p:nvPr>
            <p:ph sz="quarter" idx="1"/>
          </p:nvPr>
        </p:nvGraphicFramePr>
        <p:xfrm>
          <a:off x="533400" y="1066800"/>
          <a:ext cx="8229600" cy="4748428"/>
        </p:xfrm>
        <a:graphic>
          <a:graphicData uri="http://schemas.openxmlformats.org/drawingml/2006/table">
            <a:tbl>
              <a:tblPr firstRow="1" bandRow="1">
                <a:tableStyleId>{3C2FFA5D-87B4-456A-9821-1D502468CF0F}</a:tableStyleId>
              </a:tblPr>
              <a:tblGrid>
                <a:gridCol w="1371600"/>
                <a:gridCol w="5181600"/>
                <a:gridCol w="1676400"/>
              </a:tblGrid>
              <a:tr h="325659">
                <a:tc>
                  <a:txBody>
                    <a:bodyPr/>
                    <a:lstStyle/>
                    <a:p>
                      <a:pPr algn="ctr">
                        <a:lnSpc>
                          <a:spcPct val="115000"/>
                        </a:lnSpc>
                        <a:spcAft>
                          <a:spcPts val="0"/>
                        </a:spcAft>
                      </a:pPr>
                      <a:r>
                        <a:rPr lang="en-IN" sz="1400" dirty="0"/>
                        <a:t>Date</a:t>
                      </a:r>
                      <a:endParaRPr lang="en-IN" sz="1100" dirty="0">
                        <a:latin typeface="Calibri"/>
                        <a:ea typeface="Calibri"/>
                        <a:cs typeface="Times New Roman"/>
                      </a:endParaRPr>
                    </a:p>
                  </a:txBody>
                  <a:tcPr marL="68580" marR="68580" marT="0" marB="0">
                    <a:solidFill>
                      <a:srgbClr val="00B0F0"/>
                    </a:solidFill>
                  </a:tcPr>
                </a:tc>
                <a:tc>
                  <a:txBody>
                    <a:bodyPr/>
                    <a:lstStyle/>
                    <a:p>
                      <a:pPr algn="ctr">
                        <a:lnSpc>
                          <a:spcPct val="115000"/>
                        </a:lnSpc>
                        <a:spcAft>
                          <a:spcPts val="0"/>
                        </a:spcAft>
                      </a:pPr>
                      <a:r>
                        <a:rPr lang="en-IN" sz="1400" dirty="0"/>
                        <a:t>TOPIC</a:t>
                      </a:r>
                      <a:endParaRPr lang="en-IN" sz="1100" dirty="0">
                        <a:latin typeface="Calibri"/>
                        <a:ea typeface="Calibri"/>
                        <a:cs typeface="Times New Roman"/>
                      </a:endParaRPr>
                    </a:p>
                  </a:txBody>
                  <a:tcPr marL="68580" marR="68580" marT="0" marB="0">
                    <a:solidFill>
                      <a:srgbClr val="00B0F0"/>
                    </a:solidFill>
                  </a:tcPr>
                </a:tc>
                <a:tc>
                  <a:txBody>
                    <a:bodyPr/>
                    <a:lstStyle/>
                    <a:p>
                      <a:pPr algn="ctr">
                        <a:lnSpc>
                          <a:spcPct val="115000"/>
                        </a:lnSpc>
                        <a:spcAft>
                          <a:spcPts val="0"/>
                        </a:spcAft>
                      </a:pPr>
                      <a:r>
                        <a:rPr lang="en-IN" sz="1400" dirty="0"/>
                        <a:t>SPEAKER</a:t>
                      </a:r>
                      <a:endParaRPr lang="en-IN" sz="1100" dirty="0">
                        <a:latin typeface="Calibri"/>
                        <a:ea typeface="Calibri"/>
                        <a:cs typeface="Times New Roman"/>
                      </a:endParaRPr>
                    </a:p>
                  </a:txBody>
                  <a:tcPr marL="68580" marR="68580" marT="0" marB="0">
                    <a:solidFill>
                      <a:srgbClr val="00B0F0"/>
                    </a:solidFill>
                  </a:tcPr>
                </a:tc>
              </a:tr>
              <a:tr h="430941">
                <a:tc>
                  <a:txBody>
                    <a:bodyPr/>
                    <a:lstStyle/>
                    <a:p>
                      <a:pPr algn="just">
                        <a:lnSpc>
                          <a:spcPct val="115000"/>
                        </a:lnSpc>
                        <a:spcAft>
                          <a:spcPts val="0"/>
                        </a:spcAft>
                      </a:pPr>
                      <a:r>
                        <a:rPr lang="en-IN" sz="1400" dirty="0">
                          <a:latin typeface="Times New Roman" pitchFamily="18" charset="0"/>
                          <a:cs typeface="Times New Roman" pitchFamily="18" charset="0"/>
                        </a:rPr>
                        <a:t>31-07-2020</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gn="ctr">
                        <a:lnSpc>
                          <a:spcPct val="115000"/>
                        </a:lnSpc>
                        <a:spcAft>
                          <a:spcPts val="0"/>
                        </a:spcAft>
                      </a:pPr>
                      <a:r>
                        <a:rPr lang="en-IN" sz="1400" dirty="0">
                          <a:latin typeface="Times New Roman" pitchFamily="18" charset="0"/>
                          <a:cs typeface="Times New Roman" pitchFamily="18" charset="0"/>
                        </a:rPr>
                        <a:t>MODULE-I</a:t>
                      </a:r>
                    </a:p>
                    <a:p>
                      <a:pPr algn="ctr">
                        <a:lnSpc>
                          <a:spcPct val="115000"/>
                        </a:lnSpc>
                        <a:spcAft>
                          <a:spcPts val="0"/>
                        </a:spcAft>
                      </a:pPr>
                      <a:r>
                        <a:rPr lang="en-IN" sz="1400" dirty="0">
                          <a:latin typeface="Times New Roman" pitchFamily="18" charset="0"/>
                          <a:cs typeface="Times New Roman" pitchFamily="18" charset="0"/>
                        </a:rPr>
                        <a:t>Introduction and Registration</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nSpc>
                          <a:spcPct val="115000"/>
                        </a:lnSpc>
                        <a:spcAft>
                          <a:spcPts val="0"/>
                        </a:spcAft>
                      </a:pPr>
                      <a:r>
                        <a:rPr lang="en-IN" sz="1400" dirty="0">
                          <a:latin typeface="Times New Roman" pitchFamily="18" charset="0"/>
                          <a:cs typeface="Times New Roman" pitchFamily="18" charset="0"/>
                        </a:rPr>
                        <a:t>Dr</a:t>
                      </a:r>
                      <a:r>
                        <a:rPr lang="en-IN" sz="1400" dirty="0" smtClean="0">
                          <a:latin typeface="Times New Roman" pitchFamily="18" charset="0"/>
                          <a:cs typeface="Times New Roman" pitchFamily="18" charset="0"/>
                        </a:rPr>
                        <a:t>.</a:t>
                      </a:r>
                      <a:r>
                        <a:rPr lang="en-IN" sz="1400" baseline="0" dirty="0" smtClean="0">
                          <a:latin typeface="Times New Roman" pitchFamily="18" charset="0"/>
                          <a:cs typeface="Times New Roman" pitchFamily="18" charset="0"/>
                        </a:rPr>
                        <a:t> </a:t>
                      </a:r>
                      <a:r>
                        <a:rPr lang="en-IN" sz="1400" dirty="0" smtClean="0">
                          <a:latin typeface="Times New Roman" pitchFamily="18" charset="0"/>
                          <a:cs typeface="Times New Roman" pitchFamily="18" charset="0"/>
                        </a:rPr>
                        <a:t>Varsha and</a:t>
                      </a:r>
                      <a:endParaRPr lang="en-IN" sz="1400" dirty="0">
                        <a:latin typeface="Times New Roman" pitchFamily="18" charset="0"/>
                        <a:cs typeface="Times New Roman" pitchFamily="18" charset="0"/>
                      </a:endParaRPr>
                    </a:p>
                    <a:p>
                      <a:pPr>
                        <a:lnSpc>
                          <a:spcPct val="115000"/>
                        </a:lnSpc>
                        <a:spcAft>
                          <a:spcPts val="0"/>
                        </a:spcAft>
                      </a:pPr>
                      <a:r>
                        <a:rPr lang="en-IN" sz="1400" dirty="0">
                          <a:latin typeface="Times New Roman" pitchFamily="18" charset="0"/>
                          <a:cs typeface="Times New Roman" pitchFamily="18" charset="0"/>
                        </a:rPr>
                        <a:t>Dr. </a:t>
                      </a:r>
                      <a:r>
                        <a:rPr lang="en-IN" sz="1400" dirty="0" err="1" smtClean="0">
                          <a:latin typeface="Times New Roman" pitchFamily="18" charset="0"/>
                          <a:cs typeface="Times New Roman" pitchFamily="18" charset="0"/>
                        </a:rPr>
                        <a:t>Smita</a:t>
                      </a:r>
                      <a:r>
                        <a:rPr lang="en-IN" sz="1400" dirty="0" smtClean="0">
                          <a:latin typeface="Times New Roman" pitchFamily="18" charset="0"/>
                          <a:cs typeface="Times New Roman" pitchFamily="18" charset="0"/>
                        </a:rPr>
                        <a:t>  </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r>
              <a:tr h="430941">
                <a:tc>
                  <a:txBody>
                    <a:bodyPr/>
                    <a:lstStyle/>
                    <a:p>
                      <a:pPr algn="just">
                        <a:lnSpc>
                          <a:spcPct val="115000"/>
                        </a:lnSpc>
                        <a:spcAft>
                          <a:spcPts val="0"/>
                        </a:spcAft>
                      </a:pPr>
                      <a:r>
                        <a:rPr lang="en-IN" sz="1400" dirty="0">
                          <a:latin typeface="Times New Roman" pitchFamily="18" charset="0"/>
                          <a:cs typeface="Times New Roman" pitchFamily="18" charset="0"/>
                        </a:rPr>
                        <a:t>1-08-2020</a:t>
                      </a:r>
                      <a:endParaRPr lang="en-IN"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en-IN" sz="1400" dirty="0">
                        <a:latin typeface="Times New Roman" pitchFamily="18" charset="0"/>
                        <a:cs typeface="Times New Roman" pitchFamily="18" charset="0"/>
                      </a:endParaRPr>
                    </a:p>
                    <a:p>
                      <a:pPr algn="ctr">
                        <a:lnSpc>
                          <a:spcPct val="115000"/>
                        </a:lnSpc>
                        <a:spcAft>
                          <a:spcPts val="0"/>
                        </a:spcAft>
                      </a:pPr>
                      <a:r>
                        <a:rPr lang="en-IN" sz="1400" dirty="0">
                          <a:latin typeface="Times New Roman" pitchFamily="18" charset="0"/>
                          <a:cs typeface="Times New Roman" pitchFamily="18" charset="0"/>
                        </a:rPr>
                        <a:t>Basic Principal of Simple Microscope</a:t>
                      </a:r>
                      <a:endParaRPr lang="en-IN" sz="1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IN" sz="1400">
                          <a:latin typeface="Times New Roman" pitchFamily="18" charset="0"/>
                          <a:cs typeface="Times New Roman" pitchFamily="18" charset="0"/>
                        </a:rPr>
                        <a:t>Dr. Anuja</a:t>
                      </a:r>
                      <a:endParaRPr lang="en-IN" sz="1400">
                        <a:latin typeface="Times New Roman" pitchFamily="18" charset="0"/>
                        <a:ea typeface="Calibri"/>
                        <a:cs typeface="Times New Roman" pitchFamily="18" charset="0"/>
                      </a:endParaRPr>
                    </a:p>
                  </a:txBody>
                  <a:tcPr marL="68580" marR="68580" marT="0" marB="0"/>
                </a:tc>
              </a:tr>
              <a:tr h="430941">
                <a:tc>
                  <a:txBody>
                    <a:bodyPr/>
                    <a:lstStyle/>
                    <a:p>
                      <a:pPr algn="just">
                        <a:lnSpc>
                          <a:spcPct val="115000"/>
                        </a:lnSpc>
                        <a:spcAft>
                          <a:spcPts val="0"/>
                        </a:spcAft>
                      </a:pPr>
                      <a:r>
                        <a:rPr lang="en-IN" sz="1400" dirty="0">
                          <a:latin typeface="Times New Roman" pitchFamily="18" charset="0"/>
                          <a:cs typeface="Times New Roman" pitchFamily="18" charset="0"/>
                        </a:rPr>
                        <a:t>07-08-2020</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gn="ctr">
                        <a:lnSpc>
                          <a:spcPct val="115000"/>
                        </a:lnSpc>
                        <a:spcAft>
                          <a:spcPts val="0"/>
                        </a:spcAft>
                      </a:pPr>
                      <a:endParaRPr lang="en-IN" sz="1400" dirty="0">
                        <a:latin typeface="Times New Roman" pitchFamily="18" charset="0"/>
                        <a:cs typeface="Times New Roman" pitchFamily="18" charset="0"/>
                      </a:endParaRPr>
                    </a:p>
                    <a:p>
                      <a:pPr algn="ctr">
                        <a:lnSpc>
                          <a:spcPct val="115000"/>
                        </a:lnSpc>
                        <a:spcAft>
                          <a:spcPts val="0"/>
                        </a:spcAft>
                      </a:pPr>
                      <a:r>
                        <a:rPr lang="en-IN" sz="1400" dirty="0">
                          <a:latin typeface="Times New Roman" pitchFamily="18" charset="0"/>
                          <a:cs typeface="Times New Roman" pitchFamily="18" charset="0"/>
                        </a:rPr>
                        <a:t>Compound microscope </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nSpc>
                          <a:spcPct val="115000"/>
                        </a:lnSpc>
                        <a:spcAft>
                          <a:spcPts val="0"/>
                        </a:spcAft>
                      </a:pPr>
                      <a:r>
                        <a:rPr lang="en-IN" sz="1400" dirty="0">
                          <a:latin typeface="Times New Roman" pitchFamily="18" charset="0"/>
                          <a:cs typeface="Times New Roman" pitchFamily="18" charset="0"/>
                        </a:rPr>
                        <a:t>Dr. Varsha  </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r>
              <a:tr h="646412">
                <a:tc>
                  <a:txBody>
                    <a:bodyPr/>
                    <a:lstStyle/>
                    <a:p>
                      <a:pPr>
                        <a:lnSpc>
                          <a:spcPct val="115000"/>
                        </a:lnSpc>
                        <a:spcAft>
                          <a:spcPts val="0"/>
                        </a:spcAft>
                      </a:pPr>
                      <a:r>
                        <a:rPr lang="en-IN" sz="1400">
                          <a:latin typeface="Times New Roman" pitchFamily="18" charset="0"/>
                          <a:cs typeface="Times New Roman" pitchFamily="18" charset="0"/>
                        </a:rPr>
                        <a:t>08-08-2020</a:t>
                      </a:r>
                      <a:endParaRPr lang="en-IN" sz="14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IN" sz="1400" dirty="0" smtClean="0">
                          <a:latin typeface="Times New Roman" pitchFamily="18" charset="0"/>
                          <a:cs typeface="Times New Roman" pitchFamily="18" charset="0"/>
                        </a:rPr>
                        <a:t>MODULE-II</a:t>
                      </a:r>
                    </a:p>
                    <a:p>
                      <a:pPr algn="ctr">
                        <a:lnSpc>
                          <a:spcPct val="115000"/>
                        </a:lnSpc>
                        <a:spcAft>
                          <a:spcPts val="0"/>
                        </a:spcAft>
                      </a:pPr>
                      <a:r>
                        <a:rPr lang="en-IN" sz="1400" dirty="0" smtClean="0">
                          <a:latin typeface="Times New Roman" pitchFamily="18" charset="0"/>
                          <a:cs typeface="Times New Roman" pitchFamily="18" charset="0"/>
                        </a:rPr>
                        <a:t>Specialized </a:t>
                      </a:r>
                      <a:r>
                        <a:rPr lang="en-IN" sz="1400" dirty="0">
                          <a:latin typeface="Times New Roman" pitchFamily="18" charset="0"/>
                          <a:cs typeface="Times New Roman" pitchFamily="18" charset="0"/>
                        </a:rPr>
                        <a:t>microscope: </a:t>
                      </a:r>
                      <a:r>
                        <a:rPr lang="en-IN" sz="1400" dirty="0" smtClean="0">
                          <a:latin typeface="Times New Roman" pitchFamily="18" charset="0"/>
                          <a:cs typeface="Times New Roman" pitchFamily="18" charset="0"/>
                        </a:rPr>
                        <a:t>Part-1</a:t>
                      </a:r>
                      <a:r>
                        <a:rPr lang="en-IN" sz="1400" baseline="0" dirty="0" smtClean="0">
                          <a:latin typeface="Times New Roman" pitchFamily="18" charset="0"/>
                          <a:cs typeface="Times New Roman" pitchFamily="18" charset="0"/>
                        </a:rPr>
                        <a:t> </a:t>
                      </a:r>
                      <a:r>
                        <a:rPr lang="en-IN" sz="1400" dirty="0" smtClean="0">
                          <a:latin typeface="Times New Roman" pitchFamily="18" charset="0"/>
                          <a:cs typeface="Times New Roman" pitchFamily="18" charset="0"/>
                        </a:rPr>
                        <a:t>Dark-field </a:t>
                      </a:r>
                      <a:r>
                        <a:rPr lang="en-IN" sz="1400" dirty="0">
                          <a:latin typeface="Times New Roman" pitchFamily="18" charset="0"/>
                          <a:cs typeface="Times New Roman" pitchFamily="18" charset="0"/>
                        </a:rPr>
                        <a:t>and phase contrast</a:t>
                      </a:r>
                      <a:endParaRPr lang="en-IN" sz="1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IN" sz="1400">
                          <a:latin typeface="Times New Roman" pitchFamily="18" charset="0"/>
                          <a:cs typeface="Times New Roman" pitchFamily="18" charset="0"/>
                        </a:rPr>
                        <a:t>Dr. Smita  </a:t>
                      </a:r>
                      <a:endParaRPr lang="en-IN" sz="1400">
                        <a:latin typeface="Times New Roman" pitchFamily="18" charset="0"/>
                        <a:ea typeface="Calibri"/>
                        <a:cs typeface="Times New Roman" pitchFamily="18" charset="0"/>
                      </a:endParaRPr>
                    </a:p>
                  </a:txBody>
                  <a:tcPr marL="68580" marR="68580" marT="0" marB="0"/>
                </a:tc>
              </a:tr>
              <a:tr h="646412">
                <a:tc>
                  <a:txBody>
                    <a:bodyPr/>
                    <a:lstStyle/>
                    <a:p>
                      <a:pPr>
                        <a:lnSpc>
                          <a:spcPct val="115000"/>
                        </a:lnSpc>
                        <a:spcAft>
                          <a:spcPts val="0"/>
                        </a:spcAft>
                      </a:pPr>
                      <a:r>
                        <a:rPr lang="en-IN" sz="1400" dirty="0">
                          <a:latin typeface="Times New Roman" pitchFamily="18" charset="0"/>
                          <a:cs typeface="Times New Roman" pitchFamily="18" charset="0"/>
                        </a:rPr>
                        <a:t>14-08-2020</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gn="ctr">
                        <a:lnSpc>
                          <a:spcPct val="115000"/>
                        </a:lnSpc>
                        <a:spcAft>
                          <a:spcPts val="0"/>
                        </a:spcAft>
                      </a:pPr>
                      <a:endParaRPr lang="en-IN" sz="1400" dirty="0">
                        <a:latin typeface="Times New Roman" pitchFamily="18" charset="0"/>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IN" sz="1400" dirty="0">
                          <a:latin typeface="Times New Roman" pitchFamily="18" charset="0"/>
                          <a:cs typeface="Times New Roman" pitchFamily="18" charset="0"/>
                        </a:rPr>
                        <a:t>Specialized microscope: Part-2 </a:t>
                      </a:r>
                      <a:r>
                        <a:rPr lang="en-IN" sz="1400" dirty="0" smtClean="0">
                          <a:latin typeface="Times New Roman" pitchFamily="18" charset="0"/>
                          <a:cs typeface="Times New Roman" pitchFamily="18" charset="0"/>
                        </a:rPr>
                        <a:t>Polarized</a:t>
                      </a:r>
                    </a:p>
                    <a:p>
                      <a:pPr algn="ctr">
                        <a:lnSpc>
                          <a:spcPct val="115000"/>
                        </a:lnSpc>
                        <a:spcAft>
                          <a:spcPts val="0"/>
                        </a:spcAft>
                      </a:pPr>
                      <a:r>
                        <a:rPr lang="en-IN" sz="1400" dirty="0" smtClean="0">
                          <a:latin typeface="Times New Roman" pitchFamily="18" charset="0"/>
                          <a:cs typeface="Times New Roman" pitchFamily="18" charset="0"/>
                        </a:rPr>
                        <a:t> microscope</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nSpc>
                          <a:spcPct val="115000"/>
                        </a:lnSpc>
                        <a:spcAft>
                          <a:spcPts val="0"/>
                        </a:spcAft>
                      </a:pPr>
                      <a:r>
                        <a:rPr lang="en-IN" sz="1400" dirty="0">
                          <a:latin typeface="Times New Roman" pitchFamily="18" charset="0"/>
                          <a:cs typeface="Times New Roman" pitchFamily="18" charset="0"/>
                        </a:rPr>
                        <a:t>Dr. Anuja</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r>
              <a:tr h="646412">
                <a:tc>
                  <a:txBody>
                    <a:bodyPr/>
                    <a:lstStyle/>
                    <a:p>
                      <a:pPr>
                        <a:lnSpc>
                          <a:spcPct val="115000"/>
                        </a:lnSpc>
                        <a:spcAft>
                          <a:spcPts val="0"/>
                        </a:spcAft>
                      </a:pPr>
                      <a:r>
                        <a:rPr lang="en-IN" sz="1400">
                          <a:latin typeface="Times New Roman" pitchFamily="18" charset="0"/>
                          <a:cs typeface="Times New Roman" pitchFamily="18" charset="0"/>
                        </a:rPr>
                        <a:t>21-08-2020</a:t>
                      </a:r>
                      <a:endParaRPr lang="en-IN" sz="14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IN" sz="1400" dirty="0">
                          <a:latin typeface="Times New Roman" pitchFamily="18" charset="0"/>
                          <a:cs typeface="Times New Roman" pitchFamily="18" charset="0"/>
                        </a:rPr>
                        <a:t>MODULE-III</a:t>
                      </a:r>
                    </a:p>
                    <a:p>
                      <a:pPr algn="ctr">
                        <a:lnSpc>
                          <a:spcPct val="115000"/>
                        </a:lnSpc>
                        <a:spcAft>
                          <a:spcPts val="0"/>
                        </a:spcAft>
                      </a:pPr>
                      <a:r>
                        <a:rPr lang="en-IN" sz="1400" dirty="0">
                          <a:latin typeface="Times New Roman" pitchFamily="18" charset="0"/>
                          <a:cs typeface="Times New Roman" pitchFamily="18" charset="0"/>
                        </a:rPr>
                        <a:t>Specialized microscope: Part-3 Fluorescent </a:t>
                      </a:r>
                      <a:r>
                        <a:rPr lang="en-IN" sz="1400" dirty="0" smtClean="0">
                          <a:latin typeface="Times New Roman" pitchFamily="18" charset="0"/>
                          <a:cs typeface="Times New Roman" pitchFamily="18" charset="0"/>
                        </a:rPr>
                        <a:t>microscope</a:t>
                      </a:r>
                      <a:endParaRPr lang="en-IN" sz="1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IN" sz="1400">
                          <a:latin typeface="Times New Roman" pitchFamily="18" charset="0"/>
                          <a:cs typeface="Times New Roman" pitchFamily="18" charset="0"/>
                        </a:rPr>
                        <a:t>Dr. Varsha  </a:t>
                      </a:r>
                      <a:endParaRPr lang="en-IN" sz="1400">
                        <a:latin typeface="Times New Roman" pitchFamily="18" charset="0"/>
                        <a:ea typeface="Calibri"/>
                        <a:cs typeface="Times New Roman" pitchFamily="18" charset="0"/>
                      </a:endParaRPr>
                    </a:p>
                  </a:txBody>
                  <a:tcPr marL="68580" marR="68580" marT="0" marB="0"/>
                </a:tc>
              </a:tr>
              <a:tr h="430941">
                <a:tc>
                  <a:txBody>
                    <a:bodyPr/>
                    <a:lstStyle/>
                    <a:p>
                      <a:pPr>
                        <a:lnSpc>
                          <a:spcPct val="115000"/>
                        </a:lnSpc>
                        <a:spcAft>
                          <a:spcPts val="0"/>
                        </a:spcAft>
                      </a:pPr>
                      <a:r>
                        <a:rPr lang="en-IN" sz="1400" dirty="0" smtClean="0">
                          <a:latin typeface="Times New Roman" pitchFamily="18" charset="0"/>
                          <a:cs typeface="Times New Roman" pitchFamily="18" charset="0"/>
                        </a:rPr>
                        <a:t>28-08-2020</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gn="ctr">
                        <a:lnSpc>
                          <a:spcPct val="115000"/>
                        </a:lnSpc>
                        <a:spcAft>
                          <a:spcPts val="0"/>
                        </a:spcAft>
                      </a:pPr>
                      <a:r>
                        <a:rPr lang="en-IN" sz="1400" dirty="0" smtClean="0">
                          <a:latin typeface="Times New Roman" pitchFamily="18" charset="0"/>
                          <a:cs typeface="Times New Roman" pitchFamily="18" charset="0"/>
                        </a:rPr>
                        <a:t>Electron </a:t>
                      </a:r>
                      <a:r>
                        <a:rPr lang="en-IN" sz="1400" dirty="0">
                          <a:latin typeface="Times New Roman" pitchFamily="18" charset="0"/>
                          <a:cs typeface="Times New Roman" pitchFamily="18" charset="0"/>
                        </a:rPr>
                        <a:t>microscope</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c>
                  <a:txBody>
                    <a:bodyPr/>
                    <a:lstStyle/>
                    <a:p>
                      <a:pPr>
                        <a:lnSpc>
                          <a:spcPct val="115000"/>
                        </a:lnSpc>
                        <a:spcAft>
                          <a:spcPts val="0"/>
                        </a:spcAft>
                      </a:pPr>
                      <a:r>
                        <a:rPr lang="en-IN" sz="1400" dirty="0">
                          <a:latin typeface="Times New Roman" pitchFamily="18" charset="0"/>
                          <a:cs typeface="Times New Roman" pitchFamily="18" charset="0"/>
                        </a:rPr>
                        <a:t>Dr. </a:t>
                      </a:r>
                      <a:r>
                        <a:rPr lang="en-IN" sz="1400" dirty="0" err="1">
                          <a:latin typeface="Times New Roman" pitchFamily="18" charset="0"/>
                          <a:cs typeface="Times New Roman" pitchFamily="18" charset="0"/>
                        </a:rPr>
                        <a:t>Smita</a:t>
                      </a:r>
                      <a:r>
                        <a:rPr lang="en-IN" sz="1400" dirty="0">
                          <a:latin typeface="Times New Roman" pitchFamily="18" charset="0"/>
                          <a:cs typeface="Times New Roman" pitchFamily="18" charset="0"/>
                        </a:rPr>
                        <a:t>  </a:t>
                      </a:r>
                      <a:endParaRPr lang="en-IN" sz="1400" dirty="0">
                        <a:latin typeface="Times New Roman" pitchFamily="18" charset="0"/>
                        <a:ea typeface="Calibri"/>
                        <a:cs typeface="Times New Roman" pitchFamily="18" charset="0"/>
                      </a:endParaRPr>
                    </a:p>
                  </a:txBody>
                  <a:tcPr marL="68580" marR="68580" marT="0" marB="0">
                    <a:solidFill>
                      <a:srgbClr val="00B0F0">
                        <a:alpha val="40000"/>
                      </a:srgbClr>
                    </a:solidFill>
                  </a:tcPr>
                </a:tc>
              </a:tr>
              <a:tr h="430941">
                <a:tc>
                  <a:txBody>
                    <a:bodyPr/>
                    <a:lstStyle/>
                    <a:p>
                      <a:pPr>
                        <a:lnSpc>
                          <a:spcPct val="115000"/>
                        </a:lnSpc>
                        <a:spcAft>
                          <a:spcPts val="0"/>
                        </a:spcAft>
                      </a:pPr>
                      <a:r>
                        <a:rPr lang="en-IN" sz="1400" dirty="0" smtClean="0">
                          <a:latin typeface="Times New Roman" pitchFamily="18" charset="0"/>
                          <a:cs typeface="Times New Roman" pitchFamily="18" charset="0"/>
                        </a:rPr>
                        <a:t>29-08-2020</a:t>
                      </a:r>
                      <a:endParaRPr lang="en-IN"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IN" sz="1400" dirty="0">
                          <a:latin typeface="Times New Roman" pitchFamily="18" charset="0"/>
                          <a:cs typeface="Times New Roman" pitchFamily="18" charset="0"/>
                        </a:rPr>
                        <a:t>MODULE-IV</a:t>
                      </a:r>
                    </a:p>
                    <a:p>
                      <a:pPr algn="ctr">
                        <a:lnSpc>
                          <a:spcPct val="115000"/>
                        </a:lnSpc>
                        <a:spcAft>
                          <a:spcPts val="0"/>
                        </a:spcAft>
                      </a:pPr>
                      <a:r>
                        <a:rPr lang="en-IN" sz="1400" baseline="0" dirty="0" smtClean="0">
                          <a:latin typeface="Times New Roman" pitchFamily="18" charset="0"/>
                          <a:cs typeface="Times New Roman" pitchFamily="18" charset="0"/>
                        </a:rPr>
                        <a:t>Interference, </a:t>
                      </a:r>
                      <a:r>
                        <a:rPr lang="en-IN" sz="1400" dirty="0" err="1" smtClean="0">
                          <a:latin typeface="Times New Roman" pitchFamily="18" charset="0"/>
                          <a:cs typeface="Times New Roman" pitchFamily="18" charset="0"/>
                        </a:rPr>
                        <a:t>Confocal</a:t>
                      </a:r>
                      <a:r>
                        <a:rPr lang="en-IN" sz="1400" dirty="0" smtClean="0">
                          <a:latin typeface="Times New Roman" pitchFamily="18" charset="0"/>
                          <a:cs typeface="Times New Roman" pitchFamily="18" charset="0"/>
                        </a:rPr>
                        <a:t> and</a:t>
                      </a:r>
                      <a:r>
                        <a:rPr lang="en-IN" sz="1400" baseline="0" dirty="0" smtClean="0">
                          <a:latin typeface="Times New Roman" pitchFamily="18" charset="0"/>
                          <a:cs typeface="Times New Roman" pitchFamily="18" charset="0"/>
                        </a:rPr>
                        <a:t> </a:t>
                      </a:r>
                      <a:r>
                        <a:rPr lang="en-IN" sz="1400" dirty="0" smtClean="0">
                          <a:latin typeface="Times New Roman" pitchFamily="18" charset="0"/>
                          <a:cs typeface="Times New Roman" pitchFamily="18" charset="0"/>
                        </a:rPr>
                        <a:t>Stereo microscope</a:t>
                      </a:r>
                      <a:endParaRPr lang="en-IN" sz="1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IN" sz="1400" dirty="0">
                          <a:latin typeface="Times New Roman" pitchFamily="18" charset="0"/>
                          <a:cs typeface="Times New Roman" pitchFamily="18" charset="0"/>
                        </a:rPr>
                        <a:t>Dr</a:t>
                      </a:r>
                      <a:r>
                        <a:rPr lang="en-IN" sz="1400" dirty="0" smtClean="0">
                          <a:latin typeface="Times New Roman" pitchFamily="18" charset="0"/>
                          <a:cs typeface="Times New Roman" pitchFamily="18" charset="0"/>
                        </a:rPr>
                        <a:t>.</a:t>
                      </a:r>
                      <a:r>
                        <a:rPr lang="en-IN" sz="1400" baseline="0" dirty="0" smtClean="0">
                          <a:latin typeface="Times New Roman" pitchFamily="18" charset="0"/>
                          <a:cs typeface="Times New Roman" pitchFamily="18" charset="0"/>
                        </a:rPr>
                        <a:t> Anuja</a:t>
                      </a:r>
                      <a:endParaRPr lang="en-IN" sz="1400" dirty="0">
                        <a:latin typeface="Times New Roman" pitchFamily="18" charset="0"/>
                        <a:ea typeface="Calibri"/>
                        <a:cs typeface="Times New Roman" pitchFamily="18" charset="0"/>
                      </a:endParaRPr>
                    </a:p>
                  </a:txBody>
                  <a:tcPr marL="68580" marR="68580" marT="0" marB="0"/>
                </a:tc>
              </a:tr>
            </a:tbl>
          </a:graphicData>
        </a:graphic>
      </p:graphicFrame>
      <p:sp>
        <p:nvSpPr>
          <p:cNvPr id="1025" name="Rectangle 1"/>
          <p:cNvSpPr>
            <a:spLocks noChangeArrowheads="1"/>
          </p:cNvSpPr>
          <p:nvPr/>
        </p:nvSpPr>
        <p:spPr bwMode="auto">
          <a:xfrm>
            <a:off x="533400" y="5827693"/>
            <a:ext cx="8229600" cy="954107"/>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REGISTRATION DETAILS:</a:t>
            </a:r>
          </a:p>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Times New Roman" pitchFamily="18" charset="0"/>
                <a:cs typeface="Times New Roman" pitchFamily="18" charset="0"/>
              </a:rPr>
              <a:t>Free online registration</a:t>
            </a:r>
            <a:r>
              <a:rPr lang="en-US" sz="1200" dirty="0" smtClean="0">
                <a:latin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oralpath@mitmidsr.edu.in</a:t>
            </a:r>
            <a:endPar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Mr.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Shaikh</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9921885285</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Content Placeholder 3"/>
          <p:cNvSpPr>
            <a:spLocks noGrp="1"/>
          </p:cNvSpPr>
          <p:nvPr>
            <p:ph sz="quarter" idx="1"/>
          </p:nvPr>
        </p:nvSpPr>
        <p:spPr>
          <a:xfrm>
            <a:off x="500034" y="500042"/>
            <a:ext cx="8186766" cy="6072230"/>
          </a:xfrm>
        </p:spPr>
        <p:txBody>
          <a:bodyPr/>
          <a:lstStyle/>
          <a:p>
            <a:pPr algn="ctr"/>
            <a:r>
              <a:rPr lang="en-US" sz="4000" dirty="0" smtClean="0">
                <a:latin typeface="Andalus" pitchFamily="18" charset="-78"/>
                <a:cs typeface="Andalus" pitchFamily="18" charset="-78"/>
              </a:rPr>
              <a:t>What comes in your mind after seeing </a:t>
            </a:r>
            <a:r>
              <a:rPr lang="en-US" sz="4000" dirty="0" smtClean="0">
                <a:latin typeface="Andalus" pitchFamily="18" charset="-78"/>
                <a:cs typeface="Andalus" pitchFamily="18" charset="-78"/>
              </a:rPr>
              <a:t>the course </a:t>
            </a:r>
            <a:r>
              <a:rPr lang="en-US" sz="4000" dirty="0" smtClean="0">
                <a:latin typeface="Andalus" pitchFamily="18" charset="-78"/>
                <a:cs typeface="Andalus" pitchFamily="18" charset="-78"/>
              </a:rPr>
              <a:t>brochure?</a:t>
            </a:r>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5" name="Picture 2" descr="E:\download.jpg"/>
          <p:cNvPicPr>
            <a:picLocks noChangeAspect="1" noChangeArrowheads="1"/>
          </p:cNvPicPr>
          <p:nvPr/>
        </p:nvPicPr>
        <p:blipFill>
          <a:blip r:embed="rId2" cstate="print"/>
          <a:srcRect/>
          <a:stretch>
            <a:fillRect/>
          </a:stretch>
        </p:blipFill>
        <p:spPr bwMode="auto">
          <a:xfrm>
            <a:off x="2571736" y="2643182"/>
            <a:ext cx="3643338" cy="3643338"/>
          </a:xfrm>
          <a:prstGeom prst="rect">
            <a:avLst/>
          </a:prstGeom>
          <a:noFill/>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472" y="2571744"/>
            <a:ext cx="7277128" cy="2928958"/>
          </a:xfrm>
        </p:spPr>
        <p:txBody>
          <a:bodyPr/>
          <a:lstStyle/>
          <a:p>
            <a:pPr>
              <a:buNone/>
            </a:pPr>
            <a:r>
              <a:rPr lang="en-US" sz="5200" dirty="0" smtClean="0"/>
              <a:t>Enjoy learning microscopy!!!</a:t>
            </a:r>
            <a:endParaRPr lang="en-IN" sz="5200" dirty="0" smtClean="0"/>
          </a:p>
          <a:p>
            <a:endParaRPr lang="en-IN" dirty="0"/>
          </a:p>
        </p:txBody>
      </p:sp>
      <p:pic>
        <p:nvPicPr>
          <p:cNvPr id="4"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G:\DEPARTMENTAL COURSE\STEREO MICROSCOPE\google_slides_download_free_-_microscope_and_science_148832.jpg"/>
          <p:cNvPicPr>
            <a:picLocks noGrp="1" noChangeAspect="1" noChangeArrowheads="1"/>
          </p:cNvPicPr>
          <p:nvPr>
            <p:ph sz="quarter" idx="1"/>
          </p:nvPr>
        </p:nvPicPr>
        <p:blipFill>
          <a:blip r:embed="rId2"/>
          <a:srcRect/>
          <a:stretch>
            <a:fillRect/>
          </a:stretch>
        </p:blipFill>
        <p:spPr bwMode="auto">
          <a:xfrm>
            <a:off x="335491" y="308768"/>
            <a:ext cx="8427509" cy="6320632"/>
          </a:xfrm>
          <a:prstGeom prst="rect">
            <a:avLst/>
          </a:prstGeom>
          <a:ln w="2286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Content Placeholder 3"/>
          <p:cNvSpPr>
            <a:spLocks noGrp="1"/>
          </p:cNvSpPr>
          <p:nvPr>
            <p:ph sz="quarter" idx="1"/>
          </p:nvPr>
        </p:nvSpPr>
        <p:spPr>
          <a:xfrm>
            <a:off x="914400" y="500042"/>
            <a:ext cx="7772400" cy="5519758"/>
          </a:xfrm>
        </p:spPr>
        <p:txBody>
          <a:bodyPr/>
          <a:lstStyle/>
          <a:p>
            <a:pPr algn="ctr"/>
            <a:r>
              <a:rPr lang="en-US" sz="4000" dirty="0" smtClean="0"/>
              <a:t>Why you joined this course?</a:t>
            </a:r>
          </a:p>
          <a:p>
            <a:endParaRPr lang="en-IN" dirty="0"/>
          </a:p>
        </p:txBody>
      </p:sp>
      <p:pic>
        <p:nvPicPr>
          <p:cNvPr id="5" name="Picture 3" descr="E:\images (2).jpg"/>
          <p:cNvPicPr>
            <a:picLocks noChangeAspect="1" noChangeArrowheads="1"/>
          </p:cNvPicPr>
          <p:nvPr/>
        </p:nvPicPr>
        <p:blipFill>
          <a:blip r:embed="rId2" cstate="print"/>
          <a:srcRect/>
          <a:stretch>
            <a:fillRect/>
          </a:stretch>
        </p:blipFill>
        <p:spPr bwMode="auto">
          <a:xfrm>
            <a:off x="2643174" y="2143116"/>
            <a:ext cx="4071966" cy="4071966"/>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Content Placeholder 3"/>
          <p:cNvSpPr>
            <a:spLocks noGrp="1"/>
          </p:cNvSpPr>
          <p:nvPr>
            <p:ph sz="quarter" idx="1"/>
          </p:nvPr>
        </p:nvSpPr>
        <p:spPr>
          <a:xfrm>
            <a:off x="914400" y="714356"/>
            <a:ext cx="7772400" cy="5305444"/>
          </a:xfrm>
        </p:spPr>
        <p:txBody>
          <a:bodyPr/>
          <a:lstStyle/>
          <a:p>
            <a:r>
              <a:rPr lang="en-US" sz="4000" dirty="0" smtClean="0"/>
              <a:t>From where or  from which standard you have started using microscope?</a:t>
            </a:r>
          </a:p>
          <a:p>
            <a:endParaRPr lang="en-IN" dirty="0"/>
          </a:p>
        </p:txBody>
      </p:sp>
      <p:pic>
        <p:nvPicPr>
          <p:cNvPr id="5" name="Picture 2" descr="E:\images.jpg"/>
          <p:cNvPicPr>
            <a:picLocks noChangeAspect="1" noChangeArrowheads="1"/>
          </p:cNvPicPr>
          <p:nvPr/>
        </p:nvPicPr>
        <p:blipFill>
          <a:blip r:embed="rId2" cstate="print"/>
          <a:srcRect l="20135" r="23487"/>
          <a:stretch>
            <a:fillRect/>
          </a:stretch>
        </p:blipFill>
        <p:spPr bwMode="auto">
          <a:xfrm>
            <a:off x="3143240" y="2071678"/>
            <a:ext cx="2540776" cy="297180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714356"/>
            <a:ext cx="7901014" cy="703282"/>
          </a:xfrm>
        </p:spPr>
        <p:txBody>
          <a:bodyPr>
            <a:normAutofit fontScale="90000"/>
          </a:bodyPr>
          <a:lstStyle/>
          <a:p>
            <a:r>
              <a:rPr lang="en-US" dirty="0" smtClean="0"/>
              <a:t/>
            </a:r>
            <a:br>
              <a:rPr lang="en-US" dirty="0" smtClean="0"/>
            </a:br>
            <a:endParaRPr lang="en-IN"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Content Placeholder 3"/>
          <p:cNvSpPr>
            <a:spLocks noGrp="1"/>
          </p:cNvSpPr>
          <p:nvPr>
            <p:ph sz="quarter" idx="1"/>
          </p:nvPr>
        </p:nvSpPr>
        <p:spPr>
          <a:xfrm>
            <a:off x="571472" y="785794"/>
            <a:ext cx="8115328" cy="5234006"/>
          </a:xfrm>
        </p:spPr>
        <p:txBody>
          <a:bodyPr>
            <a:normAutofit/>
          </a:bodyPr>
          <a:lstStyle/>
          <a:p>
            <a:pPr algn="ctr"/>
            <a:r>
              <a:rPr lang="en-US" sz="3600" dirty="0" smtClean="0"/>
              <a:t>Which type of microscope you </a:t>
            </a:r>
            <a:r>
              <a:rPr lang="en-US" sz="3600" smtClean="0"/>
              <a:t>have </a:t>
            </a:r>
            <a:r>
              <a:rPr lang="en-US" sz="3600" smtClean="0"/>
              <a:t>seen/used </a:t>
            </a:r>
            <a:r>
              <a:rPr lang="en-US" sz="3600" dirty="0" smtClean="0"/>
              <a:t>till date?</a:t>
            </a:r>
            <a:endParaRPr lang="en-IN" sz="3600" dirty="0"/>
          </a:p>
        </p:txBody>
      </p:sp>
      <p:pic>
        <p:nvPicPr>
          <p:cNvPr id="5" name="Picture 3" descr="E:\images (5).jpg"/>
          <p:cNvPicPr>
            <a:picLocks noChangeAspect="1" noChangeArrowheads="1"/>
          </p:cNvPicPr>
          <p:nvPr/>
        </p:nvPicPr>
        <p:blipFill>
          <a:blip r:embed="rId2" cstate="print"/>
          <a:srcRect b="7570"/>
          <a:stretch>
            <a:fillRect/>
          </a:stretch>
        </p:blipFill>
        <p:spPr bwMode="auto">
          <a:xfrm>
            <a:off x="3214678" y="3000372"/>
            <a:ext cx="2178597" cy="2514600"/>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Content Placeholder 3"/>
          <p:cNvSpPr>
            <a:spLocks noGrp="1"/>
          </p:cNvSpPr>
          <p:nvPr>
            <p:ph sz="quarter" idx="1"/>
          </p:nvPr>
        </p:nvSpPr>
        <p:spPr>
          <a:xfrm>
            <a:off x="928662" y="571480"/>
            <a:ext cx="7758138" cy="5500726"/>
          </a:xfrm>
        </p:spPr>
        <p:txBody>
          <a:bodyPr>
            <a:normAutofit/>
          </a:bodyPr>
          <a:lstStyle/>
          <a:p>
            <a:pPr algn="ctr"/>
            <a:r>
              <a:rPr lang="en-US" sz="3600" dirty="0" smtClean="0"/>
              <a:t>What are your expectations regarding this course?</a:t>
            </a:r>
            <a:endParaRPr lang="en-IN" sz="3600" dirty="0" smtClean="0"/>
          </a:p>
          <a:p>
            <a:endParaRPr lang="en-IN" sz="3600" dirty="0"/>
          </a:p>
        </p:txBody>
      </p:sp>
      <p:pic>
        <p:nvPicPr>
          <p:cNvPr id="5" name="Picture 2" descr="E:\images (4).jpg"/>
          <p:cNvPicPr>
            <a:picLocks noChangeAspect="1" noChangeArrowheads="1"/>
          </p:cNvPicPr>
          <p:nvPr/>
        </p:nvPicPr>
        <p:blipFill>
          <a:blip r:embed="rId2" cstate="print"/>
          <a:srcRect/>
          <a:stretch>
            <a:fillRect/>
          </a:stretch>
        </p:blipFill>
        <p:spPr bwMode="auto">
          <a:xfrm>
            <a:off x="2786050" y="2357430"/>
            <a:ext cx="3429000" cy="3429000"/>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INTRODUCTION</a:t>
            </a:r>
            <a:endParaRPr lang="en-IN" u="sng" dirty="0"/>
          </a:p>
        </p:txBody>
      </p:sp>
      <p:sp>
        <p:nvSpPr>
          <p:cNvPr id="3" name="Content Placeholder 2"/>
          <p:cNvSpPr>
            <a:spLocks noGrp="1"/>
          </p:cNvSpPr>
          <p:nvPr>
            <p:ph sz="quarter" idx="1"/>
          </p:nvPr>
        </p:nvSpPr>
        <p:spPr>
          <a:xfrm>
            <a:off x="914400" y="1643050"/>
            <a:ext cx="7772400" cy="5000660"/>
          </a:xfrm>
        </p:spPr>
        <p:txBody>
          <a:bodyPr>
            <a:normAutofit fontScale="85000" lnSpcReduction="20000"/>
          </a:bodyPr>
          <a:lstStyle/>
          <a:p>
            <a:pPr algn="just">
              <a:buFont typeface="Wingdings" pitchFamily="2" charset="2"/>
              <a:buChar char="v"/>
            </a:pPr>
            <a:r>
              <a:rPr lang="en-IN" sz="2400" dirty="0" smtClean="0">
                <a:latin typeface="Times New Roman" pitchFamily="18" charset="0"/>
                <a:cs typeface="Times New Roman" pitchFamily="18" charset="0"/>
              </a:rPr>
              <a:t>This course provides an introduction to microscopy and the operation of a various types of microscopes found in histology units and teaching laboratories. </a:t>
            </a:r>
          </a:p>
          <a:p>
            <a:pPr algn="just">
              <a:buFont typeface="Wingdings" pitchFamily="2" charset="2"/>
              <a:buChar char="v"/>
            </a:pPr>
            <a:endParaRPr lang="en-US" sz="2400" dirty="0" smtClean="0">
              <a:latin typeface="Times New Roman" pitchFamily="18" charset="0"/>
              <a:cs typeface="Times New Roman" pitchFamily="18" charset="0"/>
            </a:endParaRPr>
          </a:p>
          <a:p>
            <a:pPr algn="just">
              <a:buFont typeface="Wingdings" pitchFamily="2" charset="2"/>
              <a:buChar char="v"/>
            </a:pPr>
            <a:r>
              <a:rPr lang="en-IN" sz="2400" b="1" dirty="0" smtClean="0">
                <a:latin typeface="Times New Roman" pitchFamily="18" charset="0"/>
                <a:cs typeface="Times New Roman" pitchFamily="18" charset="0"/>
              </a:rPr>
              <a:t>Microscope</a:t>
            </a:r>
            <a:r>
              <a:rPr lang="en-IN" sz="2400" dirty="0" smtClean="0">
                <a:latin typeface="Times New Roman" pitchFamily="18" charset="0"/>
                <a:cs typeface="Times New Roman" pitchFamily="18" charset="0"/>
              </a:rPr>
              <a:t>, instrument that produces enlarged images of small objects, allowing the observer an exceedingly close view of minute structures.</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Understanding the capabilities and limitations of the microscope is important if one is to get the best results from microscopy. The microscope is a very powerful tool for understanding the structure and function of tissues, and it is widely used in biomedical sciences, as well as in research and diagnostic laboratories. </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r>
              <a:rPr lang="en-IN" sz="2400" dirty="0" smtClean="0">
                <a:latin typeface="Times New Roman" pitchFamily="18" charset="0"/>
                <a:cs typeface="Times New Roman" pitchFamily="18" charset="0"/>
              </a:rPr>
              <a:t>The ability to identify structures and specific cell types has been greatly aided by different microscopes. The investigation of cell structure has also been considerably extended by the developments in electron microscopy and fluorescence microscopy.</a:t>
            </a:r>
          </a:p>
          <a:p>
            <a:pPr algn="just">
              <a:buFont typeface="Wingdings" pitchFamily="2" charset="2"/>
              <a:buChar char="v"/>
            </a:pPr>
            <a:endParaRPr lang="en-IN" sz="2400" dirty="0" smtClean="0">
              <a:latin typeface="Times New Roman" pitchFamily="18" charset="0"/>
              <a:cs typeface="Times New Roman" pitchFamily="18" charset="0"/>
            </a:endParaRPr>
          </a:p>
          <a:p>
            <a:pPr algn="just">
              <a:buFont typeface="Wingdings" pitchFamily="2" charset="2"/>
              <a:buChar char="v"/>
            </a:pPr>
            <a:endParaRPr lang="en-US" sz="2400" dirty="0" smtClean="0">
              <a:latin typeface="Times New Roman" pitchFamily="18" charset="0"/>
              <a:cs typeface="Times New Roman" pitchFamily="18" charset="0"/>
            </a:endParaRPr>
          </a:p>
        </p:txBody>
      </p:sp>
      <p:pic>
        <p:nvPicPr>
          <p:cNvPr id="4" name="Picture 2" descr="G:\images.jpg"/>
          <p:cNvPicPr>
            <a:picLocks noChangeAspect="1" noChangeArrowheads="1"/>
          </p:cNvPicPr>
          <p:nvPr/>
        </p:nvPicPr>
        <p:blipFill>
          <a:blip r:embed="rId2"/>
          <a:srcRect r="19032"/>
          <a:stretch>
            <a:fillRect/>
          </a:stretch>
        </p:blipFill>
        <p:spPr bwMode="auto">
          <a:xfrm>
            <a:off x="6753225" y="0"/>
            <a:ext cx="2390775" cy="155257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Content Placeholder 3"/>
          <p:cNvSpPr>
            <a:spLocks noGrp="1"/>
          </p:cNvSpPr>
          <p:nvPr>
            <p:ph sz="quarter" idx="1"/>
          </p:nvPr>
        </p:nvSpPr>
        <p:spPr/>
        <p:txBody>
          <a:bodyPr>
            <a:normAutofit lnSpcReduction="10000"/>
          </a:bodyPr>
          <a:lstStyle/>
          <a:p>
            <a:pPr algn="just">
              <a:buFont typeface="Wingdings" pitchFamily="2" charset="2"/>
              <a:buChar char="v"/>
            </a:pPr>
            <a:r>
              <a:rPr lang="en-US" dirty="0" smtClean="0">
                <a:latin typeface="Times New Roman" pitchFamily="18" charset="0"/>
                <a:cs typeface="Times New Roman" pitchFamily="18" charset="0"/>
              </a:rPr>
              <a:t>Microscopy is the art of using microscopes to find, examine and discover things that cant be seen with the naked eye.</a:t>
            </a:r>
            <a:r>
              <a:rPr lang="en-IN" dirty="0" smtClean="0">
                <a:latin typeface="Times New Roman" pitchFamily="18" charset="0"/>
                <a:cs typeface="Times New Roman" pitchFamily="18" charset="0"/>
              </a:rPr>
              <a:t> </a:t>
            </a:r>
          </a:p>
          <a:p>
            <a:pPr algn="just">
              <a:buFont typeface="Wingdings" pitchFamily="2" charset="2"/>
              <a:buChar char="v"/>
            </a:pPr>
            <a:endParaRPr lang="en-IN" dirty="0" smtClean="0">
              <a:latin typeface="Times New Roman" pitchFamily="18" charset="0"/>
              <a:cs typeface="Times New Roman" pitchFamily="18" charset="0"/>
            </a:endParaRPr>
          </a:p>
          <a:p>
            <a:pPr algn="just">
              <a:buFont typeface="Wingdings" pitchFamily="2" charset="2"/>
              <a:buChar char="v"/>
            </a:pPr>
            <a:r>
              <a:rPr lang="en-IN" dirty="0" smtClean="0">
                <a:latin typeface="Times New Roman" pitchFamily="18" charset="0"/>
                <a:cs typeface="Times New Roman" pitchFamily="18" charset="0"/>
              </a:rPr>
              <a:t>Microscopes come in many different types, each of which has distinct functions and applications. However in a routine histology department, virtually all of the work is done using a light microscope, with </a:t>
            </a:r>
            <a:r>
              <a:rPr lang="en-IN" b="1" dirty="0" smtClean="0">
                <a:latin typeface="Times New Roman" pitchFamily="18" charset="0"/>
                <a:cs typeface="Times New Roman" pitchFamily="18" charset="0"/>
              </a:rPr>
              <a:t>transmitted light</a:t>
            </a:r>
            <a:r>
              <a:rPr lang="en-IN" dirty="0" smtClean="0">
                <a:latin typeface="Times New Roman" pitchFamily="18" charset="0"/>
                <a:cs typeface="Times New Roman" pitchFamily="18" charset="0"/>
              </a:rPr>
              <a:t>, meaning that the light passes through the section to the objective lens. This arrangement is called </a:t>
            </a:r>
            <a:r>
              <a:rPr lang="en-IN" b="1" dirty="0" smtClean="0">
                <a:latin typeface="Times New Roman" pitchFamily="18" charset="0"/>
                <a:cs typeface="Times New Roman" pitchFamily="18" charset="0"/>
              </a:rPr>
              <a:t>bright field</a:t>
            </a:r>
            <a:r>
              <a:rPr lang="en-IN" dirty="0" smtClean="0">
                <a:latin typeface="Times New Roman" pitchFamily="18" charset="0"/>
                <a:cs typeface="Times New Roman" pitchFamily="18" charset="0"/>
              </a:rPr>
              <a:t> </a:t>
            </a:r>
            <a:r>
              <a:rPr lang="en-IN" b="1" dirty="0" smtClean="0">
                <a:latin typeface="Times New Roman" pitchFamily="18" charset="0"/>
                <a:cs typeface="Times New Roman" pitchFamily="18" charset="0"/>
              </a:rPr>
              <a:t>microscopy</a:t>
            </a:r>
            <a:r>
              <a:rPr lang="en-IN" dirty="0" smtClean="0">
                <a:latin typeface="Times New Roman" pitchFamily="18" charset="0"/>
                <a:cs typeface="Times New Roman" pitchFamily="18" charset="0"/>
              </a:rPr>
              <a:t>, because the background appears bright.</a:t>
            </a:r>
            <a:endParaRPr lang="en-US" dirty="0" smtClean="0">
              <a:latin typeface="Times New Roman" pitchFamily="18" charset="0"/>
              <a:cs typeface="Times New Roman" pitchFamily="18" charset="0"/>
            </a:endParaRPr>
          </a:p>
          <a:p>
            <a:endParaRPr lang="en-IN" dirty="0"/>
          </a:p>
        </p:txBody>
      </p:sp>
      <p:pic>
        <p:nvPicPr>
          <p:cNvPr id="5" name="Picture 2" descr="G:\images.jpg"/>
          <p:cNvPicPr>
            <a:picLocks noChangeAspect="1" noChangeArrowheads="1"/>
          </p:cNvPicPr>
          <p:nvPr/>
        </p:nvPicPr>
        <p:blipFill>
          <a:blip r:embed="rId2"/>
          <a:srcRect r="19032"/>
          <a:stretch>
            <a:fillRect/>
          </a:stretch>
        </p:blipFill>
        <p:spPr bwMode="auto">
          <a:xfrm>
            <a:off x="6858016" y="0"/>
            <a:ext cx="2285984" cy="148452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TotalTime>
  <Words>1242</Words>
  <Application>Microsoft Office PowerPoint</Application>
  <PresentationFormat>On-screen Show (4:3)</PresentationFormat>
  <Paragraphs>193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MAHARASHTRA INSTITUTE OF DENTAL SCIENCES AND RESEARCH, DENTAL COLLEGE, LATUR (MAHARASHTRA) </vt:lpstr>
      <vt:lpstr>DEPARTMENT OF ORAL PATHOLOGY AND                        MICROBIOLOGY </vt:lpstr>
      <vt:lpstr>Slide 3</vt:lpstr>
      <vt:lpstr>Slide 4</vt:lpstr>
      <vt:lpstr>Slide 5</vt:lpstr>
      <vt:lpstr> </vt:lpstr>
      <vt:lpstr>Slide 7</vt:lpstr>
      <vt:lpstr>INTRODUCTION</vt:lpstr>
      <vt:lpstr>Slide 9</vt:lpstr>
      <vt:lpstr>Slide 10</vt:lpstr>
      <vt:lpstr>Slide 11</vt:lpstr>
      <vt:lpstr>Slide 12</vt:lpstr>
      <vt:lpstr>The Human Eye</vt:lpstr>
      <vt:lpstr>Microscopic Eye!</vt:lpstr>
      <vt:lpstr>Slide 15</vt:lpstr>
      <vt:lpstr>Slide 16</vt:lpstr>
      <vt:lpstr>Slide 17</vt:lpstr>
      <vt:lpstr>Slide 18</vt:lpstr>
      <vt:lpstr>Slide 19</vt:lpstr>
      <vt:lpstr>    Why to Use Microscopes?</vt:lpstr>
      <vt:lpstr>Slide 21</vt:lpstr>
      <vt:lpstr>Training Modules</vt:lpstr>
      <vt:lpstr>ABOUT  THE COURSE</vt:lpstr>
      <vt:lpstr>Slide 24</vt:lpstr>
      <vt:lpstr>Slide 25</vt:lpstr>
      <vt:lpstr>Slide 26</vt:lpstr>
      <vt:lpstr>Slide 27</vt:lpstr>
      <vt:lpstr>Slide 28</vt:lpstr>
      <vt:lpstr>DEPARTMENT OF ORAL PATHOLOGY CONDUCTING ONLINE COURSE A Webinar on: Hidden eyes IN PATHOLOGY COURSE DETAILS</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MAHARASHTRA INSTITUTE OF DENTAL SCIENCES AND RESEARCH, DENTAL COLLEGE, LATUR (MAHARASHTRA) </dc:title>
  <dc:creator>HOD</dc:creator>
  <cp:lastModifiedBy>HOD</cp:lastModifiedBy>
  <cp:revision>49</cp:revision>
  <dcterms:created xsi:type="dcterms:W3CDTF">2006-08-16T00:00:00Z</dcterms:created>
  <dcterms:modified xsi:type="dcterms:W3CDTF">2020-07-31T03:43:46Z</dcterms:modified>
</cp:coreProperties>
</file>