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heavy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34125"/>
          </a:xfrm>
          <a:custGeom>
            <a:avLst/>
            <a:gdLst/>
            <a:ahLst/>
            <a:cxnLst/>
            <a:rect l="l" t="t" r="r" b="b"/>
            <a:pathLst>
              <a:path w="12192000" h="6334125">
                <a:moveTo>
                  <a:pt x="0" y="6333744"/>
                </a:moveTo>
                <a:lnTo>
                  <a:pt x="12192000" y="6333744"/>
                </a:lnTo>
                <a:lnTo>
                  <a:pt x="12192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622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81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34125"/>
          </a:xfrm>
          <a:custGeom>
            <a:avLst/>
            <a:gdLst/>
            <a:ahLst/>
            <a:cxnLst/>
            <a:rect l="l" t="t" r="r" b="b"/>
            <a:pathLst>
              <a:path w="12192000" h="6334125">
                <a:moveTo>
                  <a:pt x="0" y="6333744"/>
                </a:moveTo>
                <a:lnTo>
                  <a:pt x="12192000" y="6333744"/>
                </a:lnTo>
                <a:lnTo>
                  <a:pt x="12192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622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81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870" y="292353"/>
            <a:ext cx="10154259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6324" y="1685237"/>
            <a:ext cx="9389745" cy="301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heavy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334125"/>
          </a:xfrm>
          <a:custGeom>
            <a:avLst/>
            <a:gdLst/>
            <a:ahLst/>
            <a:cxnLst/>
            <a:rect l="l" t="t" r="r" b="b"/>
            <a:pathLst>
              <a:path w="12192000" h="6334125">
                <a:moveTo>
                  <a:pt x="0" y="6333744"/>
                </a:moveTo>
                <a:lnTo>
                  <a:pt x="12192000" y="6333744"/>
                </a:lnTo>
                <a:lnTo>
                  <a:pt x="12192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622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97752"/>
            <a:ext cx="12192000" cy="3175"/>
          </a:xfrm>
          <a:custGeom>
            <a:avLst/>
            <a:gdLst/>
            <a:ahLst/>
            <a:cxnLst/>
            <a:rect l="l" t="t" r="r" b="b"/>
            <a:pathLst>
              <a:path w="12192000" h="3175">
                <a:moveTo>
                  <a:pt x="0" y="3047"/>
                </a:moveTo>
                <a:lnTo>
                  <a:pt x="12192000" y="3047"/>
                </a:lnTo>
                <a:lnTo>
                  <a:pt x="121920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622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5" name="object 5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481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1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1575"/>
              </a:spcBef>
            </a:pPr>
            <a:r>
              <a:rPr sz="8000" u="none" spc="-1410" dirty="0">
                <a:latin typeface="Arial"/>
                <a:cs typeface="Arial"/>
              </a:rPr>
              <a:t>CLASS </a:t>
            </a:r>
            <a:r>
              <a:rPr sz="8000" u="none" spc="-295" dirty="0">
                <a:latin typeface="Arial"/>
                <a:cs typeface="Arial"/>
              </a:rPr>
              <a:t>II</a:t>
            </a:r>
            <a:r>
              <a:rPr sz="8000" u="none" spc="-530" dirty="0">
                <a:latin typeface="Arial"/>
                <a:cs typeface="Arial"/>
              </a:rPr>
              <a:t> </a:t>
            </a:r>
            <a:r>
              <a:rPr sz="8000" u="none" spc="-1040" dirty="0">
                <a:latin typeface="Arial"/>
                <a:cs typeface="Arial"/>
              </a:rPr>
              <a:t>INLAY  </a:t>
            </a:r>
            <a:r>
              <a:rPr sz="8000" u="none" spc="-1215" dirty="0">
                <a:latin typeface="Arial"/>
                <a:cs typeface="Arial"/>
              </a:rPr>
              <a:t>PREPARATION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137137"/>
            <a:ext cx="4019517" cy="2688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079" y="3398542"/>
            <a:ext cx="4096096" cy="2743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7548" y="1831975"/>
            <a:ext cx="4783455" cy="32378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412875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Isthmus: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1.5mm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deep-</a:t>
            </a:r>
            <a:r>
              <a:rPr sz="2000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following  developmental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grooves</a:t>
            </a:r>
            <a:endParaRPr sz="2000">
              <a:latin typeface="Carlito"/>
              <a:cs typeface="Carlito"/>
            </a:endParaRPr>
          </a:p>
          <a:p>
            <a:pPr marL="12700" marR="735965">
              <a:lnSpc>
                <a:spcPts val="2160"/>
              </a:lnSpc>
              <a:spcBef>
                <a:spcPts val="14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Penetration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least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1mm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nearest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contact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Completed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outline: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narrow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Distinct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dovetail: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enhanced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</a:t>
            </a:r>
            <a:r>
              <a:rPr sz="20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resistance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3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Pulpal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floor: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Flat,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even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depth &amp; perpendicular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path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insertion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176818"/>
            <a:ext cx="10915015" cy="2771140"/>
            <a:chOff x="245363" y="176818"/>
            <a:chExt cx="10915015" cy="277114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363" y="176818"/>
              <a:ext cx="4206355" cy="27705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79390" y="626109"/>
            <a:ext cx="594169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4455" algn="r">
              <a:lnSpc>
                <a:spcPts val="4050"/>
              </a:lnSpc>
              <a:spcBef>
                <a:spcPts val="100"/>
              </a:spcBef>
            </a:pPr>
            <a:r>
              <a:rPr sz="3600" u="none" spc="-185" dirty="0"/>
              <a:t>Undermining </a:t>
            </a:r>
            <a:r>
              <a:rPr sz="3600" u="none" spc="-90" dirty="0"/>
              <a:t>the </a:t>
            </a:r>
            <a:r>
              <a:rPr sz="3600" u="none" spc="-175" dirty="0"/>
              <a:t>Marginal</a:t>
            </a:r>
            <a:r>
              <a:rPr sz="3600" u="none" spc="-650" dirty="0"/>
              <a:t> </a:t>
            </a:r>
            <a:r>
              <a:rPr sz="3600" u="none" spc="-170" dirty="0"/>
              <a:t>ridge-</a:t>
            </a:r>
            <a:endParaRPr sz="3600"/>
          </a:p>
          <a:p>
            <a:pPr marR="5080" algn="r">
              <a:lnSpc>
                <a:spcPts val="4050"/>
              </a:lnSpc>
            </a:pPr>
            <a:r>
              <a:rPr sz="3600" u="none" spc="-270" dirty="0"/>
              <a:t>No.169L</a:t>
            </a:r>
            <a:r>
              <a:rPr sz="3600" u="none" spc="-370" dirty="0"/>
              <a:t> </a:t>
            </a:r>
            <a:r>
              <a:rPr sz="3600" u="none" spc="-110" dirty="0"/>
              <a:t>bur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297548" y="3641216"/>
            <a:ext cx="454406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Begin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box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169L bur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CEJ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interproximally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363" y="3602759"/>
            <a:ext cx="4206341" cy="276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775" y="950986"/>
            <a:ext cx="4402942" cy="2906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2851" y="4171177"/>
            <a:ext cx="3685794" cy="2456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7548" y="1831975"/>
            <a:ext cx="4634865" cy="16071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Bur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removed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superimposed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proximal surface: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full  gingival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length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conservative-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important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0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retention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7548" y="4464558"/>
            <a:ext cx="432752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Sharp enamel chisel-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Hatchet: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breaks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  undermined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 &amp;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expedite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5547" y="1862315"/>
            <a:ext cx="7447565" cy="4995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7998" y="913841"/>
            <a:ext cx="74237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61380" algn="l"/>
              </a:tabLst>
            </a:pPr>
            <a:r>
              <a:rPr u="none" spc="-315" dirty="0"/>
              <a:t>Proximal </a:t>
            </a:r>
            <a:r>
              <a:rPr u="none" spc="-265" dirty="0"/>
              <a:t>box:</a:t>
            </a:r>
            <a:r>
              <a:rPr u="none" spc="-350" dirty="0"/>
              <a:t> </a:t>
            </a:r>
            <a:r>
              <a:rPr u="none" spc="-360" dirty="0"/>
              <a:t>Nos.</a:t>
            </a:r>
            <a:r>
              <a:rPr u="none" spc="-340" dirty="0"/>
              <a:t> </a:t>
            </a:r>
            <a:r>
              <a:rPr u="none" spc="-380" dirty="0"/>
              <a:t>169L	</a:t>
            </a:r>
            <a:r>
              <a:rPr u="none" spc="15" dirty="0"/>
              <a:t>&amp;</a:t>
            </a:r>
            <a:r>
              <a:rPr u="none" spc="-434" dirty="0"/>
              <a:t> </a:t>
            </a:r>
            <a:r>
              <a:rPr u="none" spc="-270" dirty="0"/>
              <a:t>170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883" y="3616428"/>
            <a:ext cx="4221545" cy="2784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28" rIns="0" bIns="0" rtlCol="0">
            <a:spAutoFit/>
          </a:bodyPr>
          <a:lstStyle/>
          <a:p>
            <a:pPr marL="5107940" marR="5080">
              <a:lnSpc>
                <a:spcPts val="2160"/>
              </a:lnSpc>
              <a:spcBef>
                <a:spcPts val="375"/>
              </a:spcBef>
            </a:pPr>
            <a:r>
              <a:rPr sz="2000" u="none" dirty="0">
                <a:latin typeface="Carlito"/>
                <a:cs typeface="Carlito"/>
              </a:rPr>
              <a:t>169L: </a:t>
            </a:r>
            <a:r>
              <a:rPr sz="2000" u="none" spc="-5" dirty="0">
                <a:latin typeface="Carlito"/>
                <a:cs typeface="Carlito"/>
              </a:rPr>
              <a:t>Extend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15" dirty="0">
                <a:latin typeface="Carlito"/>
                <a:cs typeface="Carlito"/>
              </a:rPr>
              <a:t>box </a:t>
            </a:r>
            <a:r>
              <a:rPr sz="2000" u="none" spc="-5" dirty="0">
                <a:latin typeface="Carlito"/>
                <a:cs typeface="Carlito"/>
              </a:rPr>
              <a:t>facially </a:t>
            </a:r>
            <a:r>
              <a:rPr sz="2000" u="none" dirty="0">
                <a:latin typeface="Carlito"/>
                <a:cs typeface="Carlito"/>
              </a:rPr>
              <a:t>&amp; lingually-</a:t>
            </a:r>
            <a:r>
              <a:rPr sz="2000" u="none" spc="-95" dirty="0">
                <a:latin typeface="Carlito"/>
                <a:cs typeface="Carlito"/>
              </a:rPr>
              <a:t> </a:t>
            </a:r>
            <a:r>
              <a:rPr sz="2000" u="none" spc="-15" dirty="0">
                <a:latin typeface="Carlito"/>
                <a:cs typeface="Carlito"/>
              </a:rPr>
              <a:t>box  </a:t>
            </a:r>
            <a:r>
              <a:rPr sz="2000" u="none" spc="-10" dirty="0">
                <a:latin typeface="Carlito"/>
                <a:cs typeface="Carlito"/>
              </a:rPr>
              <a:t>breaks contact </a:t>
            </a:r>
            <a:r>
              <a:rPr sz="2000" u="none" spc="-5" dirty="0">
                <a:latin typeface="Carlito"/>
                <a:cs typeface="Carlito"/>
              </a:rPr>
              <a:t>with adjacent</a:t>
            </a:r>
            <a:r>
              <a:rPr sz="2000" u="none" spc="20" dirty="0">
                <a:latin typeface="Carlito"/>
                <a:cs typeface="Carlito"/>
              </a:rPr>
              <a:t> </a:t>
            </a:r>
            <a:r>
              <a:rPr sz="2000" u="none" spc="-10" dirty="0">
                <a:latin typeface="Carlito"/>
                <a:cs typeface="Carlito"/>
              </a:rPr>
              <a:t>tooth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4669" y="1672589"/>
            <a:ext cx="4481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angles: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defines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4669" y="3481832"/>
            <a:ext cx="4708525" cy="19621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169L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box- nearly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parallel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b="1" i="1" spc="-15" dirty="0">
                <a:solidFill>
                  <a:srgbClr val="FFFF00"/>
                </a:solidFill>
                <a:latin typeface="Carlito"/>
                <a:cs typeface="Carlito"/>
              </a:rPr>
              <a:t>Ward: </a:t>
            </a:r>
            <a:r>
              <a:rPr sz="2000" b="1" i="1" dirty="0">
                <a:solidFill>
                  <a:srgbClr val="FFFF00"/>
                </a:solidFill>
                <a:latin typeface="Carlito"/>
                <a:cs typeface="Carlito"/>
              </a:rPr>
              <a:t>3 </a:t>
            </a:r>
            <a:r>
              <a:rPr sz="2000" spc="-15" dirty="0">
                <a:solidFill>
                  <a:srgbClr val="FFFF00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12</a:t>
            </a:r>
            <a:r>
              <a:rPr sz="20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degrees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b="1" i="1" spc="-5" dirty="0">
                <a:solidFill>
                  <a:srgbClr val="FFFF00"/>
                </a:solidFill>
                <a:latin typeface="Carlito"/>
                <a:cs typeface="Carlito"/>
              </a:rPr>
              <a:t>Gillett: </a:t>
            </a: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3</a:t>
            </a:r>
            <a:r>
              <a:rPr sz="20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degrees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b="1" i="1" spc="-5" dirty="0">
                <a:solidFill>
                  <a:srgbClr val="FFFF00"/>
                </a:solidFill>
                <a:latin typeface="Carlito"/>
                <a:cs typeface="Carlito"/>
              </a:rPr>
              <a:t>Gilmore: </a:t>
            </a: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8 </a:t>
            </a:r>
            <a:r>
              <a:rPr sz="2000" spc="-15" dirty="0">
                <a:solidFill>
                  <a:srgbClr val="FFFF00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12</a:t>
            </a:r>
            <a:r>
              <a:rPr sz="2000" spc="-3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degrees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6883" y="140199"/>
            <a:ext cx="4233788" cy="2808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911" y="387119"/>
            <a:ext cx="4388004" cy="291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479" y="3753621"/>
            <a:ext cx="4436516" cy="2857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7548" y="1831975"/>
            <a:ext cx="4791710" cy="29635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Widen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isthmus where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joins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proximal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2000">
              <a:latin typeface="Carlito"/>
              <a:cs typeface="Carlito"/>
            </a:endParaRPr>
          </a:p>
          <a:p>
            <a:pPr marL="12700" marR="41275">
              <a:lnSpc>
                <a:spcPts val="2160"/>
              </a:lnSpc>
              <a:spcBef>
                <a:spcPts val="14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Round off any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has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formed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between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them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hatchet/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binangle chisel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define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Walls: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good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resistance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79" y="364184"/>
            <a:ext cx="10063480" cy="2962910"/>
            <a:chOff x="1097279" y="364184"/>
            <a:chExt cx="10063480" cy="296291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7279" y="364184"/>
              <a:ext cx="4357221" cy="29626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97279" y="3817624"/>
            <a:ext cx="4357221" cy="2929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97548" y="1831975"/>
            <a:ext cx="453009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u="none" spc="-10" dirty="0">
                <a:latin typeface="Carlito"/>
                <a:cs typeface="Carlito"/>
              </a:rPr>
              <a:t>Completed proximal walls: just </a:t>
            </a:r>
            <a:r>
              <a:rPr sz="2000" u="none" spc="-5" dirty="0">
                <a:latin typeface="Carlito"/>
                <a:cs typeface="Carlito"/>
              </a:rPr>
              <a:t>barely </a:t>
            </a:r>
            <a:r>
              <a:rPr sz="2000" u="none" spc="-10" dirty="0">
                <a:latin typeface="Carlito"/>
                <a:cs typeface="Carlito"/>
              </a:rPr>
              <a:t>break  contact </a:t>
            </a:r>
            <a:r>
              <a:rPr sz="2000" u="none" spc="-5" dirty="0">
                <a:latin typeface="Carlito"/>
                <a:cs typeface="Carlito"/>
              </a:rPr>
              <a:t>with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5" dirty="0">
                <a:latin typeface="Carlito"/>
                <a:cs typeface="Carlito"/>
              </a:rPr>
              <a:t>adjacent </a:t>
            </a:r>
            <a:r>
              <a:rPr sz="2000" u="none" spc="-15" dirty="0">
                <a:latin typeface="Carlito"/>
                <a:cs typeface="Carlito"/>
              </a:rPr>
              <a:t>proximal</a:t>
            </a:r>
            <a:r>
              <a:rPr sz="2000" u="none" spc="15" dirty="0">
                <a:latin typeface="Carlito"/>
                <a:cs typeface="Carlito"/>
              </a:rPr>
              <a:t> </a:t>
            </a:r>
            <a:r>
              <a:rPr sz="2000" u="none" spc="-10" dirty="0"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7548" y="4367021"/>
            <a:ext cx="482600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Pulpal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floor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isthmus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floor of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proximal box: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planed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No. 957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end-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cutting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547" y="47"/>
            <a:ext cx="10967085" cy="2574290"/>
            <a:chOff x="193547" y="47"/>
            <a:chExt cx="10967085" cy="257429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547" y="47"/>
              <a:ext cx="5511650" cy="2573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8533" y="292353"/>
            <a:ext cx="512953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30"/>
              </a:lnSpc>
              <a:spcBef>
                <a:spcPts val="100"/>
              </a:spcBef>
            </a:pPr>
            <a:r>
              <a:rPr u="none" spc="-290" dirty="0"/>
              <a:t>Gingivo- </a:t>
            </a:r>
            <a:r>
              <a:rPr u="none" spc="-300" dirty="0"/>
              <a:t>axial</a:t>
            </a:r>
            <a:r>
              <a:rPr u="none" spc="-459" dirty="0"/>
              <a:t> </a:t>
            </a:r>
            <a:r>
              <a:rPr u="none" spc="-260" dirty="0"/>
              <a:t>groove:</a:t>
            </a:r>
          </a:p>
          <a:p>
            <a:pPr marR="169545" algn="r">
              <a:lnSpc>
                <a:spcPts val="5330"/>
              </a:lnSpc>
            </a:pPr>
            <a:r>
              <a:rPr u="none" spc="-775" dirty="0"/>
              <a:t>G</a:t>
            </a:r>
            <a:r>
              <a:rPr u="none" spc="5" dirty="0"/>
              <a:t>M</a:t>
            </a:r>
            <a:r>
              <a:rPr u="none" spc="-615" dirty="0"/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7548" y="1831975"/>
            <a:ext cx="4693285" cy="24149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V-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shaped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junction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axial wall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floor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Enhances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00"/>
                </a:solidFill>
                <a:latin typeface="Carlito"/>
                <a:cs typeface="Carlito"/>
              </a:rPr>
              <a:t>‘Minnesota</a:t>
            </a:r>
            <a:r>
              <a:rPr sz="2000" b="1" spc="-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ditch’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7279" y="3116557"/>
            <a:ext cx="4152846" cy="2752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3251" y="141834"/>
            <a:ext cx="10287000" cy="2915920"/>
            <a:chOff x="873251" y="141834"/>
            <a:chExt cx="10287000" cy="291592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3251" y="141834"/>
              <a:ext cx="4492844" cy="29153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21121" y="292353"/>
            <a:ext cx="504952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ts val="5330"/>
              </a:lnSpc>
              <a:spcBef>
                <a:spcPts val="100"/>
              </a:spcBef>
            </a:pPr>
            <a:r>
              <a:rPr u="none" spc="-340" dirty="0"/>
              <a:t>Flares: </a:t>
            </a:r>
            <a:r>
              <a:rPr u="none" spc="-375" dirty="0"/>
              <a:t>Flame</a:t>
            </a:r>
            <a:r>
              <a:rPr u="none" spc="-405" dirty="0"/>
              <a:t> </a:t>
            </a:r>
            <a:r>
              <a:rPr u="none" spc="-340" dirty="0"/>
              <a:t>shaped</a:t>
            </a:r>
          </a:p>
          <a:p>
            <a:pPr marR="5080" algn="r">
              <a:lnSpc>
                <a:spcPts val="5330"/>
              </a:lnSpc>
            </a:pPr>
            <a:r>
              <a:rPr u="none" spc="-605" dirty="0"/>
              <a:t>D</a:t>
            </a:r>
            <a:r>
              <a:rPr u="none" spc="-65" dirty="0"/>
              <a:t>i</a:t>
            </a:r>
            <a:r>
              <a:rPr u="none" spc="-465" dirty="0"/>
              <a:t>a</a:t>
            </a:r>
            <a:r>
              <a:rPr u="none" spc="-254" dirty="0"/>
              <a:t>m</a:t>
            </a:r>
            <a:r>
              <a:rPr u="none" spc="-220" dirty="0"/>
              <a:t>o</a:t>
            </a:r>
            <a:r>
              <a:rPr u="none" spc="-225" dirty="0"/>
              <a:t>n</a:t>
            </a:r>
            <a:r>
              <a:rPr u="none" spc="-175" dirty="0"/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7548" y="1831975"/>
            <a:ext cx="4769485" cy="28816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49554">
              <a:lnSpc>
                <a:spcPct val="90000"/>
              </a:lnSpc>
              <a:spcBef>
                <a:spcPts val="34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Flat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across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curving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equally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expense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facial/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box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outer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Narrow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end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139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Sharp tipped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flamed diamond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 box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small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diameter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tip cuts the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cavosurface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box from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 floor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up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4003" y="3494600"/>
            <a:ext cx="4572125" cy="301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499" y="286581"/>
            <a:ext cx="10208260" cy="2811780"/>
            <a:chOff x="952499" y="286581"/>
            <a:chExt cx="10208260" cy="2811780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2499" y="286581"/>
              <a:ext cx="4321153" cy="2811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4399" y="3296488"/>
            <a:ext cx="4369310" cy="3119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97548" y="1831975"/>
            <a:ext cx="473138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u="none" spc="-5" dirty="0">
                <a:latin typeface="Carlito"/>
                <a:cs typeface="Carlito"/>
              </a:rPr>
              <a:t>Continue occlusalward </a:t>
            </a:r>
            <a:r>
              <a:rPr sz="2000" u="none" spc="-10" dirty="0">
                <a:latin typeface="Carlito"/>
                <a:cs typeface="Carlito"/>
              </a:rPr>
              <a:t>sweep </a:t>
            </a:r>
            <a:r>
              <a:rPr sz="2000" u="none" spc="-5" dirty="0">
                <a:latin typeface="Carlito"/>
                <a:cs typeface="Carlito"/>
              </a:rPr>
              <a:t>of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5" dirty="0">
                <a:latin typeface="Carlito"/>
                <a:cs typeface="Carlito"/>
              </a:rPr>
              <a:t>diamond  </a:t>
            </a:r>
            <a:r>
              <a:rPr sz="2000" u="none" dirty="0">
                <a:latin typeface="Carlito"/>
                <a:cs typeface="Carlito"/>
              </a:rPr>
              <a:t>without changing the </a:t>
            </a:r>
            <a:r>
              <a:rPr sz="2000" u="none" spc="-10" dirty="0">
                <a:latin typeface="Carlito"/>
                <a:cs typeface="Carlito"/>
              </a:rPr>
              <a:t>instrument’s</a:t>
            </a:r>
            <a:r>
              <a:rPr sz="2000" u="none" spc="-50" dirty="0">
                <a:latin typeface="Carlito"/>
                <a:cs typeface="Carlito"/>
              </a:rPr>
              <a:t> </a:t>
            </a:r>
            <a:r>
              <a:rPr sz="2000" u="none" spc="-5" dirty="0">
                <a:latin typeface="Carlito"/>
                <a:cs typeface="Carlito"/>
              </a:rPr>
              <a:t>direction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7548" y="3010281"/>
            <a:ext cx="4596765" cy="23342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3843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Only the tip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diamond cutting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when it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is moving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towards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space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created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passes of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diamond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tip: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larger portion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instrument can be used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remove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structure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more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efficiently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285" dirty="0"/>
              <a:t>Contents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272" y="1685237"/>
            <a:ext cx="4485005" cy="364362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2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Definitions</a:t>
            </a:r>
            <a:endParaRPr sz="200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Initial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procedures</a:t>
            </a:r>
            <a:endParaRPr sz="200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  <a:spcBef>
                <a:spcPts val="115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endParaRPr sz="2000">
              <a:latin typeface="Carlito"/>
              <a:cs typeface="Carlito"/>
            </a:endParaRPr>
          </a:p>
          <a:p>
            <a:pPr marL="182880" indent="-135890">
              <a:lnSpc>
                <a:spcPct val="100000"/>
              </a:lnSpc>
              <a:spcBef>
                <a:spcPts val="1165"/>
              </a:spcBef>
              <a:buChar char="-"/>
              <a:tabLst>
                <a:tab pos="183515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</a:t>
            </a:r>
            <a:endParaRPr sz="2000">
              <a:latin typeface="Carlito"/>
              <a:cs typeface="Carlito"/>
            </a:endParaRPr>
          </a:p>
          <a:p>
            <a:pPr marL="182880" indent="-135890">
              <a:lnSpc>
                <a:spcPct val="100000"/>
              </a:lnSpc>
              <a:spcBef>
                <a:spcPts val="1165"/>
              </a:spcBef>
              <a:buChar char="-"/>
              <a:tabLst>
                <a:tab pos="183515" algn="l"/>
              </a:tabLst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endParaRPr sz="2000">
              <a:latin typeface="Carlito"/>
              <a:cs typeface="Carlito"/>
            </a:endParaRPr>
          </a:p>
          <a:p>
            <a:pPr marL="182880" indent="-135890">
              <a:lnSpc>
                <a:spcPct val="100000"/>
              </a:lnSpc>
              <a:spcBef>
                <a:spcPts val="1155"/>
              </a:spcBef>
              <a:buChar char="-"/>
              <a:tabLst>
                <a:tab pos="183515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flares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485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Modifications of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box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designs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Special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Considerations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specific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situations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3511" y="286548"/>
            <a:ext cx="4381911" cy="289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24" y="1831975"/>
            <a:ext cx="7005955" cy="214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paper disk: shaping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flares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Extreme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caution: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Avoid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laceration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soft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tissues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Better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done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only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under rubber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dam isolation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0183" y="286493"/>
            <a:ext cx="10450195" cy="3010535"/>
            <a:chOff x="710183" y="286493"/>
            <a:chExt cx="10450195" cy="3010535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183" y="286493"/>
              <a:ext cx="4613099" cy="3009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414520" marR="5080" indent="1981200">
              <a:lnSpc>
                <a:spcPts val="4390"/>
              </a:lnSpc>
              <a:spcBef>
                <a:spcPts val="880"/>
              </a:spcBef>
            </a:pPr>
            <a:r>
              <a:rPr sz="4300" u="none" spc="-285" dirty="0"/>
              <a:t>Gingival</a:t>
            </a:r>
            <a:r>
              <a:rPr sz="4300" u="none" spc="-385" dirty="0"/>
              <a:t> </a:t>
            </a:r>
            <a:r>
              <a:rPr sz="4300" u="none" spc="-225" dirty="0"/>
              <a:t>bevel:  </a:t>
            </a:r>
            <a:r>
              <a:rPr sz="4300" u="none" spc="-335" dirty="0"/>
              <a:t>Flame </a:t>
            </a:r>
            <a:r>
              <a:rPr sz="4300" u="none" spc="-310" dirty="0"/>
              <a:t>shaped</a:t>
            </a:r>
            <a:r>
              <a:rPr sz="4300" u="none" spc="-370" dirty="0"/>
              <a:t> </a:t>
            </a:r>
            <a:r>
              <a:rPr sz="4300" u="none" spc="-260" dirty="0"/>
              <a:t>Diamond</a:t>
            </a:r>
            <a:endParaRPr sz="4300"/>
          </a:p>
        </p:txBody>
      </p:sp>
      <p:sp>
        <p:nvSpPr>
          <p:cNvPr id="6" name="object 6"/>
          <p:cNvSpPr txBox="1"/>
          <p:nvPr/>
        </p:nvSpPr>
        <p:spPr>
          <a:xfrm>
            <a:off x="6297548" y="1831975"/>
            <a:ext cx="4488180" cy="31407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Lean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flame diamond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against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pulpal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axial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 :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proper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rlito"/>
              <a:cs typeface="Carlito"/>
            </a:endParaRPr>
          </a:p>
          <a:p>
            <a:pPr marL="12700" marR="219075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bevel:30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45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degrees- optimal  blend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strength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marginal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fit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Carlito"/>
              <a:cs typeface="Carlito"/>
            </a:endParaRPr>
          </a:p>
          <a:p>
            <a:pPr marL="12700" marR="2099945">
              <a:lnSpc>
                <a:spcPct val="148000"/>
              </a:lnSpc>
            </a:pP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GMT: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ragged finish line  Unacceptably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rough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0183" y="3468638"/>
            <a:ext cx="4160548" cy="2784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42575" y="3688055"/>
            <a:ext cx="2249364" cy="3169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8815" y="310889"/>
            <a:ext cx="4616091" cy="3069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4305300" cy="93027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blended 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flares: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avoid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scooped- out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area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undercut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79" y="103559"/>
            <a:ext cx="10063480" cy="2722245"/>
            <a:chOff x="1097279" y="103559"/>
            <a:chExt cx="10063480" cy="2722245"/>
          </a:xfrm>
        </p:grpSpPr>
        <p:sp>
          <p:nvSpPr>
            <p:cNvPr id="3" name="object 3"/>
            <p:cNvSpPr/>
            <p:nvPr/>
          </p:nvSpPr>
          <p:spPr>
            <a:xfrm>
              <a:off x="1193292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7279" y="103559"/>
              <a:ext cx="3863545" cy="2721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48909" y="437134"/>
            <a:ext cx="3348354" cy="12382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 indent="8890">
              <a:lnSpc>
                <a:spcPts val="4390"/>
              </a:lnSpc>
              <a:spcBef>
                <a:spcPts val="880"/>
              </a:spcBef>
            </a:pPr>
            <a:r>
              <a:rPr sz="4300" u="none" spc="-325" dirty="0"/>
              <a:t>Occlusal </a:t>
            </a:r>
            <a:r>
              <a:rPr sz="4300" u="none" spc="-225" dirty="0"/>
              <a:t>bevel:  </a:t>
            </a:r>
            <a:r>
              <a:rPr sz="4300" u="none" spc="-340" dirty="0"/>
              <a:t>Flame</a:t>
            </a:r>
            <a:r>
              <a:rPr sz="4300" u="none" spc="-400" dirty="0"/>
              <a:t> </a:t>
            </a:r>
            <a:r>
              <a:rPr sz="4300" u="none" spc="-215" dirty="0"/>
              <a:t>diamond</a:t>
            </a:r>
            <a:endParaRPr sz="4300"/>
          </a:p>
        </p:txBody>
      </p:sp>
      <p:sp>
        <p:nvSpPr>
          <p:cNvPr id="6" name="object 6"/>
          <p:cNvSpPr txBox="1"/>
          <p:nvPr/>
        </p:nvSpPr>
        <p:spPr>
          <a:xfrm>
            <a:off x="6259448" y="1831975"/>
            <a:ext cx="4821555" cy="3059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0800" marR="701040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along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entire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periphery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portion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endParaRPr sz="2000">
              <a:latin typeface="Carlito"/>
              <a:cs typeface="Carlito"/>
            </a:endParaRPr>
          </a:p>
          <a:p>
            <a:pPr marL="50800" marR="146050">
              <a:lnSpc>
                <a:spcPts val="2160"/>
              </a:lnSpc>
              <a:spcBef>
                <a:spcPts val="14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15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20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degrees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beginning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junction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1/3</a:t>
            </a:r>
            <a:r>
              <a:rPr sz="1950" spc="7" baseline="25641" dirty="0">
                <a:solidFill>
                  <a:srgbClr val="FFFFFF"/>
                </a:solidFill>
                <a:latin typeface="Carlito"/>
                <a:cs typeface="Carlito"/>
              </a:rPr>
              <a:t>rd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pulpal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2/3rds 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isthmus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wall- </a:t>
            </a:r>
            <a:r>
              <a:rPr sz="2000" b="1" spc="-10" dirty="0">
                <a:solidFill>
                  <a:srgbClr val="FFFF00"/>
                </a:solidFill>
                <a:latin typeface="Carlito"/>
                <a:cs typeface="Carlito"/>
              </a:rPr>
              <a:t>Ingraham </a:t>
            </a: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et</a:t>
            </a:r>
            <a:r>
              <a:rPr sz="2000" b="1" spc="1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rlito"/>
                <a:cs typeface="Carlito"/>
              </a:rPr>
              <a:t>al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rlito"/>
              <a:cs typeface="Carlito"/>
            </a:endParaRPr>
          </a:p>
          <a:p>
            <a:pPr marL="50800" marR="17780">
              <a:lnSpc>
                <a:spcPts val="2160"/>
              </a:lnSpc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Convex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part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diamond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used-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hollow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ground bevel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slightly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concave bevel- </a:t>
            </a:r>
            <a:r>
              <a:rPr sz="2000" b="1" spc="-30" dirty="0">
                <a:solidFill>
                  <a:srgbClr val="FFFF00"/>
                </a:solidFill>
                <a:latin typeface="Carlito"/>
                <a:cs typeface="Carlito"/>
              </a:rPr>
              <a:t>Tucker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easily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read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finish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7279" y="3233991"/>
            <a:ext cx="4064665" cy="266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70"/>
            <a:ext cx="10976610" cy="3153410"/>
            <a:chOff x="1193291" y="70"/>
            <a:chExt cx="10976610" cy="315341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5115" y="70"/>
              <a:ext cx="4764230" cy="31530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1831975"/>
            <a:ext cx="5904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spc="-15" dirty="0">
                <a:latin typeface="Carlito"/>
                <a:cs typeface="Carlito"/>
              </a:rPr>
              <a:t>Proximal </a:t>
            </a:r>
            <a:r>
              <a:rPr sz="2000" u="none" spc="-10" dirty="0">
                <a:latin typeface="Carlito"/>
                <a:cs typeface="Carlito"/>
              </a:rPr>
              <a:t>flares </a:t>
            </a:r>
            <a:r>
              <a:rPr sz="2000" u="none" spc="-5" dirty="0">
                <a:latin typeface="Carlito"/>
                <a:cs typeface="Carlito"/>
              </a:rPr>
              <a:t>blended with </a:t>
            </a:r>
            <a:r>
              <a:rPr sz="2000" u="none" dirty="0">
                <a:latin typeface="Carlito"/>
                <a:cs typeface="Carlito"/>
              </a:rPr>
              <a:t>the occlusal </a:t>
            </a:r>
            <a:r>
              <a:rPr sz="2000" u="none" spc="-10" dirty="0">
                <a:latin typeface="Carlito"/>
                <a:cs typeface="Carlito"/>
              </a:rPr>
              <a:t>bevels</a:t>
            </a:r>
            <a:r>
              <a:rPr sz="2000" u="none" spc="90" dirty="0">
                <a:latin typeface="Carlito"/>
                <a:cs typeface="Carlito"/>
              </a:rPr>
              <a:t> </a:t>
            </a:r>
            <a:r>
              <a:rPr sz="2000" u="none" spc="-10" dirty="0">
                <a:latin typeface="Carlito"/>
                <a:cs typeface="Carlito"/>
              </a:rPr>
              <a:t>carefully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24" y="2735961"/>
            <a:ext cx="3088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 continuous finish</a:t>
            </a:r>
            <a:r>
              <a:rPr sz="20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1621" y="0"/>
            <a:ext cx="4863465" cy="12382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422400" marR="5080" indent="-1409700">
              <a:lnSpc>
                <a:spcPts val="4390"/>
              </a:lnSpc>
              <a:spcBef>
                <a:spcPts val="885"/>
              </a:spcBef>
            </a:pPr>
            <a:r>
              <a:rPr sz="4300" u="none" spc="-325" dirty="0"/>
              <a:t>Bevel </a:t>
            </a:r>
            <a:r>
              <a:rPr sz="4300" u="none" spc="5" dirty="0"/>
              <a:t>&amp; </a:t>
            </a:r>
            <a:r>
              <a:rPr sz="4300" u="none" spc="-305" dirty="0"/>
              <a:t>Flare</a:t>
            </a:r>
            <a:r>
              <a:rPr sz="4300" u="none" spc="-720" dirty="0"/>
              <a:t> </a:t>
            </a:r>
            <a:r>
              <a:rPr sz="4300" u="none" spc="-185" dirty="0"/>
              <a:t>finishing:  </a:t>
            </a:r>
            <a:r>
              <a:rPr sz="4300" u="none" spc="-335" dirty="0"/>
              <a:t>Flame</a:t>
            </a:r>
            <a:r>
              <a:rPr sz="4300" u="none" spc="-340" dirty="0"/>
              <a:t> </a:t>
            </a:r>
            <a:r>
              <a:rPr sz="4300" u="none" spc="-125" dirty="0"/>
              <a:t>bur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084884" y="2735961"/>
            <a:ext cx="10062845" cy="31419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21081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Flame shaped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carbide bur: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most consistent  bevels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gives smooth finish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lines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ts val="2280"/>
              </a:lnSpc>
              <a:spcBef>
                <a:spcPts val="113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Smoothness diminishes vulnerability of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finish line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5224780" marR="5080">
              <a:lnSpc>
                <a:spcPts val="2160"/>
              </a:lnSpc>
              <a:spcBef>
                <a:spcPts val="179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Refining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bevel: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concave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 distinct finish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line-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easily identified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impression</a:t>
            </a:r>
            <a:endParaRPr sz="2000">
              <a:latin typeface="Carlito"/>
              <a:cs typeface="Carlito"/>
            </a:endParaRPr>
          </a:p>
          <a:p>
            <a:pPr marL="5224780">
              <a:lnSpc>
                <a:spcPct val="100000"/>
              </a:lnSpc>
              <a:spcBef>
                <a:spcPts val="113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Inlay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easily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finished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against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6" y="0"/>
            <a:ext cx="10270490" cy="6858000"/>
            <a:chOff x="-126" y="0"/>
            <a:chExt cx="10270490" cy="6858000"/>
          </a:xfrm>
        </p:grpSpPr>
        <p:sp>
          <p:nvSpPr>
            <p:cNvPr id="6" name="object 6"/>
            <p:cNvSpPr/>
            <p:nvPr/>
          </p:nvSpPr>
          <p:spPr>
            <a:xfrm>
              <a:off x="762" y="0"/>
              <a:ext cx="4063365" cy="2653030"/>
            </a:xfrm>
            <a:custGeom>
              <a:avLst/>
              <a:gdLst/>
              <a:ahLst/>
              <a:cxnLst/>
              <a:rect l="l" t="t" r="r" b="b"/>
              <a:pathLst>
                <a:path w="4063365" h="2653030">
                  <a:moveTo>
                    <a:pt x="0" y="0"/>
                  </a:moveTo>
                  <a:lnTo>
                    <a:pt x="0" y="2652522"/>
                  </a:lnTo>
                </a:path>
                <a:path w="4063365" h="2653030">
                  <a:moveTo>
                    <a:pt x="0" y="2652522"/>
                  </a:moveTo>
                  <a:lnTo>
                    <a:pt x="4062984" y="2652522"/>
                  </a:lnTo>
                </a:path>
                <a:path w="4063365" h="2653030">
                  <a:moveTo>
                    <a:pt x="4062984" y="2652522"/>
                  </a:moveTo>
                  <a:lnTo>
                    <a:pt x="40629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8588" y="1524000"/>
              <a:ext cx="320420" cy="24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8682" y="1514094"/>
              <a:ext cx="4051300" cy="2688590"/>
            </a:xfrm>
            <a:custGeom>
              <a:avLst/>
              <a:gdLst/>
              <a:ahLst/>
              <a:cxnLst/>
              <a:rect l="l" t="t" r="r" b="b"/>
              <a:pathLst>
                <a:path w="4051300" h="2688590">
                  <a:moveTo>
                    <a:pt x="0" y="0"/>
                  </a:moveTo>
                  <a:lnTo>
                    <a:pt x="4050791" y="0"/>
                  </a:lnTo>
                </a:path>
                <a:path w="4051300" h="2688590">
                  <a:moveTo>
                    <a:pt x="0" y="0"/>
                  </a:moveTo>
                  <a:lnTo>
                    <a:pt x="0" y="2688335"/>
                  </a:lnTo>
                </a:path>
                <a:path w="4051300" h="2688590">
                  <a:moveTo>
                    <a:pt x="0" y="2688335"/>
                  </a:moveTo>
                  <a:lnTo>
                    <a:pt x="4050791" y="2688335"/>
                  </a:lnTo>
                </a:path>
                <a:path w="4051300" h="2688590">
                  <a:moveTo>
                    <a:pt x="4050791" y="2688335"/>
                  </a:moveTo>
                  <a:lnTo>
                    <a:pt x="40507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0556" y="4213859"/>
              <a:ext cx="320420" cy="243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0650" y="4203953"/>
              <a:ext cx="4150360" cy="0"/>
            </a:xfrm>
            <a:custGeom>
              <a:avLst/>
              <a:gdLst/>
              <a:ahLst/>
              <a:cxnLst/>
              <a:rect l="l" t="t" r="r" b="b"/>
              <a:pathLst>
                <a:path w="4150360">
                  <a:moveTo>
                    <a:pt x="0" y="0"/>
                  </a:moveTo>
                  <a:lnTo>
                    <a:pt x="4149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0650" y="4203953"/>
              <a:ext cx="4150360" cy="2654300"/>
            </a:xfrm>
            <a:custGeom>
              <a:avLst/>
              <a:gdLst/>
              <a:ahLst/>
              <a:cxnLst/>
              <a:rect l="l" t="t" r="r" b="b"/>
              <a:pathLst>
                <a:path w="4150360" h="2654300">
                  <a:moveTo>
                    <a:pt x="0" y="0"/>
                  </a:moveTo>
                  <a:lnTo>
                    <a:pt x="0" y="2654044"/>
                  </a:lnTo>
                </a:path>
                <a:path w="4150360" h="2654300">
                  <a:moveTo>
                    <a:pt x="4149852" y="2654044"/>
                  </a:moveTo>
                  <a:lnTo>
                    <a:pt x="4149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7463" y="137134"/>
            <a:ext cx="8610550" cy="6578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0950" algn="l"/>
              </a:tabLst>
            </a:pPr>
            <a:r>
              <a:rPr u="none" spc="-650" dirty="0"/>
              <a:t>VARIATIONS </a:t>
            </a:r>
            <a:r>
              <a:rPr u="none" spc="-305" dirty="0"/>
              <a:t>IN </a:t>
            </a:r>
            <a:r>
              <a:rPr u="none" spc="-610" dirty="0"/>
              <a:t>PROXIMAL </a:t>
            </a:r>
            <a:r>
              <a:rPr u="none" spc="-495" dirty="0"/>
              <a:t>MARGIN  </a:t>
            </a:r>
            <a:r>
              <a:rPr spc="-670" dirty="0"/>
              <a:t>DESIGN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/>
              <a:t>Principal </a:t>
            </a:r>
            <a:r>
              <a:rPr spc="-5" dirty="0"/>
              <a:t>Determinants of Positions of </a:t>
            </a:r>
            <a:r>
              <a:rPr spc="-15" dirty="0"/>
              <a:t>Proximal</a:t>
            </a:r>
            <a:r>
              <a:rPr spc="35" dirty="0"/>
              <a:t> </a:t>
            </a:r>
            <a:r>
              <a:rPr spc="-5" dirty="0"/>
              <a:t>Margin:</a:t>
            </a: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u="none" spc="-10" dirty="0"/>
              <a:t>Extent </a:t>
            </a:r>
            <a:r>
              <a:rPr u="none" dirty="0"/>
              <a:t>of </a:t>
            </a:r>
            <a:r>
              <a:rPr u="none" spc="-10" dirty="0"/>
              <a:t>hard </a:t>
            </a:r>
            <a:r>
              <a:rPr u="none" spc="-5" dirty="0"/>
              <a:t>tissue</a:t>
            </a:r>
            <a:r>
              <a:rPr u="none" dirty="0"/>
              <a:t> injury</a:t>
            </a:r>
          </a:p>
          <a:p>
            <a:pPr marL="12700" marR="4144645">
              <a:lnSpc>
                <a:spcPts val="3560"/>
              </a:lnSpc>
              <a:spcBef>
                <a:spcPts val="309"/>
              </a:spcBef>
            </a:pPr>
            <a:r>
              <a:rPr u="none" spc="-5" dirty="0"/>
              <a:t>Convenience </a:t>
            </a:r>
            <a:r>
              <a:rPr u="none" spc="-10" dirty="0"/>
              <a:t>required </a:t>
            </a:r>
            <a:r>
              <a:rPr u="none" spc="-15" dirty="0"/>
              <a:t>for </a:t>
            </a:r>
            <a:r>
              <a:rPr u="none" spc="-5" dirty="0"/>
              <a:t>finishing </a:t>
            </a:r>
            <a:r>
              <a:rPr u="none" dirty="0"/>
              <a:t>the </a:t>
            </a:r>
            <a:r>
              <a:rPr u="none" spc="-10" dirty="0"/>
              <a:t>preparation  </a:t>
            </a:r>
            <a:r>
              <a:rPr u="none" spc="-5" dirty="0"/>
              <a:t>Convenience </a:t>
            </a:r>
            <a:r>
              <a:rPr u="none" spc="-15" dirty="0"/>
              <a:t>for </a:t>
            </a:r>
            <a:r>
              <a:rPr u="none" spc="-5" dirty="0"/>
              <a:t>finishing </a:t>
            </a:r>
            <a:r>
              <a:rPr u="none" dirty="0"/>
              <a:t>the</a:t>
            </a:r>
            <a:r>
              <a:rPr u="none" spc="-15" dirty="0"/>
              <a:t> </a:t>
            </a:r>
            <a:r>
              <a:rPr u="none" spc="-5" dirty="0"/>
              <a:t>casting</a:t>
            </a:r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/>
          </a:p>
          <a:p>
            <a:pPr marL="12700" marR="5080">
              <a:lnSpc>
                <a:spcPts val="2160"/>
              </a:lnSpc>
            </a:pPr>
            <a:r>
              <a:rPr u="none" spc="-15" dirty="0"/>
              <a:t>Several </a:t>
            </a:r>
            <a:r>
              <a:rPr u="none" spc="-5" dirty="0"/>
              <a:t>basic designs: finish </a:t>
            </a:r>
            <a:r>
              <a:rPr u="none" dirty="0"/>
              <a:t>&amp; </a:t>
            </a:r>
            <a:r>
              <a:rPr u="none" spc="-10" dirty="0"/>
              <a:t>extend </a:t>
            </a:r>
            <a:r>
              <a:rPr u="none" dirty="0"/>
              <a:t>the </a:t>
            </a:r>
            <a:r>
              <a:rPr u="none" spc="-10" dirty="0"/>
              <a:t>walls </a:t>
            </a:r>
            <a:r>
              <a:rPr u="none" dirty="0"/>
              <a:t>and </a:t>
            </a:r>
            <a:r>
              <a:rPr u="none" spc="-5" dirty="0"/>
              <a:t>margins of </a:t>
            </a:r>
            <a:r>
              <a:rPr u="none" spc="-15" dirty="0"/>
              <a:t>proximal box </a:t>
            </a:r>
            <a:r>
              <a:rPr u="none" spc="-5" dirty="0"/>
              <a:t>resulting </a:t>
            </a:r>
            <a:r>
              <a:rPr u="none" spc="-15" dirty="0"/>
              <a:t>from  </a:t>
            </a:r>
            <a:r>
              <a:rPr u="none" spc="-5" dirty="0"/>
              <a:t>caries</a:t>
            </a:r>
            <a:r>
              <a:rPr u="none" spc="5" dirty="0"/>
              <a:t> </a:t>
            </a:r>
            <a:r>
              <a:rPr u="none" spc="-15" dirty="0"/>
              <a:t>removal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24" y="4672912"/>
            <a:ext cx="1824355" cy="93027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Full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tapered</a:t>
            </a:r>
            <a:r>
              <a:rPr sz="2000"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Slice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9771" y="4795520"/>
            <a:ext cx="50387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7129" algn="l"/>
              </a:tabLst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Modified</a:t>
            </a:r>
            <a:r>
              <a:rPr sz="18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Slice	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Auxiliary</a:t>
            </a:r>
            <a:r>
              <a:rPr sz="18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Slice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Modified</a:t>
            </a:r>
            <a:r>
              <a:rPr sz="18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Flare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755" dirty="0"/>
              <a:t>BOX</a:t>
            </a:r>
            <a:r>
              <a:rPr spc="-405" dirty="0"/>
              <a:t> </a:t>
            </a:r>
            <a:r>
              <a:rPr spc="-750" dirty="0"/>
              <a:t>PREPARATION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831975"/>
            <a:ext cx="7524750" cy="178371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32080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direct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technique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requires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allow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easy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manipulation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Bulk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consistent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subsequent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finishing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procedures:</a:t>
            </a:r>
            <a:r>
              <a:rPr sz="20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allowed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2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Buccal 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finished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nearly 90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degrees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outer  tooth surface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46740" y="3736924"/>
            <a:ext cx="2374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324" y="3736924"/>
            <a:ext cx="7434580" cy="1332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Cervical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hand instruments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lap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joint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bulk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suitable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carving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35"/>
              </a:spcBef>
            </a:pP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Type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gold alloy: suitable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easy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manipulation of castings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formed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well-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formed well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adapted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wax</a:t>
            </a:r>
            <a:r>
              <a:rPr sz="20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pattern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06840" y="751331"/>
            <a:ext cx="3031236" cy="4012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7876" y="3596640"/>
            <a:ext cx="6617208" cy="298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760" dirty="0"/>
              <a:t>SLICE</a:t>
            </a:r>
            <a:r>
              <a:rPr spc="-434" dirty="0"/>
              <a:t> </a:t>
            </a:r>
            <a:r>
              <a:rPr spc="-775" dirty="0"/>
              <a:t>PREPARATIONS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24" y="1685237"/>
            <a:ext cx="9712960" cy="165608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Involves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full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disking &amp;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indirect technique of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pattern</a:t>
            </a:r>
            <a:r>
              <a:rPr sz="2000" spc="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fabrication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</a:pP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Taking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impressions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a non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elastic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material: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compound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facilitated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reducing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1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contour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full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slice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Accurate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elastic impression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materials: generalized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contour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2000" spc="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required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591" y="913841"/>
            <a:ext cx="99923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225" algn="l"/>
                <a:tab pos="9979025" algn="l"/>
              </a:tabLst>
            </a:pPr>
            <a:r>
              <a:rPr spc="-250" dirty="0"/>
              <a:t> 	</a:t>
            </a:r>
            <a:r>
              <a:rPr spc="-865" dirty="0"/>
              <a:t>CLASS  </a:t>
            </a:r>
            <a:r>
              <a:rPr spc="-185" dirty="0"/>
              <a:t>II </a:t>
            </a:r>
            <a:r>
              <a:rPr spc="-640" dirty="0"/>
              <a:t>INLAY</a:t>
            </a:r>
            <a:r>
              <a:rPr spc="-515" dirty="0"/>
              <a:t> </a:t>
            </a:r>
            <a:r>
              <a:rPr spc="-750" dirty="0"/>
              <a:t>PREPARATION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531985" cy="138176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INLAYS</a:t>
            </a:r>
            <a:r>
              <a:rPr sz="2000" b="1" spc="-3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Entirely intracoronal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restorations,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most commonly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proximal</a:t>
            </a:r>
            <a:r>
              <a:rPr sz="2000" i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extensions</a:t>
            </a:r>
            <a:endParaRPr sz="2000">
              <a:latin typeface="Carlito"/>
              <a:cs typeface="Carlito"/>
            </a:endParaRPr>
          </a:p>
          <a:p>
            <a:pPr marL="3213100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Indirect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intracoronal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fabricated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lost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3010281"/>
            <a:ext cx="1062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technique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1254" y="2863062"/>
            <a:ext cx="7023100" cy="120523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79374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technique.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Class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II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Inlay: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An indirect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restoration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caps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one or more cusps</a:t>
            </a:r>
            <a:endParaRPr sz="2000">
              <a:latin typeface="Carlito"/>
              <a:cs typeface="Carlito"/>
            </a:endParaRPr>
          </a:p>
          <a:p>
            <a:pPr marL="2893060">
              <a:lnSpc>
                <a:spcPts val="2280"/>
              </a:lnSpc>
            </a:pP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posterior tooth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but not all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i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cusps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24" y="5093970"/>
            <a:ext cx="974661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ONLAY:</a:t>
            </a:r>
            <a:r>
              <a:rPr sz="20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indirect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restoration,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partly intracoronal and partly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extracoronal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that</a:t>
            </a:r>
            <a:r>
              <a:rPr sz="2000" i="1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covers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cusps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posterior</a:t>
            </a:r>
            <a:r>
              <a:rPr sz="2000" i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tooth.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2756952"/>
            <a:ext cx="2948930" cy="193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760" dirty="0"/>
              <a:t>SLICE</a:t>
            </a:r>
            <a:r>
              <a:rPr spc="-434" dirty="0"/>
              <a:t> </a:t>
            </a:r>
            <a:r>
              <a:rPr spc="-775" dirty="0"/>
              <a:t>PREPARATIONS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528175" cy="311023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Decision whether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full- </a:t>
            </a:r>
            <a:r>
              <a:rPr sz="2000" spc="-10" dirty="0">
                <a:solidFill>
                  <a:srgbClr val="FFFF00"/>
                </a:solidFill>
                <a:latin typeface="Carlito"/>
                <a:cs typeface="Carlito"/>
              </a:rPr>
              <a:t>tapered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slice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modified slice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r>
              <a:rPr sz="2000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Careful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analysis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factors related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operation: tooth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position,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form, extent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hard</a:t>
            </a:r>
            <a:r>
              <a:rPr sz="2000" spc="1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tissue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injury</a:t>
            </a:r>
            <a:endParaRPr sz="2000">
              <a:latin typeface="Carlito"/>
              <a:cs typeface="Carlito"/>
            </a:endParaRPr>
          </a:p>
          <a:p>
            <a:pPr marL="12700" marR="3138805">
              <a:lnSpc>
                <a:spcPts val="2160"/>
              </a:lnSpc>
              <a:spcBef>
                <a:spcPts val="142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Slice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indicated: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can be gained with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limited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bucco-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width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35"/>
              </a:spcBef>
            </a:pP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Depth </a:t>
            </a:r>
            <a:r>
              <a:rPr sz="2000" b="1" dirty="0">
                <a:solidFill>
                  <a:srgbClr val="FFFF00"/>
                </a:solidFill>
                <a:latin typeface="Carlito"/>
                <a:cs typeface="Carlito"/>
              </a:rPr>
              <a:t>of the </a:t>
            </a:r>
            <a:r>
              <a:rPr sz="2000" b="1" spc="-10" dirty="0">
                <a:solidFill>
                  <a:srgbClr val="FFFF00"/>
                </a:solidFill>
                <a:latin typeface="Carlito"/>
                <a:cs typeface="Carlito"/>
              </a:rPr>
              <a:t>proximal box </a:t>
            </a:r>
            <a:r>
              <a:rPr sz="2000" b="1" dirty="0">
                <a:solidFill>
                  <a:srgbClr val="FFFF00"/>
                </a:solidFill>
                <a:latin typeface="Carlito"/>
                <a:cs typeface="Carlito"/>
              </a:rPr>
              <a:t>is </a:t>
            </a:r>
            <a:r>
              <a:rPr sz="2000" b="1" spc="-5" dirty="0">
                <a:solidFill>
                  <a:srgbClr val="FFFF00"/>
                </a:solidFill>
                <a:latin typeface="Carlito"/>
                <a:cs typeface="Carlito"/>
              </a:rPr>
              <a:t>best </a:t>
            </a:r>
            <a:r>
              <a:rPr sz="2000" b="1" spc="-20" dirty="0">
                <a:solidFill>
                  <a:srgbClr val="FFFF00"/>
                </a:solidFill>
                <a:latin typeface="Carlito"/>
                <a:cs typeface="Carlito"/>
              </a:rPr>
              <a:t>kept</a:t>
            </a:r>
            <a:r>
              <a:rPr sz="2000" b="1" spc="-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rlito"/>
                <a:cs typeface="Carlito"/>
              </a:rPr>
              <a:t>conservative: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danger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pulp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encroachment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young</a:t>
            </a:r>
            <a:r>
              <a:rPr sz="20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patients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form: intraoral/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radiographic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5156" y="3070860"/>
            <a:ext cx="4366259" cy="2692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760" dirty="0"/>
              <a:t>SLICE</a:t>
            </a:r>
            <a:r>
              <a:rPr spc="-434" dirty="0"/>
              <a:t> </a:t>
            </a:r>
            <a:r>
              <a:rPr spc="-775" dirty="0"/>
              <a:t>PREPARATIONS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907270" cy="25615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Broad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proximal contact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buccolingually &amp; cervico</a:t>
            </a:r>
            <a:r>
              <a:rPr sz="20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incisally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Convenient external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forms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minimal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loss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tissue when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flattened contacts</a:t>
            </a:r>
            <a:r>
              <a:rPr sz="2000" spc="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disked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Narrow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occlusally positioned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proximal contact: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Modified</a:t>
            </a:r>
            <a:r>
              <a:rPr sz="20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slice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Removal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less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tissue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cervical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floor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occlusal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760" dirty="0"/>
              <a:t>SLICE</a:t>
            </a:r>
            <a:r>
              <a:rPr spc="-434" dirty="0"/>
              <a:t> </a:t>
            </a:r>
            <a:r>
              <a:rPr spc="-775" dirty="0"/>
              <a:t>PREPARATIONS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192260" cy="25615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External support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weakened tooth structure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areas subjected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high</a:t>
            </a:r>
            <a:r>
              <a:rPr sz="20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stress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</a:pP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Auxiliary Slice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wraps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partially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around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angles &amp;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additional</a:t>
            </a:r>
            <a:r>
              <a:rPr sz="2000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support</a:t>
            </a:r>
            <a:endParaRPr sz="2000">
              <a:latin typeface="Carlito"/>
              <a:cs typeface="Carlito"/>
            </a:endParaRPr>
          </a:p>
          <a:p>
            <a:pPr marL="12700" marR="2860040">
              <a:lnSpc>
                <a:spcPts val="3560"/>
              </a:lnSpc>
              <a:spcBef>
                <a:spcPts val="3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Resistance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enhanced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minimal loss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tissue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Excellent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definition of finishing line, sound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Enables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good adaptation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finishing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</a:t>
            </a:r>
            <a:r>
              <a:rPr sz="20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casting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6304" y="3933444"/>
            <a:ext cx="4425695" cy="2310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760" dirty="0"/>
              <a:t>SLICE</a:t>
            </a:r>
            <a:r>
              <a:rPr spc="-434" dirty="0"/>
              <a:t> </a:t>
            </a:r>
            <a:r>
              <a:rPr spc="-775" dirty="0"/>
              <a:t>PREPARATIONS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2735961"/>
            <a:ext cx="9946640" cy="1785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External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form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around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 when the buccal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 sound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providing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Prevents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displacement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given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around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buccal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line</a:t>
            </a:r>
            <a:r>
              <a:rPr sz="20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Conservatively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previous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amalgam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cavity/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cement base/ areas</a:t>
            </a:r>
            <a:r>
              <a:rPr sz="20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demineralized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484" dirty="0"/>
              <a:t>MODIFIED </a:t>
            </a:r>
            <a:r>
              <a:rPr spc="-770" dirty="0"/>
              <a:t>FLARE</a:t>
            </a:r>
            <a:r>
              <a:rPr spc="-295" dirty="0"/>
              <a:t> </a:t>
            </a:r>
            <a:r>
              <a:rPr spc="-750" dirty="0"/>
              <a:t>PREPARATION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2138235"/>
            <a:ext cx="7373620" cy="22853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Hybrid between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box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slice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preparations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3560"/>
              </a:lnSpc>
              <a:spcBef>
                <a:spcPts val="3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Buccal 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 formed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initially with minimal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Disked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plane that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only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slightly reduces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proximal wall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dimension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Enhances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obtuseness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cavosurface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Excessive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disking reduces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8635" y="845819"/>
            <a:ext cx="3084576" cy="3384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831975"/>
            <a:ext cx="9693910" cy="178371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06426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Selection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box/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slice/ modified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flare preparations: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mechanical,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biologic or esthetic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considerations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Mesial buccal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of maxillary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premolars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molars: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slice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avoided for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better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esthetics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Decision made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specific time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planning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individual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case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0950" algn="l"/>
              </a:tabLst>
            </a:pPr>
            <a:r>
              <a:rPr u="none" spc="-750" dirty="0"/>
              <a:t>SPECIAL </a:t>
            </a:r>
            <a:r>
              <a:rPr u="none" spc="-565" dirty="0"/>
              <a:t>MODIFICATIONS </a:t>
            </a:r>
            <a:r>
              <a:rPr u="none" spc="-795" dirty="0"/>
              <a:t>FOR </a:t>
            </a:r>
            <a:r>
              <a:rPr u="none" spc="-865" dirty="0"/>
              <a:t>CLASS </a:t>
            </a:r>
            <a:r>
              <a:rPr u="none" spc="-185" dirty="0"/>
              <a:t>II  </a:t>
            </a:r>
            <a:r>
              <a:rPr spc="-685" dirty="0"/>
              <a:t>CAVITY</a:t>
            </a:r>
            <a:r>
              <a:rPr spc="-434" dirty="0"/>
              <a:t> </a:t>
            </a:r>
            <a:r>
              <a:rPr spc="-775" dirty="0"/>
              <a:t>PREPARATIONS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943465" cy="238315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Exceptions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: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Mandibular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bicuspids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35"/>
              </a:spcBef>
            </a:pP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Mandibular </a:t>
            </a:r>
            <a:r>
              <a:rPr sz="2000" spc="-20" dirty="0">
                <a:solidFill>
                  <a:srgbClr val="FFFF00"/>
                </a:solidFill>
                <a:latin typeface="Carlito"/>
                <a:cs typeface="Carlito"/>
              </a:rPr>
              <a:t>first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premolar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needs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thirds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occlusal width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prepared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removal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structure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situated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buccally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central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one third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lingual  aspect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Pulpal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floor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slanted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lingual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side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Cervical floor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follow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pulpal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floor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8135" y="3212592"/>
            <a:ext cx="1406652" cy="3035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0950" algn="l"/>
              </a:tabLst>
            </a:pPr>
            <a:r>
              <a:rPr u="none" spc="-750" dirty="0"/>
              <a:t>SPECIAL </a:t>
            </a:r>
            <a:r>
              <a:rPr u="none" spc="-565" dirty="0"/>
              <a:t>MODIFICATIONS </a:t>
            </a:r>
            <a:r>
              <a:rPr u="none" spc="-795" dirty="0"/>
              <a:t>FOR </a:t>
            </a:r>
            <a:r>
              <a:rPr u="none" spc="-865" dirty="0"/>
              <a:t>CLASS </a:t>
            </a:r>
            <a:r>
              <a:rPr u="none" spc="-185" dirty="0"/>
              <a:t>II  </a:t>
            </a:r>
            <a:r>
              <a:rPr spc="-685" dirty="0"/>
              <a:t>CAVITY</a:t>
            </a:r>
            <a:r>
              <a:rPr spc="-405" dirty="0"/>
              <a:t> </a:t>
            </a:r>
            <a:r>
              <a:rPr spc="-775" dirty="0"/>
              <a:t>PREPARATIONS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744710" cy="25615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Mandibular </a:t>
            </a:r>
            <a:r>
              <a:rPr sz="2000" spc="-5" dirty="0">
                <a:solidFill>
                  <a:srgbClr val="FFFF00"/>
                </a:solidFill>
                <a:latin typeface="Carlito"/>
                <a:cs typeface="Carlito"/>
              </a:rPr>
              <a:t>second</a:t>
            </a:r>
            <a:r>
              <a:rPr sz="20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00"/>
                </a:solidFill>
                <a:latin typeface="Carlito"/>
                <a:cs typeface="Carlito"/>
              </a:rPr>
              <a:t>Bicuspid: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Central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forms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: H, Y or U</a:t>
            </a:r>
            <a:r>
              <a:rPr sz="20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patterns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H type: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protection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integrity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 the lingual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3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 and Y types: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2/3rds- 1/3rds relationship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requires operation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great care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avoid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undue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weakening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lingual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 lingual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0276" y="5023103"/>
            <a:ext cx="2321052" cy="98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0700" y="5023103"/>
            <a:ext cx="1252727" cy="95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143382"/>
            <a:ext cx="7071995" cy="12382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885"/>
              </a:spcBef>
            </a:pPr>
            <a:r>
              <a:rPr sz="4300" u="none" spc="-515" dirty="0"/>
              <a:t>MODIFICATIONS </a:t>
            </a:r>
            <a:r>
              <a:rPr sz="4300" u="none" spc="-290" dirty="0"/>
              <a:t>IN </a:t>
            </a:r>
            <a:r>
              <a:rPr sz="4300" u="none" spc="-580" dirty="0"/>
              <a:t>INLAY </a:t>
            </a:r>
            <a:r>
              <a:rPr sz="4300" u="none" spc="-615" dirty="0"/>
              <a:t>TOOTH  </a:t>
            </a:r>
            <a:r>
              <a:rPr sz="4300" u="none" spc="-705" dirty="0"/>
              <a:t>PREPARATIONS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084884" y="1685237"/>
            <a:ext cx="9609455" cy="364362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Mesio-occlusodistal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5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Modifications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esthetics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10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5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Abutment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teeth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gingivally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root- surface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lesions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5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Maxillary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molar with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unaffected,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strong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oblique</a:t>
            </a:r>
            <a:r>
              <a:rPr sz="200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5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Fissures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Cusp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Ridges 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Marginal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Ridges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10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Capping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cusps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10" dirty="0">
                <a:solidFill>
                  <a:srgbClr val="92278F"/>
                </a:solidFill>
                <a:latin typeface="Carlito"/>
                <a:cs typeface="Carlito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Including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Portions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Smooth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Surfaces Affected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Caries 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Other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Injury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670" dirty="0"/>
              <a:t>MESIO-OCCLUSODISTAL</a:t>
            </a:r>
            <a:r>
              <a:rPr spc="-455" dirty="0"/>
              <a:t> </a:t>
            </a:r>
            <a:r>
              <a:rPr spc="-750" dirty="0"/>
              <a:t>PREPARATION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993" y="1978635"/>
            <a:ext cx="6288405" cy="13855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Excessive weakening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marginal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3579"/>
              </a:lnSpc>
              <a:spcBef>
                <a:spcPts val="30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altered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DO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MOD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0692" y="3799332"/>
            <a:ext cx="2505456" cy="2206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4788" y="3799332"/>
            <a:ext cx="5419344" cy="227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425" dirty="0"/>
              <a:t>INITIAL</a:t>
            </a:r>
            <a:r>
              <a:rPr spc="-395" dirty="0"/>
              <a:t> </a:t>
            </a:r>
            <a:r>
              <a:rPr spc="-835" dirty="0"/>
              <a:t>PROCEDURES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455150" cy="22872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OCCLUSION: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contacts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evaluated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Existing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contacts: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improved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the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</a:t>
            </a:r>
            <a:endParaRPr sz="2000">
              <a:latin typeface="Carlito"/>
              <a:cs typeface="Carlito"/>
            </a:endParaRPr>
          </a:p>
          <a:p>
            <a:pPr marL="262255" indent="-250190">
              <a:lnSpc>
                <a:spcPct val="100000"/>
              </a:lnSpc>
              <a:spcBef>
                <a:spcPts val="1165"/>
              </a:spcBef>
              <a:buFont typeface="Carlito"/>
              <a:buAutoNum type="arabicPeriod"/>
              <a:tabLst>
                <a:tab pos="262890" algn="l"/>
              </a:tabLst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Maximum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intercuspation where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teeth are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in full</a:t>
            </a:r>
            <a:r>
              <a:rPr sz="20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interdigitation</a:t>
            </a:r>
            <a:endParaRPr sz="2000">
              <a:latin typeface="Carlito"/>
              <a:cs typeface="Carlito"/>
            </a:endParaRPr>
          </a:p>
          <a:p>
            <a:pPr marL="6153150" indent="-253365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6153785" algn="l"/>
              </a:tabLst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During mandibular</a:t>
            </a:r>
            <a:r>
              <a:rPr sz="20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movements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4480" y="3855720"/>
            <a:ext cx="10426065" cy="2715895"/>
            <a:chOff x="1554480" y="3855720"/>
            <a:chExt cx="10426065" cy="2715895"/>
          </a:xfrm>
        </p:grpSpPr>
        <p:sp>
          <p:nvSpPr>
            <p:cNvPr id="5" name="object 5"/>
            <p:cNvSpPr/>
            <p:nvPr/>
          </p:nvSpPr>
          <p:spPr>
            <a:xfrm>
              <a:off x="1563624" y="3864864"/>
              <a:ext cx="3278124" cy="2697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052" y="3860292"/>
              <a:ext cx="3287395" cy="2707005"/>
            </a:xfrm>
            <a:custGeom>
              <a:avLst/>
              <a:gdLst/>
              <a:ahLst/>
              <a:cxnLst/>
              <a:rect l="l" t="t" r="r" b="b"/>
              <a:pathLst>
                <a:path w="3287395" h="2707004">
                  <a:moveTo>
                    <a:pt x="0" y="2706624"/>
                  </a:moveTo>
                  <a:lnTo>
                    <a:pt x="3287267" y="2706624"/>
                  </a:lnTo>
                  <a:lnTo>
                    <a:pt x="3287267" y="0"/>
                  </a:lnTo>
                  <a:lnTo>
                    <a:pt x="0" y="0"/>
                  </a:lnTo>
                  <a:lnTo>
                    <a:pt x="0" y="2706624"/>
                  </a:lnTo>
                  <a:close/>
                </a:path>
              </a:pathLst>
            </a:custGeom>
            <a:ln w="9144">
              <a:solidFill>
                <a:srgbClr val="622D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2244" y="4075176"/>
              <a:ext cx="3029711" cy="2487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7671" y="4070604"/>
              <a:ext cx="3039110" cy="2496820"/>
            </a:xfrm>
            <a:custGeom>
              <a:avLst/>
              <a:gdLst/>
              <a:ahLst/>
              <a:cxnLst/>
              <a:rect l="l" t="t" r="r" b="b"/>
              <a:pathLst>
                <a:path w="3039109" h="2496820">
                  <a:moveTo>
                    <a:pt x="0" y="2496312"/>
                  </a:moveTo>
                  <a:lnTo>
                    <a:pt x="3038855" y="2496312"/>
                  </a:lnTo>
                  <a:lnTo>
                    <a:pt x="3038855" y="0"/>
                  </a:lnTo>
                  <a:lnTo>
                    <a:pt x="0" y="0"/>
                  </a:lnTo>
                  <a:lnTo>
                    <a:pt x="0" y="24963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30284" y="4075176"/>
              <a:ext cx="2840735" cy="2487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25711" y="4070604"/>
              <a:ext cx="2849880" cy="2496820"/>
            </a:xfrm>
            <a:custGeom>
              <a:avLst/>
              <a:gdLst/>
              <a:ahLst/>
              <a:cxnLst/>
              <a:rect l="l" t="t" r="r" b="b"/>
              <a:pathLst>
                <a:path w="2849879" h="2496820">
                  <a:moveTo>
                    <a:pt x="0" y="2496312"/>
                  </a:moveTo>
                  <a:lnTo>
                    <a:pt x="2849879" y="2496312"/>
                  </a:lnTo>
                  <a:lnTo>
                    <a:pt x="2849879" y="0"/>
                  </a:lnTo>
                  <a:lnTo>
                    <a:pt x="0" y="0"/>
                  </a:lnTo>
                  <a:lnTo>
                    <a:pt x="0" y="24963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85237"/>
            <a:ext cx="9078595" cy="138176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Whether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remaining marginal ridge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would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withstand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forces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without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fracture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Ridge enamel: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Gnarled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enamel-</a:t>
            </a:r>
            <a:r>
              <a:rPr sz="20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stronger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Caries on both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surfaces: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definite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indication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MOD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1891" y="4002023"/>
            <a:ext cx="6492240" cy="22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780" dirty="0"/>
              <a:t>ESTHETICS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685237"/>
            <a:ext cx="7989570" cy="273875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Mesiofacial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maxillary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premolars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molars: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minimal</a:t>
            </a:r>
            <a:r>
              <a:rPr sz="2000" b="1" spc="20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flare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barely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visible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 viewing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position</a:t>
            </a:r>
            <a:endParaRPr sz="2000">
              <a:latin typeface="Carlito"/>
              <a:cs typeface="Carlito"/>
            </a:endParaRPr>
          </a:p>
          <a:p>
            <a:pPr marL="103505" marR="5272405">
              <a:lnSpc>
                <a:spcPts val="3560"/>
              </a:lnSpc>
              <a:spcBef>
                <a:spcPts val="309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Secondary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flare omitted 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developed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chisel 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hatchet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final smoothing 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fine- grit paper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disk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narrow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diamond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/ bur when access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permits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5919" y="3857244"/>
            <a:ext cx="2397252" cy="2258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0950" algn="l"/>
              </a:tabLst>
            </a:pPr>
            <a:r>
              <a:rPr u="none" spc="-665" dirty="0"/>
              <a:t>FACIAL </a:t>
            </a:r>
            <a:r>
              <a:rPr u="none" spc="10" dirty="0"/>
              <a:t>&amp; </a:t>
            </a:r>
            <a:r>
              <a:rPr u="none" spc="-565" dirty="0"/>
              <a:t>LINGUAL </a:t>
            </a:r>
            <a:r>
              <a:rPr u="none" spc="-850" dirty="0"/>
              <a:t>SURFACE </a:t>
            </a:r>
            <a:r>
              <a:rPr u="none" spc="-760" dirty="0"/>
              <a:t>GROOVE  </a:t>
            </a:r>
            <a:r>
              <a:rPr spc="-680" dirty="0"/>
              <a:t>EXTENSION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831975"/>
            <a:ext cx="9986645" cy="268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Faulty facial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grove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surface- continuous 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faulty facial surface</a:t>
            </a:r>
            <a:r>
              <a:rPr sz="2000" spc="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Mandibular</a:t>
            </a:r>
            <a:r>
              <a:rPr sz="20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molar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faulty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distal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oblique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continuous with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faulty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r>
              <a:rPr sz="2000" spc="1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Maxillary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molar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extended 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its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termination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Further gingivally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improve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form.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Sufficient retention form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though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20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fissured.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1272" y="1848738"/>
            <a:ext cx="8632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dirty="0">
                <a:latin typeface="Carlito"/>
                <a:cs typeface="Carlito"/>
              </a:rPr>
              <a:t>No. 271 carbide bur </a:t>
            </a:r>
            <a:r>
              <a:rPr sz="2000" u="none" spc="-5" dirty="0">
                <a:latin typeface="Carlito"/>
                <a:cs typeface="Carlito"/>
              </a:rPr>
              <a:t>held parallel </a:t>
            </a:r>
            <a:r>
              <a:rPr sz="2000" u="none" spc="-15" dirty="0">
                <a:latin typeface="Carlito"/>
                <a:cs typeface="Carlito"/>
              </a:rPr>
              <a:t>to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5" dirty="0">
                <a:latin typeface="Carlito"/>
                <a:cs typeface="Carlito"/>
              </a:rPr>
              <a:t>line of </a:t>
            </a:r>
            <a:r>
              <a:rPr sz="2000" u="none" spc="-40" dirty="0">
                <a:latin typeface="Carlito"/>
                <a:cs typeface="Carlito"/>
              </a:rPr>
              <a:t>draw, </a:t>
            </a:r>
            <a:r>
              <a:rPr sz="2000" u="none" spc="-15" dirty="0">
                <a:latin typeface="Carlito"/>
                <a:cs typeface="Carlito"/>
              </a:rPr>
              <a:t>extend </a:t>
            </a:r>
            <a:r>
              <a:rPr sz="2000" u="none" spc="-5" dirty="0">
                <a:latin typeface="Carlito"/>
                <a:cs typeface="Carlito"/>
              </a:rPr>
              <a:t>through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10" dirty="0">
                <a:latin typeface="Carlito"/>
                <a:cs typeface="Carlito"/>
              </a:rPr>
              <a:t>facial</a:t>
            </a:r>
            <a:r>
              <a:rPr sz="2000" u="none" spc="45" dirty="0">
                <a:latin typeface="Carlito"/>
                <a:cs typeface="Carlito"/>
              </a:rPr>
              <a:t> </a:t>
            </a:r>
            <a:r>
              <a:rPr sz="2000" u="none" spc="-5" dirty="0">
                <a:latin typeface="Carlito"/>
                <a:cs typeface="Carlito"/>
              </a:rPr>
              <a:t>ridge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2752470"/>
            <a:ext cx="3105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depth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cut: 1.5</a:t>
            </a:r>
            <a:r>
              <a:rPr sz="20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mm.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4561408"/>
            <a:ext cx="9026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floor (pulpal wall) should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continuous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the pulpal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occlusal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portion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9439" y="2328610"/>
            <a:ext cx="5242516" cy="2182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339" y="5079431"/>
            <a:ext cx="3041946" cy="177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1831975"/>
            <a:ext cx="516953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u="none" dirty="0">
                <a:latin typeface="Carlito"/>
                <a:cs typeface="Carlito"/>
              </a:rPr>
              <a:t>With the bur </a:t>
            </a:r>
            <a:r>
              <a:rPr sz="2000" u="none" spc="-10" dirty="0">
                <a:latin typeface="Carlito"/>
                <a:cs typeface="Carlito"/>
              </a:rPr>
              <a:t>still </a:t>
            </a:r>
            <a:r>
              <a:rPr sz="2000" u="none" dirty="0">
                <a:latin typeface="Carlito"/>
                <a:cs typeface="Carlito"/>
              </a:rPr>
              <a:t>aligned with the </a:t>
            </a:r>
            <a:r>
              <a:rPr sz="2000" u="none" spc="-5" dirty="0">
                <a:latin typeface="Carlito"/>
                <a:cs typeface="Carlito"/>
              </a:rPr>
              <a:t>path of </a:t>
            </a:r>
            <a:r>
              <a:rPr sz="2000" u="none" spc="-50" dirty="0">
                <a:latin typeface="Carlito"/>
                <a:cs typeface="Carlito"/>
              </a:rPr>
              <a:t>draw, 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5" dirty="0">
                <a:latin typeface="Carlito"/>
                <a:cs typeface="Carlito"/>
              </a:rPr>
              <a:t>side of </a:t>
            </a:r>
            <a:r>
              <a:rPr sz="2000" u="none" dirty="0">
                <a:latin typeface="Carlito"/>
                <a:cs typeface="Carlito"/>
              </a:rPr>
              <a:t>the bur is used </a:t>
            </a:r>
            <a:r>
              <a:rPr sz="2000" u="none" spc="-10" dirty="0">
                <a:latin typeface="Carlito"/>
                <a:cs typeface="Carlito"/>
              </a:rPr>
              <a:t>to </a:t>
            </a:r>
            <a:r>
              <a:rPr sz="2000" u="none" dirty="0">
                <a:latin typeface="Carlito"/>
                <a:cs typeface="Carlito"/>
              </a:rPr>
              <a:t>cut the </a:t>
            </a:r>
            <a:r>
              <a:rPr sz="2000" u="none" spc="-5" dirty="0">
                <a:latin typeface="Carlito"/>
                <a:cs typeface="Carlito"/>
              </a:rPr>
              <a:t>facial </a:t>
            </a:r>
            <a:r>
              <a:rPr sz="2000" u="none" spc="-10" dirty="0">
                <a:latin typeface="Carlito"/>
                <a:cs typeface="Carlito"/>
              </a:rPr>
              <a:t>surface  </a:t>
            </a:r>
            <a:r>
              <a:rPr sz="2000" u="none" spc="-5" dirty="0">
                <a:latin typeface="Carlito"/>
                <a:cs typeface="Carlito"/>
              </a:rPr>
              <a:t>portion </a:t>
            </a:r>
            <a:r>
              <a:rPr sz="2000" u="none" dirty="0">
                <a:latin typeface="Carlito"/>
                <a:cs typeface="Carlito"/>
              </a:rPr>
              <a:t>of this</a:t>
            </a:r>
            <a:r>
              <a:rPr sz="2000" u="none" spc="-25" dirty="0">
                <a:latin typeface="Carlito"/>
                <a:cs typeface="Carlito"/>
              </a:rPr>
              <a:t> </a:t>
            </a:r>
            <a:r>
              <a:rPr sz="2000" u="none" spc="-10" dirty="0">
                <a:latin typeface="Carlito"/>
                <a:cs typeface="Carlito"/>
              </a:rPr>
              <a:t>extension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3137863"/>
            <a:ext cx="9770745" cy="210883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diameter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bur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serves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depth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gauge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axial wall,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which is in</a:t>
            </a:r>
            <a:r>
              <a:rPr sz="2000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dentin.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blade portion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No. 271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bur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0.8 mm in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diameter 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its tip end and 1 mm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neck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axial wall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depth should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approximate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mm or slightly</a:t>
            </a:r>
            <a:r>
              <a:rPr sz="20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more</a:t>
            </a:r>
            <a:endParaRPr sz="2000">
              <a:latin typeface="Carlito"/>
              <a:cs typeface="Carlito"/>
            </a:endParaRPr>
          </a:p>
          <a:p>
            <a:pPr marL="12700" marR="86995">
              <a:lnSpc>
                <a:spcPts val="2160"/>
              </a:lnSpc>
              <a:spcBef>
                <a:spcPts val="142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should be tilted lingually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it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drawn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occlusally, 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develop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uniform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depth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axial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49794" y="1048450"/>
            <a:ext cx="1883643" cy="218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85237"/>
            <a:ext cx="9874250" cy="301307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groove-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beveled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flame-shaped, fine-grit diamond-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30-degree marginal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 Light bevel</a:t>
            </a:r>
            <a:r>
              <a:rPr sz="2000" spc="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mesial 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margins-</a:t>
            </a:r>
            <a:endParaRPr sz="2000">
              <a:latin typeface="Carlito"/>
              <a:cs typeface="Carlito"/>
            </a:endParaRPr>
          </a:p>
          <a:p>
            <a:pPr marL="68580" marR="4912995" indent="-56515">
              <a:lnSpc>
                <a:spcPts val="3560"/>
              </a:lnSpc>
              <a:spcBef>
                <a:spcPts val="3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continuous 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bevels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40-degree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these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width-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approximately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0.5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mm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10216" y="286511"/>
            <a:ext cx="1679448" cy="2052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9088" y="4322064"/>
            <a:ext cx="5152644" cy="1796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013536"/>
            <a:ext cx="9996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3470" algn="l"/>
              </a:tabLst>
            </a:pPr>
            <a:r>
              <a:rPr spc="-545" dirty="0"/>
              <a:t>ABUTMENT</a:t>
            </a:r>
            <a:r>
              <a:rPr spc="-420" dirty="0"/>
              <a:t> </a:t>
            </a:r>
            <a:r>
              <a:rPr spc="-725" dirty="0"/>
              <a:t>TEETH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685237"/>
            <a:ext cx="9813290" cy="22872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margins-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abutments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RPDs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Increase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area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development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guiding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planes</a:t>
            </a:r>
            <a:endParaRPr sz="2000">
              <a:latin typeface="Carlito"/>
              <a:cs typeface="Carlito"/>
            </a:endParaRPr>
          </a:p>
          <a:p>
            <a:pPr marL="103505" marR="5080" indent="-35560">
              <a:lnSpc>
                <a:spcPts val="3560"/>
              </a:lnSpc>
              <a:spcBef>
                <a:spcPts val="309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wide faciolingually- accommodate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any contemplated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preparation(s)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without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involving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8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Accomplished by simply increasing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width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639826"/>
            <a:ext cx="880745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995"/>
              </a:lnSpc>
              <a:spcBef>
                <a:spcPts val="100"/>
              </a:spcBef>
            </a:pPr>
            <a:r>
              <a:rPr sz="3600" u="none" spc="-525" dirty="0"/>
              <a:t>EXTENSION</a:t>
            </a:r>
            <a:endParaRPr sz="3600"/>
          </a:p>
          <a:p>
            <a:pPr marL="12700">
              <a:lnSpc>
                <a:spcPts val="3995"/>
              </a:lnSpc>
            </a:pPr>
            <a:r>
              <a:rPr sz="3600" u="none" spc="-505" dirty="0"/>
              <a:t>GINGIVALLY </a:t>
            </a:r>
            <a:r>
              <a:rPr sz="3600" u="none" spc="-535" dirty="0"/>
              <a:t>TO </a:t>
            </a:r>
            <a:r>
              <a:rPr sz="3600" u="none" spc="-480" dirty="0"/>
              <a:t>INCLUDE </a:t>
            </a:r>
            <a:r>
              <a:rPr sz="3600" u="none" spc="-590" dirty="0"/>
              <a:t>ROOT-SURFACE</a:t>
            </a:r>
            <a:r>
              <a:rPr sz="3600" u="none" spc="-630" dirty="0"/>
              <a:t> </a:t>
            </a:r>
            <a:r>
              <a:rPr sz="3600" u="none" spc="-560" dirty="0"/>
              <a:t>LESIONS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76324" y="1685670"/>
            <a:ext cx="848614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Primarily by lengthening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gingival bevel-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longer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clinical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crown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due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gingival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recession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Slightly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extend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(gingivally)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gingival 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floor,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800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although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7411" y="3110865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than</a:t>
            </a:r>
            <a:r>
              <a:rPr sz="18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when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24" y="2537840"/>
            <a:ext cx="6673215" cy="112014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Minimal movement of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axial wall</a:t>
            </a:r>
            <a:r>
              <a:rPr sz="18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pulpally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ts val="1939"/>
              </a:lnSpc>
              <a:spcBef>
                <a:spcPts val="142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Additional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gingival floor if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necessary,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narrower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pulpally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floor level is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normal</a:t>
            </a:r>
            <a:r>
              <a:rPr sz="18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position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324" y="4208526"/>
            <a:ext cx="97186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Extending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gingivally without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these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modifications-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dangerous encroachment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axial 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on the</a:t>
            </a: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pulp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12480" y="2427732"/>
            <a:ext cx="3511296" cy="1795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783" y="0"/>
            <a:ext cx="9804400" cy="10407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60"/>
              </a:spcBef>
            </a:pPr>
            <a:r>
              <a:rPr sz="3600" u="none" spc="-475" dirty="0"/>
              <a:t>MAXILLARY </a:t>
            </a:r>
            <a:r>
              <a:rPr sz="3600" u="none" spc="-570" dirty="0"/>
              <a:t>FIRST </a:t>
            </a:r>
            <a:r>
              <a:rPr sz="3600" u="none" spc="-434" dirty="0"/>
              <a:t>MOLAR </a:t>
            </a:r>
            <a:r>
              <a:rPr sz="3600" u="none" spc="-335" dirty="0"/>
              <a:t>WITH </a:t>
            </a:r>
            <a:r>
              <a:rPr sz="3600" u="none" spc="-515" dirty="0"/>
              <a:t>UNAFFECTED, </a:t>
            </a:r>
            <a:r>
              <a:rPr sz="3600" u="none" spc="-585" dirty="0"/>
              <a:t>STRONG  </a:t>
            </a:r>
            <a:r>
              <a:rPr sz="3600" u="none" spc="-459" dirty="0"/>
              <a:t>OBLIQUE</a:t>
            </a:r>
            <a:r>
              <a:rPr sz="3600" u="none" spc="-320" dirty="0"/>
              <a:t> </a:t>
            </a:r>
            <a:r>
              <a:rPr sz="3600" u="none" spc="-525" dirty="0"/>
              <a:t>RIDGE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76324" y="1685237"/>
            <a:ext cx="6283325" cy="183451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Strong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oblique ridge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preserved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 surface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lesion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after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insertion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a MO</a:t>
            </a:r>
            <a:r>
              <a:rPr sz="20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distoocclusolingual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inlay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Distolingual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capping-prevents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subsequent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fracture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2671" y="1280160"/>
            <a:ext cx="4108704" cy="203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4996" y="4187952"/>
            <a:ext cx="1746503" cy="183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82677"/>
            <a:ext cx="9804400" cy="10407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60"/>
              </a:spcBef>
            </a:pPr>
            <a:r>
              <a:rPr sz="3600" u="none" spc="-475" dirty="0"/>
              <a:t>MAXILLARY </a:t>
            </a:r>
            <a:r>
              <a:rPr sz="3600" u="none" spc="-570" dirty="0"/>
              <a:t>FIRST </a:t>
            </a:r>
            <a:r>
              <a:rPr sz="3600" u="none" spc="-434" dirty="0"/>
              <a:t>MOLAR </a:t>
            </a:r>
            <a:r>
              <a:rPr sz="3600" u="none" spc="-335" dirty="0"/>
              <a:t>WITH </a:t>
            </a:r>
            <a:r>
              <a:rPr sz="3600" u="none" spc="-515" dirty="0"/>
              <a:t>UNAFFECTED, </a:t>
            </a:r>
            <a:r>
              <a:rPr sz="3600" u="none" spc="-585" dirty="0"/>
              <a:t>STRONG  </a:t>
            </a:r>
            <a:r>
              <a:rPr sz="3600" u="none" spc="-459" dirty="0"/>
              <a:t>OBLIQUE</a:t>
            </a:r>
            <a:r>
              <a:rPr sz="3600" u="none" spc="-320" dirty="0"/>
              <a:t> </a:t>
            </a:r>
            <a:r>
              <a:rPr sz="3600" u="none" spc="-525" dirty="0"/>
              <a:t>RIDGE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76324" y="2138235"/>
            <a:ext cx="9933940" cy="22853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Retention form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1155"/>
              </a:spcBef>
              <a:buAutoNum type="arabicParenBoth"/>
              <a:tabLst>
                <a:tab pos="35433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creating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maximum of 2-degree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divergence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vertical</a:t>
            </a:r>
            <a:r>
              <a:rPr sz="20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</a:t>
            </a:r>
            <a:endParaRPr sz="2000">
              <a:latin typeface="Carlito"/>
              <a:cs typeface="Carlito"/>
            </a:endParaRPr>
          </a:p>
          <a:p>
            <a:pPr marL="354330" indent="-342265">
              <a:lnSpc>
                <a:spcPct val="100000"/>
              </a:lnSpc>
              <a:spcBef>
                <a:spcPts val="1165"/>
              </a:spcBef>
              <a:buAutoNum type="arabicParenBoth"/>
              <a:tabLst>
                <a:tab pos="354965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accentuating some line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angles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1160"/>
              </a:spcBef>
              <a:buAutoNum type="arabicParenBoth"/>
              <a:tabLst>
                <a:tab pos="35433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to create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axial wall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height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sz="2000" spc="2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least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2.5 mm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occlusogingivally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6364" y="4017264"/>
            <a:ext cx="2011679" cy="218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425" dirty="0"/>
              <a:t>INITIAL</a:t>
            </a:r>
            <a:r>
              <a:rPr spc="-395" dirty="0"/>
              <a:t> </a:t>
            </a:r>
            <a:r>
              <a:rPr spc="-835" dirty="0"/>
              <a:t>PROCEDURES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5324475" cy="22872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ANESTHESIA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prepared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 &amp;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adjacent soft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tissues</a:t>
            </a:r>
            <a:endParaRPr sz="2000">
              <a:latin typeface="Carlito"/>
              <a:cs typeface="Carlito"/>
            </a:endParaRPr>
          </a:p>
          <a:p>
            <a:pPr marL="12700" marR="3405504">
              <a:lnSpc>
                <a:spcPts val="3560"/>
              </a:lnSpc>
              <a:spcBef>
                <a:spcPts val="309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Eliminates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pain  Reduces</a:t>
            </a:r>
            <a:r>
              <a:rPr sz="20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salivation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More pleasant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operation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172923"/>
            <a:ext cx="9801860" cy="10414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65"/>
              </a:spcBef>
            </a:pPr>
            <a:r>
              <a:rPr sz="3600" u="none" spc="-475" dirty="0"/>
              <a:t>MAXILLARY </a:t>
            </a:r>
            <a:r>
              <a:rPr sz="3600" u="none" spc="-570" dirty="0"/>
              <a:t>FIRST </a:t>
            </a:r>
            <a:r>
              <a:rPr sz="3600" u="none" spc="-434" dirty="0"/>
              <a:t>MOLAR </a:t>
            </a:r>
            <a:r>
              <a:rPr sz="3600" u="none" spc="-335" dirty="0"/>
              <a:t>WITH </a:t>
            </a:r>
            <a:r>
              <a:rPr sz="3600" u="none" spc="-515" dirty="0"/>
              <a:t>UNAFFECTED, </a:t>
            </a:r>
            <a:r>
              <a:rPr sz="3600" u="none" spc="-585" dirty="0"/>
              <a:t>STRONG  </a:t>
            </a:r>
            <a:r>
              <a:rPr sz="3600" u="none" spc="-459" dirty="0"/>
              <a:t>OBLIQUE</a:t>
            </a:r>
            <a:r>
              <a:rPr sz="3600" u="none" spc="-320" dirty="0"/>
              <a:t> </a:t>
            </a:r>
            <a:r>
              <a:rPr sz="3600" u="none" spc="-525" dirty="0"/>
              <a:t>RIDGE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76324" y="1831975"/>
            <a:ext cx="9505315" cy="196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Resistance</a:t>
            </a:r>
            <a:r>
              <a:rPr sz="20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form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buAutoNum type="arabicParenBoth"/>
              <a:tabLst>
                <a:tab pos="35433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routine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capping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distolingual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35"/>
              </a:spcBef>
              <a:buAutoNum type="arabicParenBoth"/>
              <a:tabLst>
                <a:tab pos="35433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maintaining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sound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structure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the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distolingual wall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proximal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boxing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245" dirty="0"/>
              <a:t>Distolingual</a:t>
            </a:r>
            <a:r>
              <a:rPr spc="-380" dirty="0"/>
              <a:t> </a:t>
            </a:r>
            <a:r>
              <a:rPr spc="-200" dirty="0"/>
              <a:t>preparation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3464" y="1822830"/>
            <a:ext cx="9932035" cy="4244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4925" marR="53340">
              <a:lnSpc>
                <a:spcPts val="2590"/>
              </a:lnSpc>
              <a:spcBef>
                <a:spcPts val="425"/>
              </a:spcBef>
              <a:tabLst>
                <a:tab pos="8430260" algn="l"/>
              </a:tabLst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Distolingual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reduced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side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No. 271</a:t>
            </a:r>
            <a:r>
              <a:rPr sz="24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carbide bur-	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uniform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1.5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mm</a:t>
            </a:r>
            <a:endParaRPr sz="2400">
              <a:latin typeface="Carlito"/>
              <a:cs typeface="Carlito"/>
            </a:endParaRPr>
          </a:p>
          <a:p>
            <a:pPr marL="34925" marR="5080">
              <a:lnSpc>
                <a:spcPts val="2590"/>
              </a:lnSpc>
              <a:spcBef>
                <a:spcPts val="1410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Remaining occlusal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step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prepared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with the No. 271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carbide 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bur.,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followed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box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portion</a:t>
            </a:r>
            <a:endParaRPr sz="2400">
              <a:latin typeface="Carlito"/>
              <a:cs typeface="Carlito"/>
            </a:endParaRPr>
          </a:p>
          <a:p>
            <a:pPr marL="34925" marR="2731135">
              <a:lnSpc>
                <a:spcPts val="2590"/>
              </a:lnSpc>
              <a:spcBef>
                <a:spcPts val="1410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only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after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position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distolingual wall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proximal boxing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established.</a:t>
            </a:r>
            <a:endParaRPr sz="2400">
              <a:latin typeface="Carlito"/>
              <a:cs typeface="Carlito"/>
            </a:endParaRPr>
          </a:p>
          <a:p>
            <a:pPr marL="34925" marR="3111500">
              <a:lnSpc>
                <a:spcPts val="2590"/>
              </a:lnSpc>
              <a:spcBef>
                <a:spcPts val="140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Maintain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minimum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3 mm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sound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tooth</a:t>
            </a:r>
            <a:r>
              <a:rPr sz="24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structure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distolingual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wall.</a:t>
            </a:r>
            <a:endParaRPr sz="2400">
              <a:latin typeface="Carlito"/>
              <a:cs typeface="Carlito"/>
            </a:endParaRPr>
          </a:p>
          <a:p>
            <a:pPr marL="34925">
              <a:lnSpc>
                <a:spcPct val="100000"/>
              </a:lnSpc>
              <a:spcBef>
                <a:spcPts val="1080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side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No. 271 carbide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bur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31877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If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not possible-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then 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more extensive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type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preparation indicated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63228" y="3268979"/>
            <a:ext cx="2011679" cy="218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245" dirty="0"/>
              <a:t>Distolingual</a:t>
            </a:r>
            <a:r>
              <a:rPr spc="-380" dirty="0"/>
              <a:t> </a:t>
            </a:r>
            <a:r>
              <a:rPr spc="-200" dirty="0"/>
              <a:t>preparation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681545"/>
            <a:ext cx="9603105" cy="322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1502410">
              <a:lnSpc>
                <a:spcPct val="138700"/>
              </a:lnSpc>
              <a:spcBef>
                <a:spcPts val="9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diameter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bur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gauge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axial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depth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Occlusogingival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dimension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axial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wall-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minimum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2.5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mm</a:t>
            </a:r>
            <a:endParaRPr sz="2400">
              <a:latin typeface="Carlito"/>
              <a:cs typeface="Carlito"/>
            </a:endParaRPr>
          </a:p>
          <a:p>
            <a:pPr marL="12700" marR="5080" indent="68580">
              <a:lnSpc>
                <a:spcPts val="2590"/>
              </a:lnSpc>
              <a:spcBef>
                <a:spcPts val="144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2-mm depth- portion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pulpal floor that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connects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proximal boxing to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lingual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groove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extension.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Strengthens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pattern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casting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b="1" spc="-15" dirty="0">
                <a:solidFill>
                  <a:srgbClr val="FFFFFF"/>
                </a:solidFill>
                <a:latin typeface="Carlito"/>
                <a:cs typeface="Carlito"/>
              </a:rPr>
              <a:t>later steps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fabrication.</a:t>
            </a:r>
            <a:endParaRPr sz="2400">
              <a:latin typeface="Carlito"/>
              <a:cs typeface="Carlito"/>
            </a:endParaRPr>
          </a:p>
          <a:p>
            <a:pPr marL="12700" marR="3554095">
              <a:lnSpc>
                <a:spcPts val="2590"/>
              </a:lnSpc>
              <a:spcBef>
                <a:spcPts val="1445"/>
              </a:spcBef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Creates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definite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0.5-mm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step from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reduced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distolingual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pulpal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floor.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53600" y="4088891"/>
            <a:ext cx="1746503" cy="183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685237"/>
            <a:ext cx="9032875" cy="120523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No. 169L carbide 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bur,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increase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distoocclusolingual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r>
              <a:rPr sz="20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  <a:tabLst>
                <a:tab pos="469265" algn="l"/>
              </a:tabLst>
            </a:pPr>
            <a:r>
              <a:rPr sz="2000" dirty="0">
                <a:solidFill>
                  <a:srgbClr val="92278F"/>
                </a:solidFill>
                <a:latin typeface="Carlito"/>
                <a:cs typeface="Carlito"/>
              </a:rPr>
              <a:t>(1)	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Creating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mesioaxial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distoaxial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grooves</a:t>
            </a:r>
            <a:endParaRPr sz="2000">
              <a:latin typeface="Carlito"/>
              <a:cs typeface="Carlito"/>
            </a:endParaRPr>
          </a:p>
          <a:p>
            <a:pPr marL="469265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4819650"/>
            <a:ext cx="7044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(2)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Preparing 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</a:t>
            </a:r>
            <a:r>
              <a:rPr sz="20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boxing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0967" y="2304288"/>
            <a:ext cx="1825751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4292" y="3938015"/>
            <a:ext cx="2177796" cy="2296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81545"/>
            <a:ext cx="9778365" cy="271272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Flame-shaped, fine-grit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diamond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 instrument-</a:t>
            </a:r>
            <a:endParaRPr sz="2400">
              <a:latin typeface="Carlito"/>
              <a:cs typeface="Carlito"/>
            </a:endParaRPr>
          </a:p>
          <a:p>
            <a:pPr marL="81280">
              <a:lnSpc>
                <a:spcPts val="2735"/>
              </a:lnSpc>
              <a:spcBef>
                <a:spcPts val="1115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gingival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margin,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prepare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secondary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flares on</a:t>
            </a:r>
            <a:r>
              <a:rPr sz="24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735"/>
              </a:lnSpc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enamel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walls,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lingual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margins</a:t>
            </a:r>
            <a:endParaRPr sz="2400">
              <a:latin typeface="Carlito"/>
              <a:cs typeface="Carlito"/>
            </a:endParaRPr>
          </a:p>
          <a:p>
            <a:pPr marL="12700" marR="5080" indent="68580">
              <a:lnSpc>
                <a:spcPts val="2590"/>
              </a:lnSpc>
              <a:spcBef>
                <a:spcPts val="1445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lingual </a:t>
            </a:r>
            <a:r>
              <a:rPr sz="2400" i="1" spc="-10" dirty="0">
                <a:solidFill>
                  <a:srgbClr val="FFFFFF"/>
                </a:solidFill>
                <a:latin typeface="Carlito"/>
                <a:cs typeface="Carlito"/>
              </a:rPr>
              <a:t>counterbevel-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distolingual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cusp wide enough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30-degree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metal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at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 margin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Beyond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occlusal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contacts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27947" y="3701796"/>
            <a:ext cx="2660904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831975"/>
            <a:ext cx="8943975" cy="13328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37160" indent="55880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margin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- 0.5 mm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30-degree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3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mesial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are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also</a:t>
            </a:r>
            <a:r>
              <a:rPr sz="2000" spc="2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approximately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0.5 mm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result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40-degree marginal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8311" y="3552444"/>
            <a:ext cx="4472940" cy="22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172923"/>
            <a:ext cx="9685655" cy="10414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65"/>
              </a:spcBef>
            </a:pPr>
            <a:r>
              <a:rPr sz="3600" u="none" spc="-630" dirty="0"/>
              <a:t>FISSURES </a:t>
            </a:r>
            <a:r>
              <a:rPr sz="3600" u="none" spc="-240" dirty="0"/>
              <a:t>IN </a:t>
            </a:r>
            <a:r>
              <a:rPr sz="3600" u="none" spc="-525" dirty="0"/>
              <a:t>THE </a:t>
            </a:r>
            <a:r>
              <a:rPr sz="3600" u="none" spc="-509" dirty="0"/>
              <a:t>FACIAL </a:t>
            </a:r>
            <a:r>
              <a:rPr sz="3600" u="none" spc="-400" dirty="0"/>
              <a:t>AND </a:t>
            </a:r>
            <a:r>
              <a:rPr sz="3600" u="none" spc="-434" dirty="0"/>
              <a:t>LINGUAL </a:t>
            </a:r>
            <a:r>
              <a:rPr sz="3600" u="none" spc="-620" dirty="0"/>
              <a:t>CUSP </a:t>
            </a:r>
            <a:r>
              <a:rPr sz="3600" u="none" spc="-580" dirty="0"/>
              <a:t>RIDGES </a:t>
            </a:r>
            <a:r>
              <a:rPr sz="3600" u="none" spc="10" dirty="0"/>
              <a:t>&amp;  </a:t>
            </a:r>
            <a:r>
              <a:rPr sz="3600" u="none" spc="-409" dirty="0"/>
              <a:t>MARGINAL</a:t>
            </a:r>
            <a:r>
              <a:rPr sz="3600" u="none" spc="-305" dirty="0"/>
              <a:t> </a:t>
            </a:r>
            <a:r>
              <a:rPr sz="3600" u="none" spc="-580" dirty="0"/>
              <a:t>RIDGES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76324" y="1831975"/>
            <a:ext cx="9834245" cy="2510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may extend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nearly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to,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000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through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respective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ridges, but not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onto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 or lingual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48000"/>
              </a:lnSpc>
              <a:spcBef>
                <a:spcPts val="1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should not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cross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such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should be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extended 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them  When the occlusal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step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prepared, initially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extend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along the lingual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until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only 2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mm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structure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remains between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bur and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Additional 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incorrect because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may remove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supporting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dentin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unnecessarily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04588" y="4172711"/>
            <a:ext cx="6373368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172923"/>
            <a:ext cx="9685655" cy="10414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65"/>
              </a:spcBef>
            </a:pPr>
            <a:r>
              <a:rPr sz="3600" u="none" spc="-630" dirty="0"/>
              <a:t>FISSURES </a:t>
            </a:r>
            <a:r>
              <a:rPr sz="3600" u="none" spc="-240" dirty="0"/>
              <a:t>IN </a:t>
            </a:r>
            <a:r>
              <a:rPr sz="3600" u="none" spc="-525" dirty="0"/>
              <a:t>THE </a:t>
            </a:r>
            <a:r>
              <a:rPr sz="3600" u="none" spc="-509" dirty="0"/>
              <a:t>FACIAL </a:t>
            </a:r>
            <a:r>
              <a:rPr sz="3600" u="none" spc="-400" dirty="0"/>
              <a:t>AND </a:t>
            </a:r>
            <a:r>
              <a:rPr sz="3600" u="none" spc="-434" dirty="0"/>
              <a:t>LINGUAL </a:t>
            </a:r>
            <a:r>
              <a:rPr sz="3600" u="none" spc="-620" dirty="0"/>
              <a:t>CUSP </a:t>
            </a:r>
            <a:r>
              <a:rPr sz="3600" u="none" spc="-580" dirty="0"/>
              <a:t>RIDGES </a:t>
            </a:r>
            <a:r>
              <a:rPr sz="3600" u="none" spc="10" dirty="0"/>
              <a:t>&amp;  </a:t>
            </a:r>
            <a:r>
              <a:rPr sz="3600" u="none" spc="-409" dirty="0"/>
              <a:t>MARGINAL</a:t>
            </a:r>
            <a:r>
              <a:rPr sz="3600" u="none" spc="-305" dirty="0"/>
              <a:t> </a:t>
            </a:r>
            <a:r>
              <a:rPr sz="3600" u="none" spc="-580" dirty="0"/>
              <a:t>RIDGES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76324" y="1690852"/>
            <a:ext cx="7012305" cy="220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Additional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achieved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later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virtue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Wider than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conventional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remaining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can be</a:t>
            </a:r>
            <a:r>
              <a:rPr sz="20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eliminated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50">
              <a:latin typeface="Carlito"/>
              <a:cs typeface="Carlito"/>
            </a:endParaRPr>
          </a:p>
          <a:p>
            <a:pPr marL="12700" marR="2361565">
              <a:lnSpc>
                <a:spcPts val="192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Enameloplasty sometimes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eliminate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end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portion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1935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surface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324" y="5247589"/>
            <a:ext cx="98291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without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height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000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67271" y="1691639"/>
            <a:ext cx="5636260" cy="3385185"/>
            <a:chOff x="6367271" y="1691639"/>
            <a:chExt cx="5636260" cy="3385185"/>
          </a:xfrm>
        </p:grpSpPr>
        <p:sp>
          <p:nvSpPr>
            <p:cNvPr id="7" name="object 7"/>
            <p:cNvSpPr/>
            <p:nvPr/>
          </p:nvSpPr>
          <p:spPr>
            <a:xfrm>
              <a:off x="8528303" y="1691639"/>
              <a:ext cx="3474720" cy="2182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7271" y="3121151"/>
              <a:ext cx="1795272" cy="19552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058" rIns="0" bIns="0" rtlCol="0">
            <a:spAutoFit/>
          </a:bodyPr>
          <a:lstStyle/>
          <a:p>
            <a:pPr marL="169545" marR="5080">
              <a:lnSpc>
                <a:spcPts val="4079"/>
              </a:lnSpc>
              <a:spcBef>
                <a:spcPts val="830"/>
              </a:spcBef>
            </a:pPr>
            <a:r>
              <a:rPr sz="4000" u="none" spc="-695" dirty="0"/>
              <a:t>FISSURES </a:t>
            </a:r>
            <a:r>
              <a:rPr sz="4000" u="none" spc="-265" dirty="0"/>
              <a:t>IN </a:t>
            </a:r>
            <a:r>
              <a:rPr sz="4000" u="none" spc="-585" dirty="0"/>
              <a:t>THE </a:t>
            </a:r>
            <a:r>
              <a:rPr sz="4000" u="none" spc="-565" dirty="0"/>
              <a:t>FACIAL </a:t>
            </a:r>
            <a:r>
              <a:rPr sz="4000" u="none" spc="-440" dirty="0"/>
              <a:t>AND </a:t>
            </a:r>
            <a:r>
              <a:rPr sz="4000" u="none" spc="-475" dirty="0"/>
              <a:t>LINGUAL </a:t>
            </a:r>
            <a:r>
              <a:rPr sz="4000" u="none" spc="-690" dirty="0"/>
              <a:t>CUSP  </a:t>
            </a:r>
            <a:r>
              <a:rPr sz="4000" u="none" spc="-640" dirty="0"/>
              <a:t>RIDGES </a:t>
            </a:r>
            <a:r>
              <a:rPr sz="4000" u="none" spc="5" dirty="0"/>
              <a:t>&amp; </a:t>
            </a:r>
            <a:r>
              <a:rPr sz="4000" u="none" spc="-445" dirty="0"/>
              <a:t>MARGINAL</a:t>
            </a:r>
            <a:r>
              <a:rPr sz="4000" u="none" spc="-815" dirty="0"/>
              <a:t> </a:t>
            </a:r>
            <a:r>
              <a:rPr sz="4000" u="none" spc="-640" dirty="0"/>
              <a:t>RIDGES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01979" y="1721430"/>
            <a:ext cx="9667875" cy="120205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should be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extended just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onto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 or 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r>
              <a:rPr sz="2000" spc="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ts val="2280"/>
              </a:lnSpc>
              <a:spcBef>
                <a:spcPts val="115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places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height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likely</a:t>
            </a:r>
            <a:r>
              <a:rPr sz="20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weak because of both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sharpness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inclination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enamel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rods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this</a:t>
            </a:r>
            <a:r>
              <a:rPr sz="20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region.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979" y="4400169"/>
            <a:ext cx="66046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 still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remains through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after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enameloplasty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2876" y="4107179"/>
            <a:ext cx="2240279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4300" y="2959607"/>
            <a:ext cx="2833116" cy="131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0339" y="28955"/>
            <a:ext cx="144780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24" y="1831975"/>
            <a:ext cx="8799195" cy="214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Extension- cutting through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depth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 mm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No. 271 carbide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bur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placed- flame shaped, fine-grit diamond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instrument</a:t>
            </a:r>
            <a:endParaRPr sz="2000">
              <a:latin typeface="Carlito"/>
              <a:cs typeface="Carlito"/>
            </a:endParaRPr>
          </a:p>
          <a:p>
            <a:pPr marL="68580" marR="1718310" indent="-56515">
              <a:lnSpc>
                <a:spcPct val="1485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40-degree marginal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occlusal, mesial,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 30-degree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63128" y="28955"/>
            <a:ext cx="1324355" cy="1629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8540" y="4067555"/>
            <a:ext cx="4058412" cy="1961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425" dirty="0"/>
              <a:t>INITIAL</a:t>
            </a:r>
            <a:r>
              <a:rPr spc="-395" dirty="0"/>
              <a:t> </a:t>
            </a:r>
            <a:r>
              <a:rPr spc="-835" dirty="0"/>
              <a:t>PROCEDURES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272" y="1685237"/>
            <a:ext cx="7658100" cy="273875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260"/>
              </a:spcBef>
            </a:pPr>
            <a:r>
              <a:rPr sz="20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CONSIDERATIONS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FOR TEMPORARY</a:t>
            </a:r>
            <a:r>
              <a:rPr sz="20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RESTORATIONS</a:t>
            </a:r>
            <a:endParaRPr sz="200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Method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fabrication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temporary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</a:t>
            </a:r>
            <a:endParaRPr sz="200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preoperative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impression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occlusal,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</a:t>
            </a:r>
            <a:r>
              <a:rPr sz="20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endParaRPr sz="2000">
              <a:latin typeface="Carlito"/>
              <a:cs typeface="Carlito"/>
            </a:endParaRPr>
          </a:p>
          <a:p>
            <a:pPr marL="47625" marR="5080" indent="-35560">
              <a:lnSpc>
                <a:spcPct val="1485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temporary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 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preoperative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contours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Elastic impression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material:</a:t>
            </a:r>
            <a:r>
              <a:rPr sz="20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Alginate</a:t>
            </a:r>
            <a:endParaRPr sz="200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  <a:spcBef>
                <a:spcPts val="1155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Polyvinyl siloxane: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additional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accuracy,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stability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durability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4840" y="178307"/>
            <a:ext cx="3832859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12252" y="3758183"/>
            <a:ext cx="4079747" cy="3099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685237"/>
            <a:ext cx="8907145" cy="138176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may extend into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through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marginal ridge- similarly</a:t>
            </a:r>
            <a:r>
              <a:rPr sz="2000" spc="2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managed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Does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near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adjacent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contact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Particularly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applies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mesial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fissure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maxillary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first</a:t>
            </a:r>
            <a:r>
              <a:rPr sz="2000" spc="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premolar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8896" y="3448811"/>
            <a:ext cx="4887467" cy="263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650" dirty="0"/>
              <a:t>CAPPING</a:t>
            </a:r>
            <a:r>
              <a:rPr spc="-420" dirty="0"/>
              <a:t> </a:t>
            </a:r>
            <a:r>
              <a:rPr spc="-869" dirty="0"/>
              <a:t>CUSPS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384" y="1898395"/>
            <a:ext cx="829881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lingual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frequently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must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toward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tips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extent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existing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materials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uncover</a:t>
            </a:r>
            <a:r>
              <a:rPr sz="2000" spc="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caries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84" y="3804030"/>
            <a:ext cx="9570085" cy="22364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44577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When the 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up the 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slopes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than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half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distance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primary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cusp tip, capping the 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should be</a:t>
            </a:r>
            <a:r>
              <a:rPr sz="20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considered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outline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extended two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thirds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distance or more,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capping the cusp is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usually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necessary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to: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1120"/>
              </a:spcBef>
              <a:buAutoNum type="arabicParenBoth"/>
              <a:tabLst>
                <a:tab pos="35433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protect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weak, underlying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structure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fracture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caused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masticatory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force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1165"/>
              </a:spcBef>
              <a:buAutoNum type="arabicParenBoth"/>
              <a:tabLst>
                <a:tab pos="354330" algn="l"/>
              </a:tabLst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remove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region subjected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heavy stress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0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wear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61476" y="193547"/>
            <a:ext cx="3258312" cy="1909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2283" y="3078479"/>
            <a:ext cx="2127504" cy="2529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650" dirty="0"/>
              <a:t>CAPPING</a:t>
            </a:r>
            <a:r>
              <a:rPr spc="-420" dirty="0"/>
              <a:t> </a:t>
            </a:r>
            <a:r>
              <a:rPr spc="-869" dirty="0"/>
              <a:t>CUSPS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9205" y="2981006"/>
            <a:ext cx="9352915" cy="138303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point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pulpal 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floor,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depth can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increased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1.5 mm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2000" b="1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mm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Sufficient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an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often</a:t>
            </a:r>
            <a:r>
              <a:rPr sz="20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underreduced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Result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greater strength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rigidity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pattern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cast</a:t>
            </a:r>
            <a:r>
              <a:rPr sz="20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0950" algn="l"/>
              </a:tabLst>
            </a:pPr>
            <a:r>
              <a:rPr u="none" spc="-350" dirty="0"/>
              <a:t>Technique </a:t>
            </a:r>
            <a:r>
              <a:rPr u="none" spc="-60" dirty="0"/>
              <a:t>of </a:t>
            </a:r>
            <a:r>
              <a:rPr u="none" spc="-300" dirty="0"/>
              <a:t>capping </a:t>
            </a:r>
            <a:r>
              <a:rPr u="none" spc="-390" dirty="0"/>
              <a:t>less </a:t>
            </a:r>
            <a:r>
              <a:rPr u="none" spc="-170" dirty="0"/>
              <a:t>than </a:t>
            </a:r>
            <a:r>
              <a:rPr u="none" spc="-180" dirty="0"/>
              <a:t>all </a:t>
            </a:r>
            <a:r>
              <a:rPr u="none" spc="-60" dirty="0"/>
              <a:t>of </a:t>
            </a:r>
            <a:r>
              <a:rPr u="none" spc="-114" dirty="0"/>
              <a:t>the  </a:t>
            </a:r>
            <a:r>
              <a:rPr spc="-405" dirty="0"/>
              <a:t>cusps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831975"/>
            <a:ext cx="9837420" cy="31407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Reduce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Cusps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Capping as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Soon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Indication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Such Capping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Determined Because  This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Improves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Access and Visibility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for Subsequent Steps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000" i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Preparation.</a:t>
            </a:r>
            <a:endParaRPr sz="2000">
              <a:latin typeface="Carlito"/>
              <a:cs typeface="Carlito"/>
            </a:endParaRPr>
          </a:p>
          <a:p>
            <a:pPr marL="12700" marR="2559685">
              <a:lnSpc>
                <a:spcPts val="3550"/>
              </a:lnSpc>
              <a:spcBef>
                <a:spcPts val="29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Cusp in infraocclusion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desired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before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reduction-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-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amount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less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Only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required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clearance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desired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plane.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Depth gauge grooves (depth cuts)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0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No. 271 carbide</a:t>
            </a:r>
            <a:r>
              <a:rPr sz="20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Prevent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spots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7947" y="3457955"/>
            <a:ext cx="2543555" cy="250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831975"/>
            <a:ext cx="9917430" cy="29635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944495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depth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cuts serving as guides,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complete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 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side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carbide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bur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Carlito"/>
              <a:cs typeface="Carlito"/>
            </a:endParaRPr>
          </a:p>
          <a:p>
            <a:pPr marL="12700" marR="5080">
              <a:lnSpc>
                <a:spcPct val="1485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reduction should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uniform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1.5 mm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thickness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reduced cusp.  On maxillary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premolars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molars,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should be minimal (i.e.,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0.75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mm)</a:t>
            </a:r>
            <a:r>
              <a:rPr sz="2000" spc="1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ridge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decrease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display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metal.</a:t>
            </a:r>
            <a:endParaRPr sz="2000">
              <a:latin typeface="Carlito"/>
              <a:cs typeface="Carlito"/>
            </a:endParaRPr>
          </a:p>
          <a:p>
            <a:pPr marL="12700" marR="658495">
              <a:lnSpc>
                <a:spcPts val="2160"/>
              </a:lnSpc>
              <a:spcBef>
                <a:spcPts val="144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should increase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progressively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1.5 mm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toward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center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help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rigidity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capping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04147" y="515112"/>
            <a:ext cx="2305811" cy="22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5267" y="4588764"/>
            <a:ext cx="4774692" cy="1754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831975"/>
            <a:ext cx="9928225" cy="2510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only one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cusps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molar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capping,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must extend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just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unreduced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cusps.</a:t>
            </a:r>
            <a:endParaRPr sz="2000">
              <a:latin typeface="Carlito"/>
              <a:cs typeface="Carlito"/>
            </a:endParaRPr>
          </a:p>
          <a:p>
            <a:pPr marL="12700" marR="24130">
              <a:lnSpc>
                <a:spcPts val="2160"/>
              </a:lnSpc>
              <a:spcBef>
                <a:spcPts val="14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This reduction should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terminate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distinct vertical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has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height that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same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prescribed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reduction.</a:t>
            </a:r>
            <a:endParaRPr sz="2000">
              <a:latin typeface="Carlito"/>
              <a:cs typeface="Carlito"/>
            </a:endParaRPr>
          </a:p>
          <a:p>
            <a:pPr marL="12700" marR="3852545">
              <a:lnSpc>
                <a:spcPts val="2160"/>
              </a:lnSpc>
              <a:spcBef>
                <a:spcPts val="139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Applying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bur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vertically,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shown, should help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establish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vertical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proper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depth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direction.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Similar principles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apply when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only one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cusps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reduced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1411" y="3009900"/>
            <a:ext cx="1694688" cy="189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1304" y="4472940"/>
            <a:ext cx="1807464" cy="1978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7207" y="4472940"/>
            <a:ext cx="1705355" cy="208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831975"/>
            <a:ext cx="9745980" cy="241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generous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width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(lingual) margin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2000" spc="1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flame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shaped,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fine-grit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diamond</a:t>
            </a:r>
            <a:r>
              <a:rPr sz="20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instrument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Avoided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esthetically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prominent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areas</a:t>
            </a:r>
            <a:endParaRPr sz="2000">
              <a:latin typeface="Carlito"/>
              <a:cs typeface="Carlito"/>
            </a:endParaRPr>
          </a:p>
          <a:p>
            <a:pPr marL="12700" marR="6510020">
              <a:lnSpc>
                <a:spcPts val="3560"/>
              </a:lnSpc>
              <a:spcBef>
                <a:spcPts val="300"/>
              </a:spcBef>
            </a:pP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Reverse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bevel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counterbevel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.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Beyond any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occlusal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contact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30-degree marginal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7855" y="3258311"/>
            <a:ext cx="4572000" cy="2427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685237"/>
            <a:ext cx="9792970" cy="220472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  <a:tabLst>
                <a:tab pos="1001394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Esthetic	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requirements- 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on maxillary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premolars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first</a:t>
            </a:r>
            <a:r>
              <a:rPr sz="2000" spc="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molar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Blunting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enamel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(a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stub margin)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light application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fine-</a:t>
            </a:r>
            <a:endParaRPr sz="2000">
              <a:latin typeface="Carlito"/>
              <a:cs typeface="Carlito"/>
            </a:endParaRPr>
          </a:p>
          <a:p>
            <a:pPr marL="12700" marR="1488440">
              <a:lnSpc>
                <a:spcPts val="2160"/>
              </a:lnSpc>
              <a:spcBef>
                <a:spcPts val="15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grit sandpaper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disc 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fine-grit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diamond instrument (flame-shaped)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held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right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angle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  <a:p>
            <a:pPr marL="103505" marR="2962910">
              <a:lnSpc>
                <a:spcPts val="2160"/>
              </a:lnSpc>
              <a:spcBef>
                <a:spcPts val="139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Slightly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round any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sharp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external corners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strengthen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them and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problems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may generate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future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steps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07179" y="3939540"/>
            <a:ext cx="4555235" cy="251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831975"/>
            <a:ext cx="9521190" cy="24149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reduction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appreciably decreases retention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form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because of decreasing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height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vertical walls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Proximal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usually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20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recommended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additional</a:t>
            </a:r>
            <a:r>
              <a:rPr sz="20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retention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Extending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regions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respective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surfaces,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Secondary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retention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features- </a:t>
            </a: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collar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skirt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42931" y="2398776"/>
            <a:ext cx="1944624" cy="213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742187"/>
            <a:ext cx="9966960" cy="2278380"/>
            <a:chOff x="1193291" y="742187"/>
            <a:chExt cx="9966960" cy="227838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2148" y="742187"/>
              <a:ext cx="2209800" cy="2278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4884" y="1831975"/>
            <a:ext cx="428688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u="none" spc="-25" dirty="0">
                <a:latin typeface="Carlito"/>
                <a:cs typeface="Carlito"/>
              </a:rPr>
              <a:t>Treatment </a:t>
            </a:r>
            <a:r>
              <a:rPr sz="2000" u="none" spc="-5" dirty="0">
                <a:latin typeface="Carlito"/>
                <a:cs typeface="Carlito"/>
              </a:rPr>
              <a:t>of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10" dirty="0">
                <a:latin typeface="Carlito"/>
                <a:cs typeface="Carlito"/>
              </a:rPr>
              <a:t>distal </a:t>
            </a:r>
            <a:r>
              <a:rPr sz="2000" u="none" dirty="0">
                <a:latin typeface="Carlito"/>
                <a:cs typeface="Carlito"/>
              </a:rPr>
              <a:t>cusp </a:t>
            </a:r>
            <a:r>
              <a:rPr sz="2000" u="none" spc="-5" dirty="0">
                <a:latin typeface="Carlito"/>
                <a:cs typeface="Carlito"/>
              </a:rPr>
              <a:t>of </a:t>
            </a:r>
            <a:r>
              <a:rPr sz="2000" u="none" dirty="0">
                <a:latin typeface="Carlito"/>
                <a:cs typeface="Carlito"/>
              </a:rPr>
              <a:t>the  mandibular </a:t>
            </a:r>
            <a:r>
              <a:rPr sz="2000" u="none" spc="-20" dirty="0">
                <a:latin typeface="Carlito"/>
                <a:cs typeface="Carlito"/>
              </a:rPr>
              <a:t>first </a:t>
            </a:r>
            <a:r>
              <a:rPr sz="2000" u="none" spc="-5" dirty="0">
                <a:latin typeface="Carlito"/>
                <a:cs typeface="Carlito"/>
              </a:rPr>
              <a:t>molar </a:t>
            </a:r>
            <a:r>
              <a:rPr sz="2000" u="none" dirty="0">
                <a:latin typeface="Carlito"/>
                <a:cs typeface="Carlito"/>
              </a:rPr>
              <a:t>-MOD</a:t>
            </a:r>
            <a:r>
              <a:rPr sz="2000" u="none" spc="15" dirty="0">
                <a:latin typeface="Carlito"/>
                <a:cs typeface="Carlito"/>
              </a:rPr>
              <a:t> </a:t>
            </a:r>
            <a:r>
              <a:rPr sz="2000" u="none" spc="-10" dirty="0">
                <a:latin typeface="Carlito"/>
                <a:cs typeface="Carlito"/>
              </a:rPr>
              <a:t>preparation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24" y="3316171"/>
            <a:ext cx="8808085" cy="138176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Satisfactory treatment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usually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dictates</a:t>
            </a:r>
            <a:r>
              <a:rPr sz="200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either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1160"/>
              </a:spcBef>
              <a:buAutoNum type="arabicParenBoth"/>
              <a:tabLst>
                <a:tab pos="35433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 (and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wall)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slightly mesial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distofacial</a:t>
            </a:r>
            <a:r>
              <a:rPr sz="2000" spc="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1155"/>
              </a:spcBef>
              <a:buAutoNum type="arabicParenBoth"/>
              <a:tabLst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capping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remaining portion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45068" y="4480559"/>
            <a:ext cx="3413760" cy="1804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425" dirty="0"/>
              <a:t>INITIAL</a:t>
            </a:r>
            <a:r>
              <a:rPr spc="-395" dirty="0"/>
              <a:t> </a:t>
            </a:r>
            <a:r>
              <a:rPr spc="-835" dirty="0"/>
              <a:t>PROCEDURES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85237"/>
            <a:ext cx="9957435" cy="301307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be reproduced: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large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defects;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2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methods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reproduce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missing</a:t>
            </a:r>
            <a:r>
              <a:rPr sz="2000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area</a:t>
            </a:r>
            <a:endParaRPr sz="2000">
              <a:latin typeface="Carlito"/>
              <a:cs typeface="Carlito"/>
            </a:endParaRPr>
          </a:p>
          <a:p>
            <a:pPr marL="266700" indent="-254635">
              <a:lnSpc>
                <a:spcPts val="2280"/>
              </a:lnSpc>
              <a:spcBef>
                <a:spcPts val="1160"/>
              </a:spcBef>
              <a:buFont typeface="Carlito"/>
              <a:buAutoNum type="arabicPeriod"/>
              <a:tabLst>
                <a:tab pos="267335" algn="l"/>
              </a:tabLst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Remove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impression material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area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missing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structure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simulate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2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desired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temporary</a:t>
            </a:r>
            <a:endParaRPr sz="2000">
              <a:latin typeface="Carlito"/>
              <a:cs typeface="Carlito"/>
            </a:endParaRPr>
          </a:p>
          <a:p>
            <a:pPr marL="266700" indent="-254635">
              <a:lnSpc>
                <a:spcPct val="100000"/>
              </a:lnSpc>
              <a:spcBef>
                <a:spcPts val="1155"/>
              </a:spcBef>
              <a:buFont typeface="Carlito"/>
              <a:buAutoNum type="arabicPeriod" startAt="2"/>
              <a:tabLst>
                <a:tab pos="267335" algn="l"/>
              </a:tabLst>
            </a:pP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added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before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impression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Alginate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impressions: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wrapped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wet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paper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towels</a:t>
            </a:r>
            <a:endParaRPr sz="2000">
              <a:latin typeface="Carlito"/>
              <a:cs typeface="Carlito"/>
            </a:endParaRPr>
          </a:p>
          <a:p>
            <a:pPr marL="68580">
              <a:lnSpc>
                <a:spcPct val="100000"/>
              </a:lnSpc>
              <a:spcBef>
                <a:spcPts val="1155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serve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a</a:t>
            </a:r>
            <a:r>
              <a:rPr sz="20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humidor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8064" y="3412235"/>
            <a:ext cx="5583935" cy="2900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85237"/>
            <a:ext cx="8296275" cy="183451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After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reduction, visually verify that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occlusal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clearances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20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sufficient.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interocclusal record-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especially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areas difficult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0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visualize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Central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groove/lingual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region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dry the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preparation(s)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free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visible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moisture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desiccate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dentin.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3423" y="3777996"/>
            <a:ext cx="3342131" cy="218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1831975"/>
            <a:ext cx="961072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u="none" spc="-10" dirty="0">
                <a:latin typeface="Carlito"/>
                <a:cs typeface="Carlito"/>
              </a:rPr>
              <a:t>Next </a:t>
            </a:r>
            <a:r>
              <a:rPr sz="2000" u="none" spc="-5" dirty="0">
                <a:latin typeface="Carlito"/>
                <a:cs typeface="Carlito"/>
              </a:rPr>
              <a:t>lightly press </a:t>
            </a:r>
            <a:r>
              <a:rPr sz="2000" u="none" dirty="0">
                <a:latin typeface="Carlito"/>
                <a:cs typeface="Carlito"/>
              </a:rPr>
              <a:t>a </a:t>
            </a:r>
            <a:r>
              <a:rPr sz="2000" u="none" spc="-5" dirty="0">
                <a:latin typeface="Carlito"/>
                <a:cs typeface="Carlito"/>
              </a:rPr>
              <a:t>portion of softened, low-fusing </a:t>
            </a:r>
            <a:r>
              <a:rPr sz="2000" u="none" spc="-15" dirty="0">
                <a:latin typeface="Carlito"/>
                <a:cs typeface="Carlito"/>
              </a:rPr>
              <a:t>inlay </a:t>
            </a:r>
            <a:r>
              <a:rPr sz="2000" u="none" spc="-20" dirty="0">
                <a:latin typeface="Carlito"/>
                <a:cs typeface="Carlito"/>
              </a:rPr>
              <a:t>wax </a:t>
            </a:r>
            <a:r>
              <a:rPr sz="2000" u="none" spc="-10" dirty="0">
                <a:latin typeface="Carlito"/>
                <a:cs typeface="Carlito"/>
              </a:rPr>
              <a:t>over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i="1" u="none" spc="-5" dirty="0">
                <a:latin typeface="Carlito"/>
                <a:cs typeface="Carlito"/>
              </a:rPr>
              <a:t>prepared </a:t>
            </a:r>
            <a:r>
              <a:rPr sz="2000" u="none" spc="-10" dirty="0">
                <a:latin typeface="Carlito"/>
                <a:cs typeface="Carlito"/>
              </a:rPr>
              <a:t>tooth </a:t>
            </a:r>
            <a:r>
              <a:rPr sz="2000" u="none" spc="-5" dirty="0">
                <a:latin typeface="Carlito"/>
                <a:cs typeface="Carlito"/>
              </a:rPr>
              <a:t>(teeth);  </a:t>
            </a:r>
            <a:r>
              <a:rPr sz="2000" u="none" dirty="0">
                <a:latin typeface="Carlito"/>
                <a:cs typeface="Carlito"/>
              </a:rPr>
              <a:t>then </a:t>
            </a:r>
            <a:r>
              <a:rPr sz="2000" u="none" spc="-10" dirty="0">
                <a:latin typeface="Carlito"/>
                <a:cs typeface="Carlito"/>
              </a:rPr>
              <a:t>immediately request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10" dirty="0">
                <a:latin typeface="Carlito"/>
                <a:cs typeface="Carlito"/>
              </a:rPr>
              <a:t>patient </a:t>
            </a:r>
            <a:r>
              <a:rPr sz="2000" u="none" spc="-15" dirty="0">
                <a:latin typeface="Carlito"/>
                <a:cs typeface="Carlito"/>
              </a:rPr>
              <a:t>to </a:t>
            </a:r>
            <a:r>
              <a:rPr sz="2000" u="none" dirty="0">
                <a:latin typeface="Carlito"/>
                <a:cs typeface="Carlito"/>
              </a:rPr>
              <a:t>close </a:t>
            </a:r>
            <a:r>
              <a:rPr sz="2000" u="none" spc="-10" dirty="0">
                <a:latin typeface="Carlito"/>
                <a:cs typeface="Carlito"/>
              </a:rPr>
              <a:t>into </a:t>
            </a:r>
            <a:r>
              <a:rPr sz="2000" u="none" dirty="0">
                <a:latin typeface="Carlito"/>
                <a:cs typeface="Carlito"/>
              </a:rPr>
              <a:t>the soft </a:t>
            </a:r>
            <a:r>
              <a:rPr sz="2000" u="none" spc="-20" dirty="0">
                <a:latin typeface="Carlito"/>
                <a:cs typeface="Carlito"/>
              </a:rPr>
              <a:t>wax </a:t>
            </a:r>
            <a:r>
              <a:rPr sz="2000" u="none" dirty="0">
                <a:latin typeface="Carlito"/>
                <a:cs typeface="Carlito"/>
              </a:rPr>
              <a:t>and </a:t>
            </a:r>
            <a:r>
              <a:rPr sz="2000" u="none" spc="-5" dirty="0">
                <a:latin typeface="Carlito"/>
                <a:cs typeface="Carlito"/>
              </a:rPr>
              <a:t>slide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10" dirty="0">
                <a:latin typeface="Carlito"/>
                <a:cs typeface="Carlito"/>
              </a:rPr>
              <a:t>teeth </a:t>
            </a:r>
            <a:r>
              <a:rPr sz="2000" u="none" dirty="0">
                <a:latin typeface="Carlito"/>
                <a:cs typeface="Carlito"/>
              </a:rPr>
              <a:t>in all  </a:t>
            </a:r>
            <a:r>
              <a:rPr sz="2000" u="none" spc="-5" dirty="0">
                <a:latin typeface="Carlito"/>
                <a:cs typeface="Carlito"/>
              </a:rPr>
              <a:t>directions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3164" y="4838700"/>
            <a:ext cx="1679447" cy="1812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080" y="2859023"/>
            <a:ext cx="5300472" cy="1781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168" y="2845307"/>
            <a:ext cx="5303520" cy="1808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90852"/>
            <a:ext cx="8903970" cy="424370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During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mandibular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movements,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observe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verify</a:t>
            </a:r>
            <a:r>
              <a:rPr sz="20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that</a:t>
            </a:r>
            <a:endParaRPr sz="2000">
              <a:latin typeface="Carlito"/>
              <a:cs typeface="Carlito"/>
            </a:endParaRPr>
          </a:p>
          <a:p>
            <a:pPr marL="410209" indent="-342265">
              <a:lnSpc>
                <a:spcPct val="100000"/>
              </a:lnSpc>
              <a:spcBef>
                <a:spcPts val="925"/>
              </a:spcBef>
              <a:buAutoNum type="arabicParenBoth"/>
              <a:tabLst>
                <a:tab pos="410845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patient moves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right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lateral,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left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lateral,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protrusive</a:t>
            </a:r>
            <a:r>
              <a:rPr sz="2000" spc="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movements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915"/>
              </a:spcBef>
              <a:buAutoNum type="arabicParenBoth"/>
              <a:tabLst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adjacent unprepared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teeth are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contact 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opposing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teeth</a:t>
            </a:r>
            <a:endParaRPr sz="2000">
              <a:latin typeface="Carlito"/>
              <a:cs typeface="Carlito"/>
            </a:endParaRPr>
          </a:p>
          <a:p>
            <a:pPr marL="354330" indent="-342265">
              <a:lnSpc>
                <a:spcPct val="100000"/>
              </a:lnSpc>
              <a:spcBef>
                <a:spcPts val="925"/>
              </a:spcBef>
              <a:buAutoNum type="arabicParenBoth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stable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(not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loose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rocking)</a:t>
            </a:r>
            <a:endParaRPr sz="2000">
              <a:latin typeface="Carlito"/>
              <a:cs typeface="Carlito"/>
            </a:endParaRPr>
          </a:p>
          <a:p>
            <a:pPr marL="353695" indent="-341630">
              <a:lnSpc>
                <a:spcPct val="100000"/>
              </a:lnSpc>
              <a:spcBef>
                <a:spcPts val="925"/>
              </a:spcBef>
              <a:buAutoNum type="arabicParenBoth"/>
              <a:tabLst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wax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not in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infraocclusion.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Cool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carefully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remove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wax</a:t>
            </a:r>
            <a:endParaRPr sz="2000">
              <a:latin typeface="Carlito"/>
              <a:cs typeface="Carlito"/>
            </a:endParaRPr>
          </a:p>
          <a:p>
            <a:pPr marL="12700" marR="1364615">
              <a:lnSpc>
                <a:spcPct val="1385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Hold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up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light,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note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degree of light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transmitted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Alternatives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wax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calipers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wax 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verify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its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thickness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Insufficient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thickness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calls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indicated area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before</a:t>
            </a:r>
            <a:r>
              <a:rPr sz="200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proceeding.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509" rIns="0" bIns="0" rtlCol="0">
            <a:spAutoFit/>
          </a:bodyPr>
          <a:lstStyle/>
          <a:p>
            <a:pPr marL="169545" marR="5080">
              <a:lnSpc>
                <a:spcPts val="3260"/>
              </a:lnSpc>
              <a:spcBef>
                <a:spcPts val="695"/>
              </a:spcBef>
            </a:pPr>
            <a:r>
              <a:rPr sz="3200" u="none" spc="-375" dirty="0"/>
              <a:t>INCLUDING </a:t>
            </a:r>
            <a:r>
              <a:rPr sz="3200" u="none" spc="-470" dirty="0"/>
              <a:t>PORTIONS </a:t>
            </a:r>
            <a:r>
              <a:rPr sz="3200" u="none" spc="-465" dirty="0"/>
              <a:t>OF </a:t>
            </a:r>
            <a:r>
              <a:rPr sz="3200" u="none" spc="-470" dirty="0"/>
              <a:t>THE </a:t>
            </a:r>
            <a:r>
              <a:rPr sz="3200" u="none" spc="-459" dirty="0"/>
              <a:t>FACIAL </a:t>
            </a:r>
            <a:r>
              <a:rPr sz="3200" u="none" spc="10" dirty="0"/>
              <a:t>&amp; </a:t>
            </a:r>
            <a:r>
              <a:rPr sz="3200" u="none" spc="-385" dirty="0"/>
              <a:t>LINGUAL </a:t>
            </a:r>
            <a:r>
              <a:rPr sz="3200" u="none" spc="-420" dirty="0"/>
              <a:t>SMOOTH  </a:t>
            </a:r>
            <a:r>
              <a:rPr sz="3200" u="none" spc="-600" dirty="0"/>
              <a:t>SURFACES </a:t>
            </a:r>
            <a:r>
              <a:rPr sz="3200" u="none" spc="-520" dirty="0"/>
              <a:t>AFFECTED </a:t>
            </a:r>
            <a:r>
              <a:rPr sz="3200" u="none" spc="-590" dirty="0"/>
              <a:t>BY </a:t>
            </a:r>
            <a:r>
              <a:rPr sz="3200" u="none" spc="-530" dirty="0"/>
              <a:t>CARIES </a:t>
            </a:r>
            <a:r>
              <a:rPr sz="3200" u="none" spc="-525" dirty="0"/>
              <a:t>OR </a:t>
            </a:r>
            <a:r>
              <a:rPr sz="3200" u="none" spc="-520" dirty="0"/>
              <a:t>OTHER</a:t>
            </a:r>
            <a:r>
              <a:rPr sz="3200" u="none" spc="-640" dirty="0"/>
              <a:t> </a:t>
            </a:r>
            <a:r>
              <a:rPr sz="3200" u="none" spc="-465" dirty="0"/>
              <a:t>INJURY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76324" y="1831975"/>
            <a:ext cx="9647555" cy="13328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67945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Portion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both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facial/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a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proximal surface are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affected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by caries or  some other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factor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large 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inlay,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onlay,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three-quarter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crown,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full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crown,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multiple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amalgam 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composite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restorations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516" y="3471671"/>
            <a:ext cx="2011680" cy="1956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49411" y="3371088"/>
            <a:ext cx="1924811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685237"/>
            <a:ext cx="9959340" cy="4014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Choice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treatment-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degree 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circumference</a:t>
            </a:r>
            <a:r>
              <a:rPr sz="20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involved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ts val="2280"/>
              </a:lnSpc>
              <a:spcBef>
                <a:spcPts val="116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Full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crown-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both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lingual 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 surfaces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 defective,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especially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00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second or third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molar.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115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MODFL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inlay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onlay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a lingual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groove</a:t>
            </a:r>
            <a:r>
              <a:rPr sz="20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extension-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ts val="2280"/>
              </a:lnSpc>
              <a:spcBef>
                <a:spcPts val="116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only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portion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 smooth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carious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teeth</a:t>
            </a:r>
            <a:endParaRPr sz="2000">
              <a:latin typeface="Carlito"/>
              <a:cs typeface="Carlito"/>
            </a:endParaRPr>
          </a:p>
          <a:p>
            <a:pPr marL="103505">
              <a:lnSpc>
                <a:spcPts val="2280"/>
              </a:lnSpc>
              <a:tabLst>
                <a:tab pos="258699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conspicuously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free	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caries</a:t>
            </a:r>
            <a:endParaRPr sz="2000">
              <a:latin typeface="Carlito"/>
              <a:cs typeface="Carlito"/>
            </a:endParaRPr>
          </a:p>
          <a:p>
            <a:pPr marL="12700" marR="4570095">
              <a:lnSpc>
                <a:spcPct val="148000"/>
              </a:lnSpc>
              <a:spcBef>
                <a:spcPts val="1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favorable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health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tissues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More conservative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removal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structure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0"/>
              </a:spcBef>
            </a:pP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choice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maxillary second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molar-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caries or decalcification 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000" spc="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distofacial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85237"/>
            <a:ext cx="9491345" cy="14795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Mesiofacial,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distolingual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cusps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cusp-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reduced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0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capping</a:t>
            </a:r>
            <a:endParaRPr sz="2000">
              <a:latin typeface="Carlito"/>
              <a:cs typeface="Carlito"/>
            </a:endParaRPr>
          </a:p>
          <a:p>
            <a:pPr marL="12700" marR="5080" indent="55880">
              <a:lnSpc>
                <a:spcPts val="2160"/>
              </a:lnSpc>
              <a:spcBef>
                <a:spcPts val="143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cusp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defect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primarily shallow decalcification-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flame-shaped diamond  instrument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both reduce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involved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corner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approximately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depth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enamel and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establish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6532" y="3275076"/>
            <a:ext cx="2343912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831975"/>
            <a:ext cx="9627235" cy="2058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If an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effective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box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a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wall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 not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possible,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then the No. 271 carbide bur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should be used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cut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shoulder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extending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floor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around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include 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affected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facial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surface</a:t>
            </a:r>
            <a:endParaRPr sz="2000">
              <a:latin typeface="Carlito"/>
              <a:cs typeface="Carlito"/>
            </a:endParaRPr>
          </a:p>
          <a:p>
            <a:pPr marL="12700" marR="3526154">
              <a:lnSpc>
                <a:spcPts val="3550"/>
              </a:lnSpc>
              <a:spcBef>
                <a:spcPts val="29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shoulder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partially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provides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desired resistance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form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No.271 bur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also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create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nearly vertical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1850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remaining facial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enamel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4468" y="3532632"/>
            <a:ext cx="4005072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85237"/>
            <a:ext cx="9905365" cy="165608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Width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shoulder-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diameter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end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cutting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instrument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Vertical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-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appropriate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degree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draft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 contribute to retention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form.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43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Faciogingival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are beveled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flame-shaped, fine-grit diamond  instrument- 30-degree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margin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40-degree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metal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along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facial</a:t>
            </a:r>
            <a:r>
              <a:rPr sz="2000" spc="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margin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0544" y="3614928"/>
            <a:ext cx="4669536" cy="22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1831975"/>
            <a:ext cx="993203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u="none" spc="-40" dirty="0">
                <a:latin typeface="Carlito"/>
                <a:cs typeface="Carlito"/>
              </a:rPr>
              <a:t>Two </a:t>
            </a:r>
            <a:r>
              <a:rPr sz="2000" u="none" spc="-10" dirty="0">
                <a:latin typeface="Carlito"/>
                <a:cs typeface="Carlito"/>
              </a:rPr>
              <a:t>bevels </a:t>
            </a:r>
            <a:r>
              <a:rPr sz="2000" u="none" spc="-5" dirty="0">
                <a:latin typeface="Carlito"/>
                <a:cs typeface="Carlito"/>
              </a:rPr>
              <a:t>should </a:t>
            </a:r>
            <a:r>
              <a:rPr sz="2000" u="none" dirty="0">
                <a:latin typeface="Carlito"/>
                <a:cs typeface="Carlito"/>
              </a:rPr>
              <a:t>blend </a:t>
            </a:r>
            <a:r>
              <a:rPr sz="2000" u="none" spc="-25" dirty="0">
                <a:latin typeface="Carlito"/>
                <a:cs typeface="Carlito"/>
              </a:rPr>
              <a:t>together,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5" dirty="0">
                <a:latin typeface="Carlito"/>
                <a:cs typeface="Carlito"/>
              </a:rPr>
              <a:t>faciogingival </a:t>
            </a:r>
            <a:r>
              <a:rPr sz="2000" u="none" spc="-10" dirty="0">
                <a:latin typeface="Carlito"/>
                <a:cs typeface="Carlito"/>
              </a:rPr>
              <a:t>bevel </a:t>
            </a:r>
            <a:r>
              <a:rPr sz="2000" u="none" spc="-5" dirty="0">
                <a:latin typeface="Carlito"/>
                <a:cs typeface="Carlito"/>
              </a:rPr>
              <a:t>should be continuous with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5" dirty="0">
                <a:latin typeface="Carlito"/>
                <a:cs typeface="Carlito"/>
              </a:rPr>
              <a:t>gingival  </a:t>
            </a:r>
            <a:r>
              <a:rPr sz="2000" u="none" spc="-10" dirty="0">
                <a:latin typeface="Carlito"/>
                <a:cs typeface="Carlito"/>
              </a:rPr>
              <a:t>bevel </a:t>
            </a:r>
            <a:r>
              <a:rPr sz="2000" u="none" spc="-5" dirty="0">
                <a:latin typeface="Carlito"/>
                <a:cs typeface="Carlito"/>
              </a:rPr>
              <a:t>on </a:t>
            </a:r>
            <a:r>
              <a:rPr sz="2000" u="none" dirty="0">
                <a:latin typeface="Carlito"/>
                <a:cs typeface="Carlito"/>
              </a:rPr>
              <a:t>the </a:t>
            </a:r>
            <a:r>
              <a:rPr sz="2000" u="none" spc="-10" dirty="0">
                <a:latin typeface="Carlito"/>
                <a:cs typeface="Carlito"/>
              </a:rPr>
              <a:t>distal</a:t>
            </a:r>
            <a:r>
              <a:rPr sz="2000" u="none" spc="5" dirty="0">
                <a:latin typeface="Carlito"/>
                <a:cs typeface="Carlito"/>
              </a:rPr>
              <a:t> </a:t>
            </a:r>
            <a:r>
              <a:rPr sz="2000" u="none" spc="-10" dirty="0">
                <a:latin typeface="Carlito"/>
                <a:cs typeface="Carlito"/>
              </a:rPr>
              <a:t>surface.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7971" y="2528316"/>
            <a:ext cx="2502407" cy="2692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685237"/>
            <a:ext cx="4546600" cy="93027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Additional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Retention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&amp;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Resistance</a:t>
            </a:r>
            <a:r>
              <a:rPr sz="20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features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Arbitrary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lingual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324" y="3641216"/>
            <a:ext cx="6348730" cy="168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Distolingual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skirt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extension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Carlito"/>
              <a:cs typeface="Carlito"/>
            </a:endParaRPr>
          </a:p>
          <a:p>
            <a:pPr marL="12700" marR="5080">
              <a:lnSpc>
                <a:spcPct val="148500"/>
              </a:lnSpc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Resist forces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normally opposed by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missing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distofacial wall  Protect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restored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tooth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fracture</a:t>
            </a:r>
            <a:r>
              <a:rPr sz="20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injury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3840" y="3857244"/>
            <a:ext cx="3619500" cy="162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4391" y="1807464"/>
            <a:ext cx="1679448" cy="1822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0950" algn="l"/>
              </a:tabLst>
            </a:pPr>
            <a:r>
              <a:rPr u="none" spc="-680" dirty="0"/>
              <a:t>TOOTH </a:t>
            </a:r>
            <a:r>
              <a:rPr u="none" spc="-780" dirty="0"/>
              <a:t>PREPARATIONS </a:t>
            </a:r>
            <a:r>
              <a:rPr u="none" spc="-795" dirty="0"/>
              <a:t>FOR </a:t>
            </a:r>
            <a:r>
              <a:rPr u="none" spc="-865" dirty="0"/>
              <a:t>CLASS </a:t>
            </a:r>
            <a:r>
              <a:rPr u="none" spc="-185" dirty="0"/>
              <a:t>II </a:t>
            </a:r>
            <a:r>
              <a:rPr u="none" spc="-810" dirty="0"/>
              <a:t>CAST  </a:t>
            </a:r>
            <a:r>
              <a:rPr spc="-630" dirty="0"/>
              <a:t>METAL</a:t>
            </a:r>
            <a:r>
              <a:rPr spc="-430" dirty="0"/>
              <a:t> </a:t>
            </a:r>
            <a:r>
              <a:rPr spc="-780" dirty="0"/>
              <a:t>RESTORATIONS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272" y="1685237"/>
            <a:ext cx="6276340" cy="273875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Plane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cut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tapered fissure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carbide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burs: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vertical internal</a:t>
            </a:r>
            <a:r>
              <a:rPr sz="20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</a:t>
            </a:r>
            <a:endParaRPr sz="200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Side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end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surfaces: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straight</a:t>
            </a:r>
            <a:endParaRPr sz="2000">
              <a:latin typeface="Carlito"/>
              <a:cs typeface="Carlito"/>
            </a:endParaRPr>
          </a:p>
          <a:p>
            <a:pPr marL="12700" marR="367030" indent="34925">
              <a:lnSpc>
                <a:spcPts val="3560"/>
              </a:lnSpc>
              <a:spcBef>
                <a:spcPts val="309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Uniformly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tapered walls;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smooth pulpal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gingival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walls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No. 271: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sides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ends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meet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slightly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rounded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manner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No.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169L</a:t>
            </a:r>
            <a:endParaRPr sz="200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  <a:spcBef>
                <a:spcPts val="85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No. 8862: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Slender fine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grit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flame shaped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diamond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4028" y="2333243"/>
            <a:ext cx="4347971" cy="3643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18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0950" algn="l"/>
              </a:tabLst>
            </a:pPr>
            <a:r>
              <a:rPr spc="-375" dirty="0"/>
              <a:t>Thank</a:t>
            </a:r>
            <a:r>
              <a:rPr spc="-415" dirty="0"/>
              <a:t> </a:t>
            </a:r>
            <a:r>
              <a:rPr spc="-250" dirty="0"/>
              <a:t>you.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83931"/>
            <a:ext cx="4441091" cy="2961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0591" y="913841"/>
            <a:ext cx="99923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2000" algn="l"/>
                <a:tab pos="9979025" algn="l"/>
              </a:tabLst>
            </a:pPr>
            <a:r>
              <a:rPr spc="-250" dirty="0"/>
              <a:t> 	</a:t>
            </a:r>
            <a:r>
              <a:rPr spc="-355" dirty="0"/>
              <a:t>Occlusal </a:t>
            </a:r>
            <a:r>
              <a:rPr spc="-190" dirty="0"/>
              <a:t>Outline</a:t>
            </a:r>
            <a:r>
              <a:rPr spc="-385" dirty="0"/>
              <a:t> </a:t>
            </a:r>
            <a:r>
              <a:rPr spc="-260" dirty="0"/>
              <a:t>:No.170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7548" y="1831975"/>
            <a:ext cx="477901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Initial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penetration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: Fossa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edge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tip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non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dentate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tapered fissure</a:t>
            </a:r>
            <a:r>
              <a:rPr sz="2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bur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7548" y="3462909"/>
            <a:ext cx="4814570" cy="880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4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Drag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bur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through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central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groove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occlusal surface-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leaning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instrument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in the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direction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hand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piece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moving.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388096" cy="2977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3766</Words>
  <Application>Microsoft Office PowerPoint</Application>
  <PresentationFormat>Custom</PresentationFormat>
  <Paragraphs>413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Slide 1</vt:lpstr>
      <vt:lpstr>Contents </vt:lpstr>
      <vt:lpstr>  CLASS  II INLAY PREPARATION </vt:lpstr>
      <vt:lpstr>INITIAL PROCEDURES </vt:lpstr>
      <vt:lpstr>INITIAL PROCEDURES </vt:lpstr>
      <vt:lpstr>INITIAL PROCEDURES </vt:lpstr>
      <vt:lpstr>INITIAL PROCEDURES </vt:lpstr>
      <vt:lpstr>TOOTH PREPARATIONS FOR CLASS II CAST  METAL RESTORATIONS </vt:lpstr>
      <vt:lpstr>  Occlusal Outline :No.170 </vt:lpstr>
      <vt:lpstr>Slide 10</vt:lpstr>
      <vt:lpstr>Undermining the Marginal ridge- No.169L bur</vt:lpstr>
      <vt:lpstr>Slide 12</vt:lpstr>
      <vt:lpstr>Proximal box: Nos. 169L &amp; 170</vt:lpstr>
      <vt:lpstr>169L: Extend the box facially &amp; lingually- box  breaks contact with adjacent tooth</vt:lpstr>
      <vt:lpstr>Slide 15</vt:lpstr>
      <vt:lpstr>Completed proximal walls: just barely break  contact with the adjacent proximal surface</vt:lpstr>
      <vt:lpstr>Gingivo- axial groove: GMT</vt:lpstr>
      <vt:lpstr>Flares: Flame shaped Diamond</vt:lpstr>
      <vt:lpstr>Continue occlusalward sweep of the diamond  without changing the instrument’s direction</vt:lpstr>
      <vt:lpstr>Slide 20</vt:lpstr>
      <vt:lpstr>Gingival bevel:  Flame shaped Diamond</vt:lpstr>
      <vt:lpstr>Slide 22</vt:lpstr>
      <vt:lpstr>Occlusal bevel:  Flame diamond</vt:lpstr>
      <vt:lpstr>Proximal flares blended with the occlusal bevels carefully</vt:lpstr>
      <vt:lpstr>Bevel &amp; Flare finishing:  Flame bur</vt:lpstr>
      <vt:lpstr>Slide 26</vt:lpstr>
      <vt:lpstr>VARIATIONS IN PROXIMAL MARGIN  DESIGN </vt:lpstr>
      <vt:lpstr>BOX PREPARATION </vt:lpstr>
      <vt:lpstr>SLICE PREPARATIONS </vt:lpstr>
      <vt:lpstr>SLICE PREPARATIONS </vt:lpstr>
      <vt:lpstr>SLICE PREPARATIONS </vt:lpstr>
      <vt:lpstr>SLICE PREPARATIONS </vt:lpstr>
      <vt:lpstr>SLICE PREPARATIONS </vt:lpstr>
      <vt:lpstr>MODIFIED FLARE PREPARATION </vt:lpstr>
      <vt:lpstr>Slide 35</vt:lpstr>
      <vt:lpstr>SPECIAL MODIFICATIONS FOR CLASS II  CAVITY PREPARATIONS </vt:lpstr>
      <vt:lpstr>SPECIAL MODIFICATIONS FOR CLASS II  CAVITY PREPARATIONS </vt:lpstr>
      <vt:lpstr>MODIFICATIONS IN INLAY TOOTH  PREPARATIONS</vt:lpstr>
      <vt:lpstr>MESIO-OCCLUSODISTAL PREPARATION </vt:lpstr>
      <vt:lpstr>Slide 40</vt:lpstr>
      <vt:lpstr>ESTHETICS </vt:lpstr>
      <vt:lpstr>FACIAL &amp; LINGUAL SURFACE GROOVE  EXTENSION </vt:lpstr>
      <vt:lpstr>No. 271 carbide bur held parallel to the line of draw, extend through the facial ridge</vt:lpstr>
      <vt:lpstr>With the bur still aligned with the path of draw,  the side of the bur is used to cut the facial surface  portion of this extension</vt:lpstr>
      <vt:lpstr>Slide 45</vt:lpstr>
      <vt:lpstr>ABUTMENT TEETH </vt:lpstr>
      <vt:lpstr>EXTENSION GINGIVALLY TO INCLUDE ROOT-SURFACE LESIONS</vt:lpstr>
      <vt:lpstr>MAXILLARY FIRST MOLAR WITH UNAFFECTED, STRONG  OBLIQUE RIDGE</vt:lpstr>
      <vt:lpstr>MAXILLARY FIRST MOLAR WITH UNAFFECTED, STRONG  OBLIQUE RIDGE</vt:lpstr>
      <vt:lpstr>MAXILLARY FIRST MOLAR WITH UNAFFECTED, STRONG  OBLIQUE RIDGE</vt:lpstr>
      <vt:lpstr>Distolingual preparation </vt:lpstr>
      <vt:lpstr>Distolingual preparation </vt:lpstr>
      <vt:lpstr>Slide 53</vt:lpstr>
      <vt:lpstr>Slide 54</vt:lpstr>
      <vt:lpstr>Slide 55</vt:lpstr>
      <vt:lpstr>FISSURES IN THE FACIAL AND LINGUAL CUSP RIDGES &amp;  MARGINAL RIDGES</vt:lpstr>
      <vt:lpstr>FISSURES IN THE FACIAL AND LINGUAL CUSP RIDGES &amp;  MARGINAL RIDGES</vt:lpstr>
      <vt:lpstr>FISSURES IN THE FACIAL AND LINGUAL CUSP  RIDGES &amp; MARGINAL RIDGES</vt:lpstr>
      <vt:lpstr>Slide 59</vt:lpstr>
      <vt:lpstr>Slide 60</vt:lpstr>
      <vt:lpstr>CAPPING CUSPS </vt:lpstr>
      <vt:lpstr>CAPPING CUSPS </vt:lpstr>
      <vt:lpstr>Technique of capping less than all of the  cusps </vt:lpstr>
      <vt:lpstr>Slide 64</vt:lpstr>
      <vt:lpstr>Slide 65</vt:lpstr>
      <vt:lpstr>Slide 66</vt:lpstr>
      <vt:lpstr>Slide 67</vt:lpstr>
      <vt:lpstr>Slide 68</vt:lpstr>
      <vt:lpstr>Treatment of the distal cusp of the  mandibular first molar -MOD preparation</vt:lpstr>
      <vt:lpstr>Slide 70</vt:lpstr>
      <vt:lpstr>Next lightly press a portion of softened, low-fusing inlay wax over the prepared tooth (teeth);  then immediately request the patient to close into the soft wax and slide the teeth in all  directions</vt:lpstr>
      <vt:lpstr>Slide 72</vt:lpstr>
      <vt:lpstr>INCLUDING PORTIONS OF THE FACIAL &amp; LINGUAL SMOOTH  SURFACES AFFECTED BY CARIES OR OTHER INJURY</vt:lpstr>
      <vt:lpstr>Slide 74</vt:lpstr>
      <vt:lpstr>Slide 75</vt:lpstr>
      <vt:lpstr>Slide 76</vt:lpstr>
      <vt:lpstr>Slide 77</vt:lpstr>
      <vt:lpstr>Two bevels should blend together, the faciogingival bevel should be continuous with the gingival  bevel on the distal surface.</vt:lpstr>
      <vt:lpstr>Slide 79</vt:lpstr>
      <vt:lpstr>Thank you.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cons</cp:lastModifiedBy>
  <cp:revision>1</cp:revision>
  <dcterms:created xsi:type="dcterms:W3CDTF">2020-08-01T06:56:15Z</dcterms:created>
  <dcterms:modified xsi:type="dcterms:W3CDTF">2020-08-01T06:59:04Z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2020-08-01T00:00:00Z</vt:filetime>
  </property>
</Properties>
</file>