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5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1"/>
  </p:notesMasterIdLst>
  <p:sldIdLst>
    <p:sldId id="256" r:id="rId2"/>
    <p:sldId id="347" r:id="rId3"/>
    <p:sldId id="348" r:id="rId4"/>
    <p:sldId id="349" r:id="rId5"/>
    <p:sldId id="350" r:id="rId6"/>
    <p:sldId id="351" r:id="rId7"/>
    <p:sldId id="352" r:id="rId8"/>
    <p:sldId id="353" r:id="rId9"/>
    <p:sldId id="319" r:id="rId10"/>
    <p:sldId id="326" r:id="rId11"/>
    <p:sldId id="257" r:id="rId12"/>
    <p:sldId id="322" r:id="rId13"/>
    <p:sldId id="258" r:id="rId14"/>
    <p:sldId id="323" r:id="rId15"/>
    <p:sldId id="259" r:id="rId16"/>
    <p:sldId id="324" r:id="rId17"/>
    <p:sldId id="260" r:id="rId18"/>
    <p:sldId id="342" r:id="rId19"/>
    <p:sldId id="325" r:id="rId20"/>
    <p:sldId id="296" r:id="rId21"/>
    <p:sldId id="339" r:id="rId22"/>
    <p:sldId id="297" r:id="rId23"/>
    <p:sldId id="340" r:id="rId24"/>
    <p:sldId id="341" r:id="rId25"/>
    <p:sldId id="298" r:id="rId26"/>
    <p:sldId id="332" r:id="rId27"/>
    <p:sldId id="299" r:id="rId28"/>
    <p:sldId id="333" r:id="rId29"/>
    <p:sldId id="334" r:id="rId30"/>
    <p:sldId id="335" r:id="rId31"/>
    <p:sldId id="336" r:id="rId32"/>
    <p:sldId id="300" r:id="rId33"/>
    <p:sldId id="301" r:id="rId34"/>
    <p:sldId id="330" r:id="rId35"/>
    <p:sldId id="331" r:id="rId36"/>
    <p:sldId id="272" r:id="rId37"/>
    <p:sldId id="273" r:id="rId38"/>
    <p:sldId id="274" r:id="rId39"/>
    <p:sldId id="275" r:id="rId40"/>
    <p:sldId id="276" r:id="rId41"/>
    <p:sldId id="343" r:id="rId42"/>
    <p:sldId id="277" r:id="rId43"/>
    <p:sldId id="278" r:id="rId44"/>
    <p:sldId id="344" r:id="rId45"/>
    <p:sldId id="345" r:id="rId46"/>
    <p:sldId id="346" r:id="rId47"/>
    <p:sldId id="279" r:id="rId48"/>
    <p:sldId id="280" r:id="rId49"/>
    <p:sldId id="281" r:id="rId50"/>
    <p:sldId id="282" r:id="rId51"/>
    <p:sldId id="283" r:id="rId52"/>
    <p:sldId id="284" r:id="rId53"/>
    <p:sldId id="285" r:id="rId54"/>
    <p:sldId id="286" r:id="rId55"/>
    <p:sldId id="287" r:id="rId56"/>
    <p:sldId id="289" r:id="rId57"/>
    <p:sldId id="288" r:id="rId58"/>
    <p:sldId id="290" r:id="rId59"/>
    <p:sldId id="291" r:id="rId60"/>
    <p:sldId id="292" r:id="rId61"/>
    <p:sldId id="293" r:id="rId62"/>
    <p:sldId id="294" r:id="rId63"/>
    <p:sldId id="295" r:id="rId64"/>
    <p:sldId id="302" r:id="rId65"/>
    <p:sldId id="303" r:id="rId66"/>
    <p:sldId id="304" r:id="rId67"/>
    <p:sldId id="305" r:id="rId68"/>
    <p:sldId id="306" r:id="rId69"/>
    <p:sldId id="307" r:id="rId7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9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F7E66C-07BE-4689-BFE8-CA2E342B7A58}" type="datetimeFigureOut">
              <a:rPr lang="en-IN" smtClean="0"/>
              <a:pPr/>
              <a:t>28-09-2019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30AF5C-AB73-43EB-999A-A6227AE14549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0AF5C-AB73-43EB-999A-A6227AE14549}" type="slidenum">
              <a:rPr lang="en-IN" smtClean="0"/>
              <a:pPr/>
              <a:t>1</a:t>
            </a:fld>
            <a:endParaRPr lang="en-I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0AF5C-AB73-43EB-999A-A6227AE14549}" type="slidenum">
              <a:rPr lang="en-IN" smtClean="0"/>
              <a:pPr/>
              <a:t>17</a:t>
            </a:fld>
            <a:endParaRPr lang="en-I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0AF5C-AB73-43EB-999A-A6227AE14549}" type="slidenum">
              <a:rPr lang="en-IN" smtClean="0"/>
              <a:pPr/>
              <a:t>19</a:t>
            </a:fld>
            <a:endParaRPr lang="en-I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0AF5C-AB73-43EB-999A-A6227AE14549}" type="slidenum">
              <a:rPr lang="en-IN" smtClean="0"/>
              <a:pPr/>
              <a:t>20</a:t>
            </a:fld>
            <a:endParaRPr lang="en-I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0AF5C-AB73-43EB-999A-A6227AE14549}" type="slidenum">
              <a:rPr lang="en-IN" smtClean="0"/>
              <a:pPr/>
              <a:t>21</a:t>
            </a:fld>
            <a:endParaRPr lang="en-I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0AF5C-AB73-43EB-999A-A6227AE14549}" type="slidenum">
              <a:rPr lang="en-IN" smtClean="0"/>
              <a:pPr/>
              <a:t>22</a:t>
            </a:fld>
            <a:endParaRPr lang="en-IN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0AF5C-AB73-43EB-999A-A6227AE14549}" type="slidenum">
              <a:rPr lang="en-IN" smtClean="0"/>
              <a:pPr/>
              <a:t>23</a:t>
            </a:fld>
            <a:endParaRPr lang="en-IN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0AF5C-AB73-43EB-999A-A6227AE14549}" type="slidenum">
              <a:rPr lang="en-IN" smtClean="0"/>
              <a:pPr/>
              <a:t>24</a:t>
            </a:fld>
            <a:endParaRPr lang="en-IN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0AF5C-AB73-43EB-999A-A6227AE14549}" type="slidenum">
              <a:rPr lang="en-IN" smtClean="0"/>
              <a:pPr/>
              <a:t>25</a:t>
            </a:fld>
            <a:endParaRPr lang="en-IN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0AF5C-AB73-43EB-999A-A6227AE14549}" type="slidenum">
              <a:rPr lang="en-IN" smtClean="0"/>
              <a:pPr/>
              <a:t>26</a:t>
            </a:fld>
            <a:endParaRPr lang="en-IN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0AF5C-AB73-43EB-999A-A6227AE14549}" type="slidenum">
              <a:rPr lang="en-IN" smtClean="0"/>
              <a:pPr/>
              <a:t>27</a:t>
            </a:fld>
            <a:endParaRPr lang="en-I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0AF5C-AB73-43EB-999A-A6227AE14549}" type="slidenum">
              <a:rPr lang="en-IN" smtClean="0"/>
              <a:pPr/>
              <a:t>9</a:t>
            </a:fld>
            <a:endParaRPr lang="en-IN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0AF5C-AB73-43EB-999A-A6227AE14549}" type="slidenum">
              <a:rPr lang="en-IN" smtClean="0"/>
              <a:pPr/>
              <a:t>28</a:t>
            </a:fld>
            <a:endParaRPr lang="en-IN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0AF5C-AB73-43EB-999A-A6227AE14549}" type="slidenum">
              <a:rPr lang="en-IN" smtClean="0"/>
              <a:pPr/>
              <a:t>29</a:t>
            </a:fld>
            <a:endParaRPr lang="en-IN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0AF5C-AB73-43EB-999A-A6227AE14549}" type="slidenum">
              <a:rPr lang="en-IN" smtClean="0"/>
              <a:pPr/>
              <a:t>30</a:t>
            </a:fld>
            <a:endParaRPr lang="en-IN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0AF5C-AB73-43EB-999A-A6227AE14549}" type="slidenum">
              <a:rPr lang="en-IN" smtClean="0"/>
              <a:pPr/>
              <a:t>31</a:t>
            </a:fld>
            <a:endParaRPr lang="en-IN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0AF5C-AB73-43EB-999A-A6227AE14549}" type="slidenum">
              <a:rPr lang="en-IN" smtClean="0"/>
              <a:pPr/>
              <a:t>32</a:t>
            </a:fld>
            <a:endParaRPr lang="en-IN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0AF5C-AB73-43EB-999A-A6227AE14549}" type="slidenum">
              <a:rPr lang="en-IN" smtClean="0"/>
              <a:pPr/>
              <a:t>33</a:t>
            </a:fld>
            <a:endParaRPr lang="en-IN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0AF5C-AB73-43EB-999A-A6227AE14549}" type="slidenum">
              <a:rPr lang="en-IN" smtClean="0"/>
              <a:pPr/>
              <a:t>34</a:t>
            </a:fld>
            <a:endParaRPr lang="en-IN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0AF5C-AB73-43EB-999A-A6227AE14549}" type="slidenum">
              <a:rPr lang="en-IN" smtClean="0"/>
              <a:pPr/>
              <a:t>35</a:t>
            </a:fld>
            <a:endParaRPr lang="en-IN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0AF5C-AB73-43EB-999A-A6227AE14549}" type="slidenum">
              <a:rPr lang="en-IN" smtClean="0"/>
              <a:pPr/>
              <a:t>36</a:t>
            </a:fld>
            <a:endParaRPr lang="en-IN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0AF5C-AB73-43EB-999A-A6227AE14549}" type="slidenum">
              <a:rPr lang="en-IN" smtClean="0"/>
              <a:pPr/>
              <a:t>37</a:t>
            </a:fld>
            <a:endParaRPr lang="en-I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0AF5C-AB73-43EB-999A-A6227AE14549}" type="slidenum">
              <a:rPr lang="en-IN" smtClean="0"/>
              <a:pPr/>
              <a:t>10</a:t>
            </a:fld>
            <a:endParaRPr lang="en-IN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0AF5C-AB73-43EB-999A-A6227AE14549}" type="slidenum">
              <a:rPr lang="en-IN" smtClean="0"/>
              <a:pPr/>
              <a:t>38</a:t>
            </a:fld>
            <a:endParaRPr lang="en-IN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0AF5C-AB73-43EB-999A-A6227AE14549}" type="slidenum">
              <a:rPr lang="en-IN" smtClean="0"/>
              <a:pPr/>
              <a:t>39</a:t>
            </a:fld>
            <a:endParaRPr lang="en-IN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0AF5C-AB73-43EB-999A-A6227AE14549}" type="slidenum">
              <a:rPr lang="en-IN" smtClean="0"/>
              <a:pPr/>
              <a:t>40</a:t>
            </a:fld>
            <a:endParaRPr lang="en-IN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0AF5C-AB73-43EB-999A-A6227AE14549}" type="slidenum">
              <a:rPr lang="en-IN" smtClean="0"/>
              <a:pPr/>
              <a:t>42</a:t>
            </a:fld>
            <a:endParaRPr lang="en-IN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0AF5C-AB73-43EB-999A-A6227AE14549}" type="slidenum">
              <a:rPr lang="en-IN" smtClean="0"/>
              <a:pPr/>
              <a:t>43</a:t>
            </a:fld>
            <a:endParaRPr lang="en-IN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0AF5C-AB73-43EB-999A-A6227AE14549}" type="slidenum">
              <a:rPr lang="en-IN" smtClean="0"/>
              <a:pPr/>
              <a:t>47</a:t>
            </a:fld>
            <a:endParaRPr lang="en-IN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0AF5C-AB73-43EB-999A-A6227AE14549}" type="slidenum">
              <a:rPr lang="en-IN" smtClean="0"/>
              <a:pPr/>
              <a:t>48</a:t>
            </a:fld>
            <a:endParaRPr lang="en-IN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0AF5C-AB73-43EB-999A-A6227AE14549}" type="slidenum">
              <a:rPr lang="en-IN" smtClean="0"/>
              <a:pPr/>
              <a:t>49</a:t>
            </a:fld>
            <a:endParaRPr lang="en-IN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0AF5C-AB73-43EB-999A-A6227AE14549}" type="slidenum">
              <a:rPr lang="en-IN" smtClean="0"/>
              <a:pPr/>
              <a:t>50</a:t>
            </a:fld>
            <a:endParaRPr lang="en-IN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0AF5C-AB73-43EB-999A-A6227AE14549}" type="slidenum">
              <a:rPr lang="en-IN" smtClean="0"/>
              <a:pPr/>
              <a:t>51</a:t>
            </a:fld>
            <a:endParaRPr lang="en-I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0AF5C-AB73-43EB-999A-A6227AE14549}" type="slidenum">
              <a:rPr lang="en-IN" smtClean="0"/>
              <a:pPr/>
              <a:t>11</a:t>
            </a:fld>
            <a:endParaRPr lang="en-IN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0AF5C-AB73-43EB-999A-A6227AE14549}" type="slidenum">
              <a:rPr lang="en-IN" smtClean="0"/>
              <a:pPr/>
              <a:t>52</a:t>
            </a:fld>
            <a:endParaRPr lang="en-IN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0AF5C-AB73-43EB-999A-A6227AE14549}" type="slidenum">
              <a:rPr lang="en-IN" smtClean="0"/>
              <a:pPr/>
              <a:t>53</a:t>
            </a:fld>
            <a:endParaRPr lang="en-IN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0AF5C-AB73-43EB-999A-A6227AE14549}" type="slidenum">
              <a:rPr lang="en-IN" smtClean="0"/>
              <a:pPr/>
              <a:t>54</a:t>
            </a:fld>
            <a:endParaRPr lang="en-IN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0AF5C-AB73-43EB-999A-A6227AE14549}" type="slidenum">
              <a:rPr lang="en-IN" smtClean="0"/>
              <a:pPr/>
              <a:t>55</a:t>
            </a:fld>
            <a:endParaRPr lang="en-IN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0AF5C-AB73-43EB-999A-A6227AE14549}" type="slidenum">
              <a:rPr lang="en-IN" smtClean="0"/>
              <a:pPr/>
              <a:t>56</a:t>
            </a:fld>
            <a:endParaRPr lang="en-IN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0AF5C-AB73-43EB-999A-A6227AE14549}" type="slidenum">
              <a:rPr lang="en-IN" smtClean="0"/>
              <a:pPr/>
              <a:t>57</a:t>
            </a:fld>
            <a:endParaRPr lang="en-IN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0AF5C-AB73-43EB-999A-A6227AE14549}" type="slidenum">
              <a:rPr lang="en-IN" smtClean="0"/>
              <a:pPr/>
              <a:t>58</a:t>
            </a:fld>
            <a:endParaRPr lang="en-IN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0AF5C-AB73-43EB-999A-A6227AE14549}" type="slidenum">
              <a:rPr lang="en-IN" smtClean="0"/>
              <a:pPr/>
              <a:t>59</a:t>
            </a:fld>
            <a:endParaRPr lang="en-IN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0AF5C-AB73-43EB-999A-A6227AE14549}" type="slidenum">
              <a:rPr lang="en-IN" smtClean="0"/>
              <a:pPr/>
              <a:t>60</a:t>
            </a:fld>
            <a:endParaRPr lang="en-IN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0AF5C-AB73-43EB-999A-A6227AE14549}" type="slidenum">
              <a:rPr lang="en-IN" smtClean="0"/>
              <a:pPr/>
              <a:t>61</a:t>
            </a:fld>
            <a:endParaRPr lang="en-I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0AF5C-AB73-43EB-999A-A6227AE14549}" type="slidenum">
              <a:rPr lang="en-IN" smtClean="0"/>
              <a:pPr/>
              <a:t>12</a:t>
            </a:fld>
            <a:endParaRPr lang="en-IN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0AF5C-AB73-43EB-999A-A6227AE14549}" type="slidenum">
              <a:rPr lang="en-IN" smtClean="0"/>
              <a:pPr/>
              <a:t>62</a:t>
            </a:fld>
            <a:endParaRPr lang="en-IN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0AF5C-AB73-43EB-999A-A6227AE14549}" type="slidenum">
              <a:rPr lang="en-IN" smtClean="0"/>
              <a:pPr/>
              <a:t>63</a:t>
            </a:fld>
            <a:endParaRPr lang="en-IN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0AF5C-AB73-43EB-999A-A6227AE14549}" type="slidenum">
              <a:rPr lang="en-IN" smtClean="0"/>
              <a:pPr/>
              <a:t>64</a:t>
            </a:fld>
            <a:endParaRPr lang="en-IN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0AF5C-AB73-43EB-999A-A6227AE14549}" type="slidenum">
              <a:rPr lang="en-IN" smtClean="0"/>
              <a:pPr/>
              <a:t>65</a:t>
            </a:fld>
            <a:endParaRPr lang="en-IN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0AF5C-AB73-43EB-999A-A6227AE14549}" type="slidenum">
              <a:rPr lang="en-IN" smtClean="0"/>
              <a:pPr/>
              <a:t>66</a:t>
            </a:fld>
            <a:endParaRPr lang="en-IN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0AF5C-AB73-43EB-999A-A6227AE14549}" type="slidenum">
              <a:rPr lang="en-IN" smtClean="0"/>
              <a:pPr/>
              <a:t>67</a:t>
            </a:fld>
            <a:endParaRPr lang="en-IN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0AF5C-AB73-43EB-999A-A6227AE14549}" type="slidenum">
              <a:rPr lang="en-IN" smtClean="0"/>
              <a:pPr/>
              <a:t>68</a:t>
            </a:fld>
            <a:endParaRPr lang="en-IN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0AF5C-AB73-43EB-999A-A6227AE14549}" type="slidenum">
              <a:rPr lang="en-IN" smtClean="0"/>
              <a:pPr/>
              <a:t>69</a:t>
            </a:fld>
            <a:endParaRPr lang="en-I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0AF5C-AB73-43EB-999A-A6227AE14549}" type="slidenum">
              <a:rPr lang="en-IN" smtClean="0"/>
              <a:pPr/>
              <a:t>13</a:t>
            </a:fld>
            <a:endParaRPr lang="en-I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0AF5C-AB73-43EB-999A-A6227AE14549}" type="slidenum">
              <a:rPr lang="en-IN" smtClean="0"/>
              <a:pPr/>
              <a:t>14</a:t>
            </a:fld>
            <a:endParaRPr lang="en-I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0AF5C-AB73-43EB-999A-A6227AE14549}" type="slidenum">
              <a:rPr lang="en-IN" smtClean="0"/>
              <a:pPr/>
              <a:t>15</a:t>
            </a:fld>
            <a:endParaRPr lang="en-I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0AF5C-AB73-43EB-999A-A6227AE14549}" type="slidenum">
              <a:rPr lang="en-IN" smtClean="0"/>
              <a:pPr/>
              <a:t>16</a:t>
            </a:fld>
            <a:endParaRPr lang="en-I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9/28/2019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9/28/2019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9/28/2019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9/28/2019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9/28/2019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9/28/2019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9/28/2019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9/28/2019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9/28/2019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9/28/2019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9/28/2019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9/28/2019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oj.org.eg/vol001/00102/01/cellculture.htm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trialx.com/curebyte/2011/07/11/clinical-trials-and-related-photos-for-hemangiopericytoma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hyperlink" Target="http://www.sciencephoto.com/media/303993/view" TargetMode="External"/><Relationship Id="rId4" Type="http://schemas.openxmlformats.org/officeDocument/2006/relationships/image" Target="../media/image2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hyperlink" Target="http://en.wikipedia.org/wiki/File:Red_Deer_Stag_Wollaton_Park.JPG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685800"/>
            <a:ext cx="7481668" cy="1344168"/>
          </a:xfrm>
        </p:spPr>
        <p:txBody>
          <a:bodyPr/>
          <a:lstStyle/>
          <a:p>
            <a:r>
              <a:rPr lang="en-US" sz="3200" i="1" dirty="0" smtClean="0">
                <a:solidFill>
                  <a:srgbClr val="FF0000"/>
                </a:solidFill>
                <a:latin typeface="Bookman Old Style" pitchFamily="18" charset="0"/>
              </a:rPr>
              <a:t>Malignant connective tissue </a:t>
            </a:r>
            <a:r>
              <a:rPr lang="en-US" sz="3200" i="1" dirty="0" err="1" smtClean="0">
                <a:solidFill>
                  <a:srgbClr val="FF0000"/>
                </a:solidFill>
                <a:latin typeface="Bookman Old Style" pitchFamily="18" charset="0"/>
              </a:rPr>
              <a:t>tumours</a:t>
            </a:r>
            <a:r>
              <a:rPr lang="en-US" sz="3200" i="1" dirty="0" smtClean="0">
                <a:solidFill>
                  <a:srgbClr val="FF0000"/>
                </a:solidFill>
                <a:latin typeface="Bookman Old Style" pitchFamily="18" charset="0"/>
              </a:rPr>
              <a:t>- </a:t>
            </a:r>
            <a:endParaRPr lang="en-IN" sz="3200" i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3810000" y="5486400"/>
            <a:ext cx="5114778" cy="1101248"/>
          </a:xfrm>
        </p:spPr>
        <p:txBody>
          <a:bodyPr/>
          <a:lstStyle/>
          <a:p>
            <a:r>
              <a:rPr lang="en-US" dirty="0" smtClean="0"/>
              <a:t>Dr. </a:t>
            </a:r>
            <a:r>
              <a:rPr lang="en-US" dirty="0" err="1" smtClean="0"/>
              <a:t>Varsha</a:t>
            </a:r>
            <a:r>
              <a:rPr lang="en-US" dirty="0" smtClean="0"/>
              <a:t> </a:t>
            </a:r>
            <a:r>
              <a:rPr lang="en-US" dirty="0" err="1" smtClean="0"/>
              <a:t>Sangle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304800"/>
            <a:ext cx="3429000" cy="701040"/>
          </a:xfrm>
        </p:spPr>
        <p:txBody>
          <a:bodyPr>
            <a:normAutofit/>
          </a:bodyPr>
          <a:lstStyle/>
          <a:p>
            <a:pPr algn="ctr"/>
            <a:r>
              <a:rPr lang="en-US" sz="3200" i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Etiology:</a:t>
            </a:r>
            <a:endParaRPr lang="en-IN" sz="3200" i="1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47800"/>
            <a:ext cx="7239000" cy="4943784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US" sz="2000" dirty="0" smtClean="0">
                <a:latin typeface="Arial" pitchFamily="34" charset="0"/>
                <a:cs typeface="Arial" pitchFamily="34" charset="0"/>
              </a:rPr>
              <a:t>Etiology of most of the sarcomas are unknown.</a:t>
            </a:r>
          </a:p>
          <a:p>
            <a:pPr algn="just"/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000" dirty="0" smtClean="0">
                <a:latin typeface="Arial" pitchFamily="34" charset="0"/>
                <a:cs typeface="Arial" pitchFamily="34" charset="0"/>
              </a:rPr>
              <a:t>Mutation in the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mesenchymal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progenitor cells.</a:t>
            </a:r>
          </a:p>
          <a:p>
            <a:pPr algn="just"/>
            <a:endParaRPr lang="en-US" sz="2000" i="1" u="sng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000" i="1" u="sng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Chemical carcinogens: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Phenoxyacetic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herbicides,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Chlorphenol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000" i="1" u="sng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Radiation: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50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gy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radiation causes germ line mutation of RB gene.</a:t>
            </a:r>
          </a:p>
          <a:p>
            <a:pPr algn="just"/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000" i="1" u="sng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Viral :</a:t>
            </a:r>
            <a:r>
              <a:rPr lang="en-US" sz="2000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HHV-8, EB virus- Kaposi’s sarcoma.</a:t>
            </a:r>
          </a:p>
          <a:p>
            <a:pPr algn="just"/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000" i="1" u="sng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Genetic susceptibility:</a:t>
            </a:r>
          </a:p>
          <a:p>
            <a:pPr algn="just"/>
            <a:r>
              <a:rPr lang="en-US" sz="2000" dirty="0" smtClean="0">
                <a:latin typeface="Arial" pitchFamily="34" charset="0"/>
                <a:cs typeface="Arial" pitchFamily="34" charset="0"/>
              </a:rPr>
              <a:t>Mutation of NF-1 and NF-2 in neurofibromatosis.</a:t>
            </a:r>
          </a:p>
          <a:p>
            <a:pPr algn="just"/>
            <a:r>
              <a:rPr lang="en-US" sz="2000" dirty="0" smtClean="0">
                <a:latin typeface="Arial" pitchFamily="34" charset="0"/>
                <a:cs typeface="Arial" pitchFamily="34" charset="0"/>
              </a:rPr>
              <a:t>Li-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Fraumanni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syndrome- mutation of TP53.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IN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0"/>
            <a:ext cx="5334000" cy="929640"/>
          </a:xfrm>
        </p:spPr>
        <p:txBody>
          <a:bodyPr/>
          <a:lstStyle/>
          <a:p>
            <a:r>
              <a:rPr lang="en-US" i="1" u="sng" dirty="0" err="1" smtClean="0">
                <a:solidFill>
                  <a:srgbClr val="FF0000"/>
                </a:solidFill>
                <a:latin typeface="Bookman Old Style" pitchFamily="18" charset="0"/>
              </a:rPr>
              <a:t>Fibrosarcoma</a:t>
            </a:r>
            <a:r>
              <a:rPr lang="en-US" i="1" u="sng" dirty="0" smtClean="0">
                <a:solidFill>
                  <a:srgbClr val="FF0000"/>
                </a:solidFill>
                <a:latin typeface="Bookman Old Style" pitchFamily="18" charset="0"/>
              </a:rPr>
              <a:t>:</a:t>
            </a:r>
            <a:endParaRPr lang="en-IN" i="1" u="sng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4419600" cy="4922520"/>
          </a:xfrm>
        </p:spPr>
        <p:txBody>
          <a:bodyPr>
            <a:normAutofit fontScale="92500"/>
          </a:bodyPr>
          <a:lstStyle/>
          <a:p>
            <a:pPr algn="just"/>
            <a:r>
              <a:rPr lang="en-US" sz="2000" dirty="0" smtClean="0">
                <a:latin typeface="Arial" pitchFamily="34" charset="0"/>
                <a:cs typeface="Arial" pitchFamily="34" charset="0"/>
              </a:rPr>
              <a:t>Malignant tumor of fibroblast origin.</a:t>
            </a:r>
          </a:p>
          <a:p>
            <a:pPr algn="just"/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000" dirty="0" smtClean="0">
                <a:latin typeface="Arial" pitchFamily="34" charset="0"/>
                <a:cs typeface="Arial" pitchFamily="34" charset="0"/>
              </a:rPr>
              <a:t>Seen in soft tissue and bone.</a:t>
            </a:r>
          </a:p>
          <a:p>
            <a:pPr algn="just"/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000" dirty="0" smtClean="0">
                <a:latin typeface="Arial" pitchFamily="34" charset="0"/>
                <a:cs typeface="Arial" pitchFamily="34" charset="0"/>
              </a:rPr>
              <a:t>Bone lesions- primary or secondary.</a:t>
            </a:r>
          </a:p>
          <a:p>
            <a:pPr algn="just"/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000" dirty="0" smtClean="0">
                <a:latin typeface="Arial" pitchFamily="34" charset="0"/>
                <a:cs typeface="Arial" pitchFamily="34" charset="0"/>
              </a:rPr>
              <a:t>Arise in bone marrow or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periosteum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buNone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000" dirty="0" smtClean="0">
                <a:latin typeface="Arial" pitchFamily="34" charset="0"/>
                <a:cs typeface="Arial" pitchFamily="34" charset="0"/>
              </a:rPr>
              <a:t>Associated with genetic mutation.</a:t>
            </a:r>
          </a:p>
          <a:p>
            <a:pPr algn="just">
              <a:buNone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000" dirty="0" smtClean="0">
                <a:latin typeface="Arial" pitchFamily="34" charset="0"/>
                <a:cs typeface="Arial" pitchFamily="34" charset="0"/>
              </a:rPr>
              <a:t>Translocation t(12;15)(p13;q25) giving rise to ETV6NTRK3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IN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http://www.edoj.org.eg/vol001/00102/01/fig9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1752600"/>
            <a:ext cx="3886200" cy="2957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19200"/>
            <a:ext cx="7239000" cy="5236536"/>
          </a:xfrm>
        </p:spPr>
        <p:txBody>
          <a:bodyPr/>
          <a:lstStyle/>
          <a:p>
            <a:r>
              <a:rPr lang="en-US" sz="2400" i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Predisposing factors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buNone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Radiation exposure.</a:t>
            </a:r>
          </a:p>
          <a:p>
            <a:pPr>
              <a:buNone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Trauma.</a:t>
            </a:r>
          </a:p>
          <a:p>
            <a:pPr>
              <a:buNone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Paget’s disease.</a:t>
            </a:r>
          </a:p>
          <a:p>
            <a:pPr>
              <a:buNone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Fibrous dysplasia.</a:t>
            </a:r>
          </a:p>
          <a:p>
            <a:pPr>
              <a:buNone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Chronic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osteomyelitis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43000"/>
            <a:ext cx="5181600" cy="5236536"/>
          </a:xfrm>
        </p:spPr>
        <p:txBody>
          <a:bodyPr>
            <a:normAutofit/>
          </a:bodyPr>
          <a:lstStyle/>
          <a:p>
            <a:r>
              <a:rPr lang="en-US" sz="2400" i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Clinical features: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000" dirty="0" smtClean="0">
                <a:latin typeface="Arial" pitchFamily="34" charset="0"/>
                <a:cs typeface="Arial" pitchFamily="34" charset="0"/>
              </a:rPr>
              <a:t>Rare tumor.</a:t>
            </a:r>
          </a:p>
          <a:p>
            <a:pPr algn="just"/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000" dirty="0" smtClean="0">
                <a:latin typeface="Arial" pitchFamily="34" charset="0"/>
                <a:cs typeface="Arial" pitchFamily="34" charset="0"/>
              </a:rPr>
              <a:t>More common in 4</a:t>
            </a:r>
            <a:r>
              <a:rPr lang="en-US" sz="2000" baseline="30000" dirty="0" smtClean="0">
                <a:latin typeface="Arial" pitchFamily="34" charset="0"/>
                <a:cs typeface="Arial" pitchFamily="34" charset="0"/>
              </a:rPr>
              <a:t>th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decade.</a:t>
            </a:r>
          </a:p>
          <a:p>
            <a:pPr algn="just"/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000" dirty="0" smtClean="0">
                <a:latin typeface="Arial" pitchFamily="34" charset="0"/>
                <a:cs typeface="Arial" pitchFamily="34" charset="0"/>
              </a:rPr>
              <a:t>Male predilection.</a:t>
            </a:r>
          </a:p>
          <a:p>
            <a:pPr algn="just"/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000" dirty="0" smtClean="0">
                <a:latin typeface="Arial" pitchFamily="34" charset="0"/>
                <a:cs typeface="Arial" pitchFamily="34" charset="0"/>
              </a:rPr>
              <a:t>Painless, deep mass with ill defined margins.</a:t>
            </a:r>
          </a:p>
          <a:p>
            <a:pPr algn="just"/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000" dirty="0" smtClean="0">
                <a:latin typeface="Arial" pitchFamily="34" charset="0"/>
                <a:cs typeface="Arial" pitchFamily="34" charset="0"/>
              </a:rPr>
              <a:t>Bone lesion- Pain and swelling.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IN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t="8571" b="14286"/>
          <a:stretch>
            <a:fillRect/>
          </a:stretch>
        </p:blipFill>
        <p:spPr>
          <a:xfrm>
            <a:off x="5694957" y="1600200"/>
            <a:ext cx="3449043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3733800"/>
            <a:ext cx="3429000" cy="2287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4343400" cy="5007936"/>
          </a:xfrm>
        </p:spPr>
        <p:txBody>
          <a:bodyPr>
            <a:normAutofit/>
          </a:bodyPr>
          <a:lstStyle/>
          <a:p>
            <a:r>
              <a:rPr lang="en-US" sz="2400" i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Radiographic features: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Osteolytic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lesions.</a:t>
            </a:r>
          </a:p>
          <a:p>
            <a:pPr algn="just"/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000" dirty="0" smtClean="0">
                <a:latin typeface="Arial" pitchFamily="34" charset="0"/>
                <a:cs typeface="Arial" pitchFamily="34" charset="0"/>
              </a:rPr>
              <a:t>Ill defined boarders.</a:t>
            </a:r>
          </a:p>
          <a:p>
            <a:pPr algn="just"/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000" dirty="0" smtClean="0">
                <a:latin typeface="Arial" pitchFamily="34" charset="0"/>
                <a:cs typeface="Arial" pitchFamily="34" charset="0"/>
              </a:rPr>
              <a:t>Hanging in the air appearance of involved teeth.</a:t>
            </a:r>
          </a:p>
          <a:p>
            <a:pPr algn="just"/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000" dirty="0" smtClean="0">
                <a:latin typeface="Arial" pitchFamily="34" charset="0"/>
                <a:cs typeface="Arial" pitchFamily="34" charset="0"/>
              </a:rPr>
              <a:t>Moth eaten bone destruction.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IN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b="9635"/>
          <a:stretch>
            <a:fillRect/>
          </a:stretch>
        </p:blipFill>
        <p:spPr bwMode="auto">
          <a:xfrm>
            <a:off x="5638800" y="991216"/>
            <a:ext cx="3429000" cy="2513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b="11760"/>
          <a:stretch>
            <a:fillRect/>
          </a:stretch>
        </p:blipFill>
        <p:spPr bwMode="auto">
          <a:xfrm>
            <a:off x="5638800" y="3581400"/>
            <a:ext cx="3411766" cy="2782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953000" cy="5151120"/>
          </a:xfrm>
        </p:spPr>
        <p:txBody>
          <a:bodyPr>
            <a:normAutofit fontScale="92500" lnSpcReduction="10000"/>
          </a:bodyPr>
          <a:lstStyle/>
          <a:p>
            <a:r>
              <a:rPr lang="en-US" sz="2400" i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Histopathology: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Malignant fibroblasts in a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collagenous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background.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Plump fibroblasts showing Herring bone pattern.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Deeply stained spindle shaped nuclei.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Varying degree of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cellularity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Cellular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atypia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Bizarre nuclei.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IN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2161" t="19206" r="51384" b="9314"/>
          <a:stretch>
            <a:fillRect/>
          </a:stretch>
        </p:blipFill>
        <p:spPr bwMode="auto">
          <a:xfrm>
            <a:off x="5791200" y="1828800"/>
            <a:ext cx="3352800" cy="3772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4419600" cy="4419600"/>
          </a:xfrm>
        </p:spPr>
        <p:txBody>
          <a:bodyPr>
            <a:normAutofit/>
          </a:bodyPr>
          <a:lstStyle/>
          <a:p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Whorling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of tumor fascicles.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Storiform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or cartwheel pattern.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IN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376082"/>
            <a:ext cx="3505200" cy="2680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5715000" cy="5693736"/>
          </a:xfrm>
        </p:spPr>
        <p:txBody>
          <a:bodyPr>
            <a:normAutofit/>
          </a:bodyPr>
          <a:lstStyle/>
          <a:p>
            <a:r>
              <a:rPr lang="en-US" sz="2000" i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Well-differentiated: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Rich collagen background.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Normal mitosis and no cellular and nuclear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pleomorphism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i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Intermediate grade: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Quite cellular with moderate amount of collagen.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Slight cellular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pleomorphism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i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High grade: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Highly cellular.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Marked cellular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atypia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</a:t>
            </a:r>
            <a:endParaRPr lang="en-IN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Fig 2-65"/>
          <p:cNvPicPr>
            <a:picLocks noChangeAspect="1" noChangeArrowheads="1"/>
          </p:cNvPicPr>
          <p:nvPr/>
        </p:nvPicPr>
        <p:blipFill>
          <a:blip r:embed="rId3" cstate="print">
            <a:lum bright="-4000" contrast="6000"/>
          </a:blip>
          <a:srcRect l="6557" r="18033" b="24044"/>
          <a:stretch>
            <a:fillRect/>
          </a:stretch>
        </p:blipFill>
        <p:spPr bwMode="auto">
          <a:xfrm>
            <a:off x="5638800" y="685800"/>
            <a:ext cx="3505200" cy="2647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080" t="18519" r="50304" b="9259"/>
          <a:stretch>
            <a:fillRect/>
          </a:stretch>
        </p:blipFill>
        <p:spPr bwMode="auto">
          <a:xfrm>
            <a:off x="390415" y="243828"/>
            <a:ext cx="7534385" cy="6529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6248400" cy="5388936"/>
          </a:xfrm>
        </p:spPr>
        <p:txBody>
          <a:bodyPr>
            <a:normAutofit/>
          </a:bodyPr>
          <a:lstStyle/>
          <a:p>
            <a:r>
              <a:rPr lang="en-US" sz="2400" i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Treatment and prognosis:</a:t>
            </a:r>
          </a:p>
          <a:p>
            <a:pPr algn="just"/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000" dirty="0" smtClean="0">
                <a:latin typeface="Arial" pitchFamily="34" charset="0"/>
                <a:cs typeface="Arial" pitchFamily="34" charset="0"/>
              </a:rPr>
              <a:t>Show blood born metastasis late in it’s clinical course.</a:t>
            </a:r>
          </a:p>
          <a:p>
            <a:pPr algn="just"/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000" dirty="0" smtClean="0">
                <a:latin typeface="Arial" pitchFamily="34" charset="0"/>
                <a:cs typeface="Arial" pitchFamily="34" charset="0"/>
              </a:rPr>
              <a:t>Soft tissue tumors has better prognosis.</a:t>
            </a:r>
          </a:p>
          <a:p>
            <a:pPr algn="just"/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000" dirty="0" smtClean="0">
                <a:latin typeface="Arial" pitchFamily="34" charset="0"/>
                <a:cs typeface="Arial" pitchFamily="34" charset="0"/>
              </a:rPr>
              <a:t>5 year survival rate for soft tissue tumor is 61%.</a:t>
            </a:r>
          </a:p>
          <a:p>
            <a:pPr algn="just"/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000" dirty="0" smtClean="0">
                <a:latin typeface="Arial" pitchFamily="34" charset="0"/>
                <a:cs typeface="Arial" pitchFamily="34" charset="0"/>
              </a:rPr>
              <a:t>For bone lesions it is 4.2-31.7%.</a:t>
            </a:r>
          </a:p>
          <a:p>
            <a:pPr algn="just"/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000" dirty="0" smtClean="0">
                <a:latin typeface="Arial" pitchFamily="34" charset="0"/>
                <a:cs typeface="Arial" pitchFamily="34" charset="0"/>
              </a:rPr>
              <a:t>Treatment of choice is radical surgery.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IN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Antony George</a:t>
            </a:r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/>
              <a:t>Classification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sng"/>
              <a:t>Fibroblastic Tumors</a:t>
            </a:r>
          </a:p>
          <a:p>
            <a:pPr lvl="1"/>
            <a:r>
              <a:rPr lang="en-US"/>
              <a:t>Benign </a:t>
            </a:r>
          </a:p>
          <a:p>
            <a:pPr lvl="2"/>
            <a:r>
              <a:rPr lang="en-US"/>
              <a:t>Fibroma</a:t>
            </a:r>
          </a:p>
          <a:p>
            <a:pPr lvl="2"/>
            <a:r>
              <a:rPr lang="en-US"/>
              <a:t>Nodular Fascitis</a:t>
            </a:r>
          </a:p>
          <a:p>
            <a:pPr lvl="2"/>
            <a:r>
              <a:rPr lang="en-US"/>
              <a:t>Fibromatosis</a:t>
            </a:r>
          </a:p>
          <a:p>
            <a:pPr lvl="2"/>
            <a:r>
              <a:rPr lang="en-US"/>
              <a:t>Myofibroma</a:t>
            </a:r>
          </a:p>
          <a:p>
            <a:pPr lvl="1"/>
            <a:r>
              <a:rPr lang="en-US"/>
              <a:t>Malignant</a:t>
            </a:r>
          </a:p>
          <a:p>
            <a:pPr lvl="2"/>
            <a:r>
              <a:rPr lang="en-US"/>
              <a:t>Fibrosarcoma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077200" cy="70104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Malignant fibrous </a:t>
            </a:r>
            <a:r>
              <a:rPr lang="en-US" sz="32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histiocytoma</a:t>
            </a:r>
            <a:r>
              <a:rPr lang="en-US" sz="3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IN" sz="3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7239000" cy="5562600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The most common sarcoma of adults.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Exhibit fibroblastic and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histiocytic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differentiation.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i="1" u="sng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Pathogenesis: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Histiocytes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may act as a facultative fibroblast.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Histiocytes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originate from blood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monocytes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Histiocytes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are also derived from fibroblasts.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Primitive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mesenchymal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elements give rise to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histiocytes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and fibroblasts.</a:t>
            </a:r>
          </a:p>
          <a:p>
            <a:endParaRPr lang="en-US" sz="17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700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Malignant fibrous </a:t>
            </a:r>
            <a:r>
              <a:rPr lang="en-US" sz="1700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histiocytoma</a:t>
            </a:r>
            <a:r>
              <a:rPr lang="en-US" sz="1700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,- review Pablo R </a:t>
            </a:r>
            <a:r>
              <a:rPr lang="en-US" sz="1700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Ros</a:t>
            </a:r>
            <a:r>
              <a:rPr lang="en-US" sz="1700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et al, </a:t>
            </a:r>
            <a:r>
              <a:rPr lang="en-US" sz="1700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Amr</a:t>
            </a:r>
            <a:r>
              <a:rPr lang="en-US" sz="1700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700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Jnl</a:t>
            </a:r>
            <a:r>
              <a:rPr lang="en-US" sz="1700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700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Radl</a:t>
            </a:r>
            <a:r>
              <a:rPr lang="en-US" sz="1700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1984: </a:t>
            </a:r>
            <a:r>
              <a:rPr lang="en-US" sz="1700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april</a:t>
            </a:r>
            <a:r>
              <a:rPr lang="en-US" sz="1700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 142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IN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4191000" cy="4779336"/>
          </a:xfrm>
        </p:spPr>
        <p:txBody>
          <a:bodyPr>
            <a:normAutofit fontScale="92500" lnSpcReduction="10000"/>
          </a:bodyPr>
          <a:lstStyle/>
          <a:p>
            <a:r>
              <a:rPr lang="en-US" sz="2000" i="1" u="sng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Clinical features: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000" dirty="0" smtClean="0">
                <a:latin typeface="Arial" pitchFamily="34" charset="0"/>
                <a:cs typeface="Arial" pitchFamily="34" charset="0"/>
              </a:rPr>
              <a:t>Irregular nodular lesion.</a:t>
            </a:r>
          </a:p>
          <a:p>
            <a:pPr algn="just"/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Unencapsulated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000" dirty="0" smtClean="0">
                <a:latin typeface="Arial" pitchFamily="34" charset="0"/>
                <a:cs typeface="Arial" pitchFamily="34" charset="0"/>
              </a:rPr>
              <a:t>Presents as moderately growing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submucosal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mass.</a:t>
            </a:r>
          </a:p>
          <a:p>
            <a:pPr algn="just"/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000" dirty="0" smtClean="0">
                <a:latin typeface="Arial" pitchFamily="34" charset="0"/>
                <a:cs typeface="Arial" pitchFamily="34" charset="0"/>
              </a:rPr>
              <a:t>Occasional pain.</a:t>
            </a:r>
          </a:p>
          <a:p>
            <a:pPr algn="just"/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000" dirty="0" smtClean="0">
                <a:latin typeface="Arial" pitchFamily="34" charset="0"/>
                <a:cs typeface="Arial" pitchFamily="34" charset="0"/>
              </a:rPr>
              <a:t>Male predilection.</a:t>
            </a:r>
          </a:p>
          <a:p>
            <a:pPr algn="just"/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000" dirty="0" smtClean="0">
                <a:latin typeface="Arial" pitchFamily="34" charset="0"/>
                <a:cs typeface="Arial" pitchFamily="34" charset="0"/>
              </a:rPr>
              <a:t>Peak age- 50-70 years.</a:t>
            </a:r>
          </a:p>
          <a:p>
            <a:endParaRPr lang="en-IN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4053" y="2362200"/>
            <a:ext cx="4209947" cy="306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4876800" cy="5769936"/>
          </a:xfrm>
        </p:spPr>
        <p:txBody>
          <a:bodyPr>
            <a:normAutofit/>
          </a:bodyPr>
          <a:lstStyle/>
          <a:p>
            <a:r>
              <a:rPr lang="en-US" sz="2400" i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Histopathology: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000" dirty="0" smtClean="0">
                <a:latin typeface="Arial" pitchFamily="34" charset="0"/>
                <a:cs typeface="Arial" pitchFamily="34" charset="0"/>
              </a:rPr>
              <a:t>Admixture of fibroblasts and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histiocytes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000" dirty="0" smtClean="0">
                <a:latin typeface="Arial" pitchFamily="34" charset="0"/>
                <a:cs typeface="Arial" pitchFamily="34" charset="0"/>
              </a:rPr>
              <a:t>Fibroblasts form fascicles or bundles.</a:t>
            </a:r>
          </a:p>
          <a:p>
            <a:pPr algn="just"/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000" dirty="0" smtClean="0">
                <a:latin typeface="Arial" pitchFamily="34" charset="0"/>
                <a:cs typeface="Arial" pitchFamily="34" charset="0"/>
              </a:rPr>
              <a:t>Plump cells with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hyperchromatic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nuclei.</a:t>
            </a:r>
          </a:p>
          <a:p>
            <a:pPr algn="just"/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000" dirty="0" smtClean="0">
                <a:latin typeface="Arial" pitchFamily="34" charset="0"/>
                <a:cs typeface="Arial" pitchFamily="34" charset="0"/>
              </a:rPr>
              <a:t>Round to polygonal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histiocytes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Storiform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or cartwheel pattern.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IN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2182" t="27865" b="43286"/>
          <a:stretch>
            <a:fillRect/>
          </a:stretch>
        </p:blipFill>
        <p:spPr bwMode="auto">
          <a:xfrm>
            <a:off x="5715000" y="3962399"/>
            <a:ext cx="3187473" cy="257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4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1385546"/>
            <a:ext cx="3276600" cy="2461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7239000" cy="5236536"/>
          </a:xfrm>
        </p:spPr>
        <p:txBody>
          <a:bodyPr>
            <a:normAutofit fontScale="92500" lnSpcReduction="10000"/>
          </a:bodyPr>
          <a:lstStyle/>
          <a:p>
            <a:pPr algn="just"/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000" dirty="0" smtClean="0">
                <a:latin typeface="Arial" pitchFamily="34" charset="0"/>
                <a:cs typeface="Arial" pitchFamily="34" charset="0"/>
              </a:rPr>
              <a:t>Mostly fibroblast like cells.</a:t>
            </a:r>
          </a:p>
          <a:p>
            <a:pPr algn="just"/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Pleomorphic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giant cells.</a:t>
            </a:r>
          </a:p>
          <a:p>
            <a:pPr algn="just"/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000" dirty="0" smtClean="0">
                <a:latin typeface="Arial" pitchFamily="34" charset="0"/>
                <a:cs typeface="Arial" pitchFamily="34" charset="0"/>
              </a:rPr>
              <a:t>Chronic inflammatory cells.</a:t>
            </a:r>
          </a:p>
          <a:p>
            <a:pPr algn="just"/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000" dirty="0" smtClean="0">
                <a:latin typeface="Arial" pitchFamily="34" charset="0"/>
                <a:cs typeface="Arial" pitchFamily="34" charset="0"/>
              </a:rPr>
              <a:t>Varying density of fibrous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stroma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000" dirty="0" smtClean="0">
                <a:latin typeface="Arial" pitchFamily="34" charset="0"/>
                <a:cs typeface="Arial" pitchFamily="34" charset="0"/>
              </a:rPr>
              <a:t>Subtypes:</a:t>
            </a:r>
          </a:p>
          <a:p>
            <a:pPr algn="just"/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Pleomorphic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storiform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myxoid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angiomatoid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000" dirty="0" smtClean="0">
                <a:latin typeface="Arial" pitchFamily="34" charset="0"/>
                <a:cs typeface="Arial" pitchFamily="34" charset="0"/>
              </a:rPr>
              <a:t>Giant cell type.</a:t>
            </a:r>
          </a:p>
          <a:p>
            <a:endParaRPr lang="en-IN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4000" t="71654"/>
          <a:stretch>
            <a:fillRect/>
          </a:stretch>
        </p:blipFill>
        <p:spPr bwMode="auto">
          <a:xfrm>
            <a:off x="4876800" y="1676400"/>
            <a:ext cx="4038600" cy="3267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b="1" i="1" u="sng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Treatment and prognosis: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Radical surgical excision.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40% cases recur locally.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5 year survival rate 30%.</a:t>
            </a:r>
            <a:endParaRPr lang="en-IN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28600"/>
            <a:ext cx="6629400" cy="853440"/>
          </a:xfrm>
        </p:spPr>
        <p:txBody>
          <a:bodyPr>
            <a:normAutofit/>
          </a:bodyPr>
          <a:lstStyle/>
          <a:p>
            <a:r>
              <a:rPr lang="en-US" sz="3200" i="1" u="sng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Hemangioendothelioma</a:t>
            </a:r>
            <a:r>
              <a:rPr lang="en-US" sz="3200" i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IN" sz="3200" i="1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239000" cy="4846320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Proliferative,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neoplastic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vascular lesion.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Intermediate or low malignant potential.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Borrmann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first introduced the concept.</a:t>
            </a:r>
          </a:p>
          <a:p>
            <a:pPr>
              <a:buNone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Three histological types: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Epitheloid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hemangioendothelioma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Spindle cell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hemangioendothelioma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Kaposiform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hemangioendothelioma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IN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5105400" cy="5617536"/>
          </a:xfrm>
        </p:spPr>
        <p:txBody>
          <a:bodyPr/>
          <a:lstStyle/>
          <a:p>
            <a:r>
              <a:rPr lang="en-US" sz="2400" i="1" u="sng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Clinical features: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000" dirty="0" smtClean="0">
                <a:latin typeface="Arial" pitchFamily="34" charset="0"/>
                <a:cs typeface="Arial" pitchFamily="34" charset="0"/>
              </a:rPr>
              <a:t>Flat and slightly raised lesion.</a:t>
            </a:r>
          </a:p>
          <a:p>
            <a:pPr algn="just">
              <a:buNone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000" dirty="0" smtClean="0">
                <a:latin typeface="Arial" pitchFamily="34" charset="0"/>
                <a:cs typeface="Arial" pitchFamily="34" charset="0"/>
              </a:rPr>
              <a:t>Localized swelling with occasional pain.</a:t>
            </a:r>
          </a:p>
          <a:p>
            <a:pPr algn="just"/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000" dirty="0" smtClean="0">
                <a:latin typeface="Arial" pitchFamily="34" charset="0"/>
                <a:cs typeface="Arial" pitchFamily="34" charset="0"/>
              </a:rPr>
              <a:t>Involves lip, palate and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gingivae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000" dirty="0" smtClean="0">
                <a:latin typeface="Arial" pitchFamily="34" charset="0"/>
                <a:cs typeface="Arial" pitchFamily="34" charset="0"/>
              </a:rPr>
              <a:t>Predilection for female of 2</a:t>
            </a:r>
            <a:r>
              <a:rPr lang="en-US" sz="2000" baseline="30000" dirty="0" smtClean="0">
                <a:latin typeface="Arial" pitchFamily="34" charset="0"/>
                <a:cs typeface="Arial" pitchFamily="34" charset="0"/>
              </a:rPr>
              <a:t>nd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-3</a:t>
            </a:r>
            <a:r>
              <a:rPr lang="en-US" sz="2000" baseline="30000" dirty="0" smtClean="0">
                <a:latin typeface="Arial" pitchFamily="34" charset="0"/>
                <a:cs typeface="Arial" pitchFamily="34" charset="0"/>
              </a:rPr>
              <a:t>rd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decade.</a:t>
            </a:r>
          </a:p>
          <a:p>
            <a:pPr algn="just"/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000" dirty="0" smtClean="0">
                <a:latin typeface="Arial" pitchFamily="34" charset="0"/>
                <a:cs typeface="Arial" pitchFamily="34" charset="0"/>
              </a:rPr>
              <a:t>Malignant- tendency to bleed.</a:t>
            </a:r>
          </a:p>
          <a:p>
            <a:endParaRPr lang="en-IN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303" y="1524000"/>
            <a:ext cx="3357697" cy="2528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76925" y="4038600"/>
            <a:ext cx="3190875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6096000" cy="5541336"/>
          </a:xfrm>
        </p:spPr>
        <p:txBody>
          <a:bodyPr>
            <a:normAutofit/>
          </a:bodyPr>
          <a:lstStyle/>
          <a:p>
            <a:r>
              <a:rPr lang="en-US" sz="2400" i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Histopathology: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Poorly circumscribed lesion.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proliferation of vain and capillaries.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Occasional thrombi and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phlebolith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Intermixed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epitheloid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and spindle shaped cells.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IHC positive for CD 31 and 34.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 r="50693" b="50667"/>
          <a:stretch>
            <a:fillRect/>
          </a:stretch>
        </p:blipFill>
        <p:spPr bwMode="auto">
          <a:xfrm>
            <a:off x="6122505" y="1600200"/>
            <a:ext cx="3021496" cy="2217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 l="51006" t="51334"/>
          <a:stretch>
            <a:fillRect/>
          </a:stretch>
        </p:blipFill>
        <p:spPr bwMode="auto">
          <a:xfrm>
            <a:off x="6157824" y="3962400"/>
            <a:ext cx="2986176" cy="2193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i="1" u="sng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Epitheloid</a:t>
            </a:r>
            <a:r>
              <a:rPr lang="en-US" sz="2000" i="1" u="sng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u="sng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hemangioendothelioma</a:t>
            </a:r>
            <a:r>
              <a:rPr lang="en-US" sz="2000" i="1" u="sng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Poorly marinated infiltrative lesion.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Epitheloid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cells-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eosinophilic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cytoplasm.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Prominent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cytoplasmic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vacuoles.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Metaplastic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bone formation.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Cellular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atypia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and mitotic activity.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IN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1010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 contrast="1000"/>
          </a:blip>
          <a:srcRect r="51575" b="52395"/>
          <a:stretch>
            <a:fillRect/>
          </a:stretch>
        </p:blipFill>
        <p:spPr bwMode="auto">
          <a:xfrm>
            <a:off x="5486400" y="1618786"/>
            <a:ext cx="3257550" cy="2105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011" name="Picture 3"/>
          <p:cNvPicPr>
            <a:picLocks noChangeAspect="1" noChangeArrowheads="1"/>
          </p:cNvPicPr>
          <p:nvPr/>
        </p:nvPicPr>
        <p:blipFill>
          <a:blip r:embed="rId3" cstate="print"/>
          <a:srcRect t="52395" r="52756"/>
          <a:stretch>
            <a:fillRect/>
          </a:stretch>
        </p:blipFill>
        <p:spPr bwMode="auto">
          <a:xfrm>
            <a:off x="5486399" y="3810000"/>
            <a:ext cx="3276601" cy="2170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i="1" u="sng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Spindle cell </a:t>
            </a:r>
            <a:r>
              <a:rPr lang="en-US" sz="2000" i="1" u="sng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hemangioendothelioma</a:t>
            </a:r>
            <a:r>
              <a:rPr lang="en-US" sz="2000" i="1" u="sng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Bland bipolar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mesenchymal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cells.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Contain vacuoles or primitive lumen.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Solid tumor cells in between.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Epitheloid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cells are less.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IN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20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519739" y="1538288"/>
            <a:ext cx="3333750" cy="39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Antony George</a:t>
            </a: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/>
              <a:t>Classification ….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sng"/>
              <a:t>Fibrohistocytic Tumors</a:t>
            </a:r>
          </a:p>
          <a:p>
            <a:pPr lvl="1"/>
            <a:r>
              <a:rPr lang="en-US"/>
              <a:t>Benign</a:t>
            </a:r>
          </a:p>
          <a:p>
            <a:pPr lvl="2"/>
            <a:r>
              <a:rPr lang="en-US"/>
              <a:t>Fibrous Histiocytoma</a:t>
            </a:r>
          </a:p>
          <a:p>
            <a:pPr lvl="1"/>
            <a:r>
              <a:rPr lang="en-US"/>
              <a:t>Malignant</a:t>
            </a:r>
          </a:p>
          <a:p>
            <a:pPr lvl="2"/>
            <a:r>
              <a:rPr lang="en-US"/>
              <a:t>Malignant Fibrous Histiocytoma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7239000" cy="4846320"/>
          </a:xfrm>
        </p:spPr>
        <p:txBody>
          <a:bodyPr>
            <a:normAutofit/>
          </a:bodyPr>
          <a:lstStyle/>
          <a:p>
            <a:r>
              <a:rPr lang="en-US" sz="2000" i="1" u="sng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Kaposiform</a:t>
            </a:r>
            <a:r>
              <a:rPr lang="en-US" sz="2000" i="1" u="sng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u="sng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hemangiopericytoma</a:t>
            </a:r>
            <a:r>
              <a:rPr lang="en-US" sz="2000" i="1" u="sng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Uniform spindle cells.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Pale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eosinophilic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cytoplasm.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Elongated nuclei.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Slit like vascular channel.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RBC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extravasation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n-IN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3058" name="Picture 2"/>
          <p:cNvPicPr>
            <a:picLocks noChangeAspect="1" noChangeArrowheads="1"/>
          </p:cNvPicPr>
          <p:nvPr/>
        </p:nvPicPr>
        <p:blipFill>
          <a:blip r:embed="rId3" cstate="print"/>
          <a:srcRect t="19178"/>
          <a:stretch>
            <a:fillRect/>
          </a:stretch>
        </p:blipFill>
        <p:spPr bwMode="auto">
          <a:xfrm>
            <a:off x="5173059" y="1219200"/>
            <a:ext cx="3970941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059" name="Picture 3"/>
          <p:cNvPicPr>
            <a:picLocks noChangeAspect="1" noChangeArrowheads="1"/>
          </p:cNvPicPr>
          <p:nvPr/>
        </p:nvPicPr>
        <p:blipFill>
          <a:blip r:embed="rId4" cstate="print">
            <a:lum bright="10000" contrast="9000"/>
          </a:blip>
          <a:srcRect b="14213"/>
          <a:stretch>
            <a:fillRect/>
          </a:stretch>
        </p:blipFill>
        <p:spPr bwMode="auto">
          <a:xfrm>
            <a:off x="5181600" y="3733800"/>
            <a:ext cx="3962400" cy="2843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i="1" u="sng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Treatment and prognosis: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Wide surgical excision.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High rate of recurrence.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One third of the cases develop metastases.</a:t>
            </a:r>
            <a:endParaRPr lang="en-IN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i="1" u="sng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Hemangiopericytoma</a:t>
            </a:r>
            <a:r>
              <a:rPr lang="en-US" sz="3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IN" sz="3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011680"/>
            <a:ext cx="5334000" cy="4846320"/>
          </a:xfrm>
        </p:spPr>
        <p:txBody>
          <a:bodyPr>
            <a:normAutofit/>
          </a:bodyPr>
          <a:lstStyle/>
          <a:p>
            <a:pPr algn="just"/>
            <a:r>
              <a:rPr lang="en-US" sz="2000" dirty="0" smtClean="0">
                <a:latin typeface="Arial" pitchFamily="34" charset="0"/>
                <a:cs typeface="Arial" pitchFamily="34" charset="0"/>
              </a:rPr>
              <a:t>Tumor derived from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pericytes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000" dirty="0" smtClean="0">
                <a:latin typeface="Arial" pitchFamily="34" charset="0"/>
                <a:cs typeface="Arial" pitchFamily="34" charset="0"/>
              </a:rPr>
              <a:t>Benign tumor with a malignant counterpart.</a:t>
            </a:r>
          </a:p>
          <a:p>
            <a:pPr algn="just"/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000" dirty="0" smtClean="0">
                <a:latin typeface="Arial" pitchFamily="34" charset="0"/>
                <a:cs typeface="Arial" pitchFamily="34" charset="0"/>
              </a:rPr>
              <a:t>Suggested as solitary fibrous tumor.</a:t>
            </a:r>
          </a:p>
          <a:p>
            <a:pPr algn="just"/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000" dirty="0" smtClean="0">
                <a:latin typeface="Arial" pitchFamily="34" charset="0"/>
                <a:cs typeface="Arial" pitchFamily="34" charset="0"/>
              </a:rPr>
              <a:t>Rapidly enlarging red- bluish mass.</a:t>
            </a:r>
          </a:p>
          <a:p>
            <a:pPr algn="just"/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000" dirty="0" smtClean="0">
                <a:latin typeface="Arial" pitchFamily="34" charset="0"/>
                <a:cs typeface="Arial" pitchFamily="34" charset="0"/>
              </a:rPr>
              <a:t>Soft, rubbery and painless.</a:t>
            </a:r>
          </a:p>
          <a:p>
            <a:pPr algn="just"/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000" dirty="0" smtClean="0">
                <a:latin typeface="Arial" pitchFamily="34" charset="0"/>
                <a:cs typeface="Arial" pitchFamily="34" charset="0"/>
              </a:rPr>
              <a:t>Common in oral and pharyngeal mucosa.</a:t>
            </a:r>
            <a:endParaRPr lang="en-IN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6500" name="Picture 4" descr="http://trialx.com/curetalk/wp-content/blogs.dir/7/files/2011/05/diseases/Hemangiopericytoma-2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r="47273" b="53658"/>
          <a:stretch>
            <a:fillRect/>
          </a:stretch>
        </p:blipFill>
        <p:spPr bwMode="auto">
          <a:xfrm>
            <a:off x="5867400" y="4343400"/>
            <a:ext cx="3256548" cy="2133600"/>
          </a:xfrm>
          <a:prstGeom prst="rect">
            <a:avLst/>
          </a:prstGeom>
          <a:noFill/>
        </p:spPr>
      </p:pic>
      <p:pic>
        <p:nvPicPr>
          <p:cNvPr id="106504" name="Picture 8" descr="http://www.sciencephoto.com/image/303993/350wm/P2120051-Pericytes-SPL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1200" y="2057400"/>
            <a:ext cx="3333750" cy="2143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5029200" cy="4846320"/>
          </a:xfrm>
        </p:spPr>
        <p:txBody>
          <a:bodyPr>
            <a:normAutofit/>
          </a:bodyPr>
          <a:lstStyle/>
          <a:p>
            <a:r>
              <a:rPr lang="en-US" sz="2400" i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Histopathology:</a:t>
            </a:r>
          </a:p>
          <a:p>
            <a:pPr algn="just"/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000" dirty="0" smtClean="0">
                <a:latin typeface="Arial" pitchFamily="34" charset="0"/>
                <a:cs typeface="Arial" pitchFamily="34" charset="0"/>
              </a:rPr>
              <a:t>Numerous vascular channels.</a:t>
            </a:r>
          </a:p>
          <a:p>
            <a:pPr algn="just"/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000" dirty="0" smtClean="0">
                <a:latin typeface="Arial" pitchFamily="34" charset="0"/>
                <a:cs typeface="Arial" pitchFamily="34" charset="0"/>
              </a:rPr>
              <a:t>Branching channels give a </a:t>
            </a:r>
            <a:r>
              <a:rPr lang="en-US" sz="2000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staghorn</a:t>
            </a:r>
            <a:r>
              <a:rPr lang="en-US" sz="20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pattern.</a:t>
            </a:r>
          </a:p>
          <a:p>
            <a:pPr algn="just"/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000" dirty="0" smtClean="0">
                <a:latin typeface="Arial" pitchFamily="34" charset="0"/>
                <a:cs typeface="Arial" pitchFamily="34" charset="0"/>
              </a:rPr>
              <a:t>Proliferation of oval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hyperchromatic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cells.</a:t>
            </a:r>
          </a:p>
          <a:p>
            <a:pPr algn="just"/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000" dirty="0" smtClean="0">
                <a:latin typeface="Arial" pitchFamily="34" charset="0"/>
                <a:cs typeface="Arial" pitchFamily="34" charset="0"/>
              </a:rPr>
              <a:t>Plump endothelial cells.</a:t>
            </a:r>
          </a:p>
          <a:p>
            <a:pPr algn="just"/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IN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444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92191" y="1447800"/>
            <a:ext cx="3651809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1" name="Picture 3" descr="http://upload.wikimedia.org/wikipedia/commons/3/35/Red_Deer_Stag_Wollaton_Park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t="9091"/>
          <a:stretch>
            <a:fillRect/>
          </a:stretch>
        </p:blipFill>
        <p:spPr bwMode="auto">
          <a:xfrm>
            <a:off x="5486400" y="4135582"/>
            <a:ext cx="3657600" cy="24938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Tightly packed cells.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Haphazardly arranged.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Indistinct cell boarder.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Round to ovoid nucleus.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IHC positive for CD 34.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Malignancy is suggested when-</a:t>
            </a:r>
          </a:p>
          <a:p>
            <a:pPr>
              <a:buNone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   Necrosis, frequent mitosis.</a:t>
            </a:r>
            <a:endParaRPr lang="en-IN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58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75" y="1295400"/>
            <a:ext cx="3857625" cy="2805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4191000"/>
            <a:ext cx="3657600" cy="2629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i="1" u="sng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Treatment and prognosis:</a:t>
            </a:r>
          </a:p>
          <a:p>
            <a:endParaRPr lang="en-US" sz="2000" i="1" u="sng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Depends on cellular dysplasia and mitotic activity.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Benign tumors- local excision.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Malignant tumors- extensive surgery.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5 Year survival rate 86%.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Sinonasal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lesions have a batter prognosis.</a:t>
            </a:r>
            <a:endParaRPr lang="en-IN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28600"/>
            <a:ext cx="5029200" cy="701040"/>
          </a:xfrm>
        </p:spPr>
        <p:txBody>
          <a:bodyPr/>
          <a:lstStyle/>
          <a:p>
            <a:r>
              <a:rPr lang="en-US" i="1" u="sng" dirty="0" err="1" smtClean="0">
                <a:solidFill>
                  <a:srgbClr val="FF0000"/>
                </a:solidFill>
                <a:latin typeface="Bookman Old Style" pitchFamily="18" charset="0"/>
              </a:rPr>
              <a:t>Osteosarcoma</a:t>
            </a:r>
            <a:r>
              <a:rPr lang="en-US" i="1" u="sng" dirty="0" smtClean="0">
                <a:solidFill>
                  <a:srgbClr val="FF0000"/>
                </a:solidFill>
                <a:latin typeface="Bookman Old Style" pitchFamily="18" charset="0"/>
              </a:rPr>
              <a:t>:</a:t>
            </a:r>
            <a:endParaRPr lang="en-IN" i="1" u="sng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9416"/>
            <a:ext cx="7620000" cy="4846320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Malignancy of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mesenchymal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cells characterized by production of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osteoid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Third most common malignancy of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adolescene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buNone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i="1" u="sng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Etiology: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Inactivation of retinoblastoma gene. (deletion of 13q14).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Bone dysplasia.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Li-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Fraumani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syndrome- TP-53 mutation.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Exposure to radiation.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IN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7239000" cy="5846136"/>
          </a:xfrm>
        </p:spPr>
        <p:txBody>
          <a:bodyPr>
            <a:normAutofit/>
          </a:bodyPr>
          <a:lstStyle/>
          <a:p>
            <a:r>
              <a:rPr lang="en-US" sz="2400" i="1" u="sng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Variants of </a:t>
            </a:r>
            <a:r>
              <a:rPr lang="en-US" sz="2400" i="1" u="sng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steosarcoma</a:t>
            </a:r>
            <a:r>
              <a:rPr lang="en-US" sz="2400" i="1" u="sng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Conventional types.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Multifocal OS.</a:t>
            </a:r>
          </a:p>
          <a:p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Telangiectatic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OS.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Small cell OS.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Intra-osseous well differentiated OS.</a:t>
            </a:r>
          </a:p>
          <a:p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Intracortical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OS.</a:t>
            </a:r>
          </a:p>
          <a:p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Periosteal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OS.</a:t>
            </a:r>
          </a:p>
          <a:p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Paraosteal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OS.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High grade surface OS.</a:t>
            </a:r>
          </a:p>
          <a:p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Extraosseous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OS.</a:t>
            </a:r>
            <a:endParaRPr lang="en-IN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7239000" cy="5617536"/>
          </a:xfrm>
        </p:spPr>
        <p:txBody>
          <a:bodyPr>
            <a:normAutofit lnSpcReduction="10000"/>
          </a:bodyPr>
          <a:lstStyle/>
          <a:p>
            <a:r>
              <a:rPr lang="en-US" sz="2400" i="1" u="sng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Clinical features:</a:t>
            </a:r>
          </a:p>
          <a:p>
            <a:endParaRPr lang="en-US" sz="2400" i="1" u="sng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Mostly seen in 10-25 years of age.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Jaw lesions occurs at age of 27-33years.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Swelling and pain with activity.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Facial deformity.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Tooth ache and loosening.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Paresthesia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Mandibular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predilection.</a:t>
            </a:r>
            <a:endParaRPr lang="en-IN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 r="21875"/>
          <a:stretch>
            <a:fillRect/>
          </a:stretch>
        </p:blipFill>
        <p:spPr bwMode="auto">
          <a:xfrm>
            <a:off x="5410200" y="1676400"/>
            <a:ext cx="3340676" cy="3254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14400"/>
            <a:ext cx="6477000" cy="4846320"/>
          </a:xfrm>
        </p:spPr>
        <p:txBody>
          <a:bodyPr>
            <a:normAutofit/>
          </a:bodyPr>
          <a:lstStyle/>
          <a:p>
            <a:r>
              <a:rPr lang="en-US" sz="2000" i="1" u="sng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Radiographic features: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Varies according to amount of tumor bone synthesis.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From radiolucent to radio-opaque.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Cumulus cloud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density for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intramedullary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IN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317673" y="2133600"/>
            <a:ext cx="2826327" cy="386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Antony George</a:t>
            </a:r>
          </a:p>
        </p:txBody>
      </p:sp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/>
              <a:t>Classification ….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sng"/>
              <a:t>Lipomatous Tumors</a:t>
            </a:r>
          </a:p>
          <a:p>
            <a:pPr lvl="1"/>
            <a:r>
              <a:rPr lang="en-US"/>
              <a:t>Benign</a:t>
            </a:r>
          </a:p>
          <a:p>
            <a:pPr lvl="2"/>
            <a:r>
              <a:rPr lang="en-US"/>
              <a:t>Lipoma</a:t>
            </a:r>
          </a:p>
          <a:p>
            <a:pPr lvl="3"/>
            <a:r>
              <a:rPr lang="en-US"/>
              <a:t>Spindle cell lipoma</a:t>
            </a:r>
          </a:p>
          <a:p>
            <a:pPr lvl="3"/>
            <a:r>
              <a:rPr lang="en-US"/>
              <a:t>Pleomorphic lipoma</a:t>
            </a:r>
          </a:p>
          <a:p>
            <a:pPr lvl="1"/>
            <a:r>
              <a:rPr lang="en-US"/>
              <a:t>Malignant</a:t>
            </a:r>
          </a:p>
          <a:p>
            <a:pPr lvl="2"/>
            <a:r>
              <a:rPr lang="en-US"/>
              <a:t>Liposarcoma </a:t>
            </a:r>
          </a:p>
          <a:p>
            <a:pPr lvl="3"/>
            <a:r>
              <a:rPr lang="en-US"/>
              <a:t>Dediffrentiated liposarcoma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81000"/>
            <a:ext cx="7239000" cy="4846320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Three classic features of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osteosarcoma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20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A. Sunburst pattern.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Small streaks of bone radiate.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Seen in 25% cases.</a:t>
            </a:r>
            <a:endParaRPr lang="en-IN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4706937" y="2209800"/>
            <a:ext cx="4437063" cy="3743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/>
          <a:srcRect b="5574"/>
          <a:stretch>
            <a:fillRect/>
          </a:stretch>
        </p:blipFill>
        <p:spPr bwMode="auto">
          <a:xfrm>
            <a:off x="457200" y="4191000"/>
            <a:ext cx="348615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msotw9_temp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609600"/>
            <a:ext cx="2895600" cy="4878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7523" name="Text Box 3"/>
          <p:cNvSpPr txBox="1">
            <a:spLocks noChangeArrowheads="1"/>
          </p:cNvSpPr>
          <p:nvPr/>
        </p:nvSpPr>
        <p:spPr bwMode="auto">
          <a:xfrm>
            <a:off x="4038600" y="2009775"/>
            <a:ext cx="51054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Radiograph of a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resected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mandible showing the classic sunray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spiculation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of an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osteosarcoma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</a:t>
            </a:r>
            <a:endParaRPr lang="en-GB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838200"/>
            <a:ext cx="7239000" cy="2581584"/>
          </a:xfrm>
        </p:spPr>
        <p:txBody>
          <a:bodyPr>
            <a:normAutofit/>
          </a:bodyPr>
          <a:lstStyle/>
          <a:p>
            <a:r>
              <a:rPr lang="en-US" sz="20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B. Widening of the PDL space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Resorption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of adjacent bone.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IN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1143000" y="2438400"/>
            <a:ext cx="5334000" cy="39448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0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C. Codman’s triangle.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Elevated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periosteum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over the tumor.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Tent like fashion.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IN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1676400"/>
            <a:ext cx="3159536" cy="472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tle 1"/>
          <p:cNvSpPr>
            <a:spLocks noGrp="1"/>
          </p:cNvSpPr>
          <p:nvPr>
            <p:ph type="title"/>
          </p:nvPr>
        </p:nvSpPr>
        <p:spPr>
          <a:xfrm>
            <a:off x="1371600" y="228600"/>
            <a:ext cx="5486400" cy="1524000"/>
          </a:xfrm>
        </p:spPr>
        <p:txBody>
          <a:bodyPr>
            <a:normAutofit fontScale="90000"/>
          </a:bodyPr>
          <a:lstStyle/>
          <a:p>
            <a:r>
              <a:rPr lang="en-US" sz="1800" dirty="0" smtClean="0">
                <a:latin typeface="Andalus" pitchFamily="18" charset="-78"/>
                <a:cs typeface="Andalus" pitchFamily="18" charset="-78"/>
              </a:rPr>
              <a:t>A, This massive tumor had been present for many months before the</a:t>
            </a:r>
            <a:br>
              <a:rPr lang="en-US" sz="1800" dirty="0" smtClean="0">
                <a:latin typeface="Andalus" pitchFamily="18" charset="-78"/>
                <a:cs typeface="Andalus" pitchFamily="18" charset="-78"/>
              </a:rPr>
            </a:br>
            <a:r>
              <a:rPr lang="en-US" sz="1800" dirty="0" smtClean="0">
                <a:latin typeface="Andalus" pitchFamily="18" charset="-78"/>
                <a:cs typeface="Andalus" pitchFamily="18" charset="-78"/>
              </a:rPr>
              <a:t>patient sought treatment. S, Intraoral photograph of the tumor mass. C. The panoramic radiograph shows a "sunburst" pattern of </a:t>
            </a:r>
            <a:r>
              <a:rPr lang="en-US" sz="1800" dirty="0" err="1" smtClean="0">
                <a:latin typeface="Andalus" pitchFamily="18" charset="-78"/>
                <a:cs typeface="Andalus" pitchFamily="18" charset="-78"/>
              </a:rPr>
              <a:t>trabeculation</a:t>
            </a:r>
            <a:r>
              <a:rPr lang="en-US" sz="1800" dirty="0" smtClean="0">
                <a:latin typeface="Andalus" pitchFamily="18" charset="-78"/>
                <a:cs typeface="Andalus" pitchFamily="18" charset="-78"/>
              </a:rPr>
              <a:t> within the tumor.</a:t>
            </a:r>
          </a:p>
        </p:txBody>
      </p:sp>
      <p:pic>
        <p:nvPicPr>
          <p:cNvPr id="2017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b="2466"/>
          <a:stretch>
            <a:fillRect/>
          </a:stretch>
        </p:blipFill>
        <p:spPr>
          <a:xfrm>
            <a:off x="1371600" y="1938338"/>
            <a:ext cx="5411788" cy="4691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854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BE263F5-748F-4DE4-B0FF-0C82778DDA08}" type="slidenum">
              <a:rPr lang="en-US" smtClean="0">
                <a:latin typeface="Arial" pitchFamily="34" charset="0"/>
                <a:cs typeface="Arial" pitchFamily="34" charset="0"/>
              </a:rPr>
              <a:pPr/>
              <a:t>44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F:\MY Presentations\MY FUTURE PRESENTATIONS\slide-seminar\osteosarcoma\osteosarcoma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371600" y="1447800"/>
            <a:ext cx="5475287" cy="3743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Content Placeholder 1"/>
          <p:cNvSpPr>
            <a:spLocks noGrp="1"/>
          </p:cNvSpPr>
          <p:nvPr>
            <p:ph idx="1"/>
          </p:nvPr>
        </p:nvSpPr>
        <p:spPr>
          <a:xfrm>
            <a:off x="228600" y="228600"/>
            <a:ext cx="3657600" cy="5829300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en-US" sz="2400" smtClean="0">
                <a:latin typeface="Andalus" pitchFamily="18" charset="-78"/>
                <a:cs typeface="Andalus" pitchFamily="18" charset="-78"/>
              </a:rPr>
              <a:t>H/F:-</a:t>
            </a:r>
          </a:p>
          <a:p>
            <a:pPr eaLnBrk="1" hangingPunct="1"/>
            <a:r>
              <a:rPr lang="en-US" sz="2400" smtClean="0">
                <a:latin typeface="Andalus" pitchFamily="18" charset="-78"/>
                <a:cs typeface="Andalus" pitchFamily="18" charset="-78"/>
              </a:rPr>
              <a:t>Characterized by proliferation of both atypical osteoblasts and their less differentiated precursors.</a:t>
            </a:r>
          </a:p>
          <a:p>
            <a:pPr eaLnBrk="1" hangingPunct="1"/>
            <a:r>
              <a:rPr lang="en-US" sz="2400" smtClean="0">
                <a:latin typeface="Andalus" pitchFamily="18" charset="-78"/>
                <a:cs typeface="Andalus" pitchFamily="18" charset="-78"/>
              </a:rPr>
              <a:t>Presence of osteiod formed by malignant osteoblasts </a:t>
            </a:r>
          </a:p>
          <a:p>
            <a:pPr eaLnBrk="1" hangingPunct="1"/>
            <a:r>
              <a:rPr lang="en-US" sz="2400" smtClean="0">
                <a:latin typeface="Andalus" pitchFamily="18" charset="-78"/>
                <a:cs typeface="Andalus" pitchFamily="18" charset="-78"/>
              </a:rPr>
              <a:t>Stromal cells are spindle shaped and atypical with irregularly shaped nuclei.</a:t>
            </a:r>
          </a:p>
        </p:txBody>
      </p:sp>
      <p:pic>
        <p:nvPicPr>
          <p:cNvPr id="3" name="Picture 4" descr="scan0007"/>
          <p:cNvPicPr>
            <a:picLocks noChangeAspect="1" noChangeArrowheads="1"/>
          </p:cNvPicPr>
          <p:nvPr/>
        </p:nvPicPr>
        <p:blipFill>
          <a:blip r:embed="rId2"/>
          <a:srcRect l="14674" t="67934" r="48048" b="14964"/>
          <a:stretch>
            <a:fillRect/>
          </a:stretch>
        </p:blipFill>
        <p:spPr bwMode="auto">
          <a:xfrm>
            <a:off x="4083050" y="304800"/>
            <a:ext cx="4222750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4" descr="scan0007"/>
          <p:cNvPicPr>
            <a:picLocks noChangeAspect="1" noChangeArrowheads="1"/>
          </p:cNvPicPr>
          <p:nvPr/>
        </p:nvPicPr>
        <p:blipFill>
          <a:blip r:embed="rId3"/>
          <a:srcRect l="62743" t="69833" b="13065"/>
          <a:stretch>
            <a:fillRect/>
          </a:stretch>
        </p:blipFill>
        <p:spPr bwMode="auto">
          <a:xfrm>
            <a:off x="4038600" y="3429000"/>
            <a:ext cx="4341813" cy="2947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447800"/>
            <a:ext cx="7239000" cy="4846320"/>
          </a:xfrm>
        </p:spPr>
        <p:txBody>
          <a:bodyPr>
            <a:normAutofit/>
          </a:bodyPr>
          <a:lstStyle/>
          <a:p>
            <a:r>
              <a:rPr lang="en-US" sz="2000" i="1" u="sng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Histopathology: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Proliferation of atypical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osteoblasts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Less differentiated precursors.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Osteoid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formation.</a:t>
            </a:r>
            <a:endParaRPr lang="en-IN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C:\Users\Dr Monal Yuwanati\Desktop\osteosarcoma.jpg"/>
          <p:cNvPicPr>
            <a:picLocks noChangeAspect="1" noChangeArrowheads="1"/>
          </p:cNvPicPr>
          <p:nvPr/>
        </p:nvPicPr>
        <p:blipFill>
          <a:blip r:embed="rId3" cstate="print">
            <a:lum bright="-11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562600" y="4096735"/>
            <a:ext cx="3276600" cy="2761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lum bright="9000" contrast="13000"/>
          </a:blip>
          <a:srcRect r="8336"/>
          <a:stretch>
            <a:fillRect/>
          </a:stretch>
        </p:blipFill>
        <p:spPr bwMode="auto">
          <a:xfrm>
            <a:off x="5563930" y="1600200"/>
            <a:ext cx="335147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>
          <a:xfrm>
            <a:off x="533400" y="857250"/>
            <a:ext cx="3429000" cy="2571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819400" y="3790950"/>
            <a:ext cx="3581400" cy="2686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334000" y="895350"/>
            <a:ext cx="3378200" cy="2533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371600" y="381000"/>
            <a:ext cx="20361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Osteoblastic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OS</a:t>
            </a:r>
            <a:endParaRPr lang="en-IN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15000" y="533400"/>
            <a:ext cx="21948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Chonroblastic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OS</a:t>
            </a:r>
            <a:endParaRPr lang="en-IN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33800" y="3429000"/>
            <a:ext cx="1729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Fibroblastic OS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 rot="16200000">
            <a:off x="2110960" y="784640"/>
            <a:ext cx="4666494" cy="4621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447800" y="5562600"/>
            <a:ext cx="609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Telangiectatic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osteosarcoma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blood filled spaces.</a:t>
            </a:r>
            <a:endParaRPr lang="en-IN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Antony George</a:t>
            </a: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/>
              <a:t>Classification ….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sng"/>
              <a:t>Smooth Muscle Tumors</a:t>
            </a:r>
          </a:p>
          <a:p>
            <a:pPr lvl="1"/>
            <a:r>
              <a:rPr lang="en-US"/>
              <a:t>Benign</a:t>
            </a:r>
          </a:p>
          <a:p>
            <a:pPr lvl="2"/>
            <a:r>
              <a:rPr lang="en-US"/>
              <a:t>Leiomyoma</a:t>
            </a:r>
          </a:p>
          <a:p>
            <a:pPr lvl="3"/>
            <a:r>
              <a:rPr lang="en-US"/>
              <a:t>Angiomyoma</a:t>
            </a:r>
          </a:p>
          <a:p>
            <a:pPr lvl="1"/>
            <a:r>
              <a:rPr lang="en-US"/>
              <a:t>Malignant</a:t>
            </a:r>
          </a:p>
          <a:p>
            <a:pPr lvl="2"/>
            <a:r>
              <a:rPr lang="en-US"/>
              <a:t>Leiomyosarcoma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1752600" y="381000"/>
            <a:ext cx="5867400" cy="4850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371600" y="5638800"/>
            <a:ext cx="67874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Small cell </a:t>
            </a:r>
            <a:r>
              <a:rPr lang="en-US" sz="2000" i="1" u="sng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osteosarcoma</a:t>
            </a:r>
            <a:r>
              <a:rPr lang="en-US" sz="2000" i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small round cells, focal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osteoid</a:t>
            </a:r>
            <a:endParaRPr lang="en-IN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143000"/>
            <a:ext cx="7239000" cy="5312736"/>
          </a:xfrm>
        </p:spPr>
        <p:txBody>
          <a:bodyPr>
            <a:normAutofit fontScale="92500" lnSpcReduction="10000"/>
          </a:bodyPr>
          <a:lstStyle/>
          <a:p>
            <a:r>
              <a:rPr lang="en-US" i="1" u="sng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Staging of </a:t>
            </a:r>
            <a:r>
              <a:rPr lang="en-US" i="1" u="sng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osteosarcoma</a:t>
            </a:r>
            <a:r>
              <a:rPr lang="en-US" i="1" u="sng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Stages: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Stage-I low grade.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Stage –II- High grade.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Stage-III- Metastatic lesion.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Substages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A-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Intramedullary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lesion.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B- Local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extramedullary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lesion.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Site of primary: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Distal extremity- Best prognosis.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Distal femur- Intermediate prognosis.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Axial skeleton- Worst prognosis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IN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7239000" cy="5160336"/>
          </a:xfrm>
        </p:spPr>
        <p:txBody>
          <a:bodyPr>
            <a:normAutofit/>
          </a:bodyPr>
          <a:lstStyle/>
          <a:p>
            <a:r>
              <a:rPr lang="en-US" sz="2400" i="1" u="sng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Treatment: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Surgical resection is primary resection.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Adjuvant chemotherapy.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Overall 5 year survival for: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Maxillary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osteosarcoma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25%.</a:t>
            </a:r>
          </a:p>
          <a:p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Mandibular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osteosarcoma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41%</a:t>
            </a:r>
            <a:endParaRPr lang="en-IN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81000"/>
            <a:ext cx="5715000" cy="777240"/>
          </a:xfrm>
        </p:spPr>
        <p:txBody>
          <a:bodyPr/>
          <a:lstStyle/>
          <a:p>
            <a:r>
              <a:rPr lang="en-US" i="1" u="sng" dirty="0" err="1" smtClean="0">
                <a:solidFill>
                  <a:srgbClr val="FF0000"/>
                </a:solidFill>
                <a:latin typeface="Bookman Old Style" pitchFamily="18" charset="0"/>
              </a:rPr>
              <a:t>Leiomyosarcoma</a:t>
            </a:r>
            <a:r>
              <a:rPr lang="en-US" i="1" u="sng" dirty="0" smtClean="0">
                <a:solidFill>
                  <a:srgbClr val="FF0000"/>
                </a:solidFill>
                <a:latin typeface="Bookman Old Style" pitchFamily="18" charset="0"/>
              </a:rPr>
              <a:t>:</a:t>
            </a:r>
            <a:endParaRPr lang="en-IN" i="1" u="sng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76400"/>
            <a:ext cx="7239000" cy="4846320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Malignant tumor of smooth muscle origin.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They arises from: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Smooth muscle cells.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Undifferentiated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mesenchymal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cells.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Painfull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lobulated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 fixed mass of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submucosal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tissue.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Commonly affect cheek and floor of the mouth.</a:t>
            </a:r>
            <a:endParaRPr lang="en-IN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7239000" cy="5084136"/>
          </a:xfrm>
        </p:spPr>
        <p:txBody>
          <a:bodyPr>
            <a:normAutofit/>
          </a:bodyPr>
          <a:lstStyle/>
          <a:p>
            <a:r>
              <a:rPr lang="en-US" sz="2400" i="1" u="sng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Histopathology: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Fascicles of interlacing spindle cells.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Eosinophilic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cytoplasm with glycogen granules.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Large cigar shaped nuclei.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Nuclear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palisading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Areas of fibrosis and hyalinization.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Epitheloid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variants contain numerous round cells.</a:t>
            </a:r>
            <a:endParaRPr lang="en-IN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8800" y="3352800"/>
            <a:ext cx="3276600" cy="2264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04800"/>
            <a:ext cx="6172200" cy="929640"/>
          </a:xfrm>
        </p:spPr>
        <p:txBody>
          <a:bodyPr/>
          <a:lstStyle/>
          <a:p>
            <a:r>
              <a:rPr lang="en-US" i="1" u="sng" dirty="0" err="1" smtClean="0">
                <a:solidFill>
                  <a:srgbClr val="FF0000"/>
                </a:solidFill>
                <a:latin typeface="Bookman Old Style" pitchFamily="18" charset="0"/>
              </a:rPr>
              <a:t>Rhabdomyosarcoma</a:t>
            </a:r>
            <a:r>
              <a:rPr lang="en-US" i="1" u="sng" dirty="0" smtClean="0">
                <a:solidFill>
                  <a:srgbClr val="FF0000"/>
                </a:solidFill>
                <a:latin typeface="Bookman Old Style" pitchFamily="18" charset="0"/>
              </a:rPr>
              <a:t>:</a:t>
            </a:r>
            <a:endParaRPr lang="en-IN" i="1" u="sng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7239000" cy="4846320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Malignant tumor of striated muscle.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Derived from primitive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mesenchyme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i="1" u="sng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Four types: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Embryonic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rhabdomyosarcoma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Botryoid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rhabdomyosarcoma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Alveolar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rhabdomyosarcoma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Pleomorphic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Rhabdomyosarcoma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IN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7239000" cy="5074920"/>
          </a:xfrm>
        </p:spPr>
        <p:txBody>
          <a:bodyPr>
            <a:normAutofit/>
          </a:bodyPr>
          <a:lstStyle/>
          <a:p>
            <a:r>
              <a:rPr lang="en-US" sz="2000" i="1" u="sng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Histogenesis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buNone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Arises from undifferentiated mesoderm.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Recapitulate embryonic process.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000" baseline="30000" dirty="0" smtClean="0">
                <a:latin typeface="Arial" pitchFamily="34" charset="0"/>
                <a:cs typeface="Arial" pitchFamily="34" charset="0"/>
              </a:rPr>
              <a:t>rd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and 4</a:t>
            </a:r>
            <a:r>
              <a:rPr lang="en-US" sz="2000" baseline="30000" dirty="0" smtClean="0">
                <a:latin typeface="Arial" pitchFamily="34" charset="0"/>
                <a:cs typeface="Arial" pitchFamily="34" charset="0"/>
              </a:rPr>
              <a:t>th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brachial arch.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Loss of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heterogenesity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of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ch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11p15.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PAX3 or PAX7 gene involves.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IN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7239000" cy="5312736"/>
          </a:xfrm>
        </p:spPr>
        <p:txBody>
          <a:bodyPr>
            <a:normAutofit/>
          </a:bodyPr>
          <a:lstStyle/>
          <a:p>
            <a:r>
              <a:rPr lang="en-US" sz="2400" i="1" u="sng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Clinical features: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Head and neck is the most common site of presentation.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Mostly seen in first decade of life.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Solitary or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polypoid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mass..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Swelling and deviation of jaw.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Pain, is nerve is involved.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IN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i="1" u="sng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Histopathology: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Embryonic </a:t>
            </a:r>
            <a:r>
              <a:rPr lang="en-US" sz="2000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rhebdomyosarcoma</a:t>
            </a:r>
            <a:r>
              <a:rPr lang="en-US" sz="20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Mixture of four cell types-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Eosinophilic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spindle cells.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Round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eosinophilic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cells.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Broad elongated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eosinophilic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cells.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Small dark staining round or spindle cells.</a:t>
            </a:r>
            <a:endParaRPr lang="en-IN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lum bright="9000" contrast="15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07" b="50388"/>
          <a:stretch>
            <a:fillRect/>
          </a:stretch>
        </p:blipFill>
        <p:spPr bwMode="auto">
          <a:xfrm>
            <a:off x="5638800" y="3065074"/>
            <a:ext cx="3281802" cy="2802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i="1" u="sng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Pleomorphic</a:t>
            </a:r>
            <a:r>
              <a:rPr lang="en-US" sz="2000" i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u="sng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rhabdomyosarcoma</a:t>
            </a:r>
            <a:r>
              <a:rPr lang="en-US" sz="2000" i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Haphazard arrangement of spindle cells.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Racket cells and ribbon cells.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Cytoplasmic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vacuoles.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Ovoid or elongated nuclei.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Atypical mitosis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IN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191000" y="2819400"/>
            <a:ext cx="4800600" cy="3093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Antony George</a:t>
            </a:r>
          </a:p>
        </p:txBody>
      </p:sp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/>
              <a:t>Classification ….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sng"/>
              <a:t>Skeletal Muscle Tumors</a:t>
            </a:r>
          </a:p>
          <a:p>
            <a:pPr lvl="1"/>
            <a:r>
              <a:rPr lang="en-US"/>
              <a:t>Benign</a:t>
            </a:r>
          </a:p>
          <a:p>
            <a:pPr lvl="2"/>
            <a:r>
              <a:rPr lang="en-US"/>
              <a:t>Rhabdomyoma</a:t>
            </a:r>
          </a:p>
          <a:p>
            <a:pPr lvl="3"/>
            <a:r>
              <a:rPr lang="en-US"/>
              <a:t>Cellular rhabdomyoma</a:t>
            </a:r>
          </a:p>
          <a:p>
            <a:pPr lvl="1"/>
            <a:r>
              <a:rPr lang="en-US"/>
              <a:t>Malignant</a:t>
            </a:r>
          </a:p>
          <a:p>
            <a:pPr lvl="2"/>
            <a:r>
              <a:rPr lang="en-US"/>
              <a:t>Rhabdomyosarcoma</a:t>
            </a:r>
          </a:p>
          <a:p>
            <a:pPr lvl="3"/>
            <a:r>
              <a:rPr lang="en-US"/>
              <a:t>Spindle Cell rhabdomyosarcoma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i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Alveolar </a:t>
            </a:r>
            <a:r>
              <a:rPr lang="en-US" sz="2000" i="1" u="sng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rhabdomyosarcoma</a:t>
            </a:r>
            <a:r>
              <a:rPr lang="en-US" sz="2000" i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Cluster of poorly differentiated oval cells.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Degenerated cells in the centre.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Multinucleated giant cells.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Bizare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mitotic figures.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Irregular pattern.</a:t>
            </a:r>
            <a:endParaRPr lang="en-IN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lum bright="-4000"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0510" r="862"/>
          <a:stretch>
            <a:fillRect/>
          </a:stretch>
        </p:blipFill>
        <p:spPr>
          <a:xfrm>
            <a:off x="4474723" y="2743200"/>
            <a:ext cx="3831077" cy="33114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7239000" cy="5007936"/>
          </a:xfrm>
        </p:spPr>
        <p:txBody>
          <a:bodyPr>
            <a:normAutofit/>
          </a:bodyPr>
          <a:lstStyle/>
          <a:p>
            <a:r>
              <a:rPr lang="en-US" sz="2000" i="1" u="sng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Botryoid</a:t>
            </a:r>
            <a:r>
              <a:rPr lang="en-US" sz="2000" i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u="sng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rhabdomyosarcoma</a:t>
            </a:r>
            <a:r>
              <a:rPr lang="en-US" sz="2000" i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Diffuse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myxoid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matrix.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Primitive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mesenchymal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cells.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Increased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cellularity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Positive for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mucopolysaccharide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staining.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Take bright red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colour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with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trichrome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stain.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IN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086600" cy="1143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Malignant peripheral nerve sheath tumor:</a:t>
            </a:r>
            <a:endParaRPr lang="en-IN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11680"/>
            <a:ext cx="7239000" cy="4846320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Spindle cell malignancy of Schwann cells.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Half of the cases are associate with neurofibromatosis-I.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 More common in lower extremities.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Involves neck, tongue, soft palate.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Central lesion involves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mandibular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nerve.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Manifest diffuse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radiolucency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IN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28525" r="9238"/>
          <a:stretch>
            <a:fillRect/>
          </a:stretch>
        </p:blipFill>
        <p:spPr bwMode="auto">
          <a:xfrm>
            <a:off x="5632938" y="3143250"/>
            <a:ext cx="3282462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7239000" cy="5388936"/>
          </a:xfrm>
        </p:spPr>
        <p:txBody>
          <a:bodyPr>
            <a:normAutofit/>
          </a:bodyPr>
          <a:lstStyle/>
          <a:p>
            <a:r>
              <a:rPr lang="en-US" sz="2400" i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Histopathology: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Spindle cells arranged in fascicles.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Hypocellular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and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myxoid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regions.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Eosinophilic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cytoplasm.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Cellular and nuclear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pleomorphism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High mitotic activity.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Three categories: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epitheloid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mesenchymal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and glandular.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IN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34393" t="1297" r="16167" b="59806"/>
          <a:stretch>
            <a:fillRect/>
          </a:stretch>
        </p:blipFill>
        <p:spPr bwMode="auto">
          <a:xfrm>
            <a:off x="4876800" y="2057400"/>
            <a:ext cx="4089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04800"/>
            <a:ext cx="4648200" cy="777240"/>
          </a:xfrm>
        </p:spPr>
        <p:txBody>
          <a:bodyPr>
            <a:normAutofit/>
          </a:bodyPr>
          <a:lstStyle/>
          <a:p>
            <a:r>
              <a:rPr lang="en-US" sz="3200" i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Kaposi’s sarcoma:</a:t>
            </a:r>
            <a:endParaRPr lang="en-IN" sz="3200" i="1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7239000" cy="4922520"/>
          </a:xfrm>
        </p:spPr>
        <p:txBody>
          <a:bodyPr>
            <a:normAutofit/>
          </a:bodyPr>
          <a:lstStyle/>
          <a:p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Multicentric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proliferation of vascular and spindle cells.</a:t>
            </a:r>
          </a:p>
          <a:p>
            <a:pPr>
              <a:buNone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Blue-red plaque.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Nodules, ulceration,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exophytic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Involves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gingiva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and palate.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Cervical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lympadenopathy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Clinical forms: classic,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andemic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immunosupression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associated and AIDS related.</a:t>
            </a:r>
          </a:p>
          <a:p>
            <a:endParaRPr lang="en-IN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lum bright="-6000" contrast="6000"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4800600" y="2590800"/>
            <a:ext cx="3429000" cy="2569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6400800" cy="5312736"/>
          </a:xfrm>
        </p:spPr>
        <p:txBody>
          <a:bodyPr>
            <a:normAutofit lnSpcReduction="10000"/>
          </a:bodyPr>
          <a:lstStyle/>
          <a:p>
            <a:r>
              <a:rPr lang="en-US" sz="2400" i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Etiology: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000" dirty="0" smtClean="0">
                <a:latin typeface="Arial" pitchFamily="34" charset="0"/>
                <a:cs typeface="Arial" pitchFamily="34" charset="0"/>
              </a:rPr>
              <a:t>Neoplasm or hyperplasia- debatable.</a:t>
            </a:r>
          </a:p>
          <a:p>
            <a:pPr algn="just"/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000" dirty="0" smtClean="0">
                <a:latin typeface="Arial" pitchFamily="34" charset="0"/>
                <a:cs typeface="Arial" pitchFamily="34" charset="0"/>
              </a:rPr>
              <a:t>Cofactor model- infectious agents, host factor and environmental factors. (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Wahman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et al 1991).</a:t>
            </a:r>
          </a:p>
          <a:p>
            <a:pPr algn="just"/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000" dirty="0" smtClean="0">
                <a:latin typeface="Arial" pitchFamily="34" charset="0"/>
                <a:cs typeface="Arial" pitchFamily="34" charset="0"/>
              </a:rPr>
              <a:t>Human herpes virus 8 is associated.</a:t>
            </a:r>
          </a:p>
          <a:p>
            <a:pPr algn="just"/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000" dirty="0" smtClean="0">
                <a:latin typeface="Arial" pitchFamily="34" charset="0"/>
                <a:cs typeface="Arial" pitchFamily="34" charset="0"/>
              </a:rPr>
              <a:t>Circulating growth factors plays a major role.</a:t>
            </a:r>
          </a:p>
          <a:p>
            <a:pPr algn="just"/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000" dirty="0" smtClean="0">
                <a:latin typeface="Arial" pitchFamily="34" charset="0"/>
                <a:cs typeface="Arial" pitchFamily="34" charset="0"/>
              </a:rPr>
              <a:t>HIV-1 tat protein, IL-1, IL-6, TNF, FGF.</a:t>
            </a:r>
          </a:p>
          <a:p>
            <a:pPr algn="just"/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000" dirty="0" smtClean="0">
                <a:latin typeface="Arial" pitchFamily="34" charset="0"/>
                <a:cs typeface="Arial" pitchFamily="34" charset="0"/>
              </a:rPr>
              <a:t>Increased incidence of HLA-DR5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IN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7239000" cy="5541336"/>
          </a:xfrm>
        </p:spPr>
        <p:txBody>
          <a:bodyPr>
            <a:normAutofit/>
          </a:bodyPr>
          <a:lstStyle/>
          <a:p>
            <a:r>
              <a:rPr lang="en-US" sz="2400" i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Histopathology: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Patch stage:</a:t>
            </a:r>
          </a:p>
          <a:p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Venules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and capillaries proliferate.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Mononuclear infiltrate.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Minimum cellular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atypia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n-US" sz="2000" i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0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Plaque stage: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Further vessel proliferation.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Atypical spindle cells.</a:t>
            </a:r>
          </a:p>
          <a:p>
            <a:endParaRPr lang="en-US" sz="2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Nodular stage:</a:t>
            </a:r>
          </a:p>
          <a:p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Hyperchromatic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spindle cells.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Moderate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pleomorphism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6" descr="http://www.medscape.com/content/2004/00/48/43/484362/art-w484362.fig4.jpg"/>
          <p:cNvPicPr>
            <a:picLocks noChangeAspect="1" noChangeArrowheads="1"/>
          </p:cNvPicPr>
          <p:nvPr/>
        </p:nvPicPr>
        <p:blipFill>
          <a:blip r:embed="rId3" cstate="print">
            <a:lum bright="-10000" contrast="10000"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15248" t="6607" r="1064" b="5301"/>
          <a:stretch>
            <a:fillRect/>
          </a:stretch>
        </p:blipFill>
        <p:spPr bwMode="auto">
          <a:xfrm>
            <a:off x="4876800" y="2228850"/>
            <a:ext cx="4038600" cy="3028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457200"/>
            <a:ext cx="4572000" cy="777240"/>
          </a:xfrm>
        </p:spPr>
        <p:txBody>
          <a:bodyPr>
            <a:normAutofit/>
          </a:bodyPr>
          <a:lstStyle/>
          <a:p>
            <a:r>
              <a:rPr lang="en-US" sz="3200" i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Ewing’s sarcoma:</a:t>
            </a:r>
            <a:endParaRPr lang="en-IN" sz="3200" i="1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7239000" cy="49530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Round cell sarcoma of bone.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Overlapping features with PNET.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Peak incidence 13 years.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Preceded by trauma.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Intermittent pain with swelling.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Facial neuralgia and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paresthesia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IN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946044"/>
            <a:ext cx="4038600" cy="268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i="1" u="sng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Radographic</a:t>
            </a:r>
            <a:r>
              <a:rPr lang="en-US" sz="2400" i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features: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Irregular diffuse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radiolucency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Some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osteophyte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formation.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Onion skin appearance.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Sun ray appearance.</a:t>
            </a:r>
            <a:endParaRPr lang="en-IN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7239000" cy="5312736"/>
          </a:xfrm>
        </p:spPr>
        <p:txBody>
          <a:bodyPr>
            <a:normAutofit/>
          </a:bodyPr>
          <a:lstStyle/>
          <a:p>
            <a:r>
              <a:rPr lang="en-US" sz="2400" i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Histological features: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Solid sheets of small round cells.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Oval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hyperchromatic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nucleus.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Filigree pattern of arrangement.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Mitotic figures are common.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Cellular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pleomorphism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and giant cells.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Geographic necrosis and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perivascular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sparring.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IN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lum bright="8000" contrast="17000"/>
          </a:blip>
          <a:srcRect r="12077"/>
          <a:stretch>
            <a:fillRect/>
          </a:stretch>
        </p:blipFill>
        <p:spPr bwMode="auto">
          <a:xfrm>
            <a:off x="4955949" y="2133600"/>
            <a:ext cx="3883251" cy="2937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Antony George</a:t>
            </a:r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/>
              <a:t>Classification ….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sng"/>
              <a:t>Vascular Tumors</a:t>
            </a:r>
          </a:p>
          <a:p>
            <a:pPr lvl="1"/>
            <a:r>
              <a:rPr lang="en-US"/>
              <a:t>Intermediate</a:t>
            </a:r>
          </a:p>
          <a:p>
            <a:pPr lvl="2"/>
            <a:r>
              <a:rPr lang="en-US"/>
              <a:t>Hemangioendothelioma</a:t>
            </a:r>
          </a:p>
          <a:p>
            <a:pPr lvl="3"/>
            <a:r>
              <a:rPr lang="en-US"/>
              <a:t>Spindle Cell</a:t>
            </a:r>
          </a:p>
          <a:p>
            <a:pPr lvl="1"/>
            <a:r>
              <a:rPr lang="en-US"/>
              <a:t>Malignant</a:t>
            </a:r>
          </a:p>
          <a:p>
            <a:pPr lvl="2"/>
            <a:r>
              <a:rPr lang="en-US"/>
              <a:t>Angiosarcoma</a:t>
            </a:r>
          </a:p>
          <a:p>
            <a:pPr lvl="2"/>
            <a:r>
              <a:rPr lang="en-US"/>
              <a:t>Kaposi Sarcoma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Antony George</a:t>
            </a:r>
          </a:p>
        </p:txBody>
      </p:sp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/>
              <a:t>Classification ….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sng"/>
              <a:t>Neural Tumors</a:t>
            </a:r>
          </a:p>
          <a:p>
            <a:pPr lvl="1"/>
            <a:r>
              <a:rPr lang="en-US"/>
              <a:t>Benign</a:t>
            </a:r>
          </a:p>
          <a:p>
            <a:pPr lvl="2"/>
            <a:r>
              <a:rPr lang="en-US"/>
              <a:t>Traumatic Neuroma</a:t>
            </a:r>
          </a:p>
          <a:p>
            <a:pPr lvl="2"/>
            <a:r>
              <a:rPr lang="en-US"/>
              <a:t>Neurofibroma</a:t>
            </a:r>
          </a:p>
          <a:p>
            <a:pPr lvl="2"/>
            <a:r>
              <a:rPr lang="en-US"/>
              <a:t>Neurofibromatosis</a:t>
            </a:r>
          </a:p>
          <a:p>
            <a:pPr lvl="2"/>
            <a:r>
              <a:rPr lang="en-US"/>
              <a:t>Schwannoma </a:t>
            </a:r>
          </a:p>
          <a:p>
            <a:pPr lvl="3"/>
            <a:r>
              <a:rPr lang="en-US"/>
              <a:t>Cellular Schwannoma</a:t>
            </a:r>
          </a:p>
          <a:p>
            <a:pPr lvl="3"/>
            <a:r>
              <a:rPr lang="en-US"/>
              <a:t>Ancient Schwannoma</a:t>
            </a:r>
          </a:p>
          <a:p>
            <a:pPr lvl="1"/>
            <a:r>
              <a:rPr lang="en-US"/>
              <a:t>Malignant</a:t>
            </a:r>
          </a:p>
          <a:p>
            <a:pPr lvl="2"/>
            <a:r>
              <a:rPr lang="en-US"/>
              <a:t>Neurofibrosarcoma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228600"/>
            <a:ext cx="3581400" cy="777240"/>
          </a:xfrm>
        </p:spPr>
        <p:txBody>
          <a:bodyPr>
            <a:normAutofit/>
          </a:bodyPr>
          <a:lstStyle/>
          <a:p>
            <a:r>
              <a:rPr lang="en-US" sz="3200" i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Introduction:</a:t>
            </a:r>
            <a:endParaRPr lang="en-IN" sz="3200" i="1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76400"/>
            <a:ext cx="7239000" cy="4800600"/>
          </a:xfrm>
        </p:spPr>
        <p:txBody>
          <a:bodyPr>
            <a:normAutofit/>
          </a:bodyPr>
          <a:lstStyle/>
          <a:p>
            <a:pPr algn="just"/>
            <a:r>
              <a:rPr lang="en-US" sz="2000" dirty="0" smtClean="0">
                <a:latin typeface="Arial" pitchFamily="34" charset="0"/>
                <a:cs typeface="Arial" pitchFamily="34" charset="0"/>
              </a:rPr>
              <a:t> Malignant soft tissue tumors are uncommon malignancies.</a:t>
            </a:r>
          </a:p>
          <a:p>
            <a:pPr algn="just"/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000" dirty="0" smtClean="0">
                <a:latin typeface="Arial" pitchFamily="34" charset="0"/>
                <a:cs typeface="Arial" pitchFamily="34" charset="0"/>
              </a:rPr>
              <a:t> Represents 4-8% malignancies of maxillofacial region.</a:t>
            </a:r>
          </a:p>
          <a:p>
            <a:pPr algn="just"/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000" dirty="0" smtClean="0">
                <a:latin typeface="Arial" pitchFamily="34" charset="0"/>
                <a:cs typeface="Arial" pitchFamily="34" charset="0"/>
              </a:rPr>
              <a:t>Associated with considerable morbidity and mortality.</a:t>
            </a:r>
          </a:p>
          <a:p>
            <a:pPr algn="just"/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Rhabdomyosarcoma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–most common in children.</a:t>
            </a:r>
          </a:p>
          <a:p>
            <a:pPr algn="just"/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000" dirty="0" smtClean="0">
                <a:latin typeface="Arial" pitchFamily="34" charset="0"/>
                <a:cs typeface="Arial" pitchFamily="34" charset="0"/>
              </a:rPr>
              <a:t>Most common in adults-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osteogenic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sarcoma.</a:t>
            </a:r>
          </a:p>
          <a:p>
            <a:pPr algn="just"/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IN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1512</TotalTime>
  <Words>1968</Words>
  <Application>Microsoft Office PowerPoint</Application>
  <PresentationFormat>On-screen Show (4:3)</PresentationFormat>
  <Paragraphs>771</Paragraphs>
  <Slides>69</Slides>
  <Notes>57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0" baseType="lpstr">
      <vt:lpstr>Opulent</vt:lpstr>
      <vt:lpstr>Malignant connective tissue tumours- </vt:lpstr>
      <vt:lpstr>Classification</vt:lpstr>
      <vt:lpstr>Classification ….</vt:lpstr>
      <vt:lpstr>Classification ….</vt:lpstr>
      <vt:lpstr>Classification ….</vt:lpstr>
      <vt:lpstr>Classification ….</vt:lpstr>
      <vt:lpstr>Classification ….</vt:lpstr>
      <vt:lpstr>Classification ….</vt:lpstr>
      <vt:lpstr>Introduction:</vt:lpstr>
      <vt:lpstr>Etiology:</vt:lpstr>
      <vt:lpstr>Fibrosarcoma: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Malignant fibrous histiocytoma:</vt:lpstr>
      <vt:lpstr>Slide 21</vt:lpstr>
      <vt:lpstr>Slide 22</vt:lpstr>
      <vt:lpstr>Slide 23</vt:lpstr>
      <vt:lpstr>Slide 24</vt:lpstr>
      <vt:lpstr>Hemangioendothelioma:</vt:lpstr>
      <vt:lpstr>Slide 26</vt:lpstr>
      <vt:lpstr>Slide 27</vt:lpstr>
      <vt:lpstr>Slide 28</vt:lpstr>
      <vt:lpstr>Slide 29</vt:lpstr>
      <vt:lpstr>Slide 30</vt:lpstr>
      <vt:lpstr>Slide 31</vt:lpstr>
      <vt:lpstr>Hemangiopericytoma:</vt:lpstr>
      <vt:lpstr>Slide 33</vt:lpstr>
      <vt:lpstr>Slide 34</vt:lpstr>
      <vt:lpstr>Slide 35</vt:lpstr>
      <vt:lpstr>Osteosarcoma: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A, This massive tumor had been present for many months before the patient sought treatment. S, Intraoral photograph of the tumor mass. C. The panoramic radiograph shows a "sunburst" pattern of trabeculation within the tumor.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Leiomyosarcoma:</vt:lpstr>
      <vt:lpstr>Slide 54</vt:lpstr>
      <vt:lpstr>Rhabdomyosarcoma:</vt:lpstr>
      <vt:lpstr>Slide 56</vt:lpstr>
      <vt:lpstr>Slide 57</vt:lpstr>
      <vt:lpstr>Slide 58</vt:lpstr>
      <vt:lpstr>Slide 59</vt:lpstr>
      <vt:lpstr>Slide 60</vt:lpstr>
      <vt:lpstr>Slide 61</vt:lpstr>
      <vt:lpstr>Malignant peripheral nerve sheath tumor:</vt:lpstr>
      <vt:lpstr>Slide 63</vt:lpstr>
      <vt:lpstr>Kaposi’s sarcoma:</vt:lpstr>
      <vt:lpstr>Slide 65</vt:lpstr>
      <vt:lpstr>Slide 66</vt:lpstr>
      <vt:lpstr>Ewing’s sarcoma:</vt:lpstr>
      <vt:lpstr>Slide 68</vt:lpstr>
      <vt:lpstr>Slide 69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Soft tissue tumours- part-2</dc:title>
  <dc:creator>Kamal</dc:creator>
  <cp:lastModifiedBy>HOD</cp:lastModifiedBy>
  <cp:revision>143</cp:revision>
  <dcterms:created xsi:type="dcterms:W3CDTF">2006-08-16T00:00:00Z</dcterms:created>
  <dcterms:modified xsi:type="dcterms:W3CDTF">2019-09-28T04:01:40Z</dcterms:modified>
</cp:coreProperties>
</file>