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5"/>
  </p:notesMasterIdLst>
  <p:sldIdLst>
    <p:sldId id="262" r:id="rId2"/>
    <p:sldId id="263" r:id="rId3"/>
    <p:sldId id="269" r:id="rId4"/>
    <p:sldId id="270" r:id="rId5"/>
    <p:sldId id="258" r:id="rId6"/>
    <p:sldId id="259" r:id="rId7"/>
    <p:sldId id="260" r:id="rId8"/>
    <p:sldId id="264" r:id="rId9"/>
    <p:sldId id="261" r:id="rId10"/>
    <p:sldId id="265" r:id="rId11"/>
    <p:sldId id="266" r:id="rId12"/>
    <p:sldId id="267" r:id="rId13"/>
    <p:sldId id="268" r:id="rId1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103" d="100"/>
          <a:sy n="103" d="100"/>
        </p:scale>
        <p:origin x="-204" y="-84"/>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489C581-AD9E-4055-B8B3-577922F4CB6C}" type="datetimeFigureOut">
              <a:rPr lang="en-US" smtClean="0"/>
              <a:pPr/>
              <a:t>2/5/2018</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A256257-926C-433F-B2E9-643CB8494E17}" type="slidenum">
              <a:rPr lang="en-US" smtClean="0"/>
              <a:pPr/>
              <a:t>‹#›</a:t>
            </a:fld>
            <a:endParaRPr lang="en-US"/>
          </a:p>
        </p:txBody>
      </p:sp>
    </p:spTree>
    <p:extLst>
      <p:ext uri="{BB962C8B-B14F-4D97-AF65-F5344CB8AC3E}">
        <p14:creationId xmlns="" xmlns:p14="http://schemas.microsoft.com/office/powerpoint/2010/main" val="354380703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A50007D-50E6-4D84-B644-456AEFF4EDE0}" type="slidenum">
              <a:rPr lang="en-US" smtClean="0"/>
              <a:pPr/>
              <a:t>3</a:t>
            </a:fld>
            <a:endParaRPr lang="en-US"/>
          </a:p>
        </p:txBody>
      </p:sp>
    </p:spTree>
    <p:extLst>
      <p:ext uri="{BB962C8B-B14F-4D97-AF65-F5344CB8AC3E}">
        <p14:creationId xmlns="" xmlns:p14="http://schemas.microsoft.com/office/powerpoint/2010/main" val="251573934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2/5/2018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2/5/2018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2/5/2018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2/5/2018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2/5/2018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2/5/2018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2/5/2018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2/5/2018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2/5/2018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2/5/2018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2/5/2018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2/5/2018</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ctrTitle"/>
          </p:nvPr>
        </p:nvSpPr>
        <p:spPr>
          <a:xfrm>
            <a:off x="76200" y="2209800"/>
            <a:ext cx="8458200" cy="1470025"/>
          </a:xfrm>
        </p:spPr>
        <p:txBody>
          <a:bodyPr/>
          <a:lstStyle/>
          <a:p>
            <a:pPr eaLnBrk="1" hangingPunct="1"/>
            <a:r>
              <a:rPr lang="en-US" dirty="0" smtClean="0"/>
              <a:t> MANDIBULAR LATERAL INCISORS</a:t>
            </a:r>
          </a:p>
        </p:txBody>
      </p:sp>
      <p:sp>
        <p:nvSpPr>
          <p:cNvPr id="5123" name="Rectangle 2"/>
          <p:cNvSpPr>
            <a:spLocks noChangeArrowheads="1"/>
          </p:cNvSpPr>
          <p:nvPr/>
        </p:nvSpPr>
        <p:spPr bwMode="auto">
          <a:xfrm>
            <a:off x="1828800" y="4449763"/>
            <a:ext cx="5486400" cy="1569660"/>
          </a:xfrm>
          <a:prstGeom prst="rect">
            <a:avLst/>
          </a:prstGeom>
          <a:noFill/>
          <a:ln w="9525">
            <a:noFill/>
            <a:miter lim="800000"/>
            <a:headEnd/>
            <a:tailEnd/>
          </a:ln>
        </p:spPr>
        <p:txBody>
          <a:bodyPr>
            <a:spAutoFit/>
          </a:bodyPr>
          <a:lstStyle/>
          <a:p>
            <a:pPr algn="ctr" eaLnBrk="1" hangingPunct="1">
              <a:spcBef>
                <a:spcPct val="50000"/>
              </a:spcBef>
            </a:pPr>
            <a:r>
              <a:rPr lang="en-US" sz="3200" dirty="0">
                <a:latin typeface="Times New Roman" pitchFamily="18" charset="0"/>
                <a:cs typeface="Times New Roman" pitchFamily="18" charset="0"/>
              </a:rPr>
              <a:t>Dept Of Dental Anatomy, Embryology &amp; Histology</a:t>
            </a:r>
            <a:r>
              <a:rPr lang="en-US" sz="3200">
                <a:latin typeface="Times New Roman" pitchFamily="18" charset="0"/>
                <a:cs typeface="Times New Roman" pitchFamily="18" charset="0"/>
              </a:rPr>
              <a:t/>
            </a:r>
            <a:br>
              <a:rPr lang="en-US" sz="3200">
                <a:latin typeface="Times New Roman" pitchFamily="18" charset="0"/>
                <a:cs typeface="Times New Roman" pitchFamily="18" charset="0"/>
              </a:rPr>
            </a:br>
            <a:endParaRPr lang="en-US" sz="3200" dirty="0">
              <a:latin typeface="Times New Roman" pitchFamily="18"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endParaRPr lang="en-US"/>
          </a:p>
        </p:txBody>
      </p:sp>
      <p:pic>
        <p:nvPicPr>
          <p:cNvPr id="6" name="Picture 4" descr="F:\The Permanent Mandibular Incisors (1)\scans-incisors\scan0004.jpg"/>
          <p:cNvPicPr>
            <a:picLocks noChangeAspect="1" noChangeArrowheads="1"/>
          </p:cNvPicPr>
          <p:nvPr/>
        </p:nvPicPr>
        <p:blipFill>
          <a:blip r:embed="rId2"/>
          <a:srcRect l="30104" t="49632" r="43369" b="31848"/>
          <a:stretch>
            <a:fillRect/>
          </a:stretch>
        </p:blipFill>
        <p:spPr>
          <a:xfrm>
            <a:off x="2743200" y="2438400"/>
            <a:ext cx="3394075" cy="2667000"/>
          </a:xfrm>
          <a:prstGeom prst="rect">
            <a:avLst/>
          </a:prstGeom>
          <a:noFill/>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itle 4"/>
          <p:cNvSpPr>
            <a:spLocks noGrp="1"/>
          </p:cNvSpPr>
          <p:nvPr>
            <p:ph type="title"/>
          </p:nvPr>
        </p:nvSpPr>
        <p:spPr/>
        <p:txBody>
          <a:bodyPr/>
          <a:lstStyle/>
          <a:p>
            <a:r>
              <a:rPr lang="en-US" smtClean="0"/>
              <a:t>Summary </a:t>
            </a:r>
          </a:p>
        </p:txBody>
      </p:sp>
      <p:sp>
        <p:nvSpPr>
          <p:cNvPr id="29699" name="Content Placeholder 5"/>
          <p:cNvSpPr>
            <a:spLocks noGrp="1"/>
          </p:cNvSpPr>
          <p:nvPr>
            <p:ph idx="1"/>
          </p:nvPr>
        </p:nvSpPr>
        <p:spPr/>
        <p:txBody>
          <a:bodyPr/>
          <a:lstStyle/>
          <a:p>
            <a:pPr>
              <a:buClr>
                <a:schemeClr val="tx1"/>
              </a:buClr>
              <a:buSzPts val="2800"/>
              <a:buFont typeface="Arial" charset="0"/>
              <a:buChar char="–"/>
            </a:pPr>
            <a:r>
              <a:rPr lang="en-US" dirty="0" smtClean="0">
                <a:latin typeface="Calibri" pitchFamily="34" charset="0"/>
              </a:rPr>
              <a:t>Various aspects of mandibular lateral   incisors</a:t>
            </a:r>
          </a:p>
          <a:p>
            <a:pPr>
              <a:buClr>
                <a:schemeClr val="tx1"/>
              </a:buClr>
              <a:buSzPts val="2800"/>
              <a:buFont typeface="Arial" charset="0"/>
              <a:buChar char="–"/>
            </a:pPr>
            <a:r>
              <a:rPr lang="en-US" dirty="0" smtClean="0">
                <a:latin typeface="Calibri" pitchFamily="34" charset="0"/>
              </a:rPr>
              <a:t> Identifying features of mandibular lateral incisors</a:t>
            </a:r>
          </a:p>
          <a:p>
            <a:pPr>
              <a:buClr>
                <a:schemeClr val="tx1"/>
              </a:buClr>
              <a:buSzPts val="2800"/>
              <a:buFont typeface="Arial" charset="0"/>
              <a:buChar char="–"/>
            </a:pPr>
            <a:r>
              <a:rPr lang="en-US" dirty="0" smtClean="0">
                <a:latin typeface="Calibri" pitchFamily="34" charset="0"/>
              </a:rPr>
              <a:t> Differentiating features between right and left  maxillary lateral incisors</a:t>
            </a:r>
            <a:endParaRPr lang="en-US" dirty="0" smtClean="0"/>
          </a:p>
          <a:p>
            <a:pPr eaLnBrk="1" hangingPunct="1"/>
            <a:endParaRPr lang="en-US" dirty="0" smtClean="0"/>
          </a:p>
          <a:p>
            <a:endParaRPr lang="en-US" dirty="0" smtClean="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Title 1"/>
          <p:cNvSpPr>
            <a:spLocks noGrp="1"/>
          </p:cNvSpPr>
          <p:nvPr>
            <p:ph type="title"/>
          </p:nvPr>
        </p:nvSpPr>
        <p:spPr/>
        <p:txBody>
          <a:bodyPr/>
          <a:lstStyle/>
          <a:p>
            <a:r>
              <a:rPr lang="en-US" smtClean="0"/>
              <a:t>BIBLIOGRAPHY</a:t>
            </a:r>
          </a:p>
        </p:txBody>
      </p:sp>
      <p:sp>
        <p:nvSpPr>
          <p:cNvPr id="30723" name="Content Placeholder 2"/>
          <p:cNvSpPr>
            <a:spLocks noGrp="1"/>
          </p:cNvSpPr>
          <p:nvPr>
            <p:ph idx="1"/>
          </p:nvPr>
        </p:nvSpPr>
        <p:spPr>
          <a:solidFill>
            <a:schemeClr val="bg1"/>
          </a:solidFill>
        </p:spPr>
        <p:txBody>
          <a:bodyPr/>
          <a:lstStyle/>
          <a:p>
            <a:pPr marL="273050" indent="-273050">
              <a:spcBef>
                <a:spcPct val="20000"/>
              </a:spcBef>
              <a:buClr>
                <a:schemeClr val="accent1"/>
              </a:buClr>
              <a:buSzPct val="85000"/>
              <a:buFont typeface="Wingdings 2" pitchFamily="18" charset="2"/>
              <a:buChar char=""/>
            </a:pPr>
            <a:r>
              <a:rPr lang="en-US" sz="2400" smtClean="0"/>
              <a:t>Wheeler’s Dental Anatomy, Physiology and Occlusion  Ash, M. M. 6</a:t>
            </a:r>
            <a:r>
              <a:rPr lang="en-US" sz="2400" baseline="30000" smtClean="0"/>
              <a:t>th</a:t>
            </a:r>
            <a:r>
              <a:rPr lang="en-US" sz="2400" smtClean="0"/>
              <a:t> edition.</a:t>
            </a:r>
          </a:p>
          <a:p>
            <a:pPr marL="273050" indent="-273050">
              <a:spcBef>
                <a:spcPct val="20000"/>
              </a:spcBef>
              <a:buClr>
                <a:schemeClr val="accent1"/>
              </a:buClr>
              <a:buSzPct val="85000"/>
              <a:buFont typeface="Wingdings 2" pitchFamily="18" charset="2"/>
              <a:buChar char=""/>
            </a:pPr>
            <a:r>
              <a:rPr lang="en-US" sz="2400" smtClean="0"/>
              <a:t>Oral Development and Histology  Avery, j. K.1</a:t>
            </a:r>
            <a:r>
              <a:rPr lang="en-US" sz="2400" baseline="30000" smtClean="0"/>
              <a:t>st</a:t>
            </a:r>
            <a:r>
              <a:rPr lang="en-US" sz="2400" smtClean="0"/>
              <a:t> edition.</a:t>
            </a:r>
          </a:p>
          <a:p>
            <a:pPr marL="273050" indent="-273050">
              <a:spcBef>
                <a:spcPct val="20000"/>
              </a:spcBef>
              <a:buClr>
                <a:schemeClr val="bg2"/>
              </a:buClr>
              <a:buSzPct val="75000"/>
              <a:buFont typeface="Wingdings 2" pitchFamily="18" charset="2"/>
              <a:buChar char=""/>
            </a:pPr>
            <a:r>
              <a:rPr lang="en-US" sz="2400" smtClean="0"/>
              <a:t>Color Atlas And Text Book Of Oral Anatomy, Histology Berkovitz, B. 1</a:t>
            </a:r>
            <a:r>
              <a:rPr lang="en-US" sz="2400" baseline="30000" smtClean="0"/>
              <a:t>ST</a:t>
            </a:r>
            <a:r>
              <a:rPr lang="en-US" sz="2400" smtClean="0"/>
              <a:t> edition.</a:t>
            </a:r>
          </a:p>
          <a:p>
            <a:pPr marL="273050" indent="-273050">
              <a:spcBef>
                <a:spcPct val="20000"/>
              </a:spcBef>
              <a:buClr>
                <a:schemeClr val="bg2"/>
              </a:buClr>
              <a:buSzPct val="75000"/>
              <a:buFont typeface="Wingdings 2" pitchFamily="18" charset="2"/>
              <a:buChar char=""/>
            </a:pPr>
            <a:r>
              <a:rPr lang="en-US" sz="2400" smtClean="0"/>
              <a:t>Orban's Oral Histology and Embryology  Bhaskar, s. N.11</a:t>
            </a:r>
            <a:r>
              <a:rPr lang="en-US" sz="2400" baseline="30000" smtClean="0"/>
              <a:t>th</a:t>
            </a:r>
            <a:r>
              <a:rPr lang="en-US" sz="2400" smtClean="0"/>
              <a:t> edition.</a:t>
            </a:r>
          </a:p>
          <a:p>
            <a:pPr marL="273050" indent="-273050">
              <a:spcBef>
                <a:spcPct val="20000"/>
              </a:spcBef>
              <a:buClr>
                <a:schemeClr val="bg2"/>
              </a:buClr>
              <a:buSzPct val="75000"/>
              <a:buFont typeface="Wingdings 2" pitchFamily="18" charset="2"/>
              <a:buChar char=""/>
            </a:pPr>
            <a:r>
              <a:rPr lang="en-US" sz="2400" smtClean="0"/>
              <a:t>Oral Histology : Development, Structure and Funct Tencate, a. R. 4</a:t>
            </a:r>
            <a:r>
              <a:rPr lang="en-US" sz="2400" baseline="30000" smtClean="0"/>
              <a:t>th</a:t>
            </a:r>
            <a:r>
              <a:rPr lang="en-US" sz="2400" smtClean="0"/>
              <a:t> edition.</a:t>
            </a:r>
          </a:p>
          <a:p>
            <a:pPr marL="273050" indent="-273050">
              <a:spcBef>
                <a:spcPct val="20000"/>
              </a:spcBef>
              <a:buClr>
                <a:schemeClr val="bg2"/>
              </a:buClr>
              <a:buSzPct val="75000"/>
              <a:buFont typeface="Wingdings 2" pitchFamily="18" charset="2"/>
              <a:buChar char=""/>
            </a:pPr>
            <a:r>
              <a:rPr lang="en-US" sz="2400" smtClean="0"/>
              <a:t>Dental Embryology, Histology &amp; Anatomy. Marry Bath- Balogh Inergaret. 2</a:t>
            </a:r>
            <a:r>
              <a:rPr lang="en-US" sz="2400" baseline="30000" smtClean="0"/>
              <a:t>nd</a:t>
            </a:r>
            <a:r>
              <a:rPr lang="en-US" sz="2400" smtClean="0"/>
              <a:t> edition.</a:t>
            </a:r>
          </a:p>
          <a:p>
            <a:pPr marL="273050" indent="-273050">
              <a:spcBef>
                <a:spcPct val="20000"/>
              </a:spcBef>
              <a:buClr>
                <a:schemeClr val="bg2"/>
              </a:buClr>
              <a:buSzPct val="75000"/>
              <a:buFont typeface="Wingdings 2" pitchFamily="18" charset="2"/>
              <a:buChar char=""/>
            </a:pPr>
            <a:endParaRPr lang="en-US" sz="2400" smtClean="0"/>
          </a:p>
          <a:p>
            <a:pPr marL="273050" indent="-273050">
              <a:spcBef>
                <a:spcPct val="20000"/>
              </a:spcBef>
              <a:buClr>
                <a:schemeClr val="bg2"/>
              </a:buClr>
              <a:buSzPct val="75000"/>
              <a:buFont typeface="Wingdings 2" pitchFamily="18" charset="2"/>
              <a:buChar char=""/>
            </a:pPr>
            <a:endParaRPr lang="en-US" sz="2400" smtClean="0"/>
          </a:p>
          <a:p>
            <a:pPr marL="273050" indent="-273050">
              <a:spcBef>
                <a:spcPct val="20000"/>
              </a:spcBef>
              <a:buClr>
                <a:schemeClr val="bg2"/>
              </a:buClr>
              <a:buSzPct val="75000"/>
              <a:buFont typeface="Wingdings 2" pitchFamily="18" charset="2"/>
              <a:buChar char=""/>
            </a:pPr>
            <a:endParaRPr lang="en-US" sz="2400" smtClean="0"/>
          </a:p>
          <a:p>
            <a:pPr marL="273050" indent="-273050">
              <a:spcBef>
                <a:spcPct val="20000"/>
              </a:spcBef>
              <a:buClr>
                <a:schemeClr val="bg2"/>
              </a:buClr>
              <a:buSzPct val="75000"/>
              <a:buFont typeface="Wingdings 2" pitchFamily="18" charset="2"/>
              <a:buChar char=""/>
            </a:pPr>
            <a:endParaRPr lang="en-US" sz="2400" smtClean="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Title 1"/>
          <p:cNvSpPr>
            <a:spLocks noGrp="1"/>
          </p:cNvSpPr>
          <p:nvPr>
            <p:ph type="title"/>
          </p:nvPr>
        </p:nvSpPr>
        <p:spPr/>
        <p:txBody>
          <a:bodyPr/>
          <a:lstStyle/>
          <a:p>
            <a:endParaRPr lang="en-US" smtClean="0">
              <a:solidFill>
                <a:srgbClr val="7B9899"/>
              </a:solidFill>
            </a:endParaRPr>
          </a:p>
        </p:txBody>
      </p:sp>
      <p:sp>
        <p:nvSpPr>
          <p:cNvPr id="31747" name="Content Placeholder 2"/>
          <p:cNvSpPr>
            <a:spLocks noGrp="1"/>
          </p:cNvSpPr>
          <p:nvPr>
            <p:ph sz="quarter" idx="1"/>
          </p:nvPr>
        </p:nvSpPr>
        <p:spPr>
          <a:xfrm>
            <a:off x="301625" y="1527175"/>
            <a:ext cx="8504238" cy="4572000"/>
          </a:xfrm>
        </p:spPr>
        <p:txBody>
          <a:bodyPr/>
          <a:lstStyle/>
          <a:p>
            <a:endParaRPr lang="en-US" smtClean="0"/>
          </a:p>
        </p:txBody>
      </p:sp>
      <p:sp>
        <p:nvSpPr>
          <p:cNvPr id="4" name="Rectangle 3"/>
          <p:cNvSpPr/>
          <p:nvPr/>
        </p:nvSpPr>
        <p:spPr>
          <a:xfrm>
            <a:off x="1859558" y="2967335"/>
            <a:ext cx="3869970" cy="923330"/>
          </a:xfrm>
          <a:prstGeom prst="rect">
            <a:avLst/>
          </a:prstGeom>
          <a:noFill/>
        </p:spPr>
        <p:txBody>
          <a:bodyPr wrap="none">
            <a:spAutoFit/>
          </a:bodyPr>
          <a:lstStyle/>
          <a:p>
            <a:pPr algn="ctr">
              <a:defRPr/>
            </a:pPr>
            <a:r>
              <a:rPr lang="en-US" sz="5400" b="1" dirty="0">
                <a:ln w="900" cmpd="sng">
                  <a:solidFill>
                    <a:schemeClr val="accent1">
                      <a:satMod val="190000"/>
                      <a:alpha val="55000"/>
                    </a:schemeClr>
                  </a:solidFill>
                  <a:prstDash val="solid"/>
                </a:ln>
                <a:solidFill>
                  <a:schemeClr val="accent1">
                    <a:satMod val="200000"/>
                    <a:tint val="3000"/>
                  </a:schemeClr>
                </a:solidFill>
                <a:effectLst>
                  <a:innerShdw blurRad="101600" dist="76200" dir="5400000">
                    <a:schemeClr val="accent1">
                      <a:satMod val="190000"/>
                      <a:tint val="100000"/>
                      <a:alpha val="74000"/>
                    </a:schemeClr>
                  </a:innerShdw>
                </a:effectLst>
              </a:rPr>
              <a:t>Thank You</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a:pPr>
            <a:r>
              <a:rPr lang="en-US" dirty="0">
                <a:latin typeface="Times New Roman" pitchFamily="18" charset="0"/>
                <a:cs typeface="Times New Roman" pitchFamily="18" charset="0"/>
              </a:rPr>
              <a:t>Purpose Statement</a:t>
            </a:r>
            <a:endParaRPr lang="en-US" dirty="0"/>
          </a:p>
        </p:txBody>
      </p:sp>
      <p:sp>
        <p:nvSpPr>
          <p:cNvPr id="6147" name="Content Placeholder 2"/>
          <p:cNvSpPr>
            <a:spLocks noGrp="1"/>
          </p:cNvSpPr>
          <p:nvPr>
            <p:ph idx="1"/>
          </p:nvPr>
        </p:nvSpPr>
        <p:spPr>
          <a:xfrm>
            <a:off x="457200" y="1219200"/>
            <a:ext cx="8229600" cy="4324350"/>
          </a:xfrm>
        </p:spPr>
        <p:txBody>
          <a:bodyPr>
            <a:normAutofit/>
          </a:bodyPr>
          <a:lstStyle/>
          <a:p>
            <a:pPr eaLnBrk="1" hangingPunct="1">
              <a:lnSpc>
                <a:spcPct val="150000"/>
              </a:lnSpc>
              <a:buClr>
                <a:schemeClr val="tx1"/>
              </a:buClr>
              <a:buSzPts val="3200"/>
              <a:buFont typeface="Calibri" pitchFamily="34" charset="0"/>
              <a:buChar char="•"/>
            </a:pPr>
            <a:r>
              <a:rPr lang="en-US" sz="2800" dirty="0" smtClean="0">
                <a:latin typeface="Calibri" pitchFamily="34" charset="0"/>
              </a:rPr>
              <a:t>At  the end of the lecture student should be able to describe various aspects of mandibular lateral   incisors, enumerate identifying features of mandibular lateral incisors, enlist differentiating features between right and left  Mandibular lateral incisors</a:t>
            </a:r>
            <a:endParaRPr lang="en-US" sz="2800" dirty="0" smtClean="0"/>
          </a:p>
          <a:p>
            <a:pPr eaLnBrk="1" hangingPunct="1">
              <a:lnSpc>
                <a:spcPct val="150000"/>
              </a:lnSpc>
            </a:pPr>
            <a:endParaRPr lang="en-US" sz="2800" dirty="0" smtClean="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1143000"/>
          </a:xfrm>
        </p:spPr>
        <p:txBody>
          <a:bodyPr/>
          <a:lstStyle/>
          <a:p>
            <a:pPr>
              <a:defRPr/>
            </a:pPr>
            <a:r>
              <a:rPr lang="en-US" dirty="0" smtClean="0">
                <a:effectLst/>
                <a:latin typeface="Times New Roman" pitchFamily="18" charset="0"/>
                <a:cs typeface="Times New Roman" pitchFamily="18" charset="0"/>
              </a:rPr>
              <a:t>Learning Objectives </a:t>
            </a:r>
            <a:endParaRPr lang="en-US" dirty="0"/>
          </a:p>
        </p:txBody>
      </p:sp>
      <p:sp>
        <p:nvSpPr>
          <p:cNvPr id="3" name="Content Placeholder 2"/>
          <p:cNvSpPr>
            <a:spLocks noGrp="1"/>
          </p:cNvSpPr>
          <p:nvPr>
            <p:ph idx="1"/>
          </p:nvPr>
        </p:nvSpPr>
        <p:spPr>
          <a:xfrm>
            <a:off x="457200" y="685800"/>
            <a:ext cx="8229600" cy="4530725"/>
          </a:xfrm>
        </p:spPr>
        <p:txBody>
          <a:bodyPr/>
          <a:lstStyle/>
          <a:p>
            <a:pPr>
              <a:defRPr/>
            </a:pPr>
            <a:r>
              <a:rPr lang="en-US" dirty="0" smtClean="0">
                <a:effectLst/>
                <a:latin typeface="Times New Roman" pitchFamily="18" charset="0"/>
                <a:cs typeface="Times New Roman" pitchFamily="18" charset="0"/>
              </a:rPr>
              <a:t>At the end of the lecture the student should be able to</a:t>
            </a:r>
            <a:endParaRPr lang="en-US" dirty="0"/>
          </a:p>
        </p:txBody>
      </p:sp>
      <p:graphicFrame>
        <p:nvGraphicFramePr>
          <p:cNvPr id="4" name="Table 3"/>
          <p:cNvGraphicFramePr>
            <a:graphicFrameLocks noGrp="1"/>
          </p:cNvGraphicFramePr>
          <p:nvPr>
            <p:extLst>
              <p:ext uri="{D42A27DB-BD31-4B8C-83A1-F6EECF244321}">
                <p14:modId xmlns="" xmlns:p14="http://schemas.microsoft.com/office/powerpoint/2010/main" val="3201679711"/>
              </p:ext>
            </p:extLst>
          </p:nvPr>
        </p:nvGraphicFramePr>
        <p:xfrm>
          <a:off x="304800" y="1981200"/>
          <a:ext cx="8686800" cy="4236719"/>
        </p:xfrm>
        <a:graphic>
          <a:graphicData uri="http://schemas.openxmlformats.org/drawingml/2006/table">
            <a:tbl>
              <a:tblPr firstRow="1" bandRow="1">
                <a:tableStyleId>{5C22544A-7EE6-4342-B048-85BDC9FD1C3A}</a:tableStyleId>
              </a:tblPr>
              <a:tblGrid>
                <a:gridCol w="609600"/>
                <a:gridCol w="3429000"/>
                <a:gridCol w="1447800"/>
                <a:gridCol w="1066800"/>
                <a:gridCol w="1066800"/>
                <a:gridCol w="1066800"/>
              </a:tblGrid>
              <a:tr h="761999">
                <a:tc>
                  <a:txBody>
                    <a:bodyPr/>
                    <a:lstStyle/>
                    <a:p>
                      <a:r>
                        <a:rPr lang="en-US" dirty="0" smtClean="0">
                          <a:latin typeface="Times New Roman" pitchFamily="18" charset="0"/>
                          <a:cs typeface="Times New Roman" pitchFamily="18" charset="0"/>
                        </a:rPr>
                        <a:t>S.N.</a:t>
                      </a:r>
                      <a:endParaRPr lang="en-US" dirty="0">
                        <a:latin typeface="Times New Roman" pitchFamily="18" charset="0"/>
                        <a:cs typeface="Times New Roman" pitchFamily="18" charset="0"/>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mtClean="0">
                          <a:effectLst/>
                          <a:latin typeface="Times New Roman" pitchFamily="18" charset="0"/>
                          <a:cs typeface="Times New Roman" pitchFamily="18" charset="0"/>
                        </a:rPr>
                        <a:t>Learning Objectives </a:t>
                      </a:r>
                      <a:endParaRPr lang="en-US" smtClean="0">
                        <a:latin typeface="Times New Roman" pitchFamily="18" charset="0"/>
                        <a:cs typeface="Times New Roman" pitchFamily="18" charset="0"/>
                      </a:endParaRPr>
                    </a:p>
                    <a:p>
                      <a:endParaRPr lang="en-US" dirty="0">
                        <a:latin typeface="Times New Roman" pitchFamily="18" charset="0"/>
                        <a:cs typeface="Times New Roman" pitchFamily="18" charset="0"/>
                      </a:endParaRPr>
                    </a:p>
                  </a:txBody>
                  <a:tcPr/>
                </a:tc>
                <a:tc>
                  <a:txBody>
                    <a:bodyPr/>
                    <a:lstStyle/>
                    <a:p>
                      <a:r>
                        <a:rPr lang="en-US" dirty="0" smtClean="0">
                          <a:latin typeface="Times New Roman" pitchFamily="18" charset="0"/>
                          <a:cs typeface="Times New Roman" pitchFamily="18" charset="0"/>
                        </a:rPr>
                        <a:t>Domain </a:t>
                      </a:r>
                      <a:endParaRPr lang="en-US" dirty="0">
                        <a:latin typeface="Times New Roman" pitchFamily="18" charset="0"/>
                        <a:cs typeface="Times New Roman" pitchFamily="18" charset="0"/>
                      </a:endParaRPr>
                    </a:p>
                  </a:txBody>
                  <a:tcPr/>
                </a:tc>
                <a:tc>
                  <a:txBody>
                    <a:bodyPr/>
                    <a:lstStyle/>
                    <a:p>
                      <a:r>
                        <a:rPr lang="en-US" dirty="0" smtClean="0">
                          <a:latin typeface="Times New Roman" pitchFamily="18" charset="0"/>
                          <a:cs typeface="Times New Roman" pitchFamily="18" charset="0"/>
                        </a:rPr>
                        <a:t>Level</a:t>
                      </a:r>
                      <a:endParaRPr lang="en-US" dirty="0">
                        <a:latin typeface="Times New Roman" pitchFamily="18" charset="0"/>
                        <a:cs typeface="Times New Roman" pitchFamily="18" charset="0"/>
                      </a:endParaRPr>
                    </a:p>
                  </a:txBody>
                  <a:tcPr/>
                </a:tc>
                <a:tc>
                  <a:txBody>
                    <a:bodyPr/>
                    <a:lstStyle/>
                    <a:p>
                      <a:r>
                        <a:rPr lang="en-US" dirty="0" smtClean="0">
                          <a:latin typeface="Times New Roman" pitchFamily="18" charset="0"/>
                          <a:cs typeface="Times New Roman" pitchFamily="18" charset="0"/>
                        </a:rPr>
                        <a:t>Criteria </a:t>
                      </a:r>
                      <a:endParaRPr lang="en-US" dirty="0">
                        <a:latin typeface="Times New Roman" pitchFamily="18" charset="0"/>
                        <a:cs typeface="Times New Roman" pitchFamily="18" charset="0"/>
                      </a:endParaRPr>
                    </a:p>
                  </a:txBody>
                  <a:tcPr/>
                </a:tc>
                <a:tc>
                  <a:txBody>
                    <a:bodyPr/>
                    <a:lstStyle/>
                    <a:p>
                      <a:r>
                        <a:rPr lang="en-US" dirty="0" smtClean="0"/>
                        <a:t>Condition </a:t>
                      </a:r>
                      <a:endParaRPr lang="en-US" dirty="0"/>
                    </a:p>
                  </a:txBody>
                  <a:tcPr/>
                </a:tc>
              </a:tr>
              <a:tr h="528710">
                <a:tc>
                  <a:txBody>
                    <a:bodyPr/>
                    <a:lstStyle/>
                    <a:p>
                      <a:r>
                        <a:rPr lang="en-US" dirty="0" smtClean="0">
                          <a:latin typeface="Times New Roman" pitchFamily="18" charset="0"/>
                          <a:cs typeface="Times New Roman" pitchFamily="18" charset="0"/>
                        </a:rPr>
                        <a:t>1</a:t>
                      </a:r>
                      <a:endParaRPr lang="en-US" dirty="0">
                        <a:latin typeface="Times New Roman" pitchFamily="18" charset="0"/>
                        <a:cs typeface="Times New Roman" pitchFamily="18" charset="0"/>
                      </a:endParaRPr>
                    </a:p>
                  </a:txBody>
                  <a:tcPr/>
                </a:tc>
                <a:tc>
                  <a:txBody>
                    <a:bodyPr/>
                    <a:lstStyle/>
                    <a:p>
                      <a:r>
                        <a:rPr lang="en-US" dirty="0" smtClean="0"/>
                        <a:t>Enlist</a:t>
                      </a:r>
                      <a:r>
                        <a:rPr lang="en-US" baseline="0" dirty="0" smtClean="0"/>
                        <a:t> the chronological features of mandibular lateral incisors </a:t>
                      </a:r>
                      <a:endParaRPr lang="en-US" dirty="0"/>
                    </a:p>
                  </a:txBody>
                  <a:tcPr/>
                </a:tc>
                <a:tc>
                  <a:txBody>
                    <a:bodyPr/>
                    <a:lstStyle/>
                    <a:p>
                      <a:r>
                        <a:rPr lang="en-US" dirty="0" smtClean="0">
                          <a:latin typeface="Times New Roman" pitchFamily="18" charset="0"/>
                          <a:cs typeface="Times New Roman" pitchFamily="18" charset="0"/>
                        </a:rPr>
                        <a:t>Cognitive </a:t>
                      </a:r>
                      <a:endParaRPr lang="en-US" dirty="0">
                        <a:latin typeface="Times New Roman" pitchFamily="18" charset="0"/>
                        <a:cs typeface="Times New Roman" pitchFamily="18" charset="0"/>
                      </a:endParaRPr>
                    </a:p>
                  </a:txBody>
                  <a:tcPr/>
                </a:tc>
                <a:tc>
                  <a:txBody>
                    <a:bodyPr/>
                    <a:lstStyle/>
                    <a:p>
                      <a:r>
                        <a:rPr lang="en-US" dirty="0" smtClean="0">
                          <a:latin typeface="Times New Roman" pitchFamily="18" charset="0"/>
                          <a:cs typeface="Times New Roman" pitchFamily="18" charset="0"/>
                        </a:rPr>
                        <a:t>Must Know</a:t>
                      </a:r>
                      <a:endParaRPr lang="en-US" dirty="0">
                        <a:latin typeface="Times New Roman" pitchFamily="18" charset="0"/>
                        <a:cs typeface="Times New Roman" pitchFamily="18" charset="0"/>
                      </a:endParaRPr>
                    </a:p>
                  </a:txBody>
                  <a:tcPr/>
                </a:tc>
                <a:tc>
                  <a:txBody>
                    <a:bodyPr/>
                    <a:lstStyle/>
                    <a:p>
                      <a:r>
                        <a:rPr lang="en-US" dirty="0" smtClean="0">
                          <a:latin typeface="Times New Roman" pitchFamily="18" charset="0"/>
                          <a:cs typeface="Times New Roman" pitchFamily="18" charset="0"/>
                        </a:rPr>
                        <a:t>All </a:t>
                      </a:r>
                      <a:endParaRPr lang="en-US" dirty="0">
                        <a:latin typeface="Times New Roman" pitchFamily="18" charset="0"/>
                        <a:cs typeface="Times New Roman" pitchFamily="18" charset="0"/>
                      </a:endParaRPr>
                    </a:p>
                  </a:txBody>
                  <a:tcPr/>
                </a:tc>
                <a:tc>
                  <a:txBody>
                    <a:bodyPr/>
                    <a:lstStyle/>
                    <a:p>
                      <a:endParaRPr lang="en-US"/>
                    </a:p>
                  </a:txBody>
                  <a:tcPr/>
                </a:tc>
              </a:tr>
              <a:tr h="528710">
                <a:tc>
                  <a:txBody>
                    <a:bodyPr/>
                    <a:lstStyle/>
                    <a:p>
                      <a:r>
                        <a:rPr lang="en-US" dirty="0" smtClean="0">
                          <a:latin typeface="Times New Roman" pitchFamily="18" charset="0"/>
                          <a:cs typeface="Times New Roman" pitchFamily="18" charset="0"/>
                        </a:rPr>
                        <a:t>2</a:t>
                      </a:r>
                      <a:endParaRPr lang="en-US" dirty="0">
                        <a:latin typeface="Times New Roman" pitchFamily="18" charset="0"/>
                        <a:cs typeface="Times New Roman" pitchFamily="18" charset="0"/>
                      </a:endParaRPr>
                    </a:p>
                  </a:txBody>
                  <a:tcPr/>
                </a:tc>
                <a:tc>
                  <a:txBody>
                    <a:bodyPr/>
                    <a:lstStyle/>
                    <a:p>
                      <a:pPr marL="0" lvl="1">
                        <a:buClr>
                          <a:schemeClr val="tx1"/>
                        </a:buClr>
                        <a:buSzPts val="2800"/>
                        <a:buFont typeface="Arial" charset="0"/>
                        <a:buNone/>
                      </a:pPr>
                      <a:r>
                        <a:rPr lang="en-US" sz="1800" dirty="0" smtClean="0">
                          <a:latin typeface="Times New Roman" pitchFamily="18" charset="0"/>
                          <a:cs typeface="Times New Roman" pitchFamily="18" charset="0"/>
                        </a:rPr>
                        <a:t>Describe Various aspects of </a:t>
                      </a:r>
                      <a:r>
                        <a:rPr lang="en-US" dirty="0" smtClean="0">
                          <a:latin typeface="Times New Roman" pitchFamily="18" charset="0"/>
                          <a:cs typeface="Times New Roman" pitchFamily="18" charset="0"/>
                        </a:rPr>
                        <a:t>mandibular lateral   incisors</a:t>
                      </a:r>
                    </a:p>
                  </a:txBody>
                  <a:tcPr/>
                </a:tc>
                <a:tc>
                  <a:txBody>
                    <a:bodyPr/>
                    <a:lstStyle/>
                    <a:p>
                      <a:r>
                        <a:rPr lang="en-US" dirty="0" smtClean="0">
                          <a:latin typeface="Times New Roman" pitchFamily="18" charset="0"/>
                          <a:cs typeface="Times New Roman" pitchFamily="18" charset="0"/>
                        </a:rPr>
                        <a:t>Cognitive </a:t>
                      </a:r>
                      <a:endParaRPr lang="en-US" dirty="0">
                        <a:latin typeface="Times New Roman" pitchFamily="18" charset="0"/>
                        <a:cs typeface="Times New Roman" pitchFamily="18" charset="0"/>
                      </a:endParaRPr>
                    </a:p>
                  </a:txBody>
                  <a:tcPr/>
                </a:tc>
                <a:tc>
                  <a:txBody>
                    <a:bodyPr/>
                    <a:lstStyle/>
                    <a:p>
                      <a:r>
                        <a:rPr lang="en-US" dirty="0" smtClean="0">
                          <a:latin typeface="Times New Roman" pitchFamily="18" charset="0"/>
                          <a:cs typeface="Times New Roman" pitchFamily="18" charset="0"/>
                        </a:rPr>
                        <a:t>Must Know</a:t>
                      </a:r>
                      <a:endParaRPr lang="en-US" dirty="0">
                        <a:latin typeface="Times New Roman" pitchFamily="18" charset="0"/>
                        <a:cs typeface="Times New Roman" pitchFamily="18" charset="0"/>
                      </a:endParaRPr>
                    </a:p>
                  </a:txBody>
                  <a:tcPr/>
                </a:tc>
                <a:tc>
                  <a:txBody>
                    <a:bodyPr/>
                    <a:lstStyle/>
                    <a:p>
                      <a:r>
                        <a:rPr lang="en-US" dirty="0" smtClean="0">
                          <a:latin typeface="Times New Roman" pitchFamily="18" charset="0"/>
                          <a:cs typeface="Times New Roman" pitchFamily="18" charset="0"/>
                        </a:rPr>
                        <a:t>All </a:t>
                      </a:r>
                      <a:endParaRPr lang="en-US" dirty="0">
                        <a:latin typeface="Times New Roman" pitchFamily="18" charset="0"/>
                        <a:cs typeface="Times New Roman" pitchFamily="18" charset="0"/>
                      </a:endParaRPr>
                    </a:p>
                  </a:txBody>
                  <a:tcPr/>
                </a:tc>
                <a:tc>
                  <a:txBody>
                    <a:bodyPr/>
                    <a:lstStyle/>
                    <a:p>
                      <a:endParaRPr lang="en-US"/>
                    </a:p>
                  </a:txBody>
                  <a:tcPr/>
                </a:tc>
              </a:tr>
              <a:tr h="528710">
                <a:tc>
                  <a:txBody>
                    <a:bodyPr/>
                    <a:lstStyle/>
                    <a:p>
                      <a:r>
                        <a:rPr lang="en-US" dirty="0" smtClean="0">
                          <a:latin typeface="Times New Roman" pitchFamily="18" charset="0"/>
                          <a:cs typeface="Times New Roman" pitchFamily="18" charset="0"/>
                        </a:rPr>
                        <a:t>3</a:t>
                      </a:r>
                      <a:endParaRPr lang="en-US" dirty="0">
                        <a:latin typeface="Times New Roman" pitchFamily="18" charset="0"/>
                        <a:cs typeface="Times New Roman" pitchFamily="18" charset="0"/>
                      </a:endParaRPr>
                    </a:p>
                  </a:txBody>
                  <a:tcPr/>
                </a:tc>
                <a:tc>
                  <a:txBody>
                    <a:bodyPr/>
                    <a:lstStyle/>
                    <a:p>
                      <a:pPr marL="0" marR="0" lvl="1" indent="0" algn="l" defTabSz="914400" rtl="0" eaLnBrk="1" fontAlgn="auto" latinLnBrk="0" hangingPunct="1">
                        <a:lnSpc>
                          <a:spcPct val="100000"/>
                        </a:lnSpc>
                        <a:spcBef>
                          <a:spcPts val="0"/>
                        </a:spcBef>
                        <a:spcAft>
                          <a:spcPts val="0"/>
                        </a:spcAft>
                        <a:buClr>
                          <a:schemeClr val="tx1"/>
                        </a:buClr>
                        <a:buSzPts val="2800"/>
                        <a:buFont typeface="Arial" charset="0"/>
                        <a:buNone/>
                        <a:tabLst/>
                        <a:defRPr/>
                      </a:pPr>
                      <a:r>
                        <a:rPr lang="en-US" sz="1800" dirty="0" smtClean="0">
                          <a:latin typeface="Times New Roman" pitchFamily="18" charset="0"/>
                          <a:cs typeface="Times New Roman" pitchFamily="18" charset="0"/>
                        </a:rPr>
                        <a:t>Enumerate Identifying features of </a:t>
                      </a:r>
                      <a:r>
                        <a:rPr lang="en-US" dirty="0" smtClean="0">
                          <a:latin typeface="Times New Roman" pitchFamily="18" charset="0"/>
                          <a:cs typeface="Times New Roman" pitchFamily="18" charset="0"/>
                        </a:rPr>
                        <a:t>mandibular lateral   incisors</a:t>
                      </a:r>
                    </a:p>
                  </a:txBody>
                  <a:tcPr/>
                </a:tc>
                <a:tc>
                  <a:txBody>
                    <a:bodyPr/>
                    <a:lstStyle/>
                    <a:p>
                      <a:r>
                        <a:rPr lang="en-US" dirty="0" smtClean="0">
                          <a:latin typeface="Times New Roman" pitchFamily="18" charset="0"/>
                          <a:cs typeface="Times New Roman" pitchFamily="18" charset="0"/>
                        </a:rPr>
                        <a:t>Cognitive</a:t>
                      </a:r>
                      <a:endParaRPr lang="en-US" dirty="0">
                        <a:latin typeface="Times New Roman" pitchFamily="18" charset="0"/>
                        <a:cs typeface="Times New Roman" pitchFamily="18" charset="0"/>
                      </a:endParaRPr>
                    </a:p>
                  </a:txBody>
                  <a:tcPr/>
                </a:tc>
                <a:tc>
                  <a:txBody>
                    <a:bodyPr/>
                    <a:lstStyle/>
                    <a:p>
                      <a:r>
                        <a:rPr lang="en-US" dirty="0" smtClean="0">
                          <a:latin typeface="Times New Roman" pitchFamily="18" charset="0"/>
                          <a:cs typeface="Times New Roman" pitchFamily="18" charset="0"/>
                        </a:rPr>
                        <a:t>Must Know</a:t>
                      </a:r>
                      <a:endParaRPr lang="en-US" dirty="0">
                        <a:latin typeface="Times New Roman" pitchFamily="18" charset="0"/>
                        <a:cs typeface="Times New Roman" pitchFamily="18" charset="0"/>
                      </a:endParaRPr>
                    </a:p>
                  </a:txBody>
                  <a:tcPr/>
                </a:tc>
                <a:tc>
                  <a:txBody>
                    <a:bodyPr/>
                    <a:lstStyle/>
                    <a:p>
                      <a:r>
                        <a:rPr lang="en-US" dirty="0" smtClean="0">
                          <a:latin typeface="Times New Roman" pitchFamily="18" charset="0"/>
                          <a:cs typeface="Times New Roman" pitchFamily="18" charset="0"/>
                        </a:rPr>
                        <a:t>All </a:t>
                      </a:r>
                      <a:endParaRPr lang="en-US" dirty="0">
                        <a:latin typeface="Times New Roman" pitchFamily="18" charset="0"/>
                        <a:cs typeface="Times New Roman" pitchFamily="18" charset="0"/>
                      </a:endParaRPr>
                    </a:p>
                  </a:txBody>
                  <a:tcPr/>
                </a:tc>
                <a:tc>
                  <a:txBody>
                    <a:bodyPr/>
                    <a:lstStyle/>
                    <a:p>
                      <a:endParaRPr lang="en-US"/>
                    </a:p>
                  </a:txBody>
                  <a:tcPr/>
                </a:tc>
              </a:tr>
              <a:tr h="528710">
                <a:tc>
                  <a:txBody>
                    <a:bodyPr/>
                    <a:lstStyle/>
                    <a:p>
                      <a:r>
                        <a:rPr lang="en-US" dirty="0" smtClean="0">
                          <a:latin typeface="Times New Roman" pitchFamily="18" charset="0"/>
                          <a:cs typeface="Times New Roman" pitchFamily="18" charset="0"/>
                        </a:rPr>
                        <a:t>4</a:t>
                      </a:r>
                      <a:endParaRPr lang="en-US" dirty="0">
                        <a:latin typeface="Times New Roman" pitchFamily="18" charset="0"/>
                        <a:cs typeface="Times New Roman" pitchFamily="18" charset="0"/>
                      </a:endParaRPr>
                    </a:p>
                  </a:txBody>
                  <a:tcPr/>
                </a:tc>
                <a:tc>
                  <a:txBody>
                    <a:bodyPr/>
                    <a:lstStyle/>
                    <a:p>
                      <a:pPr marL="0" lvl="1">
                        <a:buClr>
                          <a:schemeClr val="tx1"/>
                        </a:buClr>
                        <a:buSzPts val="2800"/>
                        <a:buFont typeface="Arial" charset="0"/>
                        <a:buNone/>
                      </a:pPr>
                      <a:r>
                        <a:rPr lang="en-US" sz="1800" dirty="0" smtClean="0">
                          <a:latin typeface="Times New Roman" pitchFamily="18" charset="0"/>
                          <a:cs typeface="Times New Roman" pitchFamily="18" charset="0"/>
                        </a:rPr>
                        <a:t>Enumerate Differentiating features between right and left      </a:t>
                      </a:r>
                      <a:r>
                        <a:rPr lang="en-US" dirty="0" smtClean="0">
                          <a:latin typeface="Times New Roman" pitchFamily="18" charset="0"/>
                          <a:cs typeface="Times New Roman" pitchFamily="18" charset="0"/>
                        </a:rPr>
                        <a:t>mandibular lateral   incisors</a:t>
                      </a:r>
                    </a:p>
                  </a:txBody>
                  <a:tcPr/>
                </a:tc>
                <a:tc>
                  <a:txBody>
                    <a:bodyPr/>
                    <a:lstStyle/>
                    <a:p>
                      <a:r>
                        <a:rPr lang="en-US" dirty="0" smtClean="0">
                          <a:latin typeface="Times New Roman" pitchFamily="18" charset="0"/>
                          <a:cs typeface="Times New Roman" pitchFamily="18" charset="0"/>
                        </a:rPr>
                        <a:t>Cognitive </a:t>
                      </a:r>
                      <a:endParaRPr lang="en-US" dirty="0">
                        <a:latin typeface="Times New Roman" pitchFamily="18" charset="0"/>
                        <a:cs typeface="Times New Roman" pitchFamily="18" charset="0"/>
                      </a:endParaRPr>
                    </a:p>
                  </a:txBody>
                  <a:tcPr/>
                </a:tc>
                <a:tc>
                  <a:txBody>
                    <a:bodyPr/>
                    <a:lstStyle/>
                    <a:p>
                      <a:r>
                        <a:rPr lang="en-US" dirty="0" smtClean="0">
                          <a:latin typeface="Times New Roman" pitchFamily="18" charset="0"/>
                          <a:cs typeface="Times New Roman" pitchFamily="18" charset="0"/>
                        </a:rPr>
                        <a:t>Must Know</a:t>
                      </a:r>
                      <a:endParaRPr lang="en-US" dirty="0">
                        <a:latin typeface="Times New Roman" pitchFamily="18" charset="0"/>
                        <a:cs typeface="Times New Roman" pitchFamily="18" charset="0"/>
                      </a:endParaRPr>
                    </a:p>
                  </a:txBody>
                  <a:tcPr/>
                </a:tc>
                <a:tc>
                  <a:txBody>
                    <a:bodyPr/>
                    <a:lstStyle/>
                    <a:p>
                      <a:r>
                        <a:rPr lang="en-US" dirty="0" smtClean="0">
                          <a:latin typeface="Times New Roman" pitchFamily="18" charset="0"/>
                          <a:cs typeface="Times New Roman" pitchFamily="18" charset="0"/>
                        </a:rPr>
                        <a:t>All </a:t>
                      </a:r>
                      <a:endParaRPr lang="en-US" dirty="0">
                        <a:latin typeface="Times New Roman" pitchFamily="18" charset="0"/>
                        <a:cs typeface="Times New Roman" pitchFamily="18" charset="0"/>
                      </a:endParaRPr>
                    </a:p>
                  </a:txBody>
                  <a:tcPr/>
                </a:tc>
                <a:tc>
                  <a:txBody>
                    <a:bodyPr/>
                    <a:lstStyle/>
                    <a:p>
                      <a:endParaRPr lang="en-US" dirty="0"/>
                    </a:p>
                  </a:txBody>
                  <a:tcPr/>
                </a:tc>
              </a:tr>
              <a:tr h="528710">
                <a:tc>
                  <a:txBody>
                    <a:bodyPr/>
                    <a:lstStyle/>
                    <a:p>
                      <a:r>
                        <a:rPr lang="en-US" dirty="0" smtClean="0">
                          <a:latin typeface="Times New Roman" pitchFamily="18" charset="0"/>
                          <a:cs typeface="Times New Roman" pitchFamily="18" charset="0"/>
                        </a:rPr>
                        <a:t>5</a:t>
                      </a:r>
                      <a:endParaRPr lang="en-US" dirty="0">
                        <a:latin typeface="Times New Roman" pitchFamily="18" charset="0"/>
                        <a:cs typeface="Times New Roman" pitchFamily="18" charset="0"/>
                      </a:endParaRPr>
                    </a:p>
                  </a:txBody>
                  <a:tcPr/>
                </a:tc>
                <a:tc>
                  <a:txBody>
                    <a:bodyPr/>
                    <a:lstStyle/>
                    <a:p>
                      <a:pPr marL="0" lvl="1">
                        <a:buClr>
                          <a:schemeClr val="tx1"/>
                        </a:buClr>
                        <a:buSzPts val="2800"/>
                        <a:buFont typeface="Arial" charset="0"/>
                        <a:buNone/>
                      </a:pPr>
                      <a:r>
                        <a:rPr lang="en-US" dirty="0" smtClean="0">
                          <a:latin typeface="Times New Roman" pitchFamily="18" charset="0"/>
                          <a:cs typeface="Times New Roman" pitchFamily="18" charset="0"/>
                        </a:rPr>
                        <a:t>To carve permanent mandibular lateral incisors</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latin typeface="Times New Roman" pitchFamily="18" charset="0"/>
                          <a:cs typeface="Times New Roman" pitchFamily="18" charset="0"/>
                        </a:rPr>
                        <a:t>Cognitive &amp; Psychomotor</a:t>
                      </a:r>
                    </a:p>
                  </a:txBody>
                  <a:tcPr/>
                </a:tc>
                <a:tc>
                  <a:txBody>
                    <a:bodyPr/>
                    <a:lstStyle/>
                    <a:p>
                      <a:r>
                        <a:rPr lang="en-US" dirty="0" smtClean="0">
                          <a:latin typeface="Times New Roman" pitchFamily="18" charset="0"/>
                          <a:cs typeface="Times New Roman" pitchFamily="18" charset="0"/>
                        </a:rPr>
                        <a:t>Must Know</a:t>
                      </a:r>
                      <a:endParaRPr lang="en-US" dirty="0">
                        <a:latin typeface="Times New Roman" pitchFamily="18" charset="0"/>
                        <a:cs typeface="Times New Roman" pitchFamily="18" charset="0"/>
                      </a:endParaRPr>
                    </a:p>
                  </a:txBody>
                  <a:tcPr/>
                </a:tc>
                <a:tc>
                  <a:txBody>
                    <a:bodyPr/>
                    <a:lstStyle/>
                    <a:p>
                      <a:r>
                        <a:rPr lang="en-US" dirty="0" smtClean="0">
                          <a:latin typeface="Times New Roman" pitchFamily="18" charset="0"/>
                          <a:cs typeface="Times New Roman" pitchFamily="18" charset="0"/>
                        </a:rPr>
                        <a:t>All </a:t>
                      </a:r>
                      <a:endParaRPr lang="en-US" dirty="0">
                        <a:latin typeface="Times New Roman" pitchFamily="18" charset="0"/>
                        <a:cs typeface="Times New Roman" pitchFamily="18" charset="0"/>
                      </a:endParaRPr>
                    </a:p>
                  </a:txBody>
                  <a:tcPr/>
                </a:tc>
                <a:tc>
                  <a:txBody>
                    <a:bodyPr/>
                    <a:lstStyle/>
                    <a:p>
                      <a:endParaRPr lang="en-US" dirty="0"/>
                    </a:p>
                  </a:txBody>
                  <a:tcPr/>
                </a:tc>
              </a:tr>
            </a:tbl>
          </a:graphicData>
        </a:graphic>
      </p:graphicFrame>
    </p:spTree>
    <p:extLst>
      <p:ext uri="{BB962C8B-B14F-4D97-AF65-F5344CB8AC3E}">
        <p14:creationId xmlns="" xmlns:p14="http://schemas.microsoft.com/office/powerpoint/2010/main" val="416781214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t>CONTENTS</a:t>
            </a:r>
            <a:endParaRPr lang="en-IN" dirty="0"/>
          </a:p>
        </p:txBody>
      </p:sp>
      <p:sp>
        <p:nvSpPr>
          <p:cNvPr id="3" name="Content Placeholder 2"/>
          <p:cNvSpPr>
            <a:spLocks noGrp="1"/>
          </p:cNvSpPr>
          <p:nvPr>
            <p:ph idx="1"/>
          </p:nvPr>
        </p:nvSpPr>
        <p:spPr/>
        <p:txBody>
          <a:bodyPr>
            <a:normAutofit/>
          </a:bodyPr>
          <a:lstStyle/>
          <a:p>
            <a:pPr fontAlgn="t"/>
            <a:r>
              <a:rPr lang="en-US" sz="2800" dirty="0" smtClean="0"/>
              <a:t>Enlist the chronological features of </a:t>
            </a:r>
            <a:r>
              <a:rPr lang="en-US" sz="2800" dirty="0" err="1" smtClean="0"/>
              <a:t>mandibular</a:t>
            </a:r>
            <a:r>
              <a:rPr lang="en-US" sz="2800" dirty="0" smtClean="0"/>
              <a:t> lateral incisors </a:t>
            </a:r>
          </a:p>
          <a:p>
            <a:pPr fontAlgn="t"/>
            <a:r>
              <a:rPr lang="en-US" sz="2800" dirty="0" smtClean="0"/>
              <a:t>Describe Various aspects of </a:t>
            </a:r>
            <a:r>
              <a:rPr lang="en-US" sz="2800" dirty="0" err="1" smtClean="0"/>
              <a:t>mandibular</a:t>
            </a:r>
            <a:r>
              <a:rPr lang="en-US" sz="2800" dirty="0" smtClean="0"/>
              <a:t> lateral   incisors</a:t>
            </a:r>
            <a:endParaRPr lang="en-IN" sz="2800" dirty="0" smtClean="0"/>
          </a:p>
          <a:p>
            <a:r>
              <a:rPr lang="en-US" sz="2800" dirty="0" smtClean="0"/>
              <a:t>Enumerate Identifying features of </a:t>
            </a:r>
            <a:r>
              <a:rPr lang="en-US" sz="2800" dirty="0" err="1" smtClean="0"/>
              <a:t>mandibular</a:t>
            </a:r>
            <a:r>
              <a:rPr lang="en-US" sz="2800" dirty="0" smtClean="0"/>
              <a:t> lateral   incisors</a:t>
            </a:r>
            <a:endParaRPr lang="en-IN" sz="2800" dirty="0" smtClean="0"/>
          </a:p>
          <a:p>
            <a:pPr fontAlgn="t"/>
            <a:r>
              <a:rPr lang="en-US" sz="2800" dirty="0" smtClean="0"/>
              <a:t>Enumerate Differentiating features between right and left      </a:t>
            </a:r>
            <a:r>
              <a:rPr lang="en-US" sz="2800" dirty="0" err="1" smtClean="0"/>
              <a:t>mandibular</a:t>
            </a:r>
            <a:r>
              <a:rPr lang="en-US" sz="2800" dirty="0" smtClean="0"/>
              <a:t> lateral   incisors</a:t>
            </a:r>
            <a:endParaRPr lang="en-IN" sz="2800" dirty="0" smtClean="0"/>
          </a:p>
          <a:p>
            <a:pPr fontAlgn="t"/>
            <a:r>
              <a:rPr lang="en-US" sz="2800" dirty="0" smtClean="0"/>
              <a:t>To carve permanent </a:t>
            </a:r>
            <a:r>
              <a:rPr lang="en-US" sz="2800" dirty="0" err="1" smtClean="0"/>
              <a:t>mandibular</a:t>
            </a:r>
            <a:r>
              <a:rPr lang="en-US" sz="2800" dirty="0" smtClean="0"/>
              <a:t> lateral incisors</a:t>
            </a:r>
            <a:endParaRPr lang="en-IN" sz="2800" dirty="0" smtClean="0"/>
          </a:p>
          <a:p>
            <a:endParaRPr lang="en-IN" sz="28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2770" name="Picture 2" descr="C:\Users\Hande\AppData\Local\Temp\Rar$DI14.631\Picture 672.jpg"/>
          <p:cNvPicPr>
            <a:picLocks noChangeAspect="1" noChangeArrowheads="1"/>
          </p:cNvPicPr>
          <p:nvPr/>
        </p:nvPicPr>
        <p:blipFill>
          <a:blip r:embed="rId2"/>
          <a:srcRect l="6104"/>
          <a:stretch>
            <a:fillRect/>
          </a:stretch>
        </p:blipFill>
        <p:spPr bwMode="auto">
          <a:xfrm>
            <a:off x="257175" y="1447800"/>
            <a:ext cx="8751888" cy="4114800"/>
          </a:xfrm>
          <a:prstGeom prst="rect">
            <a:avLst/>
          </a:prstGeom>
          <a:noFill/>
          <a:ln w="9525">
            <a:noFill/>
            <a:miter lim="800000"/>
            <a:headEnd/>
            <a:tailEnd/>
          </a:ln>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itle 1"/>
          <p:cNvSpPr>
            <a:spLocks noGrp="1"/>
          </p:cNvSpPr>
          <p:nvPr>
            <p:ph type="title"/>
          </p:nvPr>
        </p:nvSpPr>
        <p:spPr/>
        <p:txBody>
          <a:bodyPr/>
          <a:lstStyle/>
          <a:p>
            <a:r>
              <a:rPr lang="en-US" smtClean="0"/>
              <a:t>LABIAL &amp; LINGUAL ASPECTS</a:t>
            </a:r>
          </a:p>
        </p:txBody>
      </p:sp>
      <p:pic>
        <p:nvPicPr>
          <p:cNvPr id="33796" name="Picture 2" descr="F:\The Permanent Mandibular Incisors (1)\scans-incisors\scan0004.jpg"/>
          <p:cNvPicPr>
            <a:picLocks noGrp="1" noChangeAspect="1" noChangeArrowheads="1"/>
          </p:cNvPicPr>
          <p:nvPr>
            <p:ph sz="half" idx="2"/>
          </p:nvPr>
        </p:nvPicPr>
        <p:blipFill>
          <a:blip r:embed="rId2"/>
          <a:srcRect l="13051" r="28209" b="52052"/>
          <a:stretch>
            <a:fillRect/>
          </a:stretch>
        </p:blipFill>
        <p:spPr>
          <a:xfrm>
            <a:off x="2209800" y="1981200"/>
            <a:ext cx="4351337" cy="3998912"/>
          </a:xfrm>
          <a:noFill/>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p:txBody>
          <a:bodyPr>
            <a:normAutofit fontScale="90000"/>
          </a:bodyPr>
          <a:lstStyle/>
          <a:p>
            <a:pPr algn="ctr" eaLnBrk="1" hangingPunct="1"/>
            <a:r>
              <a:rPr lang="en-US" smtClean="0"/>
              <a:t>MESIAL AND DISTAL ASPECTS.</a:t>
            </a:r>
            <a:br>
              <a:rPr lang="en-US" smtClean="0"/>
            </a:br>
            <a:endParaRPr lang="en-US" smtClean="0"/>
          </a:p>
        </p:txBody>
      </p:sp>
      <p:sp>
        <p:nvSpPr>
          <p:cNvPr id="34819" name="Rectangle 3"/>
          <p:cNvSpPr>
            <a:spLocks noGrp="1" noChangeArrowheads="1"/>
          </p:cNvSpPr>
          <p:nvPr>
            <p:ph idx="1"/>
          </p:nvPr>
        </p:nvSpPr>
        <p:spPr>
          <a:xfrm>
            <a:off x="457200" y="1600200"/>
            <a:ext cx="7239000" cy="4525963"/>
          </a:xfrm>
        </p:spPr>
        <p:txBody>
          <a:bodyPr/>
          <a:lstStyle/>
          <a:p>
            <a:pPr marL="469900" indent="-469900" eaLnBrk="1" hangingPunct="1">
              <a:lnSpc>
                <a:spcPct val="90000"/>
              </a:lnSpc>
              <a:buFont typeface="Wingdings" pitchFamily="2" charset="2"/>
              <a:buBlip>
                <a:blip r:embed="rId2"/>
              </a:buBlip>
            </a:pPr>
            <a:endParaRPr lang="en-US" dirty="0" smtClean="0"/>
          </a:p>
          <a:p>
            <a:pPr marL="469900" indent="-469900" eaLnBrk="1" hangingPunct="1">
              <a:lnSpc>
                <a:spcPct val="150000"/>
              </a:lnSpc>
              <a:buFont typeface="Wingdings" pitchFamily="2" charset="2"/>
              <a:buBlip>
                <a:blip r:embed="rId2"/>
              </a:buBlip>
            </a:pPr>
            <a:r>
              <a:rPr lang="en-US" sz="2600" dirty="0" smtClean="0"/>
              <a:t>Mesial side of the crown is often longer than the distal side, causing the incisal ridge which is straight to slope downwards in a distal direction.</a:t>
            </a:r>
          </a:p>
          <a:p>
            <a:pPr marL="469900" indent="-469900" eaLnBrk="1" hangingPunct="1">
              <a:lnSpc>
                <a:spcPct val="150000"/>
              </a:lnSpc>
              <a:buFont typeface="Wingdings" pitchFamily="2" charset="2"/>
              <a:buBlip>
                <a:blip r:embed="rId2"/>
              </a:buBlip>
            </a:pPr>
            <a:r>
              <a:rPr lang="en-US" sz="2600" dirty="0" smtClean="0"/>
              <a:t>The distal contact area is more towards the cervical than the mesial contact areas.</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5" name="Content Placeholder 4" descr="F:\The Permanent Mandibular Incisors (1)\scans-incisors\scan0004.jpg"/>
          <p:cNvPicPr>
            <a:picLocks noGrp="1" noChangeAspect="1" noChangeArrowheads="1"/>
          </p:cNvPicPr>
          <p:nvPr>
            <p:ph sz="half" idx="1"/>
          </p:nvPr>
        </p:nvPicPr>
        <p:blipFill>
          <a:blip r:embed="rId2"/>
          <a:srcRect t="47948" r="69896" b="8278"/>
          <a:stretch>
            <a:fillRect/>
          </a:stretch>
        </p:blipFill>
        <p:spPr>
          <a:xfrm>
            <a:off x="917904" y="1600200"/>
            <a:ext cx="2815896" cy="4608252"/>
          </a:xfrm>
          <a:noFill/>
        </p:spPr>
      </p:pic>
      <p:pic>
        <p:nvPicPr>
          <p:cNvPr id="6" name="Content Placeholder 5" descr="F:\The Permanent Mandibular Incisors (1)\scans-incisors\scan0004.jpg"/>
          <p:cNvPicPr>
            <a:picLocks noGrp="1" noChangeAspect="1" noChangeArrowheads="1"/>
          </p:cNvPicPr>
          <p:nvPr>
            <p:ph sz="half" idx="2"/>
          </p:nvPr>
        </p:nvPicPr>
        <p:blipFill>
          <a:blip r:embed="rId2"/>
          <a:srcRect l="56042" t="47852" r="17372" b="9195"/>
          <a:stretch>
            <a:fillRect/>
          </a:stretch>
        </p:blipFill>
        <p:spPr bwMode="auto">
          <a:xfrm>
            <a:off x="5334000" y="1676400"/>
            <a:ext cx="2514423" cy="4572000"/>
          </a:xfrm>
          <a:prstGeom prst="rect">
            <a:avLst/>
          </a:prstGeom>
          <a:noFill/>
          <a:ln w="9525">
            <a:noFill/>
            <a:miter lim="800000"/>
            <a:headEnd/>
            <a:tailEnd/>
          </a:ln>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ChangeArrowheads="1"/>
          </p:cNvSpPr>
          <p:nvPr>
            <p:ph type="title"/>
          </p:nvPr>
        </p:nvSpPr>
        <p:spPr/>
        <p:txBody>
          <a:bodyPr>
            <a:normAutofit fontScale="90000"/>
          </a:bodyPr>
          <a:lstStyle/>
          <a:p>
            <a:pPr eaLnBrk="1" hangingPunct="1"/>
            <a:r>
              <a:rPr lang="en-US" smtClean="0"/>
              <a:t>INCISAL ASPECT</a:t>
            </a:r>
            <a:br>
              <a:rPr lang="en-US" smtClean="0"/>
            </a:br>
            <a:endParaRPr lang="en-US" smtClean="0"/>
          </a:p>
        </p:txBody>
      </p:sp>
      <p:sp>
        <p:nvSpPr>
          <p:cNvPr id="35843" name="Rectangle 3"/>
          <p:cNvSpPr>
            <a:spLocks noGrp="1" noChangeArrowheads="1"/>
          </p:cNvSpPr>
          <p:nvPr>
            <p:ph idx="1"/>
          </p:nvPr>
        </p:nvSpPr>
        <p:spPr/>
        <p:txBody>
          <a:bodyPr/>
          <a:lstStyle/>
          <a:p>
            <a:pPr marL="469900" indent="-469900" eaLnBrk="1" hangingPunct="1">
              <a:buFont typeface="Wingdings" pitchFamily="2" charset="2"/>
              <a:buBlip>
                <a:blip r:embed="rId2"/>
              </a:buBlip>
            </a:pPr>
            <a:endParaRPr lang="en-US" dirty="0" smtClean="0"/>
          </a:p>
          <a:p>
            <a:pPr marL="469900" indent="-469900" eaLnBrk="1" hangingPunct="1">
              <a:lnSpc>
                <a:spcPct val="150000"/>
              </a:lnSpc>
              <a:buFont typeface="Wingdings" pitchFamily="2" charset="2"/>
              <a:buBlip>
                <a:blip r:embed="rId2"/>
              </a:buBlip>
            </a:pPr>
            <a:r>
              <a:rPr lang="en-US" sz="2600" dirty="0" smtClean="0"/>
              <a:t>The incisal edge follows the curvature of the mandibular dental arch giving the crown of the mandibular lateral incisor the appearance of being twisted slightly on its root base.</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39</TotalTime>
  <Words>377</Words>
  <Application>Microsoft Office PowerPoint</Application>
  <PresentationFormat>On-screen Show (4:3)</PresentationFormat>
  <Paragraphs>66</Paragraphs>
  <Slides>13</Slides>
  <Notes>1</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Office Theme</vt:lpstr>
      <vt:lpstr> MANDIBULAR LATERAL INCISORS</vt:lpstr>
      <vt:lpstr>Purpose Statement</vt:lpstr>
      <vt:lpstr>Learning Objectives </vt:lpstr>
      <vt:lpstr>CONTENTS</vt:lpstr>
      <vt:lpstr>Slide 5</vt:lpstr>
      <vt:lpstr>LABIAL &amp; LINGUAL ASPECTS</vt:lpstr>
      <vt:lpstr>MESIAL AND DISTAL ASPECTS. </vt:lpstr>
      <vt:lpstr>Slide 8</vt:lpstr>
      <vt:lpstr>INCISAL ASPECT </vt:lpstr>
      <vt:lpstr>Slide 10</vt:lpstr>
      <vt:lpstr>Summary </vt:lpstr>
      <vt:lpstr>BIBLIOGRAPHY</vt:lpstr>
      <vt:lpstr>Slide 13</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MANDIBULAR LATERAL INCISORS</dc:title>
  <dc:creator/>
  <cp:lastModifiedBy>HOD</cp:lastModifiedBy>
  <cp:revision>10</cp:revision>
  <dcterms:created xsi:type="dcterms:W3CDTF">2006-08-16T00:00:00Z</dcterms:created>
  <dcterms:modified xsi:type="dcterms:W3CDTF">2018-02-05T05:01:14Z</dcterms:modified>
</cp:coreProperties>
</file>