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15" r:id="rId4"/>
    <p:sldId id="278" r:id="rId5"/>
    <p:sldId id="279" r:id="rId6"/>
    <p:sldId id="267" r:id="rId7"/>
    <p:sldId id="268" r:id="rId8"/>
    <p:sldId id="269" r:id="rId9"/>
    <p:sldId id="290" r:id="rId10"/>
    <p:sldId id="312" r:id="rId11"/>
    <p:sldId id="291" r:id="rId12"/>
    <p:sldId id="302" r:id="rId13"/>
    <p:sldId id="303" r:id="rId14"/>
    <p:sldId id="304" r:id="rId15"/>
    <p:sldId id="305" r:id="rId16"/>
    <p:sldId id="294" r:id="rId17"/>
    <p:sldId id="296" r:id="rId18"/>
    <p:sldId id="300" r:id="rId19"/>
    <p:sldId id="264" r:id="rId20"/>
    <p:sldId id="265" r:id="rId21"/>
    <p:sldId id="307" r:id="rId22"/>
    <p:sldId id="308" r:id="rId23"/>
    <p:sldId id="314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7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638F87-94B5-42AD-9C6A-A55C59509AED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0F5D56-B9F5-4B4F-8CB8-27E3E81ADC53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12576" y="548680"/>
            <a:ext cx="7851648" cy="18288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R DARLING" pitchFamily="2" charset="0"/>
              </a:rPr>
              <a:t>                </a:t>
            </a:r>
            <a:r>
              <a:rPr lang="en-US" sz="4400" dirty="0" smtClean="0">
                <a:solidFill>
                  <a:srgbClr val="FFFF00"/>
                </a:solidFill>
                <a:latin typeface="+mn-lt"/>
              </a:rPr>
              <a:t>MASTICATION</a:t>
            </a:r>
            <a:endParaRPr lang="en-IN" sz="44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Follow closely by the action of the </a:t>
            </a:r>
            <a:r>
              <a:rPr lang="en-US" sz="2800" dirty="0" err="1" smtClean="0">
                <a:solidFill>
                  <a:schemeClr val="accent2"/>
                </a:solidFill>
              </a:rPr>
              <a:t>contralateral</a:t>
            </a:r>
            <a:r>
              <a:rPr lang="en-US" sz="2800" dirty="0" smtClean="0"/>
              <a:t> inferior lateral </a:t>
            </a:r>
            <a:r>
              <a:rPr lang="en-US" sz="2800" dirty="0" err="1" smtClean="0"/>
              <a:t>pterygoid</a:t>
            </a:r>
            <a:r>
              <a:rPr lang="en-US" sz="2800" dirty="0" smtClean="0"/>
              <a:t> muscles.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Both superior and inferior head</a:t>
            </a:r>
            <a:r>
              <a:rPr lang="en-US" sz="2800" dirty="0" smtClean="0"/>
              <a:t> of the 		    lateral </a:t>
            </a:r>
            <a:r>
              <a:rPr lang="en-US" sz="2800" dirty="0" err="1" smtClean="0"/>
              <a:t>pterygoid</a:t>
            </a:r>
            <a:r>
              <a:rPr lang="en-US" sz="2800" dirty="0" smtClean="0"/>
              <a:t> muscle are active 			   during the opening phase.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Opening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911824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Early in the opening phase,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 err="1">
                <a:solidFill>
                  <a:schemeClr val="accent2"/>
                </a:solidFill>
              </a:rPr>
              <a:t>digastric</a:t>
            </a:r>
            <a:r>
              <a:rPr lang="en-US" sz="2800" dirty="0">
                <a:solidFill>
                  <a:schemeClr val="accent2"/>
                </a:solidFill>
              </a:rPr>
              <a:t> muscles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become active</a:t>
            </a:r>
            <a:r>
              <a:rPr lang="en-US" sz="2800" dirty="0"/>
              <a:t> and remain until maximum opening position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During the opening phase,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 err="1"/>
              <a:t>masseter</a:t>
            </a:r>
            <a:r>
              <a:rPr lang="en-US" sz="2800" dirty="0"/>
              <a:t>, </a:t>
            </a:r>
            <a:r>
              <a:rPr lang="en-US" sz="2800" dirty="0" err="1"/>
              <a:t>temporalis</a:t>
            </a:r>
            <a:r>
              <a:rPr lang="en-US" sz="2800" dirty="0"/>
              <a:t>, </a:t>
            </a:r>
            <a:r>
              <a:rPr lang="en-US" sz="2800" dirty="0" smtClean="0"/>
              <a:t>medial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dirty="0" smtClean="0"/>
              <a:t>    </a:t>
            </a:r>
            <a:r>
              <a:rPr lang="en-US" sz="2800" dirty="0" err="1"/>
              <a:t>pterygoid</a:t>
            </a:r>
            <a:r>
              <a:rPr lang="en-US" sz="2800" dirty="0"/>
              <a:t>, and superior </a:t>
            </a:r>
            <a:r>
              <a:rPr lang="en-US" sz="2800" dirty="0" smtClean="0"/>
              <a:t>head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dirty="0" smtClean="0"/>
              <a:t>    of lateral  </a:t>
            </a:r>
            <a:r>
              <a:rPr lang="en-US" sz="2800" dirty="0" err="1" smtClean="0"/>
              <a:t>pterygoid</a:t>
            </a:r>
            <a:r>
              <a:rPr lang="en-US" sz="2800" dirty="0" smtClean="0"/>
              <a:t> muscles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800" dirty="0" smtClean="0"/>
              <a:t>      </a:t>
            </a:r>
            <a:r>
              <a:rPr lang="en-US" sz="2800" dirty="0">
                <a:solidFill>
                  <a:schemeClr val="accent2"/>
                </a:solidFill>
              </a:rPr>
              <a:t>are inactive</a:t>
            </a:r>
            <a:r>
              <a:rPr lang="en-US" sz="2800" dirty="0"/>
              <a:t>.</a:t>
            </a:r>
            <a:endParaRPr lang="th-TH" sz="2800" dirty="0"/>
          </a:p>
        </p:txBody>
      </p:sp>
      <p:pic>
        <p:nvPicPr>
          <p:cNvPr id="73732" name="Picture 1028" descr="Border10"/>
          <p:cNvPicPr>
            <a:picLocks noChangeAspect="1" noChangeArrowheads="1"/>
          </p:cNvPicPr>
          <p:nvPr/>
        </p:nvPicPr>
        <p:blipFill>
          <a:blip r:embed="rId2" cstate="print"/>
          <a:srcRect l="16667" r="16667" b="16811"/>
          <a:stretch>
            <a:fillRect/>
          </a:stretch>
        </p:blipFill>
        <p:spPr bwMode="auto">
          <a:xfrm>
            <a:off x="6228184" y="3068960"/>
            <a:ext cx="2620963" cy="2911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989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</a:t>
            </a:r>
            <a:r>
              <a:rPr lang="en-US" sz="4400" b="1" dirty="0" smtClean="0">
                <a:latin typeface="+mn-lt"/>
              </a:rPr>
              <a:t>MUSCLES THAT CLOSES JAW / </a:t>
            </a:r>
            <a:br>
              <a:rPr lang="en-US" sz="4400" b="1" dirty="0" smtClean="0">
                <a:latin typeface="+mn-lt"/>
              </a:rPr>
            </a:br>
            <a:r>
              <a:rPr lang="en-US" sz="4400" b="1" dirty="0" smtClean="0">
                <a:latin typeface="+mn-lt"/>
              </a:rPr>
              <a:t>        ELEVATOR JAW MUSCLES</a:t>
            </a:r>
            <a:endParaRPr lang="en-IN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8272"/>
            <a:ext cx="8229600" cy="43891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 smtClean="0"/>
              <a:t> Medial </a:t>
            </a:r>
            <a:r>
              <a:rPr lang="en-US" sz="2800" dirty="0" err="1" smtClean="0"/>
              <a:t>pterygoid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err="1" smtClean="0"/>
              <a:t>Masseter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en-US" sz="2800" dirty="0" err="1" smtClean="0"/>
              <a:t>Temporalis</a:t>
            </a:r>
            <a:endParaRPr lang="en-US" sz="2800" dirty="0" smtClean="0"/>
          </a:p>
          <a:p>
            <a:pPr>
              <a:lnSpc>
                <a:spcPct val="200000"/>
              </a:lnSpc>
              <a:buNone/>
            </a:pPr>
            <a:endParaRPr lang="en-US" sz="2800" dirty="0" smtClean="0"/>
          </a:p>
          <a:p>
            <a:pPr>
              <a:lnSpc>
                <a:spcPct val="200000"/>
              </a:lnSpc>
            </a:pPr>
            <a:endParaRPr lang="en-US" dirty="0" smtClean="0"/>
          </a:p>
          <a:p>
            <a:pPr>
              <a:lnSpc>
                <a:spcPct val="200000"/>
              </a:lnSpc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5366"/>
            <a:ext cx="9012802" cy="665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71414"/>
            <a:ext cx="9036496" cy="659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9036496" cy="663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06896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Closing</a:t>
            </a:r>
            <a:endParaRPr lang="th-TH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7800" y="1772816"/>
            <a:ext cx="8785225" cy="3456384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800" dirty="0"/>
              <a:t>During early closing, </a:t>
            </a:r>
            <a:r>
              <a:rPr lang="en-US" sz="2800" dirty="0" err="1"/>
              <a:t>contralateral</a:t>
            </a:r>
            <a:r>
              <a:rPr lang="en-US" sz="2800" dirty="0"/>
              <a:t> medial </a:t>
            </a:r>
            <a:r>
              <a:rPr lang="en-US" sz="2800" dirty="0" err="1"/>
              <a:t>pterygoid</a:t>
            </a:r>
            <a:r>
              <a:rPr lang="en-US" sz="2800" dirty="0"/>
              <a:t> muscle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more active in wider strokes, </a:t>
            </a:r>
          </a:p>
          <a:p>
            <a:pPr lvl="1">
              <a:lnSpc>
                <a:spcPct val="160000"/>
              </a:lnSpc>
            </a:pPr>
            <a:r>
              <a:rPr lang="en-US" sz="2800" dirty="0"/>
              <a:t>ceases activity during the </a:t>
            </a:r>
            <a:r>
              <a:rPr lang="en-US" sz="2800" dirty="0" err="1"/>
              <a:t>intercuspal</a:t>
            </a:r>
            <a:r>
              <a:rPr lang="en-US" sz="2800" dirty="0"/>
              <a:t> phase. </a:t>
            </a:r>
          </a:p>
          <a:p>
            <a:pPr>
              <a:lnSpc>
                <a:spcPct val="160000"/>
              </a:lnSpc>
            </a:pPr>
            <a:r>
              <a:rPr lang="en-US" sz="2800" dirty="0" err="1"/>
              <a:t>contralateral</a:t>
            </a:r>
            <a:r>
              <a:rPr lang="en-US" sz="2800" dirty="0"/>
              <a:t> medial </a:t>
            </a:r>
            <a:r>
              <a:rPr lang="en-US" sz="2800" dirty="0" err="1"/>
              <a:t>pterygoid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controls the upward and lateral positions of the mandible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Closing</a:t>
            </a:r>
            <a:endParaRPr lang="th-TH" sz="4000" b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Activity </a:t>
            </a:r>
            <a:r>
              <a:rPr lang="en-US" sz="2800" dirty="0"/>
              <a:t>increases in the anterior and posterior </a:t>
            </a:r>
            <a:r>
              <a:rPr lang="en-US" sz="2800" dirty="0" err="1"/>
              <a:t>temporalis</a:t>
            </a:r>
            <a:r>
              <a:rPr lang="en-US" sz="2800" dirty="0"/>
              <a:t> muscle, in the deep and superficial </a:t>
            </a:r>
            <a:r>
              <a:rPr lang="en-US" sz="2800" dirty="0" err="1"/>
              <a:t>masseter</a:t>
            </a:r>
            <a:r>
              <a:rPr lang="en-US" sz="2800" dirty="0"/>
              <a:t> muscles, and in the </a:t>
            </a:r>
            <a:r>
              <a:rPr lang="en-US" sz="2800" dirty="0" err="1"/>
              <a:t>ipsilateral</a:t>
            </a:r>
            <a:r>
              <a:rPr lang="en-US" sz="2800" dirty="0"/>
              <a:t> medial </a:t>
            </a:r>
            <a:r>
              <a:rPr lang="en-US" sz="2800" dirty="0" err="1"/>
              <a:t>pterygoid</a:t>
            </a:r>
            <a:r>
              <a:rPr lang="en-US" sz="2800" dirty="0"/>
              <a:t> muscle up to the </a:t>
            </a:r>
            <a:r>
              <a:rPr lang="en-US" sz="2800" u="sng" dirty="0"/>
              <a:t>peak 20 to 30 ms</a:t>
            </a:r>
            <a:r>
              <a:rPr lang="en-US" sz="2800" dirty="0"/>
              <a:t> before the onset of the </a:t>
            </a:r>
            <a:r>
              <a:rPr lang="en-US" sz="2800" dirty="0" err="1"/>
              <a:t>intercuspal</a:t>
            </a:r>
            <a:r>
              <a:rPr lang="en-US" sz="2800" dirty="0"/>
              <a:t> position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8" y="485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+mn-lt"/>
              </a:rPr>
              <a:t>Clenching</a:t>
            </a:r>
            <a:endParaRPr lang="th-TH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Muscle activity decreases when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less posterior teeth 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only the incisors in </a:t>
            </a:r>
            <a:r>
              <a:rPr lang="en-US" sz="2800" dirty="0" smtClean="0"/>
              <a:t>contact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b="1" dirty="0" smtClean="0"/>
              <a:t>            </a:t>
            </a:r>
            <a:r>
              <a:rPr lang="en-US" sz="4000" b="1" dirty="0" smtClean="0"/>
              <a:t>MUSCLE ACTIVITY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23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Closing muscles are usually inactive during jaw opening , when the jaw opening muscles are very active.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Activity in jaw closing muscles starts at the beginning of jaw closing.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Purpose Statement</a:t>
            </a:r>
            <a:r>
              <a:rPr lang="en-US" sz="4000" b="1" dirty="0" smtClean="0">
                <a:latin typeface="+mn-lt"/>
              </a:rPr>
              <a:t>-</a:t>
            </a:r>
            <a:endParaRPr lang="en-IN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r>
              <a:rPr lang="en-US" sz="2800" dirty="0" smtClean="0"/>
              <a:t>At the end of lecture student should be able to – </a:t>
            </a:r>
          </a:p>
          <a:p>
            <a:pPr lvl="1"/>
            <a:r>
              <a:rPr lang="en-US" dirty="0" smtClean="0"/>
              <a:t>Describe in detail the muscles of mastication</a:t>
            </a:r>
          </a:p>
          <a:p>
            <a:pPr lvl="1"/>
            <a:r>
              <a:rPr lang="en-US" dirty="0" smtClean="0"/>
              <a:t>Enumerate muscle activity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136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Activity of jaw closing muscles increases slowly as the teeth begin to </a:t>
            </a:r>
            <a:r>
              <a:rPr lang="en-US" sz="2800" dirty="0" err="1" smtClean="0"/>
              <a:t>interdigitate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 closing muscles on the side where food is being crushed are more active than the </a:t>
            </a:r>
            <a:r>
              <a:rPr lang="en-US" sz="2800" dirty="0" err="1" smtClean="0"/>
              <a:t>contralateral</a:t>
            </a:r>
            <a:r>
              <a:rPr lang="en-US" sz="2800" dirty="0" smtClean="0"/>
              <a:t> jaw closing muscles.</a:t>
            </a:r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61864"/>
            <a:ext cx="8424936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Neurological control during mastication</a:t>
            </a:r>
            <a:endParaRPr lang="en-IN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9533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cs typeface="Cordia New" pitchFamily="34" charset="-34"/>
              </a:rPr>
              <a:t>Coordination between</a:t>
            </a:r>
          </a:p>
          <a:p>
            <a:pPr marL="990600" lvl="1">
              <a:lnSpc>
                <a:spcPct val="150000"/>
              </a:lnSpc>
            </a:pPr>
            <a:r>
              <a:rPr lang="en-US" sz="2800" dirty="0" smtClean="0">
                <a:cs typeface="Cordia New" pitchFamily="34" charset="-34"/>
              </a:rPr>
              <a:t>sensory feed back from peripheral organ</a:t>
            </a:r>
          </a:p>
          <a:p>
            <a:pPr marL="990600" lvl="1">
              <a:lnSpc>
                <a:spcPct val="150000"/>
              </a:lnSpc>
            </a:pPr>
            <a:r>
              <a:rPr lang="en-US" sz="2800" dirty="0" smtClean="0">
                <a:cs typeface="Cordia New" pitchFamily="34" charset="-34"/>
              </a:rPr>
              <a:t>CPG :Central Pattern Generator neuron in brain stem</a:t>
            </a:r>
          </a:p>
          <a:p>
            <a:pPr marL="990600" lvl="1">
              <a:lnSpc>
                <a:spcPct val="150000"/>
              </a:lnSpc>
            </a:pPr>
            <a:r>
              <a:rPr lang="en-US" sz="2800" dirty="0" smtClean="0">
                <a:cs typeface="Cordia New" pitchFamily="34" charset="-34"/>
              </a:rPr>
              <a:t>higher center</a:t>
            </a:r>
          </a:p>
          <a:p>
            <a:pPr marL="990600" lvl="1">
              <a:lnSpc>
                <a:spcPct val="150000"/>
              </a:lnSpc>
            </a:pPr>
            <a:r>
              <a:rPr lang="en-US" sz="2800" dirty="0" smtClean="0">
                <a:cs typeface="Cordia New" pitchFamily="34" charset="-34"/>
              </a:rPr>
              <a:t>jaw reflexes </a:t>
            </a:r>
          </a:p>
          <a:p>
            <a:pPr>
              <a:lnSpc>
                <a:spcPct val="150000"/>
              </a:lnSpc>
            </a:pPr>
            <a:endParaRPr lang="th-TH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              Summary 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Muscles of mastication</a:t>
            </a:r>
          </a:p>
          <a:p>
            <a:r>
              <a:rPr lang="en-US" dirty="0" smtClean="0"/>
              <a:t>Muscle activity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sz="4000" smtClean="0"/>
              <a:t>BIBLIOGRAPHY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30725"/>
          </a:xfrm>
          <a:solidFill>
            <a:schemeClr val="bg1"/>
          </a:solidFill>
        </p:spPr>
        <p:txBody>
          <a:bodyPr/>
          <a:lstStyle/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Wheeler’s Dental Anatomy, Physiology and Occlusion  Ash, M. M. 6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 edition.</a:t>
            </a:r>
          </a:p>
          <a:p>
            <a:pPr marL="273050" indent="-273050"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Oral Development and Histology  Avery, j. K.1</a:t>
            </a:r>
            <a:r>
              <a:rPr lang="en-US" baseline="30000" dirty="0" smtClean="0">
                <a:latin typeface="+mj-lt"/>
              </a:rPr>
              <a:t>st</a:t>
            </a:r>
            <a:r>
              <a:rPr lang="en-US" dirty="0" smtClean="0">
                <a:latin typeface="+mj-lt"/>
              </a:rPr>
              <a:t> edition.</a:t>
            </a:r>
          </a:p>
          <a:p>
            <a:pPr marL="273050" indent="-273050">
              <a:buClr>
                <a:schemeClr val="bg2"/>
              </a:buClr>
              <a:buSzPct val="75000"/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Color Atlas And Text Book Of Oral Anatomy, Histology </a:t>
            </a:r>
            <a:r>
              <a:rPr lang="en-US" dirty="0" err="1" smtClean="0">
                <a:latin typeface="+mj-lt"/>
              </a:rPr>
              <a:t>Berkovitz</a:t>
            </a:r>
            <a:r>
              <a:rPr lang="en-US" dirty="0" smtClean="0">
                <a:latin typeface="+mj-lt"/>
              </a:rPr>
              <a:t>, B. 1</a:t>
            </a:r>
            <a:r>
              <a:rPr lang="en-US" baseline="30000" dirty="0" smtClean="0">
                <a:latin typeface="+mj-lt"/>
              </a:rPr>
              <a:t>ST</a:t>
            </a:r>
            <a:r>
              <a:rPr lang="en-US" dirty="0" smtClean="0">
                <a:latin typeface="+mj-lt"/>
              </a:rPr>
              <a:t> edition.</a:t>
            </a:r>
          </a:p>
          <a:p>
            <a:pPr marL="273050" indent="-273050">
              <a:buClr>
                <a:schemeClr val="bg2"/>
              </a:buClr>
              <a:buSzPct val="75000"/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Dental Embryology, Histology &amp; Anatomy. Marry Bath- </a:t>
            </a:r>
            <a:r>
              <a:rPr lang="en-US" dirty="0" err="1" smtClean="0">
                <a:latin typeface="+mj-lt"/>
              </a:rPr>
              <a:t>Balogh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Inergaret</a:t>
            </a:r>
            <a:r>
              <a:rPr lang="en-US" dirty="0" smtClean="0">
                <a:latin typeface="+mj-lt"/>
              </a:rPr>
              <a:t>. 2</a:t>
            </a:r>
            <a:r>
              <a:rPr lang="en-US" baseline="30000" dirty="0" smtClean="0">
                <a:latin typeface="+mj-lt"/>
              </a:rPr>
              <a:t>nd</a:t>
            </a:r>
            <a:r>
              <a:rPr lang="en-US" dirty="0" smtClean="0">
                <a:latin typeface="+mj-lt"/>
              </a:rPr>
              <a:t> edition.</a:t>
            </a:r>
          </a:p>
          <a:p>
            <a:pPr marL="273050" indent="-273050">
              <a:buClr>
                <a:schemeClr val="bg2"/>
              </a:buClr>
              <a:buSzPct val="75000"/>
              <a:buFont typeface="Wingdings 2" pitchFamily="18" charset="2"/>
              <a:buChar char=""/>
              <a:defRPr/>
            </a:pPr>
            <a:endParaRPr lang="en-US" dirty="0" smtClean="0">
              <a:latin typeface="+mj-lt"/>
            </a:endParaRPr>
          </a:p>
          <a:p>
            <a:pPr marL="273050" indent="-273050">
              <a:buClr>
                <a:schemeClr val="bg2"/>
              </a:buClr>
              <a:buSzPct val="75000"/>
              <a:buFont typeface="Wingdings 2" pitchFamily="18" charset="2"/>
              <a:buChar char=""/>
              <a:defRPr/>
            </a:pPr>
            <a:endParaRPr lang="en-US" dirty="0" smtClean="0">
              <a:latin typeface="+mj-lt"/>
            </a:endParaRPr>
          </a:p>
          <a:p>
            <a:pPr marL="273050" indent="-273050">
              <a:buClr>
                <a:schemeClr val="bg2"/>
              </a:buClr>
              <a:buSzPct val="75000"/>
              <a:buFont typeface="Wingdings 2" pitchFamily="18" charset="2"/>
              <a:buChar char=""/>
              <a:defRPr/>
            </a:pPr>
            <a:endParaRPr lang="en-US" dirty="0" smtClean="0">
              <a:latin typeface="+mj-lt"/>
            </a:endParaRPr>
          </a:p>
          <a:p>
            <a:pPr marL="273050" indent="-273050">
              <a:buClr>
                <a:schemeClr val="bg2"/>
              </a:buClr>
              <a:buSzPct val="75000"/>
              <a:buFont typeface="Wingdings 2" pitchFamily="18" charset="2"/>
              <a:buChar char=""/>
              <a:defRPr/>
            </a:pP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10650" y="2578238"/>
            <a:ext cx="4461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THANK  YOU !!</a:t>
            </a:r>
            <a:endParaRPr lang="en-IN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51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At the end of the lecture the student should be able to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69357"/>
              </p:ext>
            </p:extLst>
          </p:nvPr>
        </p:nvGraphicFramePr>
        <p:xfrm>
          <a:off x="251520" y="1700808"/>
          <a:ext cx="8686800" cy="204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350840"/>
                <a:gridCol w="1224136"/>
                <a:gridCol w="1386880"/>
                <a:gridCol w="1080120"/>
                <a:gridCol w="1035224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Objectives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Criteria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 </a:t>
                      </a:r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dirty="0" smtClean="0"/>
                        <a:t>Describe in detail the muscles of mastication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Enumerate muscle activity</a:t>
                      </a:r>
                    </a:p>
                    <a:p>
                      <a:pPr marL="0" lvl="1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678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</a:rPr>
              <a:t>     Muscles of Mastication</a:t>
            </a:r>
            <a:endParaRPr lang="en-IN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80" b="4025"/>
          <a:stretch>
            <a:fillRect/>
          </a:stretch>
        </p:blipFill>
        <p:spPr bwMode="auto">
          <a:xfrm>
            <a:off x="653313" y="1390654"/>
            <a:ext cx="7447079" cy="5350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" b="4280"/>
          <a:stretch>
            <a:fillRect/>
          </a:stretch>
        </p:blipFill>
        <p:spPr bwMode="auto">
          <a:xfrm>
            <a:off x="0" y="216025"/>
            <a:ext cx="9144000" cy="6525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17848"/>
            <a:ext cx="801357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MUSCLES THAT OPEN JAW /          DEPRESSOR JAW MUSCLES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2248"/>
            <a:ext cx="8229600" cy="43891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dirty="0" smtClean="0"/>
              <a:t>Anterior belly of the </a:t>
            </a:r>
            <a:r>
              <a:rPr lang="en-IN" dirty="0" err="1" smtClean="0"/>
              <a:t>digastric</a:t>
            </a:r>
            <a:endParaRPr lang="en-IN" dirty="0" smtClean="0"/>
          </a:p>
          <a:p>
            <a:pPr>
              <a:lnSpc>
                <a:spcPct val="200000"/>
              </a:lnSpc>
            </a:pPr>
            <a:r>
              <a:rPr lang="en-IN" dirty="0" err="1" smtClean="0"/>
              <a:t>Geniohyoid</a:t>
            </a:r>
            <a:endParaRPr lang="en-IN" dirty="0" smtClean="0"/>
          </a:p>
          <a:p>
            <a:pPr>
              <a:lnSpc>
                <a:spcPct val="200000"/>
              </a:lnSpc>
            </a:pPr>
            <a:r>
              <a:rPr lang="en-IN" dirty="0" err="1" smtClean="0"/>
              <a:t>Mylohyoid</a:t>
            </a:r>
            <a:endParaRPr lang="en-IN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Lateral </a:t>
            </a:r>
            <a:r>
              <a:rPr lang="en-US" dirty="0" err="1" smtClean="0"/>
              <a:t>pterygoid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2008"/>
            <a:ext cx="900291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31640" y="908720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68" y="167297"/>
            <a:ext cx="8971828" cy="67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134076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FM6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r="4659" b="17467"/>
          <a:stretch>
            <a:fillRect/>
          </a:stretch>
        </p:blipFill>
        <p:spPr bwMode="auto">
          <a:xfrm>
            <a:off x="4830789" y="4351363"/>
            <a:ext cx="3455987" cy="2720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32" y="21429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Opening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571612"/>
            <a:ext cx="8642350" cy="4952022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Start from </a:t>
            </a:r>
            <a:r>
              <a:rPr lang="en-US" sz="2800" dirty="0">
                <a:solidFill>
                  <a:schemeClr val="accent2"/>
                </a:solidFill>
              </a:rPr>
              <a:t>static </a:t>
            </a:r>
            <a:r>
              <a:rPr lang="en-US" sz="2800" dirty="0" err="1">
                <a:solidFill>
                  <a:schemeClr val="accent2"/>
                </a:solidFill>
              </a:rPr>
              <a:t>intercuspal</a:t>
            </a:r>
            <a:r>
              <a:rPr lang="en-US" sz="2800" dirty="0">
                <a:solidFill>
                  <a:schemeClr val="accent2"/>
                </a:solidFill>
              </a:rPr>
              <a:t> position</a:t>
            </a:r>
            <a:r>
              <a:rPr lang="en-US" sz="2800" dirty="0"/>
              <a:t>, where jaw movement </a:t>
            </a:r>
            <a:r>
              <a:rPr lang="en-US" sz="2800" dirty="0">
                <a:solidFill>
                  <a:schemeClr val="accent2"/>
                </a:solidFill>
              </a:rPr>
              <a:t>pauses for 194 ms</a:t>
            </a:r>
            <a:r>
              <a:rPr lang="en-US" sz="2800" dirty="0"/>
              <a:t> in chewing cycle,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muscle activity begins in the </a:t>
            </a:r>
            <a:r>
              <a:rPr lang="en-US" sz="2800" dirty="0" err="1">
                <a:solidFill>
                  <a:schemeClr val="accent2"/>
                </a:solidFill>
              </a:rPr>
              <a:t>ipsilateral</a:t>
            </a:r>
            <a:r>
              <a:rPr lang="en-US" sz="2800" dirty="0">
                <a:solidFill>
                  <a:schemeClr val="accent2"/>
                </a:solidFill>
              </a:rPr>
              <a:t> inferior head of the lateral </a:t>
            </a:r>
            <a:r>
              <a:rPr lang="en-US" sz="2800" dirty="0" err="1">
                <a:solidFill>
                  <a:schemeClr val="accent2"/>
                </a:solidFill>
              </a:rPr>
              <a:t>pterygoid</a:t>
            </a:r>
            <a:r>
              <a:rPr lang="en-US" sz="2800" dirty="0"/>
              <a:t> muscle approximately half way through the period of tooth contact.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1056</TotalTime>
  <Words>421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                MASTICATION</vt:lpstr>
      <vt:lpstr> Purpose Statement-</vt:lpstr>
      <vt:lpstr>Learning Objectives </vt:lpstr>
      <vt:lpstr>     Muscles of Mastication</vt:lpstr>
      <vt:lpstr>Slide 5</vt:lpstr>
      <vt:lpstr>     MUSCLES THAT OPEN JAW /          DEPRESSOR JAW MUSCLES</vt:lpstr>
      <vt:lpstr>Slide 7</vt:lpstr>
      <vt:lpstr>Slide 8</vt:lpstr>
      <vt:lpstr>Opening</vt:lpstr>
      <vt:lpstr>Slide 10</vt:lpstr>
      <vt:lpstr>Opening</vt:lpstr>
      <vt:lpstr>   MUSCLES THAT CLOSES JAW /          ELEVATOR JAW MUSCLES</vt:lpstr>
      <vt:lpstr>Slide 13</vt:lpstr>
      <vt:lpstr>Slide 14</vt:lpstr>
      <vt:lpstr>Slide 15</vt:lpstr>
      <vt:lpstr>Closing</vt:lpstr>
      <vt:lpstr>Closing</vt:lpstr>
      <vt:lpstr>Clenching</vt:lpstr>
      <vt:lpstr>            MUSCLE ACTIVITY</vt:lpstr>
      <vt:lpstr>Slide 20</vt:lpstr>
      <vt:lpstr>Neurological control during mastication</vt:lpstr>
      <vt:lpstr>                         Summary </vt:lpstr>
      <vt:lpstr>BIBLIOGRAPHY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MASTICATION</dc:title>
  <dc:creator>DR.SWATI AGARWAL</dc:creator>
  <cp:lastModifiedBy>HOD</cp:lastModifiedBy>
  <cp:revision>35</cp:revision>
  <dcterms:created xsi:type="dcterms:W3CDTF">2012-02-21T13:57:38Z</dcterms:created>
  <dcterms:modified xsi:type="dcterms:W3CDTF">2018-02-05T05:40:11Z</dcterms:modified>
</cp:coreProperties>
</file>