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3" r:id="rId2"/>
    <p:sldId id="324" r:id="rId3"/>
    <p:sldId id="333" r:id="rId4"/>
    <p:sldId id="325" r:id="rId5"/>
    <p:sldId id="326" r:id="rId6"/>
    <p:sldId id="259" r:id="rId7"/>
    <p:sldId id="327" r:id="rId8"/>
    <p:sldId id="260" r:id="rId9"/>
    <p:sldId id="261" r:id="rId10"/>
    <p:sldId id="262" r:id="rId11"/>
    <p:sldId id="328" r:id="rId12"/>
    <p:sldId id="263" r:id="rId13"/>
    <p:sldId id="264" r:id="rId14"/>
    <p:sldId id="329" r:id="rId15"/>
    <p:sldId id="265" r:id="rId16"/>
    <p:sldId id="330" r:id="rId17"/>
    <p:sldId id="286" r:id="rId18"/>
    <p:sldId id="266" r:id="rId19"/>
    <p:sldId id="267" r:id="rId20"/>
    <p:sldId id="268" r:id="rId21"/>
    <p:sldId id="290" r:id="rId22"/>
    <p:sldId id="269" r:id="rId23"/>
    <p:sldId id="271" r:id="rId24"/>
    <p:sldId id="272" r:id="rId25"/>
    <p:sldId id="331" r:id="rId26"/>
    <p:sldId id="332" r:id="rId27"/>
    <p:sldId id="320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434" y="-10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7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0D68-0C99-4B0A-BCB0-EE275EEF1718}" type="datetimeFigureOut">
              <a:rPr lang="en-IN" smtClean="0"/>
              <a:pPr/>
              <a:t>05-02-2018</a:t>
            </a:fld>
            <a:endParaRPr lang="en-IN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257A5-0ED3-43B6-B52C-3C9A9C96861A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0D68-0C99-4B0A-BCB0-EE275EEF1718}" type="datetimeFigureOut">
              <a:rPr lang="en-IN" smtClean="0"/>
              <a:pPr/>
              <a:t>05-02-2018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257A5-0ED3-43B6-B52C-3C9A9C96861A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0D68-0C99-4B0A-BCB0-EE275EEF1718}" type="datetimeFigureOut">
              <a:rPr lang="en-IN" smtClean="0"/>
              <a:pPr/>
              <a:t>05-02-2018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257A5-0ED3-43B6-B52C-3C9A9C96861A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0D68-0C99-4B0A-BCB0-EE275EEF1718}" type="datetimeFigureOut">
              <a:rPr lang="en-IN" smtClean="0"/>
              <a:pPr/>
              <a:t>05-02-2018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257A5-0ED3-43B6-B52C-3C9A9C96861A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0D68-0C99-4B0A-BCB0-EE275EEF1718}" type="datetimeFigureOut">
              <a:rPr lang="en-IN" smtClean="0"/>
              <a:pPr/>
              <a:t>05-02-2018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257A5-0ED3-43B6-B52C-3C9A9C96861A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0D68-0C99-4B0A-BCB0-EE275EEF1718}" type="datetimeFigureOut">
              <a:rPr lang="en-IN" smtClean="0"/>
              <a:pPr/>
              <a:t>05-02-2018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257A5-0ED3-43B6-B52C-3C9A9C96861A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0D68-0C99-4B0A-BCB0-EE275EEF1718}" type="datetimeFigureOut">
              <a:rPr lang="en-IN" smtClean="0"/>
              <a:pPr/>
              <a:t>05-02-2018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257A5-0ED3-43B6-B52C-3C9A9C96861A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0D68-0C99-4B0A-BCB0-EE275EEF1718}" type="datetimeFigureOut">
              <a:rPr lang="en-IN" smtClean="0"/>
              <a:pPr/>
              <a:t>05-02-2018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257A5-0ED3-43B6-B52C-3C9A9C96861A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0D68-0C99-4B0A-BCB0-EE275EEF1718}" type="datetimeFigureOut">
              <a:rPr lang="en-IN" smtClean="0"/>
              <a:pPr/>
              <a:t>05-02-2018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257A5-0ED3-43B6-B52C-3C9A9C96861A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0D68-0C99-4B0A-BCB0-EE275EEF1718}" type="datetimeFigureOut">
              <a:rPr lang="en-IN" smtClean="0"/>
              <a:pPr/>
              <a:t>05-02-2018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257A5-0ED3-43B6-B52C-3C9A9C96861A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0D68-0C99-4B0A-BCB0-EE275EEF1718}" type="datetimeFigureOut">
              <a:rPr lang="en-IN" smtClean="0"/>
              <a:pPr/>
              <a:t>05-02-2018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37257A5-0ED3-43B6-B52C-3C9A9C96861A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AA10D68-0C99-4B0A-BCB0-EE275EEF1718}" type="datetimeFigureOut">
              <a:rPr lang="en-IN" smtClean="0"/>
              <a:pPr/>
              <a:t>05-02-2018</a:t>
            </a:fld>
            <a:endParaRPr lang="en-IN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37257A5-0ED3-43B6-B52C-3C9A9C96861A}" type="slidenum">
              <a:rPr lang="en-IN" smtClean="0"/>
              <a:pPr/>
              <a:t>‹#›</a:t>
            </a:fld>
            <a:endParaRPr lang="en-IN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MORPHOLOGY OF DECIDUOUS TEETH - 1</a:t>
            </a:r>
            <a:endParaRPr lang="en-I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143000" y="4113213"/>
            <a:ext cx="7010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Dept Of Dental Anatomy, Embryology &amp; Histology</a:t>
            </a:r>
            <a:br>
              <a:rPr lang="en-US" sz="3600" dirty="0">
                <a:latin typeface="Times New Roman" pitchFamily="18" charset="0"/>
                <a:cs typeface="Times New Roman" pitchFamily="18" charset="0"/>
              </a:rPr>
            </a:b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4704"/>
            <a:ext cx="6829444" cy="56319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MESIAL  AND  DISTAL  SURFACES</a:t>
            </a:r>
          </a:p>
          <a:p>
            <a:pPr>
              <a:buNone/>
            </a:pPr>
            <a:endParaRPr lang="en-US" sz="28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and distal aspects are similar.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Measurement of the crown at the cervical</a:t>
            </a:r>
          </a:p>
          <a:p>
            <a:pPr>
              <a:lnSpc>
                <a:spcPct val="150000"/>
              </a:lnSpc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third shows the crown from this aspect to</a:t>
            </a:r>
          </a:p>
          <a:p>
            <a:pPr>
              <a:lnSpc>
                <a:spcPct val="150000"/>
              </a:lnSpc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be wide in relation to its total length.</a:t>
            </a:r>
          </a:p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sz="28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2248" t="10562" r="66323" b="48111"/>
          <a:stretch>
            <a:fillRect/>
          </a:stretch>
        </p:blipFill>
        <p:spPr bwMode="auto">
          <a:xfrm>
            <a:off x="7380312" y="661835"/>
            <a:ext cx="1440160" cy="3703269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3018" y="1935480"/>
            <a:ext cx="6900882" cy="438912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crown appears thick at the middle third and even down towards the incisal third because of the short crown and its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labiolingual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measurement 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curvature of the cervical line ,which represents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cementoenamel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junction, is distinct curving toward the incisal  ridge.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272" y="965448"/>
            <a:ext cx="7392314" cy="57759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Cervical curvature distally is less than the curvature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mesially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Root appears more blunt from this aspect.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surface of the root will have a developmental groove or concavity and distally the surface is convex.</a:t>
            </a:r>
          </a:p>
          <a:p>
            <a:endParaRPr lang="en-IN" sz="2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5900750" cy="55598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INCISAL  ASPECT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The incisal edge is centered over the </a:t>
            </a:r>
          </a:p>
          <a:p>
            <a:pPr>
              <a:lnSpc>
                <a:spcPct val="150000"/>
              </a:lnSpc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main bulk of the crown and is relatively straight.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Looking down on the incisal edge, the labial surface is much broader and also smoother than the lingual surface.</a:t>
            </a:r>
          </a:p>
          <a:p>
            <a:pPr>
              <a:lnSpc>
                <a:spcPct val="150000"/>
              </a:lnSpc>
            </a:pP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l="61354" t="22234" r="25325" b="62054"/>
          <a:stretch>
            <a:fillRect/>
          </a:stretch>
        </p:blipFill>
        <p:spPr bwMode="auto">
          <a:xfrm>
            <a:off x="6660232" y="692696"/>
            <a:ext cx="1872208" cy="1656184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6758006" cy="43891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lingual surface tapers towards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cingulum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Mesial and distal surfaces toward the incisal ridge or at the incisal third make good contact areas with the adjoining teeth.</a:t>
            </a:r>
            <a:endParaRPr lang="en-IN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MAXILLARY LATERAL INCISOR</a:t>
            </a:r>
            <a:endParaRPr lang="en-IN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952" y="1772816"/>
            <a:ext cx="6400816" cy="47525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Similar  to  maxillary central incisor.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Crown is smaller in all directions.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Cervicoincisal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length of lateral crown is greater than its mesiodistal  width.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6472254" cy="43891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Distoincisal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angles of the crown are more rounded than those of central incisor.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Root is much longer in proportion to its crown .</a:t>
            </a:r>
            <a:endParaRPr lang="en-IN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8611" t="7515" r="41344" b="55584"/>
          <a:stretch>
            <a:fillRect/>
          </a:stretch>
        </p:blipFill>
        <p:spPr bwMode="auto">
          <a:xfrm>
            <a:off x="323528" y="188640"/>
            <a:ext cx="1368152" cy="3358191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95536" y="3645024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LABIAL  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ASPECT</a:t>
            </a:r>
            <a:endParaRPr lang="en-IN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41191" t="6273" r="37881" b="50921"/>
          <a:stretch>
            <a:fillRect/>
          </a:stretch>
        </p:blipFill>
        <p:spPr bwMode="auto">
          <a:xfrm>
            <a:off x="1907704" y="2080488"/>
            <a:ext cx="1439442" cy="3580760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979712" y="5734997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LINGUAL  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ASPECT</a:t>
            </a:r>
            <a:endParaRPr lang="en-IN" b="1" dirty="0">
              <a:solidFill>
                <a:srgbClr val="C0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36738" t="9414" r="38772" b="49259"/>
          <a:stretch>
            <a:fillRect/>
          </a:stretch>
        </p:blipFill>
        <p:spPr bwMode="auto">
          <a:xfrm>
            <a:off x="4067944" y="188640"/>
            <a:ext cx="1440160" cy="3456384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139952" y="3789040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MESIAL  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ASPECT</a:t>
            </a:r>
            <a:endParaRPr lang="en-IN" b="1" dirty="0">
              <a:solidFill>
                <a:srgbClr val="C00000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 l="46496" t="24283" r="41720" b="61371"/>
          <a:stretch>
            <a:fillRect/>
          </a:stretch>
        </p:blipFill>
        <p:spPr bwMode="auto">
          <a:xfrm>
            <a:off x="6372200" y="2060848"/>
            <a:ext cx="1892782" cy="1728192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732240" y="4006805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INCISAL  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ASPECT</a:t>
            </a:r>
            <a:endParaRPr lang="en-IN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548680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MAXILLARY CANINE</a:t>
            </a:r>
            <a:endParaRPr lang="en-IN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0174"/>
            <a:ext cx="6972320" cy="522129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LABIAL  ASPECT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Crown is more constricted at the cervix </a:t>
            </a:r>
          </a:p>
          <a:p>
            <a:pPr>
              <a:lnSpc>
                <a:spcPct val="150000"/>
              </a:lnSpc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in relation to its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mesiodistal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width and</a:t>
            </a:r>
          </a:p>
          <a:p>
            <a:pPr>
              <a:lnSpc>
                <a:spcPct val="150000"/>
              </a:lnSpc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and distal surfaces are more convex.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Instead of an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incisal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edge that is relatively straight , it has a long, well developed, sharp cusp.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6029" t="3763" r="61389" b="55584"/>
          <a:stretch>
            <a:fillRect/>
          </a:stretch>
        </p:blipFill>
        <p:spPr bwMode="auto">
          <a:xfrm>
            <a:off x="7236296" y="501094"/>
            <a:ext cx="1728192" cy="3864010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076" y="1643050"/>
            <a:ext cx="6686568" cy="438912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Cusp of primary canine is much longer and sharper.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When the cusp is intact ,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slope of the cusp is longer than the distal slope.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root of the primary canine is long, slender and tapering and is more than twice the crown length.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Purpose Statement</a:t>
            </a:r>
            <a:endParaRPr lang="en-IN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At the end of the lecture, learners should be able to Describe the morphology of :</a:t>
            </a:r>
          </a:p>
          <a:p>
            <a:pPr>
              <a:buNone/>
            </a:pPr>
            <a:r>
              <a:rPr lang="en-US" sz="2800" dirty="0" smtClean="0"/>
              <a:t>        a) Maxillary central incisor</a:t>
            </a:r>
          </a:p>
          <a:p>
            <a:pPr>
              <a:buNone/>
            </a:pPr>
            <a:r>
              <a:rPr lang="en-US" sz="2800" dirty="0" smtClean="0"/>
              <a:t>        b) Maxillary lateral incisor</a:t>
            </a:r>
          </a:p>
          <a:p>
            <a:pPr>
              <a:buNone/>
            </a:pPr>
            <a:r>
              <a:rPr lang="en-US" sz="2800" dirty="0" smtClean="0"/>
              <a:t>        c) Maxillary canine</a:t>
            </a:r>
          </a:p>
          <a:p>
            <a:pPr>
              <a:buNone/>
            </a:pPr>
            <a:r>
              <a:rPr lang="en-US" sz="2800" dirty="0" smtClean="0"/>
              <a:t>        </a:t>
            </a:r>
            <a:endParaRPr lang="en-IN" sz="2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34387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LINGUAL ASPECT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Shows pronounced enamel ridges</a:t>
            </a:r>
          </a:p>
          <a:p>
            <a:pPr>
              <a:lnSpc>
                <a:spcPct val="150000"/>
              </a:lnSpc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that merge with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eachother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They are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cingulum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and distal </a:t>
            </a:r>
          </a:p>
          <a:p>
            <a:pPr>
              <a:lnSpc>
                <a:spcPct val="150000"/>
              </a:lnSpc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marginal ridges and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incisal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cusp ridges.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root of this tooth tapers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lingually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60216" t="1992" r="16468" b="50471"/>
          <a:stretch>
            <a:fillRect/>
          </a:stretch>
        </p:blipFill>
        <p:spPr bwMode="auto">
          <a:xfrm>
            <a:off x="7380312" y="150785"/>
            <a:ext cx="1656184" cy="4502351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34387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MESIAL  ASPECT</a:t>
            </a:r>
          </a:p>
          <a:p>
            <a:pPr>
              <a:lnSpc>
                <a:spcPct val="150000"/>
              </a:lnSpc>
              <a:buNone/>
            </a:pPr>
            <a:endParaRPr lang="en-US" sz="28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Measurement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labiolingually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at the</a:t>
            </a:r>
          </a:p>
          <a:p>
            <a:pPr>
              <a:lnSpc>
                <a:spcPct val="150000"/>
              </a:lnSpc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cervical  third is much greater.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Increase in crown dimension in conjunction with the root width and length, permits resistance against the forces the tooth must withstand during function.</a:t>
            </a:r>
          </a:p>
          <a:p>
            <a:pPr>
              <a:lnSpc>
                <a:spcPct val="150000"/>
              </a:lnSpc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63354" r="9586" b="51563"/>
          <a:stretch>
            <a:fillRect/>
          </a:stretch>
        </p:blipFill>
        <p:spPr bwMode="auto">
          <a:xfrm>
            <a:off x="7367430" y="260648"/>
            <a:ext cx="1525050" cy="3639759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076" y="1124744"/>
            <a:ext cx="6329378" cy="475252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DISTAL ASPECT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The distal outline of this tooth is the reverse of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aspect.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curvature of the cervical line toward the cusp ridge is less than on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surface.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7615262" cy="475252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INCISAL ASPECT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The crown is essentially diamond shaped.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angles that are found at the contact areas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mesially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and distally ;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cingulum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on the lingual surface and the cervical third or the enamel ridge ,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On the labial surface are more pronounced and less rounded in effect than those found on the permanent canines. 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Tip of the cusp is distal to the center of the crown and the mesial cusp slope is longer than the distal cusp slope.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l="32150" t="22234" r="55041" b="61371"/>
          <a:stretch>
            <a:fillRect/>
          </a:stretch>
        </p:blipFill>
        <p:spPr bwMode="auto">
          <a:xfrm>
            <a:off x="6786578" y="0"/>
            <a:ext cx="2016224" cy="1935575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Summary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r>
              <a:rPr lang="en-US" sz="2800" dirty="0" smtClean="0"/>
              <a:t>The morphology of :</a:t>
            </a:r>
          </a:p>
          <a:p>
            <a:pPr>
              <a:buNone/>
            </a:pPr>
            <a:r>
              <a:rPr lang="en-US" sz="2800" dirty="0" smtClean="0"/>
              <a:t>        a) Maxillary central incisor</a:t>
            </a:r>
          </a:p>
          <a:p>
            <a:pPr>
              <a:buNone/>
            </a:pPr>
            <a:r>
              <a:rPr lang="en-US" sz="2800" dirty="0" smtClean="0"/>
              <a:t>        b) Maxillary lateral incisor</a:t>
            </a:r>
          </a:p>
          <a:p>
            <a:pPr>
              <a:buNone/>
            </a:pPr>
            <a:r>
              <a:rPr lang="en-US" sz="2800" dirty="0" smtClean="0"/>
              <a:t>        c) Maxillary canine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Bibliography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Clr>
                <a:srgbClr val="FF0000"/>
              </a:buClr>
              <a:buSzPct val="75000"/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Color Atlas And Text Book Of Oral Anatomy, Histology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Berkovitz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B. 1</a:t>
            </a:r>
            <a:r>
              <a:rPr lang="en-US" sz="2800" baseline="30000" dirty="0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edition.</a:t>
            </a:r>
          </a:p>
          <a:p>
            <a:pPr>
              <a:buClr>
                <a:srgbClr val="FF0000"/>
              </a:buClr>
              <a:buSzPct val="75000"/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Oral Development and Histology  Avery, j. K.1</a:t>
            </a:r>
            <a:r>
              <a:rPr lang="en-US" sz="2800" baseline="30000" dirty="0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edition.</a:t>
            </a:r>
          </a:p>
          <a:p>
            <a:pPr>
              <a:buClr>
                <a:srgbClr val="FF0000"/>
              </a:buClr>
              <a:buSzPct val="75000"/>
              <a:buFont typeface="Wingdings" pitchFamily="2" charset="2"/>
              <a:buChar char="Ø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Orban's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Oral Histology and Embryology  Bhaskar, s. N.11</a:t>
            </a:r>
            <a:r>
              <a:rPr lang="en-US" sz="28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edition.</a:t>
            </a:r>
          </a:p>
          <a:p>
            <a:pPr>
              <a:buClr>
                <a:srgbClr val="FF0000"/>
              </a:buClr>
              <a:buSzPct val="75000"/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Oral Histology : Development, Structure and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Funct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Tencate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a. R. 4</a:t>
            </a:r>
            <a:r>
              <a:rPr lang="en-US" sz="28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edition.</a:t>
            </a:r>
          </a:p>
          <a:p>
            <a:pPr>
              <a:buClr>
                <a:srgbClr val="FF0000"/>
              </a:buClr>
              <a:buSzPct val="75000"/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Dental Embryology, Histology &amp; Anatomy. Marry Bath-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Balogh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Inergaret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2</a:t>
            </a:r>
            <a:r>
              <a:rPr lang="en-US" sz="2800" baseline="30000" dirty="0" smtClean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edition.</a:t>
            </a:r>
          </a:p>
          <a:p>
            <a:pPr>
              <a:buNone/>
            </a:pPr>
            <a:endParaRPr lang="en-US" sz="28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2420888"/>
            <a:ext cx="7571184" cy="39037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8000" b="1" dirty="0" smtClean="0">
                <a:solidFill>
                  <a:srgbClr val="C00000"/>
                </a:solidFill>
              </a:rPr>
              <a:t>THANK  YOU…</a:t>
            </a:r>
            <a:endParaRPr lang="en-IN" sz="8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/>
                <a:latin typeface="Times New Roman" pitchFamily="18" charset="0"/>
                <a:cs typeface="Times New Roman" pitchFamily="18" charset="0"/>
              </a:rPr>
              <a:t>Learning Objectives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45307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ffectLst/>
                <a:latin typeface="Times New Roman" pitchFamily="18" charset="0"/>
                <a:cs typeface="Times New Roman" pitchFamily="18" charset="0"/>
              </a:rPr>
              <a:t>At the end of the lecture the student should be able to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23565309"/>
              </p:ext>
            </p:extLst>
          </p:nvPr>
        </p:nvGraphicFramePr>
        <p:xfrm>
          <a:off x="304800" y="1981200"/>
          <a:ext cx="8686800" cy="3962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2865512"/>
                <a:gridCol w="1440160"/>
                <a:gridCol w="1368152"/>
                <a:gridCol w="1080120"/>
                <a:gridCol w="1323256"/>
              </a:tblGrid>
              <a:tr h="761999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S.N.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Learning Objectives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Domain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Level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Criteria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Condition </a:t>
                      </a:r>
                      <a:endParaRPr lang="en-US" dirty="0"/>
                    </a:p>
                  </a:txBody>
                  <a:tcPr/>
                </a:tc>
              </a:tr>
              <a:tr h="52871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Definition of deciduous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tooth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Cognitive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Must Know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All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2871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 smtClean="0"/>
                        <a:t>Describe</a:t>
                      </a:r>
                      <a:r>
                        <a:rPr lang="en-US" sz="1800" baseline="0" dirty="0" smtClean="0"/>
                        <a:t> morphology of </a:t>
                      </a:r>
                      <a:r>
                        <a:rPr lang="en-US" sz="1800" dirty="0" smtClean="0"/>
                        <a:t>Maxillary central incisor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Cognitive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Must Know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All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2871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 smtClean="0"/>
                        <a:t>Describe</a:t>
                      </a:r>
                      <a:r>
                        <a:rPr lang="en-US" sz="1800" baseline="0" dirty="0" smtClean="0"/>
                        <a:t> morphology of </a:t>
                      </a:r>
                      <a:r>
                        <a:rPr lang="en-US" sz="1800" dirty="0" smtClean="0"/>
                        <a:t>Maxillary lateral incisor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Cognitive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Must Know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All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2871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Describe</a:t>
                      </a:r>
                      <a:r>
                        <a:rPr lang="en-US" sz="1800" baseline="0" dirty="0" smtClean="0"/>
                        <a:t> morphology of </a:t>
                      </a:r>
                      <a:r>
                        <a:rPr lang="en-US" sz="1800" dirty="0" smtClean="0"/>
                        <a:t>Maxillary canine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Cognitive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Must Know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All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2871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To Carve Maxillary central, Lateral,</a:t>
                      </a:r>
                      <a:r>
                        <a:rPr lang="en-US" sz="1800" baseline="0" dirty="0" smtClean="0"/>
                        <a:t> and canine 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Cognitive  &amp; Psychomotor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Must Know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All 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02478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99672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  <a:endParaRPr lang="en-IN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19174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Deciduous teeth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, otherwise known as </a:t>
            </a:r>
            <a:r>
              <a:rPr lang="en-IN" sz="2800" b="1" dirty="0" err="1" smtClean="0">
                <a:latin typeface="Times New Roman" pitchFamily="18" charset="0"/>
                <a:cs typeface="Times New Roman" pitchFamily="18" charset="0"/>
              </a:rPr>
              <a:t>reborner</a:t>
            </a: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 teeth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baby teeth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temporary teeth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primary teeth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, are the first set of teeth in the growth development of humans and many other mammals.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R.SWATI AGARWAL\Desktop\toothde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656692"/>
            <a:ext cx="5832648" cy="61566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MAXILLARY CENTRAL INCISOR</a:t>
            </a:r>
            <a:endParaRPr lang="en-IN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695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LABIAL  ASPECT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Mesiodistal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diameter is greater than </a:t>
            </a:r>
          </a:p>
          <a:p>
            <a:pPr>
              <a:lnSpc>
                <a:spcPct val="150000"/>
              </a:lnSpc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cervicoincisal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length.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Labial surface is very smooth.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Incisal edge is nearly straight.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Developmental lines are usually not seen.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sz="28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60078" t="6636" r="16940" b="56306"/>
          <a:stretch>
            <a:fillRect/>
          </a:stretch>
        </p:blipFill>
        <p:spPr bwMode="auto">
          <a:xfrm>
            <a:off x="7308304" y="1412776"/>
            <a:ext cx="1835696" cy="3715613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Root is cone shaped with even ,tapered sides. 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Root length is greater in comparison with the crown length than that of the permanent central incisor.</a:t>
            </a:r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6972320" cy="566412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LINGUAL  ASPECT</a:t>
            </a:r>
          </a:p>
          <a:p>
            <a:pPr>
              <a:buNone/>
            </a:pPr>
            <a:endParaRPr lang="en-US" sz="28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Shows well developed marginal</a:t>
            </a:r>
          </a:p>
          <a:p>
            <a:pPr>
              <a:lnSpc>
                <a:spcPct val="150000"/>
              </a:lnSpc>
              <a:buNone/>
            </a:pP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  ridges and a highly developed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cingulum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cingulum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extends up towards the incisal ridge far enough to make a partial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divison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of the concavity on the lingual surface below the incisal edge, dividing it into a mesial and distal fossa.</a:t>
            </a:r>
          </a:p>
          <a:p>
            <a:pPr>
              <a:lnSpc>
                <a:spcPct val="150000"/>
              </a:lnSpc>
            </a:pP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1466" t="11025" r="56134" b="51176"/>
          <a:stretch>
            <a:fillRect/>
          </a:stretch>
        </p:blipFill>
        <p:spPr bwMode="auto">
          <a:xfrm>
            <a:off x="7308304" y="44624"/>
            <a:ext cx="1728192" cy="3888432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952" y="980728"/>
            <a:ext cx="7258072" cy="534387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root narrows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lingually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and presents a ridge for its full length in comparison with a flatter surface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labially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Cross section of the root - triangular in shape , with the labial surface making one side of the triangle and  mesial and distal surfaces making up the other two sides.</a:t>
            </a: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1212</TotalTime>
  <Words>982</Words>
  <Application>Microsoft Office PowerPoint</Application>
  <PresentationFormat>On-screen Show (4:3)</PresentationFormat>
  <Paragraphs>133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Flow</vt:lpstr>
      <vt:lpstr>MORPHOLOGY OF DECIDUOUS TEETH - 1</vt:lpstr>
      <vt:lpstr>Purpose Statement</vt:lpstr>
      <vt:lpstr>Learning Objectives </vt:lpstr>
      <vt:lpstr>INTRODUCTION</vt:lpstr>
      <vt:lpstr>Slide 5</vt:lpstr>
      <vt:lpstr>MAXILLARY CENTRAL INCISOR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MAXILLARY LATERAL INCISOR</vt:lpstr>
      <vt:lpstr>Slide 16</vt:lpstr>
      <vt:lpstr>Slide 17</vt:lpstr>
      <vt:lpstr>MAXILLARY CANINE</vt:lpstr>
      <vt:lpstr>Slide 19</vt:lpstr>
      <vt:lpstr>Slide 20</vt:lpstr>
      <vt:lpstr>Slide 21</vt:lpstr>
      <vt:lpstr>Slide 22</vt:lpstr>
      <vt:lpstr>Slide 23</vt:lpstr>
      <vt:lpstr>Slide 24</vt:lpstr>
      <vt:lpstr>Summary</vt:lpstr>
      <vt:lpstr>Bibliography </vt:lpstr>
      <vt:lpstr>Slide 27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MORPHOLOGY OF DECIDUOUS TEETH</dc:title>
  <dc:creator>girish</dc:creator>
  <cp:lastModifiedBy>HOD</cp:lastModifiedBy>
  <cp:revision>39</cp:revision>
  <dcterms:created xsi:type="dcterms:W3CDTF">2012-05-02T10:56:10Z</dcterms:created>
  <dcterms:modified xsi:type="dcterms:W3CDTF">2018-02-05T04:58:26Z</dcterms:modified>
</cp:coreProperties>
</file>