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23" r:id="rId2"/>
    <p:sldId id="292" r:id="rId3"/>
    <p:sldId id="346" r:id="rId4"/>
    <p:sldId id="297" r:id="rId5"/>
    <p:sldId id="338" r:id="rId6"/>
    <p:sldId id="302" r:id="rId7"/>
    <p:sldId id="321" r:id="rId8"/>
    <p:sldId id="304" r:id="rId9"/>
    <p:sldId id="322" r:id="rId10"/>
    <p:sldId id="305" r:id="rId11"/>
    <p:sldId id="303" r:id="rId12"/>
    <p:sldId id="307" r:id="rId13"/>
    <p:sldId id="339" r:id="rId14"/>
    <p:sldId id="306" r:id="rId15"/>
    <p:sldId id="308" r:id="rId16"/>
    <p:sldId id="309" r:id="rId17"/>
    <p:sldId id="340" r:id="rId18"/>
    <p:sldId id="310" r:id="rId19"/>
    <p:sldId id="341" r:id="rId20"/>
    <p:sldId id="311" r:id="rId21"/>
    <p:sldId id="342" r:id="rId22"/>
    <p:sldId id="312" r:id="rId23"/>
    <p:sldId id="343" r:id="rId24"/>
    <p:sldId id="313" r:id="rId25"/>
    <p:sldId id="314" r:id="rId26"/>
    <p:sldId id="316" r:id="rId27"/>
    <p:sldId id="317" r:id="rId28"/>
    <p:sldId id="318" r:id="rId29"/>
    <p:sldId id="319" r:id="rId30"/>
    <p:sldId id="315" r:id="rId31"/>
    <p:sldId id="344" r:id="rId32"/>
    <p:sldId id="345" r:id="rId33"/>
    <p:sldId id="320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0" d="100"/>
          <a:sy n="60" d="100"/>
        </p:scale>
        <p:origin x="-1434" y="-10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7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10D68-0C99-4B0A-BCB0-EE275EEF1718}" type="datetimeFigureOut">
              <a:rPr lang="en-IN" smtClean="0"/>
              <a:pPr/>
              <a:t>05-02-2018</a:t>
            </a:fld>
            <a:endParaRPr lang="en-IN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257A5-0ED3-43B6-B52C-3C9A9C96861A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10D68-0C99-4B0A-BCB0-EE275EEF1718}" type="datetimeFigureOut">
              <a:rPr lang="en-IN" smtClean="0"/>
              <a:pPr/>
              <a:t>05-02-2018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257A5-0ED3-43B6-B52C-3C9A9C96861A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10D68-0C99-4B0A-BCB0-EE275EEF1718}" type="datetimeFigureOut">
              <a:rPr lang="en-IN" smtClean="0"/>
              <a:pPr/>
              <a:t>05-02-2018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257A5-0ED3-43B6-B52C-3C9A9C96861A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10D68-0C99-4B0A-BCB0-EE275EEF1718}" type="datetimeFigureOut">
              <a:rPr lang="en-IN" smtClean="0"/>
              <a:pPr/>
              <a:t>05-02-2018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257A5-0ED3-43B6-B52C-3C9A9C96861A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10D68-0C99-4B0A-BCB0-EE275EEF1718}" type="datetimeFigureOut">
              <a:rPr lang="en-IN" smtClean="0"/>
              <a:pPr/>
              <a:t>05-02-2018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257A5-0ED3-43B6-B52C-3C9A9C96861A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10D68-0C99-4B0A-BCB0-EE275EEF1718}" type="datetimeFigureOut">
              <a:rPr lang="en-IN" smtClean="0"/>
              <a:pPr/>
              <a:t>05-02-2018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257A5-0ED3-43B6-B52C-3C9A9C96861A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10D68-0C99-4B0A-BCB0-EE275EEF1718}" type="datetimeFigureOut">
              <a:rPr lang="en-IN" smtClean="0"/>
              <a:pPr/>
              <a:t>05-02-2018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257A5-0ED3-43B6-B52C-3C9A9C96861A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10D68-0C99-4B0A-BCB0-EE275EEF1718}" type="datetimeFigureOut">
              <a:rPr lang="en-IN" smtClean="0"/>
              <a:pPr/>
              <a:t>05-02-2018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257A5-0ED3-43B6-B52C-3C9A9C96861A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10D68-0C99-4B0A-BCB0-EE275EEF1718}" type="datetimeFigureOut">
              <a:rPr lang="en-IN" smtClean="0"/>
              <a:pPr/>
              <a:t>05-02-2018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257A5-0ED3-43B6-B52C-3C9A9C96861A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10D68-0C99-4B0A-BCB0-EE275EEF1718}" type="datetimeFigureOut">
              <a:rPr lang="en-IN" smtClean="0"/>
              <a:pPr/>
              <a:t>05-02-2018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257A5-0ED3-43B6-B52C-3C9A9C96861A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10D68-0C99-4B0A-BCB0-EE275EEF1718}" type="datetimeFigureOut">
              <a:rPr lang="en-IN" smtClean="0"/>
              <a:pPr/>
              <a:t>05-02-2018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37257A5-0ED3-43B6-B52C-3C9A9C96861A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AA10D68-0C99-4B0A-BCB0-EE275EEF1718}" type="datetimeFigureOut">
              <a:rPr lang="en-IN" smtClean="0"/>
              <a:pPr/>
              <a:t>05-02-2018</a:t>
            </a:fld>
            <a:endParaRPr lang="en-IN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37257A5-0ED3-43B6-B52C-3C9A9C96861A}" type="slidenum">
              <a:rPr lang="en-IN" smtClean="0"/>
              <a:pPr/>
              <a:t>‹#›</a:t>
            </a:fld>
            <a:endParaRPr lang="en-IN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MORPHOLOGY OF DECIDUOUS TEETH - 1</a:t>
            </a:r>
            <a:endParaRPr lang="en-IN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143000" y="4113213"/>
            <a:ext cx="7010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Dept Of Dental Anatomy, Embryology &amp; Histology</a:t>
            </a:r>
            <a:br>
              <a:rPr lang="en-US" sz="3600" dirty="0">
                <a:latin typeface="Times New Roman" pitchFamily="18" charset="0"/>
                <a:cs typeface="Times New Roman" pitchFamily="18" charset="0"/>
              </a:rPr>
            </a:b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41588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DISTAL  ASPECT</a:t>
            </a:r>
          </a:p>
          <a:p>
            <a:pPr>
              <a:lnSpc>
                <a:spcPct val="150000"/>
              </a:lnSpc>
              <a:buNone/>
            </a:pPr>
            <a:endParaRPr lang="en-US" sz="28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distal calibration of the crown is less than the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mesial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measurement.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distobuccal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cusp and the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distolingual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cusp are about the same length.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Cervical line was approx. straight.</a:t>
            </a:r>
          </a:p>
          <a:p>
            <a:pPr>
              <a:lnSpc>
                <a:spcPct val="150000"/>
              </a:lnSpc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7400948" cy="438912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Distobuccal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root is shorter and narrower than the other roots.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Point of bifurcation between these two roots on the distal is more nearly centered above the crown than that on the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mesial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>
              <a:lnSpc>
                <a:spcPct val="150000"/>
              </a:lnSpc>
            </a:pPr>
            <a:endParaRPr lang="en-IN" sz="28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41588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OCCLUSAL  ASPECT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It is rhomboidal and has 4 well developed cusps and one supplemental cusp.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Occlusal surface has a central fossa with a central pit, well defined mesial triangular fossa just distal to mesial marginal ridge.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7186634" cy="438912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Well defined developmental groove is also present called the central groove.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buccal developmental groove extends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buccaly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from the central pit , separating the triangular ridges.</a:t>
            </a:r>
          </a:p>
          <a:p>
            <a:pPr>
              <a:lnSpc>
                <a:spcPct val="150000"/>
              </a:lnSpc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sz="28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840" y="1037456"/>
            <a:ext cx="8229600" cy="483981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oblique ridge is prominent and connects the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mesiolingual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cusp with the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distobuccal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cusp.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Distal to the oblique ridge , distal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fossa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is found.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Distal marginal ridge is as well developed as the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mesial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marginal ridge.</a:t>
            </a: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MANDIBULAR  FIRST MOLAR</a:t>
            </a:r>
            <a:endParaRPr lang="en-IN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57364"/>
            <a:ext cx="7043758" cy="43891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BUCCAL  ASPECT</a:t>
            </a:r>
          </a:p>
          <a:p>
            <a:pPr>
              <a:buNone/>
            </a:pPr>
            <a:endParaRPr lang="en-US" sz="2800" b="1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Mesial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outline of the crown is almost </a:t>
            </a:r>
          </a:p>
          <a:p>
            <a:pPr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straight from the contact area to the cervix.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Distal portion of the crown is shorter than </a:t>
            </a:r>
          </a:p>
          <a:p>
            <a:pPr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the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mesial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portion.</a:t>
            </a: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Mesial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cusp is larger than the distal cusp.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Roots are long and slender.</a:t>
            </a:r>
          </a:p>
          <a:p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52988" t="50410" r="27990" b="7803"/>
          <a:stretch>
            <a:fillRect/>
          </a:stretch>
        </p:blipFill>
        <p:spPr bwMode="auto">
          <a:xfrm>
            <a:off x="7164288" y="1556792"/>
            <a:ext cx="1835696" cy="3024336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052736"/>
            <a:ext cx="7463182" cy="5400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LINGUAL ASPECT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The crown and root converge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lingually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to</a:t>
            </a:r>
          </a:p>
          <a:p>
            <a:pPr>
              <a:lnSpc>
                <a:spcPct val="150000"/>
              </a:lnSpc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a marked degree on the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mesial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surface.</a:t>
            </a: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Distolingual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cusp is rounded and suggests a developmental groove between this cusp and the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mesiolingual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cusp.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2811" t="51859" r="45198" b="5788"/>
          <a:stretch>
            <a:fillRect/>
          </a:stretch>
        </p:blipFill>
        <p:spPr bwMode="auto">
          <a:xfrm>
            <a:off x="7092280" y="692696"/>
            <a:ext cx="1944216" cy="2808312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7186634" cy="438912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mesiolingual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cusp is long and sharp at the tip.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From the lingual aspect, the crown length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mesially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and distally more uniform than from buccal aspect. </a:t>
            </a:r>
            <a:endParaRPr lang="en-IN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052736"/>
            <a:ext cx="8229600" cy="5400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MESIAL ASPECT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This aspect resembles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mesial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aspect </a:t>
            </a:r>
          </a:p>
          <a:p>
            <a:pPr>
              <a:lnSpc>
                <a:spcPct val="150000"/>
              </a:lnSpc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of permanent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mandibular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molars.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Only noticeable difference is extreme </a:t>
            </a:r>
          </a:p>
          <a:p>
            <a:pPr>
              <a:lnSpc>
                <a:spcPct val="150000"/>
              </a:lnSpc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curvature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buccally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at the cervical line .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l="30011" t="52881" r="52776" b="5123"/>
          <a:stretch>
            <a:fillRect/>
          </a:stretch>
        </p:blipFill>
        <p:spPr bwMode="auto">
          <a:xfrm>
            <a:off x="6588224" y="44624"/>
            <a:ext cx="2232248" cy="40846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6472254" cy="438912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cervical line slants upwards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buccolingually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Mesial root does not resemble any other primary tooth root from this aspect.</a:t>
            </a:r>
            <a:endParaRPr lang="en-IN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Purpose Statement</a:t>
            </a:r>
            <a:endParaRPr lang="en-IN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At the end of the lecture, learners should be able to describe the morphology i.e.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buccal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, lingual 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mesial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distal and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occlusal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aspects of :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Maxillary second molar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Mandibular first molar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Mandibular second molar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836712"/>
            <a:ext cx="8229600" cy="576064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OCCLUSAL  ASPECT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general outline is rhomboidal.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mesiolingual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cusp is the largest and best developed of all the cusps and it has a broad, flattened surface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lingually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None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7472386" cy="438912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Buccal developmental groove of occlusal surface divides the two buccal cusps evenly.</a:t>
            </a:r>
          </a:p>
          <a:p>
            <a:pPr>
              <a:lnSpc>
                <a:spcPct val="150000"/>
              </a:lnSpc>
            </a:pPr>
            <a:r>
              <a:rPr lang="en-US" sz="2800" dirty="0" err="1" smtClean="0"/>
              <a:t>Mesiobuccal</a:t>
            </a:r>
            <a:r>
              <a:rPr lang="en-US" sz="2800" dirty="0" smtClean="0"/>
              <a:t> cusp exhibits a well defined triangular ridge on the occlusal surface.</a:t>
            </a:r>
            <a:endParaRPr lang="en-IN" sz="2800" dirty="0" smtClean="0"/>
          </a:p>
          <a:p>
            <a:endParaRPr lang="en-US" sz="28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MANDIBULAR SECOND MOLAR</a:t>
            </a:r>
            <a:endParaRPr lang="en-IN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4824"/>
            <a:ext cx="7472386" cy="447977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sz="3000" b="1" u="sng" dirty="0" smtClean="0">
                <a:latin typeface="Times New Roman" pitchFamily="18" charset="0"/>
                <a:cs typeface="Times New Roman" pitchFamily="18" charset="0"/>
              </a:rPr>
              <a:t>BUCCAL ASPECT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Has narrow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mesiodistal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calibration at the cervical portion of the crown compared with the calibration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mesiodistally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on the crown at contact level.</a:t>
            </a:r>
          </a:p>
          <a:p>
            <a:pPr>
              <a:lnSpc>
                <a:spcPct val="150000"/>
              </a:lnSpc>
              <a:buNone/>
            </a:pP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6900882" cy="438912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From this aspect also,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mesiobuccal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distobuccal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developmental grooves divide the buccal surface of the crown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occlusally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into 3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cuspal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portionsalmost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equal in size.</a:t>
            </a:r>
          </a:p>
          <a:p>
            <a:pPr>
              <a:lnSpc>
                <a:spcPct val="150000"/>
              </a:lnSpc>
            </a:pPr>
            <a:endParaRPr lang="en-US" sz="28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128112"/>
            <a:ext cx="6624736" cy="438912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The roots of the primary second molar from this angle are slender and long.</a:t>
            </a:r>
          </a:p>
          <a:p>
            <a:pPr>
              <a:lnSpc>
                <a:spcPct val="150000"/>
              </a:lnSpc>
            </a:pP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Roots of the tooth may be twice as long as the crown.</a:t>
            </a:r>
          </a:p>
          <a:p>
            <a:pPr>
              <a:lnSpc>
                <a:spcPct val="150000"/>
              </a:lnSpc>
            </a:pP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The point of bifurcation of the roots start immediately below the CEJ of crown and root.</a:t>
            </a:r>
            <a:endParaRPr lang="en-IN" sz="3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7386" t="48420" r="49251" b="4657"/>
          <a:stretch>
            <a:fillRect/>
          </a:stretch>
        </p:blipFill>
        <p:spPr bwMode="auto">
          <a:xfrm>
            <a:off x="6876256" y="3573015"/>
            <a:ext cx="2016224" cy="3037039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6472254" cy="519985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LINGUAL ASPECT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From the lingual aspect , two cusps of</a:t>
            </a:r>
          </a:p>
          <a:p>
            <a:pPr>
              <a:lnSpc>
                <a:spcPct val="150000"/>
              </a:lnSpc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almost equal dimensions can be observed 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 short lingual groove is between them.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56431" t="49687" r="21165" b="1857"/>
          <a:stretch>
            <a:fillRect/>
          </a:stretch>
        </p:blipFill>
        <p:spPr bwMode="auto">
          <a:xfrm>
            <a:off x="6876256" y="404664"/>
            <a:ext cx="1980728" cy="3212976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9985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MESIAL ASPECT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marginal ridge is high , a characteristic</a:t>
            </a:r>
          </a:p>
          <a:p>
            <a:pPr>
              <a:lnSpc>
                <a:spcPct val="150000"/>
              </a:lnSpc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that makes the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mesiobuccal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cusp and</a:t>
            </a:r>
          </a:p>
          <a:p>
            <a:pPr>
              <a:lnSpc>
                <a:spcPct val="150000"/>
              </a:lnSpc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the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mesiolingual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cusp appear rather short.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lingual cusp is longer or higher than the buccal cusp.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53248" t="52881" r="29390" b="5123"/>
          <a:stretch>
            <a:fillRect/>
          </a:stretch>
        </p:blipFill>
        <p:spPr bwMode="auto">
          <a:xfrm>
            <a:off x="7092280" y="404664"/>
            <a:ext cx="1800200" cy="32113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728"/>
            <a:ext cx="7543824" cy="519985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DISTAL ASPECT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crown is not as wide distally as it is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mesially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distolingual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cusp appears well developed and the triangular ridge from the tip of this cusp extending down into the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occlusal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surface is seen over the distal marginal ridge.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20"/>
            <a:ext cx="6972320" cy="438912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cervical line of the crown is regular .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distal root is as broad as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mesial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root and is flattened on the distal surface.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distal root tapers more at the apical end than does the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mesial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root.</a:t>
            </a:r>
            <a:endParaRPr lang="en-IN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IN" sz="28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9985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OCCLUSAL ASPECT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occlusal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aspect is rectangular.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total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mesiodistal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width of the lingual cusps is less than the total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mesiodistal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width of the three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buccal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cusps.</a:t>
            </a:r>
          </a:p>
          <a:p>
            <a:pPr>
              <a:lnSpc>
                <a:spcPct val="150000"/>
              </a:lnSpc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/>
                <a:latin typeface="Times New Roman" pitchFamily="18" charset="0"/>
                <a:cs typeface="Times New Roman" pitchFamily="18" charset="0"/>
              </a:rPr>
              <a:t>Learning Objectives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8515"/>
            <a:ext cx="8229600" cy="714301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/>
                <a:latin typeface="Times New Roman" pitchFamily="18" charset="0"/>
                <a:cs typeface="Times New Roman" pitchFamily="18" charset="0"/>
              </a:rPr>
              <a:t>At the end of the lecture the student should be able to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45772193"/>
              </p:ext>
            </p:extLst>
          </p:nvPr>
        </p:nvGraphicFramePr>
        <p:xfrm>
          <a:off x="304800" y="1981200"/>
          <a:ext cx="8686800" cy="33463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3153544"/>
                <a:gridCol w="1512168"/>
                <a:gridCol w="1008112"/>
                <a:gridCol w="1008112"/>
                <a:gridCol w="1395264"/>
              </a:tblGrid>
              <a:tr h="51169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S.N.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Learning Objectives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Domain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Level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Criteria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Condition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2871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800" dirty="0" smtClean="0"/>
                        <a:t>Describe</a:t>
                      </a:r>
                      <a:r>
                        <a:rPr lang="en-US" sz="1800" baseline="0" dirty="0" smtClean="0"/>
                        <a:t> morphology of 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Maxillary second molar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Cognitive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Must Know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All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2871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800" dirty="0" smtClean="0"/>
                        <a:t>Describe</a:t>
                      </a:r>
                      <a:r>
                        <a:rPr lang="en-US" sz="1800" baseline="0" dirty="0" smtClean="0"/>
                        <a:t> morphology of 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Mandibular first molar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Cognitive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Must Know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All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2871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buFont typeface="+mj-lt"/>
                        <a:buNone/>
                      </a:pPr>
                      <a:r>
                        <a:rPr lang="en-US" sz="1800" dirty="0" smtClean="0"/>
                        <a:t>Describe</a:t>
                      </a:r>
                      <a:r>
                        <a:rPr lang="en-US" sz="1800" baseline="0" dirty="0" smtClean="0"/>
                        <a:t> morphology of 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Mandibular second molar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Cognitive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Must Know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All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2871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5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dirty="0" smtClean="0"/>
                        <a:t>To carve </a:t>
                      </a:r>
                      <a:r>
                        <a:rPr lang="en-US" sz="1800" dirty="0" smtClean="0"/>
                        <a:t>Mandibular first and second molar, maxillary second molar   </a:t>
                      </a:r>
                      <a:r>
                        <a:rPr lang="en-US" sz="1800" baseline="0" dirty="0" smtClean="0"/>
                        <a:t> </a:t>
                      </a:r>
                      <a:endParaRPr lang="en-IN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Cognitive  &amp; Psychomotor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Must Know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All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1285968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8112"/>
            <a:ext cx="8229600" cy="438912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Well defined triangular ridges extend from each one of these cusp tips.</a:t>
            </a:r>
            <a:endParaRPr lang="en-US" sz="2800" dirty="0" smtClean="0"/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Distal triangular fossa is not well defined as mesial triangular fossa.</a:t>
            </a: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Mesial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marginal ridge is better developed and more pronounced than the distal marginal ridge.</a:t>
            </a:r>
          </a:p>
          <a:p>
            <a:endParaRPr lang="en-IN" sz="28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Summary</a:t>
            </a:r>
            <a:endParaRPr lang="en-US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morphology i.e. buccal , lingual , mesial, distal and occlusal aspects of :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Maxillary second molar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Mandibular first molar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Mandibular second molar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Bibliography 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Clr>
                <a:srgbClr val="FF0000"/>
              </a:buClr>
              <a:buSzPct val="75000"/>
              <a:buFont typeface="Wingdings" pitchFamily="2" charset="2"/>
              <a:buChar char="Ø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Color Atlas And Text Book Of Oral Anatomy, Histology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Berkovitz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B. 1</a:t>
            </a:r>
            <a:r>
              <a:rPr lang="en-US" sz="2800" baseline="30000" dirty="0" smtClean="0"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edition.</a:t>
            </a:r>
          </a:p>
          <a:p>
            <a:pPr>
              <a:buClr>
                <a:srgbClr val="FF0000"/>
              </a:buClr>
              <a:buSzPct val="75000"/>
              <a:buFont typeface="Wingdings" pitchFamily="2" charset="2"/>
              <a:buChar char="Ø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Oral Development and Histology  Avery, j. K.1</a:t>
            </a:r>
            <a:r>
              <a:rPr lang="en-US" sz="2800" baseline="30000" dirty="0" smtClean="0"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edition.</a:t>
            </a:r>
          </a:p>
          <a:p>
            <a:pPr>
              <a:buClr>
                <a:srgbClr val="FF0000"/>
              </a:buClr>
              <a:buSzPct val="75000"/>
              <a:buFont typeface="Wingdings" pitchFamily="2" charset="2"/>
              <a:buChar char="Ø"/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Orban's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Oral Histology and Embryology  Bhaskar, s. N.11</a:t>
            </a:r>
            <a:r>
              <a:rPr lang="en-US" sz="2800" baseline="30000" dirty="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edition.</a:t>
            </a:r>
          </a:p>
          <a:p>
            <a:pPr>
              <a:buClr>
                <a:srgbClr val="FF0000"/>
              </a:buClr>
              <a:buSzPct val="75000"/>
              <a:buFont typeface="Wingdings" pitchFamily="2" charset="2"/>
              <a:buChar char="Ø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Oral Histology : Development, Structure and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Funct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Tencate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a. R. 4</a:t>
            </a:r>
            <a:r>
              <a:rPr lang="en-US" sz="2800" baseline="30000" dirty="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edition.</a:t>
            </a:r>
          </a:p>
          <a:p>
            <a:pPr>
              <a:buClr>
                <a:srgbClr val="FF0000"/>
              </a:buClr>
              <a:buSzPct val="75000"/>
              <a:buFont typeface="Wingdings" pitchFamily="2" charset="2"/>
              <a:buChar char="Ø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Dental Embryology, Histology &amp; Anatomy. Marry Bath-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Balogh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Inergaret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2</a:t>
            </a:r>
            <a:r>
              <a:rPr lang="en-US" sz="2800" baseline="30000" dirty="0" smtClean="0"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edition.</a:t>
            </a:r>
          </a:p>
          <a:p>
            <a:pPr>
              <a:buNone/>
            </a:pPr>
            <a:endParaRPr lang="en-US" sz="28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5616" y="2420888"/>
            <a:ext cx="7571184" cy="39037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8000" b="1" dirty="0" smtClean="0">
                <a:solidFill>
                  <a:srgbClr val="C00000"/>
                </a:solidFill>
              </a:rPr>
              <a:t>THANK  YOU…</a:t>
            </a:r>
            <a:endParaRPr lang="en-IN" sz="8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MAXILLARY SECOND MOLAR</a:t>
            </a:r>
            <a:endParaRPr lang="en-IN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6257940" cy="43891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BUCCAL  ASPECT</a:t>
            </a:r>
          </a:p>
          <a:p>
            <a:pPr>
              <a:buNone/>
            </a:pPr>
            <a:endParaRPr lang="en-US" sz="3000" b="1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Shows two well defined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buccal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cusps</a:t>
            </a:r>
          </a:p>
          <a:p>
            <a:pPr>
              <a:buNone/>
            </a:pP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  with a developmental groove between them.</a:t>
            </a:r>
          </a:p>
          <a:p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The crown is narrow at the cervix in </a:t>
            </a:r>
          </a:p>
          <a:p>
            <a:pPr>
              <a:buNone/>
            </a:pP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   comparison with its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mesiodistal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   measurement at the contact areas.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7386" r="50481" b="53219"/>
          <a:stretch>
            <a:fillRect/>
          </a:stretch>
        </p:blipFill>
        <p:spPr bwMode="auto">
          <a:xfrm>
            <a:off x="6786578" y="1628799"/>
            <a:ext cx="1979712" cy="3024337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6972320" cy="438912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Crown is much larger than first primary molar.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From this aspect, the roots appear slender ,they are much longer and heavier .</a:t>
            </a:r>
            <a:endParaRPr lang="en-IN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sz="2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6686568" cy="438912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point of bifurcation between the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buccal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roots is close to the cervical line of the crown.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two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buccal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cusps are more nearly equal in size and development than those of the primary maxillary first molar.</a:t>
            </a: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000108"/>
            <a:ext cx="8229600" cy="5857892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n-US" sz="3300" b="1" u="sng" dirty="0" smtClean="0">
                <a:latin typeface="Times New Roman" pitchFamily="18" charset="0"/>
                <a:cs typeface="Times New Roman" pitchFamily="18" charset="0"/>
              </a:rPr>
              <a:t>LINGUAL  ASPECT</a:t>
            </a:r>
          </a:p>
          <a:p>
            <a:pPr>
              <a:buNone/>
            </a:pPr>
            <a:endParaRPr lang="en-US" sz="2800" b="1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Lingually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the crown shows the following three cusps : </a:t>
            </a:r>
          </a:p>
          <a:p>
            <a:pPr>
              <a:buNone/>
            </a:pP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Mesiolingual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cusp</a:t>
            </a:r>
          </a:p>
          <a:p>
            <a:pPr>
              <a:buNone/>
            </a:pP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Distolingual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cusp</a:t>
            </a:r>
          </a:p>
          <a:p>
            <a:pPr>
              <a:buNone/>
            </a:pP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    - Supplemental cusp called </a:t>
            </a:r>
          </a:p>
          <a:p>
            <a:pPr>
              <a:buNone/>
            </a:pP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       tubercle of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carbelli</a:t>
            </a:r>
            <a:endParaRPr lang="en-US" sz="33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 All three roots are visible from this</a:t>
            </a:r>
          </a:p>
          <a:p>
            <a:pPr>
              <a:buNone/>
            </a:pP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    aspect, the lingual root is large and </a:t>
            </a:r>
          </a:p>
          <a:p>
            <a:pPr>
              <a:buNone/>
            </a:pP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    thick in comparison with the other </a:t>
            </a:r>
          </a:p>
          <a:p>
            <a:pPr>
              <a:buNone/>
            </a:pP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    two roots.</a:t>
            </a:r>
          </a:p>
          <a:p>
            <a:pPr>
              <a:buNone/>
            </a:pP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IN" sz="33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57245" r="21165" b="54657"/>
          <a:stretch>
            <a:fillRect/>
          </a:stretch>
        </p:blipFill>
        <p:spPr bwMode="auto">
          <a:xfrm>
            <a:off x="6660232" y="2676448"/>
            <a:ext cx="2340768" cy="3687082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41588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MESIAL  ASPECT</a:t>
            </a:r>
          </a:p>
          <a:p>
            <a:pPr>
              <a:lnSpc>
                <a:spcPct val="150000"/>
              </a:lnSpc>
              <a:buNone/>
            </a:pPr>
            <a:endParaRPr lang="en-US" sz="28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crown is usually short.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mesiolingual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cusp of the crown with its supplementary fifth cusp appears large in comparison with the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mesiobuccal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cusp.</a:t>
            </a: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Mesiobuccal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root is broad and flat</a:t>
            </a:r>
          </a:p>
          <a:p>
            <a:pPr>
              <a:lnSpc>
                <a:spcPct val="150000"/>
              </a:lnSpc>
              <a:buNone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728"/>
            <a:ext cx="5987008" cy="534387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point of bifurcation between the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mesiobuccal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root and the lingual root is 2 or 3mm apical to the cervical line of the crown.</a:t>
            </a: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Mesiolingual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cusp is directly below the bifurcation</a:t>
            </a:r>
            <a:endParaRPr lang="en-IN" sz="28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48868" t="10411" r="29565" b="52110"/>
          <a:stretch>
            <a:fillRect/>
          </a:stretch>
        </p:blipFill>
        <p:spPr bwMode="auto">
          <a:xfrm>
            <a:off x="6300192" y="3240360"/>
            <a:ext cx="2630897" cy="3429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1212</TotalTime>
  <Words>1172</Words>
  <Application>Microsoft Office PowerPoint</Application>
  <PresentationFormat>On-screen Show (4:3)</PresentationFormat>
  <Paragraphs>150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Flow</vt:lpstr>
      <vt:lpstr>MORPHOLOGY OF DECIDUOUS TEETH - 1</vt:lpstr>
      <vt:lpstr>       Purpose Statement</vt:lpstr>
      <vt:lpstr>Learning Objectives </vt:lpstr>
      <vt:lpstr>MAXILLARY SECOND MOLAR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MANDIBULAR  FIRST MOLAR</vt:lpstr>
      <vt:lpstr>Slide 16</vt:lpstr>
      <vt:lpstr>Slide 17</vt:lpstr>
      <vt:lpstr>Slide 18</vt:lpstr>
      <vt:lpstr>Slide 19</vt:lpstr>
      <vt:lpstr>Slide 20</vt:lpstr>
      <vt:lpstr>Slide 21</vt:lpstr>
      <vt:lpstr>MANDIBULAR SECOND MOLAR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Summary</vt:lpstr>
      <vt:lpstr>Bibliography </vt:lpstr>
      <vt:lpstr>Slide 33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MORPHOLOGY OF DECIDUOUS TEETH</dc:title>
  <dc:creator>girish</dc:creator>
  <cp:lastModifiedBy>HOD</cp:lastModifiedBy>
  <cp:revision>38</cp:revision>
  <dcterms:created xsi:type="dcterms:W3CDTF">2012-05-02T10:56:10Z</dcterms:created>
  <dcterms:modified xsi:type="dcterms:W3CDTF">2018-02-05T04:59:09Z</dcterms:modified>
</cp:coreProperties>
</file>