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5"/>
  </p:notesMasterIdLst>
  <p:sldIdLst>
    <p:sldId id="369" r:id="rId2"/>
    <p:sldId id="306" r:id="rId3"/>
    <p:sldId id="378" r:id="rId4"/>
    <p:sldId id="307" r:id="rId5"/>
    <p:sldId id="308" r:id="rId6"/>
    <p:sldId id="367" r:id="rId7"/>
    <p:sldId id="309" r:id="rId8"/>
    <p:sldId id="311" r:id="rId9"/>
    <p:sldId id="310" r:id="rId10"/>
    <p:sldId id="312" r:id="rId11"/>
    <p:sldId id="313" r:id="rId12"/>
    <p:sldId id="314" r:id="rId13"/>
    <p:sldId id="315" r:id="rId14"/>
    <p:sldId id="316" r:id="rId15"/>
    <p:sldId id="317" r:id="rId16"/>
    <p:sldId id="318" r:id="rId17"/>
    <p:sldId id="319" r:id="rId18"/>
    <p:sldId id="320" r:id="rId19"/>
    <p:sldId id="375" r:id="rId20"/>
    <p:sldId id="321" r:id="rId21"/>
    <p:sldId id="322" r:id="rId22"/>
    <p:sldId id="381" r:id="rId23"/>
    <p:sldId id="382" r:id="rId24"/>
    <p:sldId id="323" r:id="rId25"/>
    <p:sldId id="324" r:id="rId26"/>
    <p:sldId id="325" r:id="rId27"/>
    <p:sldId id="372" r:id="rId28"/>
    <p:sldId id="326" r:id="rId29"/>
    <p:sldId id="327" r:id="rId30"/>
    <p:sldId id="328" r:id="rId31"/>
    <p:sldId id="329" r:id="rId32"/>
    <p:sldId id="330" r:id="rId33"/>
    <p:sldId id="331" r:id="rId34"/>
    <p:sldId id="373" r:id="rId35"/>
    <p:sldId id="332" r:id="rId36"/>
    <p:sldId id="333" r:id="rId37"/>
    <p:sldId id="334" r:id="rId38"/>
    <p:sldId id="335" r:id="rId39"/>
    <p:sldId id="336" r:id="rId40"/>
    <p:sldId id="337" r:id="rId41"/>
    <p:sldId id="374" r:id="rId42"/>
    <p:sldId id="338" r:id="rId43"/>
    <p:sldId id="339" r:id="rId44"/>
    <p:sldId id="340" r:id="rId45"/>
    <p:sldId id="341" r:id="rId46"/>
    <p:sldId id="342" r:id="rId47"/>
    <p:sldId id="343" r:id="rId48"/>
    <p:sldId id="383" r:id="rId49"/>
    <p:sldId id="344" r:id="rId50"/>
    <p:sldId id="345" r:id="rId51"/>
    <p:sldId id="346" r:id="rId52"/>
    <p:sldId id="347" r:id="rId53"/>
    <p:sldId id="348" r:id="rId54"/>
    <p:sldId id="349" r:id="rId55"/>
    <p:sldId id="350" r:id="rId56"/>
    <p:sldId id="351" r:id="rId57"/>
    <p:sldId id="352" r:id="rId58"/>
    <p:sldId id="353" r:id="rId59"/>
    <p:sldId id="354" r:id="rId60"/>
    <p:sldId id="355" r:id="rId61"/>
    <p:sldId id="356" r:id="rId62"/>
    <p:sldId id="357" r:id="rId63"/>
    <p:sldId id="358" r:id="rId64"/>
    <p:sldId id="359" r:id="rId65"/>
    <p:sldId id="360" r:id="rId66"/>
    <p:sldId id="361" r:id="rId67"/>
    <p:sldId id="362" r:id="rId68"/>
    <p:sldId id="363" r:id="rId69"/>
    <p:sldId id="368" r:id="rId70"/>
    <p:sldId id="365" r:id="rId71"/>
    <p:sldId id="379" r:id="rId72"/>
    <p:sldId id="380" r:id="rId73"/>
    <p:sldId id="366"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4" d="100"/>
          <a:sy n="64" d="100"/>
        </p:scale>
        <p:origin x="-1260" y="-1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C3A6BF-2A48-45CE-8BDB-9DB76A508987}" type="doc">
      <dgm:prSet loTypeId="urn:microsoft.com/office/officeart/2005/8/layout/arrow4" loCatId="process" qsTypeId="urn:microsoft.com/office/officeart/2005/8/quickstyle/simple2" qsCatId="simple" csTypeId="urn:microsoft.com/office/officeart/2005/8/colors/colorful2" csCatId="colorful" phldr="1"/>
      <dgm:spPr/>
      <dgm:t>
        <a:bodyPr/>
        <a:lstStyle/>
        <a:p>
          <a:endParaRPr lang="en-US"/>
        </a:p>
      </dgm:t>
    </dgm:pt>
    <dgm:pt modelId="{31CD8FA4-E608-480D-BE6A-A10FD6D05E5A}">
      <dgm:prSet phldrT="[Text]"/>
      <dgm:spPr/>
      <dgm:t>
        <a:bodyPr/>
        <a:lstStyle/>
        <a:p>
          <a:r>
            <a:rPr lang="en-US" dirty="0" smtClean="0"/>
            <a:t>Caries activity</a:t>
          </a:r>
          <a:endParaRPr lang="en-US" dirty="0"/>
        </a:p>
      </dgm:t>
    </dgm:pt>
    <dgm:pt modelId="{F6572E23-1B57-4AB2-B455-496F609FEA67}" type="parTrans" cxnId="{CE95AAB6-7129-46C4-981D-3469FC671FA5}">
      <dgm:prSet/>
      <dgm:spPr/>
      <dgm:t>
        <a:bodyPr/>
        <a:lstStyle/>
        <a:p>
          <a:endParaRPr lang="en-US"/>
        </a:p>
      </dgm:t>
    </dgm:pt>
    <dgm:pt modelId="{9AD8066F-4420-4AD6-9A41-632DB93C6BDD}" type="sibTrans" cxnId="{CE95AAB6-7129-46C4-981D-3469FC671FA5}">
      <dgm:prSet/>
      <dgm:spPr/>
      <dgm:t>
        <a:bodyPr/>
        <a:lstStyle/>
        <a:p>
          <a:endParaRPr lang="en-US"/>
        </a:p>
      </dgm:t>
    </dgm:pt>
    <dgm:pt modelId="{D1C8B5CF-AA74-4FAB-A0F2-8314537F1A2A}">
      <dgm:prSet phldrT="[Text]"/>
      <dgm:spPr/>
      <dgm:t>
        <a:bodyPr/>
        <a:lstStyle/>
        <a:p>
          <a:r>
            <a:rPr lang="en-US" dirty="0" smtClean="0"/>
            <a:t>Buffering capacity of saliva</a:t>
          </a:r>
          <a:endParaRPr lang="en-US" dirty="0"/>
        </a:p>
      </dgm:t>
    </dgm:pt>
    <dgm:pt modelId="{7B4ED721-6C86-470C-B4F5-EE26D2145A6B}" type="parTrans" cxnId="{6AFFA37F-41D3-4090-95E9-F971B194D06A}">
      <dgm:prSet/>
      <dgm:spPr/>
      <dgm:t>
        <a:bodyPr/>
        <a:lstStyle/>
        <a:p>
          <a:endParaRPr lang="en-US"/>
        </a:p>
      </dgm:t>
    </dgm:pt>
    <dgm:pt modelId="{AD8B42B5-95AF-4ADF-889F-B3002342125F}" type="sibTrans" cxnId="{6AFFA37F-41D3-4090-95E9-F971B194D06A}">
      <dgm:prSet/>
      <dgm:spPr/>
      <dgm:t>
        <a:bodyPr/>
        <a:lstStyle/>
        <a:p>
          <a:endParaRPr lang="en-US"/>
        </a:p>
      </dgm:t>
    </dgm:pt>
    <dgm:pt modelId="{50B46BCD-3F37-4304-8902-CAEB1DE17367}">
      <dgm:prSet/>
      <dgm:spPr/>
      <dgm:t>
        <a:bodyPr/>
        <a:lstStyle/>
        <a:p>
          <a:endParaRPr lang="en-US" dirty="0"/>
        </a:p>
      </dgm:t>
    </dgm:pt>
    <dgm:pt modelId="{29EC7CB1-6117-41EF-AC0C-FF69CF515341}" type="parTrans" cxnId="{7F3A915C-7023-46DB-B1C1-C8AD55337234}">
      <dgm:prSet/>
      <dgm:spPr/>
      <dgm:t>
        <a:bodyPr/>
        <a:lstStyle/>
        <a:p>
          <a:endParaRPr lang="en-US"/>
        </a:p>
      </dgm:t>
    </dgm:pt>
    <dgm:pt modelId="{1755E330-C5D1-4AA6-9B2D-8193C54375B3}" type="sibTrans" cxnId="{7F3A915C-7023-46DB-B1C1-C8AD55337234}">
      <dgm:prSet/>
      <dgm:spPr/>
      <dgm:t>
        <a:bodyPr/>
        <a:lstStyle/>
        <a:p>
          <a:endParaRPr lang="en-US"/>
        </a:p>
      </dgm:t>
    </dgm:pt>
    <dgm:pt modelId="{AC7D1AD4-66F9-411D-BC37-BF491829E10C}" type="pres">
      <dgm:prSet presAssocID="{4EC3A6BF-2A48-45CE-8BDB-9DB76A508987}" presName="compositeShape" presStyleCnt="0">
        <dgm:presLayoutVars>
          <dgm:chMax val="2"/>
          <dgm:dir/>
          <dgm:resizeHandles val="exact"/>
        </dgm:presLayoutVars>
      </dgm:prSet>
      <dgm:spPr/>
      <dgm:t>
        <a:bodyPr/>
        <a:lstStyle/>
        <a:p>
          <a:endParaRPr lang="en-US"/>
        </a:p>
      </dgm:t>
    </dgm:pt>
    <dgm:pt modelId="{54369C73-CC4D-41A1-A131-76B7CBB4C2CF}" type="pres">
      <dgm:prSet presAssocID="{31CD8FA4-E608-480D-BE6A-A10FD6D05E5A}" presName="upArrow" presStyleLbl="node1" presStyleIdx="0" presStyleCnt="2"/>
      <dgm:spPr/>
      <dgm:t>
        <a:bodyPr/>
        <a:lstStyle/>
        <a:p>
          <a:endParaRPr lang="en-US"/>
        </a:p>
      </dgm:t>
    </dgm:pt>
    <dgm:pt modelId="{EC2CAFD0-99C5-4E7C-982E-83748EA1AF65}" type="pres">
      <dgm:prSet presAssocID="{31CD8FA4-E608-480D-BE6A-A10FD6D05E5A}" presName="upArrowText" presStyleLbl="revTx" presStyleIdx="0" presStyleCnt="2">
        <dgm:presLayoutVars>
          <dgm:chMax val="0"/>
          <dgm:bulletEnabled val="1"/>
        </dgm:presLayoutVars>
      </dgm:prSet>
      <dgm:spPr/>
      <dgm:t>
        <a:bodyPr/>
        <a:lstStyle/>
        <a:p>
          <a:endParaRPr lang="en-US"/>
        </a:p>
      </dgm:t>
    </dgm:pt>
    <dgm:pt modelId="{3B4167AB-D743-4D80-8E5C-105718DB1B63}" type="pres">
      <dgm:prSet presAssocID="{D1C8B5CF-AA74-4FAB-A0F2-8314537F1A2A}" presName="downArrow" presStyleLbl="node1" presStyleIdx="1" presStyleCnt="2" custLinFactNeighborY="6127"/>
      <dgm:spPr/>
      <dgm:t>
        <a:bodyPr/>
        <a:lstStyle/>
        <a:p>
          <a:endParaRPr lang="en-US"/>
        </a:p>
      </dgm:t>
    </dgm:pt>
    <dgm:pt modelId="{8A00FB7A-D336-42E7-87C3-28C684D3A280}" type="pres">
      <dgm:prSet presAssocID="{D1C8B5CF-AA74-4FAB-A0F2-8314537F1A2A}" presName="downArrowText" presStyleLbl="revTx" presStyleIdx="1" presStyleCnt="2">
        <dgm:presLayoutVars>
          <dgm:chMax val="0"/>
          <dgm:bulletEnabled val="1"/>
        </dgm:presLayoutVars>
      </dgm:prSet>
      <dgm:spPr/>
      <dgm:t>
        <a:bodyPr/>
        <a:lstStyle/>
        <a:p>
          <a:endParaRPr lang="en-US"/>
        </a:p>
      </dgm:t>
    </dgm:pt>
  </dgm:ptLst>
  <dgm:cxnLst>
    <dgm:cxn modelId="{6AFFA37F-41D3-4090-95E9-F971B194D06A}" srcId="{4EC3A6BF-2A48-45CE-8BDB-9DB76A508987}" destId="{D1C8B5CF-AA74-4FAB-A0F2-8314537F1A2A}" srcOrd="1" destOrd="0" parTransId="{7B4ED721-6C86-470C-B4F5-EE26D2145A6B}" sibTransId="{AD8B42B5-95AF-4ADF-889F-B3002342125F}"/>
    <dgm:cxn modelId="{474FB774-AA59-417F-B1D5-45B6C820A1D3}" type="presOf" srcId="{4EC3A6BF-2A48-45CE-8BDB-9DB76A508987}" destId="{AC7D1AD4-66F9-411D-BC37-BF491829E10C}" srcOrd="0" destOrd="0" presId="urn:microsoft.com/office/officeart/2005/8/layout/arrow4"/>
    <dgm:cxn modelId="{CE95AAB6-7129-46C4-981D-3469FC671FA5}" srcId="{4EC3A6BF-2A48-45CE-8BDB-9DB76A508987}" destId="{31CD8FA4-E608-480D-BE6A-A10FD6D05E5A}" srcOrd="0" destOrd="0" parTransId="{F6572E23-1B57-4AB2-B455-496F609FEA67}" sibTransId="{9AD8066F-4420-4AD6-9A41-632DB93C6BDD}"/>
    <dgm:cxn modelId="{26994A7E-B8DA-4DC1-9DD9-7B01648845B2}" type="presOf" srcId="{D1C8B5CF-AA74-4FAB-A0F2-8314537F1A2A}" destId="{8A00FB7A-D336-42E7-87C3-28C684D3A280}" srcOrd="0" destOrd="0" presId="urn:microsoft.com/office/officeart/2005/8/layout/arrow4"/>
    <dgm:cxn modelId="{4FDFD4E7-28B3-4AE9-8875-54CE2520E56F}" type="presOf" srcId="{31CD8FA4-E608-480D-BE6A-A10FD6D05E5A}" destId="{EC2CAFD0-99C5-4E7C-982E-83748EA1AF65}" srcOrd="0" destOrd="0" presId="urn:microsoft.com/office/officeart/2005/8/layout/arrow4"/>
    <dgm:cxn modelId="{7F3A915C-7023-46DB-B1C1-C8AD55337234}" srcId="{4EC3A6BF-2A48-45CE-8BDB-9DB76A508987}" destId="{50B46BCD-3F37-4304-8902-CAEB1DE17367}" srcOrd="2" destOrd="0" parTransId="{29EC7CB1-6117-41EF-AC0C-FF69CF515341}" sibTransId="{1755E330-C5D1-4AA6-9B2D-8193C54375B3}"/>
    <dgm:cxn modelId="{B79D5685-668B-4C86-BB98-C765B47936CD}" type="presParOf" srcId="{AC7D1AD4-66F9-411D-BC37-BF491829E10C}" destId="{54369C73-CC4D-41A1-A131-76B7CBB4C2CF}" srcOrd="0" destOrd="0" presId="urn:microsoft.com/office/officeart/2005/8/layout/arrow4"/>
    <dgm:cxn modelId="{E2F71F98-D9AF-4C2D-8CB5-A6D91FC4D4C4}" type="presParOf" srcId="{AC7D1AD4-66F9-411D-BC37-BF491829E10C}" destId="{EC2CAFD0-99C5-4E7C-982E-83748EA1AF65}" srcOrd="1" destOrd="0" presId="urn:microsoft.com/office/officeart/2005/8/layout/arrow4"/>
    <dgm:cxn modelId="{9CE4C5DC-E278-45FF-AB4A-E0AD9343B632}" type="presParOf" srcId="{AC7D1AD4-66F9-411D-BC37-BF491829E10C}" destId="{3B4167AB-D743-4D80-8E5C-105718DB1B63}" srcOrd="2" destOrd="0" presId="urn:microsoft.com/office/officeart/2005/8/layout/arrow4"/>
    <dgm:cxn modelId="{B2082391-B038-4E88-BFB7-E75D2BBE6676}" type="presParOf" srcId="{AC7D1AD4-66F9-411D-BC37-BF491829E10C}" destId="{8A00FB7A-D336-42E7-87C3-28C684D3A280}" srcOrd="3" destOrd="0" presId="urn:microsoft.com/office/officeart/2005/8/layout/arrow4"/>
  </dgm:cxnLst>
  <dgm:bg/>
  <dgm:whole/>
</dgm:dataModel>
</file>

<file path=ppt/diagrams/layout1.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BDD9BA-CFB5-4BC8-B96A-3F72302FF235}" type="datetimeFigureOut">
              <a:rPr lang="en-US" smtClean="0"/>
              <a:pPr/>
              <a:t>4/20/2013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2A9A02-8D71-4165-9A94-0E7B9808D8D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45A959E-13BC-40CD-A73B-2E7AB86A1D24}" type="slidenum">
              <a:rPr lang="en-IN" smtClean="0"/>
              <a:pPr/>
              <a:t>2</a:t>
            </a:fld>
            <a:endParaRPr lang="en-IN"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IN" smtClean="0"/>
              <a:t>The level of lactic acid in the measuring cylinder is re-recorded.</a:t>
            </a:r>
          </a:p>
          <a:p>
            <a:pPr eaLnBrk="1" hangingPunct="1">
              <a:spcBef>
                <a:spcPct val="0"/>
              </a:spcBef>
            </a:pPr>
            <a:endParaRPr lang="en-IN" smtClean="0"/>
          </a:p>
        </p:txBody>
      </p:sp>
      <p:sp>
        <p:nvSpPr>
          <p:cNvPr id="86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1AFEB3-6957-4D4D-9173-78F2BDE406AA}" type="slidenum">
              <a:rPr lang="en-IN" smtClean="0"/>
              <a:pPr/>
              <a:t>38</a:t>
            </a:fld>
            <a:endParaRPr lang="en-IN"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r>
              <a:rPr lang="en-IN" smtClean="0"/>
              <a:t>The chewing of gum is used to stimulate saliva or if paraffin is used, a concentration of about 5% glucose is added. </a:t>
            </a:r>
          </a:p>
          <a:p>
            <a:endParaRPr lang="en-IN" smtClean="0"/>
          </a:p>
        </p:txBody>
      </p:sp>
      <p:sp>
        <p:nvSpPr>
          <p:cNvPr id="87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9261A3F-33E0-4314-9E2B-E00B5E7A4C4C}" type="slidenum">
              <a:rPr lang="en-IN" smtClean="0"/>
              <a:pPr/>
              <a:t>45</a:t>
            </a:fld>
            <a:endParaRPr lang="en-IN"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r>
              <a:rPr lang="en-IN" smtClean="0"/>
              <a:t>The sample is shaken until homogenised. </a:t>
            </a:r>
          </a:p>
          <a:p>
            <a:endParaRPr lang="en-IN" smtClean="0"/>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0F93366-68FD-49D4-B08B-7CF0A230282E}" type="slidenum">
              <a:rPr lang="en-IN" smtClean="0"/>
              <a:pPr/>
              <a:t>49</a:t>
            </a:fld>
            <a:endParaRPr lang="en-IN"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0FF3641-EFC2-46B5-966D-08023534F1BB}" type="slidenum">
              <a:rPr lang="en-IN" smtClean="0"/>
              <a:pPr/>
              <a:t>56</a:t>
            </a:fld>
            <a:endParaRPr lang="en-IN"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IN" smtClean="0"/>
              <a:t>(Dentocult SM, Orion Diagnostica, Caries- Screen SM, Apo Diagnostics)</a:t>
            </a:r>
          </a:p>
        </p:txBody>
      </p:sp>
      <p:sp>
        <p:nvSpPr>
          <p:cNvPr id="901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C55C7D-C0F4-4EE2-AA96-132853B1D3BB}" type="slidenum">
              <a:rPr lang="en-IN" smtClean="0"/>
              <a:pPr/>
              <a:t>59</a:t>
            </a:fld>
            <a:endParaRPr lang="en-IN"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r>
              <a:rPr lang="en-IN" smtClean="0"/>
              <a:t>A zone of inhibition of 10-20 mm in diameter is formed around each disc. </a:t>
            </a:r>
          </a:p>
          <a:p>
            <a:r>
              <a:rPr lang="en-IN" smtClean="0"/>
              <a:t>A carbon dioxide tablet is inserted in the tube containing the slide, which is incubated for 48hours. </a:t>
            </a:r>
          </a:p>
          <a:p>
            <a:endParaRPr lang="en-IN" smtClean="0"/>
          </a:p>
        </p:txBody>
      </p:sp>
      <p:sp>
        <p:nvSpPr>
          <p:cNvPr id="91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70032A7-5EE3-4FF4-9710-90F692057023}" type="slidenum">
              <a:rPr lang="en-IN" smtClean="0"/>
              <a:pPr/>
              <a:t>61</a:t>
            </a:fld>
            <a:endParaRPr lang="en-IN"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r>
              <a:rPr lang="en-IN" smtClean="0"/>
              <a:t>The colony density is compared with a model chart and classified as:</a:t>
            </a:r>
          </a:p>
        </p:txBody>
      </p:sp>
      <p:sp>
        <p:nvSpPr>
          <p:cNvPr id="921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5E5FB9-E974-4E7B-A0F3-E8FD75332444}" type="slidenum">
              <a:rPr lang="en-IN" smtClean="0"/>
              <a:pPr/>
              <a:t>62</a:t>
            </a:fld>
            <a:endParaRPr lang="en-I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a:defRPr/>
            </a:pPr>
            <a:r>
              <a:rPr lang="en-IN" dirty="0" smtClean="0"/>
              <a:t>Caries risk assessment is the estimation of the probability of developing a new dental caries lesion within a specific timeframe</a:t>
            </a:r>
            <a:r>
              <a:rPr lang="en-IN" baseline="30000" dirty="0" smtClean="0"/>
              <a:t> </a:t>
            </a:r>
            <a:r>
              <a:rPr lang="en-IN" dirty="0" smtClean="0"/>
              <a:t> and also the estimation of the probability of a change in the size or activity of existing lesions in the mouth.</a:t>
            </a:r>
          </a:p>
          <a:p>
            <a:pPr>
              <a:defRPr/>
            </a:pPr>
            <a:r>
              <a:rPr lang="en-IN" dirty="0" smtClean="0"/>
              <a:t>The Caries Risk Assessment (CRA) measures the caries balance of a patient at a point in time, and information that is gathered drives the decision-making process in clinical treatment. Treatment is evidence-based and individual patients are treated according to their oral environment rather than treating all patients similarly. Treatment involves strategies that put the patient into a healthy balance.</a:t>
            </a:r>
          </a:p>
          <a:p>
            <a:pPr>
              <a:defRPr/>
            </a:pPr>
            <a:r>
              <a:rPr lang="en-IN" sz="950" dirty="0" smtClean="0">
                <a:solidFill>
                  <a:srgbClr val="FF0000"/>
                </a:solidFill>
              </a:rPr>
              <a:t>National Institutes of Health. Diagnosis and management of dental caries throughout life. 2001; Bethesda, </a:t>
            </a:r>
            <a:r>
              <a:rPr lang="en-IN" sz="950" dirty="0" err="1" smtClean="0">
                <a:solidFill>
                  <a:srgbClr val="FF0000"/>
                </a:solidFill>
              </a:rPr>
              <a:t>Md</a:t>
            </a:r>
            <a:r>
              <a:rPr lang="en-IN" sz="950" dirty="0" smtClean="0">
                <a:solidFill>
                  <a:srgbClr val="FF0000"/>
                </a:solidFill>
              </a:rPr>
              <a:t>: National Institutes of Health.17. Reich E, </a:t>
            </a:r>
            <a:r>
              <a:rPr lang="en-IN" sz="950" dirty="0" err="1" smtClean="0">
                <a:solidFill>
                  <a:srgbClr val="FF0000"/>
                </a:solidFill>
              </a:rPr>
              <a:t>Lussi</a:t>
            </a:r>
            <a:r>
              <a:rPr lang="en-IN" sz="950" dirty="0" smtClean="0">
                <a:solidFill>
                  <a:srgbClr val="FF0000"/>
                </a:solidFill>
              </a:rPr>
              <a:t> A, </a:t>
            </a:r>
            <a:r>
              <a:rPr lang="en-IN" sz="950" dirty="0" err="1" smtClean="0">
                <a:solidFill>
                  <a:srgbClr val="FF0000"/>
                </a:solidFill>
              </a:rPr>
              <a:t>Newbrun</a:t>
            </a:r>
            <a:r>
              <a:rPr lang="en-IN" sz="950" dirty="0" smtClean="0">
                <a:solidFill>
                  <a:srgbClr val="FF0000"/>
                </a:solidFill>
              </a:rPr>
              <a:t> E. Caries-risk assessment. </a:t>
            </a:r>
            <a:r>
              <a:rPr lang="en-IN" sz="950" i="1" dirty="0" err="1" smtClean="0">
                <a:solidFill>
                  <a:srgbClr val="FF0000"/>
                </a:solidFill>
              </a:rPr>
              <a:t>Int</a:t>
            </a:r>
            <a:r>
              <a:rPr lang="en-IN" sz="950" i="1" dirty="0" smtClean="0">
                <a:solidFill>
                  <a:srgbClr val="FF0000"/>
                </a:solidFill>
              </a:rPr>
              <a:t> Dent J</a:t>
            </a:r>
            <a:r>
              <a:rPr lang="en-IN" sz="950" dirty="0" smtClean="0">
                <a:solidFill>
                  <a:srgbClr val="FF0000"/>
                </a:solidFill>
              </a:rPr>
              <a:t>. 1999;49(1):15-26.</a:t>
            </a:r>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E74974D-B04A-4969-A709-3937228F6F21}" type="slidenum">
              <a:rPr lang="en-IN" smtClean="0"/>
              <a:pPr/>
              <a:t>7</a:t>
            </a:fld>
            <a:endParaRPr lang="en-I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r>
              <a:rPr lang="en-IN" smtClean="0"/>
              <a:t>by monitoring patient behaviour towards reducing the number of Strep mutans and Lactobacilli as a part of counselling to curtail sucrose intake.</a:t>
            </a:r>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1C7C20A-A46D-40C1-86D2-3E1B9CDA9CE1}" type="slidenum">
              <a:rPr lang="en-IN" smtClean="0"/>
              <a:pPr/>
              <a:t>12</a:t>
            </a:fld>
            <a:endParaRPr lang="en-I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IN" smtClean="0"/>
              <a:t>Mechanisms of caries process</a:t>
            </a:r>
          </a:p>
        </p:txBody>
      </p:sp>
      <p:sp>
        <p:nvSpPr>
          <p:cNvPr id="79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7FA7189-4A15-481B-931E-27F585CCEA11}" type="slidenum">
              <a:rPr lang="en-IN" smtClean="0"/>
              <a:pPr/>
              <a:t>13</a:t>
            </a:fld>
            <a:endParaRPr lang="en-I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IN" dirty="0" smtClean="0"/>
              <a:t>A selective media favouring the growth of </a:t>
            </a:r>
            <a:r>
              <a:rPr lang="en-IN" dirty="0" err="1" smtClean="0"/>
              <a:t>aciduric</a:t>
            </a:r>
            <a:r>
              <a:rPr lang="en-IN" dirty="0" smtClean="0"/>
              <a:t> lactobacilli is the basis for the test. </a:t>
            </a:r>
          </a:p>
          <a:p>
            <a:pPr eaLnBrk="1" hangingPunct="1"/>
            <a:endParaRPr lang="en-IN" dirty="0" smtClean="0"/>
          </a:p>
        </p:txBody>
      </p:sp>
      <p:sp>
        <p:nvSpPr>
          <p:cNvPr id="809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7CD8AFB-F3D2-481B-80DC-7876B96D5626}" type="slidenum">
              <a:rPr lang="en-IN" smtClean="0"/>
              <a:pPr/>
              <a:t>16</a:t>
            </a:fld>
            <a:endParaRPr lang="en-I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
        <p:nvSpPr>
          <p:cNvPr id="819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5970B26-1423-45F1-833A-CC7641B2ADC2}" type="slidenum">
              <a:rPr lang="en-IN" smtClean="0"/>
              <a:pPr/>
              <a:t>17</a:t>
            </a:fld>
            <a:endParaRPr lang="en-IN"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IN" dirty="0" smtClean="0"/>
              <a:t>For </a:t>
            </a:r>
            <a:r>
              <a:rPr lang="en-IN" dirty="0" err="1" smtClean="0"/>
              <a:t>example,eating</a:t>
            </a:r>
            <a:r>
              <a:rPr lang="en-IN" dirty="0" smtClean="0"/>
              <a:t> cheese can raise the </a:t>
            </a:r>
            <a:r>
              <a:rPr lang="en-IN" i="1" dirty="0" smtClean="0"/>
              <a:t>Lactobacillus coun</a:t>
            </a:r>
            <a:r>
              <a:rPr lang="en-IN" dirty="0" smtClean="0"/>
              <a:t>t of the patient who has less caries activity. Lactobacillus levels are highly influenced by the intake of dietary carbohydrates, reflecting the amount of bacterial substrate and indicating an acid environment within the oral cavity. prevalence of lactobacilli is lower compared </a:t>
            </a:r>
            <a:r>
              <a:rPr lang="en-IN" dirty="0" err="1" smtClean="0"/>
              <a:t>mutans</a:t>
            </a:r>
            <a:r>
              <a:rPr lang="en-IN" dirty="0" smtClean="0"/>
              <a:t> streptococci.</a:t>
            </a:r>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7BF618E-F256-470A-BBA6-0ADB5110BB36}" type="slidenum">
              <a:rPr lang="en-IN" smtClean="0"/>
              <a:pPr/>
              <a:t>21</a:t>
            </a:fld>
            <a:endParaRPr lang="en-IN"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r>
              <a:rPr lang="en-IN" smtClean="0"/>
              <a:t>The saliva specimen is shaken vigorously for 3 minutes. </a:t>
            </a:r>
          </a:p>
          <a:p>
            <a:endParaRPr lang="en-IN" smtClean="0"/>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59C4C81-B8E3-41F6-AA49-895FB407D0E8}" type="slidenum">
              <a:rPr lang="en-IN" smtClean="0"/>
              <a:pPr/>
              <a:t>25</a:t>
            </a:fld>
            <a:endParaRPr lang="en-IN"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IN" smtClean="0"/>
              <a:t>Buffer capacity can be quantified by using a pH meter or colour indicators. </a:t>
            </a:r>
          </a:p>
          <a:p>
            <a:pPr eaLnBrk="1" hangingPunct="1">
              <a:spcBef>
                <a:spcPct val="0"/>
              </a:spcBef>
            </a:pPr>
            <a:endParaRPr lang="en-IN" smtClean="0"/>
          </a:p>
        </p:txBody>
      </p:sp>
      <p:sp>
        <p:nvSpPr>
          <p:cNvPr id="84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13FAC9F-ED2B-4E8D-A8C9-A9187CFD8139}" type="slidenum">
              <a:rPr lang="en-IN" smtClean="0"/>
              <a:pPr/>
              <a:t>37</a:t>
            </a:fld>
            <a:endParaRPr lang="en-I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1026" name="Picture 2"/>
          <p:cNvPicPr>
            <a:picLocks noChangeAspect="1" noChangeArrowheads="1"/>
          </p:cNvPicPr>
          <p:nvPr userDrawn="1"/>
        </p:nvPicPr>
        <p:blipFill>
          <a:blip r:embed="rId13"/>
          <a:srcRect b="4167"/>
          <a:stretch>
            <a:fillRect/>
          </a:stretch>
        </p:blipFill>
        <p:spPr bwMode="auto">
          <a:xfrm>
            <a:off x="0" y="0"/>
            <a:ext cx="9144000" cy="6858000"/>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healthyteeth.org/index.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acer\Desktop\wall papers\prod_793_23350.gif"/>
          <p:cNvPicPr>
            <a:picLocks noChangeAspect="1" noChangeArrowheads="1" noCrop="1"/>
          </p:cNvPicPr>
          <p:nvPr/>
        </p:nvPicPr>
        <p:blipFill>
          <a:blip r:embed="rId2"/>
          <a:srcRect/>
          <a:stretch>
            <a:fillRect/>
          </a:stretch>
        </p:blipFill>
        <p:spPr bwMode="auto">
          <a:xfrm>
            <a:off x="76200" y="152400"/>
            <a:ext cx="8458200" cy="65532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3" name="Rectangle 2"/>
          <p:cNvSpPr/>
          <p:nvPr/>
        </p:nvSpPr>
        <p:spPr>
          <a:xfrm rot="21200429">
            <a:off x="2286000" y="5257800"/>
            <a:ext cx="4495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solidFill>
                  <a:srgbClr val="FFC000"/>
                </a:solidFill>
                <a:effectLst>
                  <a:outerShdw blurRad="38100" dist="38100" dir="2700000" algn="tl">
                    <a:srgbClr val="000000">
                      <a:alpha val="43137"/>
                    </a:srgbClr>
                  </a:outerShdw>
                </a:effectLst>
                <a:latin typeface="Constantia" pitchFamily="18" charset="0"/>
              </a:rPr>
              <a:t>AFTERNOON</a:t>
            </a:r>
            <a:endParaRPr lang="en-US" sz="5400" dirty="0">
              <a:solidFill>
                <a:srgbClr val="FFC000"/>
              </a:solidFill>
              <a:effectLst>
                <a:outerShdw blurRad="38100" dist="38100" dir="2700000" algn="tl">
                  <a:srgbClr val="000000">
                    <a:alpha val="43137"/>
                  </a:srgbClr>
                </a:outerShdw>
              </a:effectLst>
              <a:latin typeface="Constanti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09600" y="304800"/>
            <a:ext cx="7772400" cy="1143000"/>
          </a:xfrm>
        </p:spPr>
        <p:txBody>
          <a:bodyPr/>
          <a:lstStyle/>
          <a:p>
            <a:r>
              <a:rPr lang="en-IN" dirty="0" smtClean="0">
                <a:solidFill>
                  <a:srgbClr val="FFFF00"/>
                </a:solidFill>
              </a:rPr>
              <a:t>Caries activity tests </a:t>
            </a:r>
          </a:p>
        </p:txBody>
      </p:sp>
      <p:sp>
        <p:nvSpPr>
          <p:cNvPr id="19459" name="Content Placeholder 2"/>
          <p:cNvSpPr>
            <a:spLocks noGrp="1"/>
          </p:cNvSpPr>
          <p:nvPr>
            <p:ph idx="1"/>
          </p:nvPr>
        </p:nvSpPr>
        <p:spPr>
          <a:xfrm>
            <a:off x="533400" y="1752600"/>
            <a:ext cx="8153400" cy="4572000"/>
          </a:xfrm>
        </p:spPr>
        <p:txBody>
          <a:bodyPr>
            <a:normAutofit/>
          </a:bodyPr>
          <a:lstStyle/>
          <a:p>
            <a:pPr algn="just"/>
            <a:r>
              <a:rPr lang="en-IN" sz="2800" b="1" dirty="0" smtClean="0"/>
              <a:t>Measure the degree to which the local environmental challenge favours the probability of occurrence of carious lesions.  </a:t>
            </a:r>
          </a:p>
        </p:txBody>
      </p:sp>
      <p:sp>
        <p:nvSpPr>
          <p:cNvPr id="1946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3AE614E-E29F-44A5-89A4-B1FA2FFEDDF6}" type="slidenum">
              <a:rPr lang="en-US"/>
              <a:pPr/>
              <a:t>10</a:t>
            </a:fld>
            <a:endParaRPr lang="en-US"/>
          </a:p>
        </p:txBody>
      </p:sp>
      <p:sp>
        <p:nvSpPr>
          <p:cNvPr id="5" name="Rounded Rectangle 4"/>
          <p:cNvSpPr/>
          <p:nvPr/>
        </p:nvSpPr>
        <p:spPr>
          <a:xfrm>
            <a:off x="2743200" y="3200400"/>
            <a:ext cx="3886200" cy="9144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dirty="0" smtClean="0">
                <a:latin typeface="Cambria" pitchFamily="18" charset="0"/>
              </a:rPr>
              <a:t>Degree of caries activity </a:t>
            </a:r>
            <a:endParaRPr lang="en-IN" sz="2400" dirty="0">
              <a:latin typeface="Cambria" pitchFamily="18" charset="0"/>
            </a:endParaRPr>
          </a:p>
        </p:txBody>
      </p:sp>
      <p:sp>
        <p:nvSpPr>
          <p:cNvPr id="6" name="Rounded Rectangle 5"/>
          <p:cNvSpPr/>
          <p:nvPr/>
        </p:nvSpPr>
        <p:spPr>
          <a:xfrm>
            <a:off x="2743200" y="5562600"/>
            <a:ext cx="3886200" cy="9144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dirty="0" smtClean="0">
                <a:latin typeface="Cambria" pitchFamily="18" charset="0"/>
              </a:rPr>
              <a:t>Caries activity tests</a:t>
            </a:r>
            <a:endParaRPr lang="en-IN" sz="2400" dirty="0">
              <a:latin typeface="Cambria" pitchFamily="18" charset="0"/>
            </a:endParaRPr>
          </a:p>
        </p:txBody>
      </p:sp>
      <p:sp>
        <p:nvSpPr>
          <p:cNvPr id="7" name="Down Arrow 6"/>
          <p:cNvSpPr/>
          <p:nvPr/>
        </p:nvSpPr>
        <p:spPr>
          <a:xfrm>
            <a:off x="4343400" y="4267200"/>
            <a:ext cx="685800" cy="1066800"/>
          </a:xfrm>
          <a:prstGeom prst="down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IN"/>
          </a:p>
        </p:txBody>
      </p:sp>
      <p:pic>
        <p:nvPicPr>
          <p:cNvPr id="8" name="Picture 2" descr="http://www.toothclub.gov.hk/chi/pnc/illustration/k_198_i_06.gif"/>
          <p:cNvPicPr>
            <a:picLocks noChangeAspect="1" noChangeArrowheads="1"/>
          </p:cNvPicPr>
          <p:nvPr/>
        </p:nvPicPr>
        <p:blipFill>
          <a:blip r:embed="rId2" cstate="print"/>
          <a:srcRect/>
          <a:stretch>
            <a:fillRect/>
          </a:stretch>
        </p:blipFill>
        <p:spPr bwMode="auto">
          <a:xfrm>
            <a:off x="7010400" y="0"/>
            <a:ext cx="2286000" cy="167639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09600" y="152400"/>
            <a:ext cx="7772400" cy="960438"/>
          </a:xfrm>
        </p:spPr>
        <p:txBody>
          <a:bodyPr/>
          <a:lstStyle/>
          <a:p>
            <a:r>
              <a:rPr lang="en-IN" sz="3600" dirty="0" smtClean="0">
                <a:solidFill>
                  <a:srgbClr val="FFFF00"/>
                </a:solidFill>
              </a:rPr>
              <a:t>Caries activity test helps to:</a:t>
            </a:r>
          </a:p>
        </p:txBody>
      </p:sp>
      <p:sp>
        <p:nvSpPr>
          <p:cNvPr id="20483" name="Content Placeholder 2"/>
          <p:cNvSpPr>
            <a:spLocks noGrp="1"/>
          </p:cNvSpPr>
          <p:nvPr>
            <p:ph idx="1"/>
          </p:nvPr>
        </p:nvSpPr>
        <p:spPr>
          <a:xfrm>
            <a:off x="609600" y="1447800"/>
            <a:ext cx="8077200" cy="4572000"/>
          </a:xfrm>
        </p:spPr>
        <p:txBody>
          <a:bodyPr>
            <a:normAutofit/>
          </a:bodyPr>
          <a:lstStyle/>
          <a:p>
            <a:pPr marL="514350" indent="-514350" algn="just">
              <a:buFont typeface="Palatino Linotype" pitchFamily="18" charset="0"/>
              <a:buAutoNum type="arabicPeriod"/>
            </a:pPr>
            <a:r>
              <a:rPr lang="en-IN" sz="2800" dirty="0" smtClean="0"/>
              <a:t>Identify </a:t>
            </a:r>
            <a:r>
              <a:rPr lang="en-IN" sz="2800" b="1" dirty="0" smtClean="0">
                <a:solidFill>
                  <a:schemeClr val="accent6">
                    <a:lumMod val="60000"/>
                    <a:lumOff val="40000"/>
                  </a:schemeClr>
                </a:solidFill>
              </a:rPr>
              <a:t>high risk </a:t>
            </a:r>
            <a:r>
              <a:rPr lang="en-IN" sz="2800" dirty="0" smtClean="0"/>
              <a:t>groups and individuals</a:t>
            </a:r>
          </a:p>
          <a:p>
            <a:pPr marL="514350" indent="-514350" algn="just">
              <a:buFont typeface="Palatino Linotype" pitchFamily="18" charset="0"/>
              <a:buAutoNum type="arabicPeriod"/>
            </a:pPr>
            <a:r>
              <a:rPr lang="en-IN" sz="2800" dirty="0" smtClean="0"/>
              <a:t>Determine the need for </a:t>
            </a:r>
            <a:r>
              <a:rPr lang="en-IN" sz="2800" b="1" dirty="0" smtClean="0">
                <a:solidFill>
                  <a:schemeClr val="accent6">
                    <a:lumMod val="60000"/>
                    <a:lumOff val="40000"/>
                  </a:schemeClr>
                </a:solidFill>
              </a:rPr>
              <a:t>personalized preventive measures</a:t>
            </a:r>
            <a:r>
              <a:rPr lang="en-IN" sz="2800" b="1" dirty="0" smtClean="0"/>
              <a:t> </a:t>
            </a:r>
            <a:r>
              <a:rPr lang="en-IN" sz="2800" dirty="0" smtClean="0"/>
              <a:t>and motivate the individual</a:t>
            </a:r>
          </a:p>
          <a:p>
            <a:pPr marL="514350" indent="-514350" algn="just">
              <a:buFont typeface="Palatino Linotype" pitchFamily="18" charset="0"/>
              <a:buAutoNum type="arabicPeriod"/>
            </a:pPr>
            <a:r>
              <a:rPr lang="en-IN" sz="2800" dirty="0" smtClean="0"/>
              <a:t>Ensure a low level of caries activity </a:t>
            </a:r>
            <a:r>
              <a:rPr lang="en-IN" sz="2800" b="1" dirty="0" smtClean="0">
                <a:solidFill>
                  <a:schemeClr val="accent6">
                    <a:lumMod val="60000"/>
                    <a:lumOff val="40000"/>
                  </a:schemeClr>
                </a:solidFill>
              </a:rPr>
              <a:t>before starting any extensive restorative</a:t>
            </a:r>
            <a:r>
              <a:rPr lang="en-IN" sz="2800" dirty="0" smtClean="0"/>
              <a:t> procedure.</a:t>
            </a:r>
          </a:p>
          <a:p>
            <a:pPr marL="514350" indent="-514350" algn="just">
              <a:buNone/>
            </a:pPr>
            <a:endParaRPr lang="en-IN" sz="2800" dirty="0" smtClean="0"/>
          </a:p>
        </p:txBody>
      </p:sp>
      <p:sp>
        <p:nvSpPr>
          <p:cNvPr id="2048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9B80181-5E18-4B45-859E-93B87F1EBFB0}" type="slidenum">
              <a:rPr lang="en-US"/>
              <a:pPr/>
              <a:t>11</a:t>
            </a:fld>
            <a:endParaRPr lang="en-US"/>
          </a:p>
        </p:txBody>
      </p:sp>
      <p:pic>
        <p:nvPicPr>
          <p:cNvPr id="1026" name="Picture 2"/>
          <p:cNvPicPr>
            <a:picLocks noChangeAspect="1" noChangeArrowheads="1"/>
          </p:cNvPicPr>
          <p:nvPr/>
        </p:nvPicPr>
        <p:blipFill>
          <a:blip r:embed="rId2"/>
          <a:srcRect l="4571" t="4000" r="6286" b="2000"/>
          <a:stretch>
            <a:fillRect/>
          </a:stretch>
        </p:blipFill>
        <p:spPr bwMode="auto">
          <a:xfrm>
            <a:off x="7752945" y="0"/>
            <a:ext cx="1391055" cy="1676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457200" y="609600"/>
            <a:ext cx="8077200" cy="4572000"/>
          </a:xfrm>
        </p:spPr>
        <p:txBody>
          <a:bodyPr>
            <a:normAutofit lnSpcReduction="10000"/>
          </a:bodyPr>
          <a:lstStyle/>
          <a:p>
            <a:pPr marL="514350" indent="-514350" algn="just">
              <a:buFont typeface="Palatino Linotype" pitchFamily="18" charset="0"/>
              <a:buAutoNum type="arabicPeriod" startAt="4"/>
            </a:pPr>
            <a:endParaRPr lang="en-IN" sz="2800" dirty="0" smtClean="0"/>
          </a:p>
          <a:p>
            <a:pPr marL="514350" indent="-514350" algn="just">
              <a:buFont typeface="Palatino Linotype" pitchFamily="18" charset="0"/>
              <a:buAutoNum type="arabicPeriod" startAt="4"/>
            </a:pPr>
            <a:r>
              <a:rPr lang="en-IN" sz="2800" b="1" dirty="0" smtClean="0">
                <a:solidFill>
                  <a:schemeClr val="accent6">
                    <a:lumMod val="60000"/>
                    <a:lumOff val="40000"/>
                  </a:schemeClr>
                </a:solidFill>
              </a:rPr>
              <a:t>Monitor effectiveness </a:t>
            </a:r>
            <a:r>
              <a:rPr lang="en-IN" sz="2800" dirty="0" smtClean="0"/>
              <a:t>of oral health education programs by establishing an initial baseline level of </a:t>
            </a:r>
            <a:r>
              <a:rPr lang="en-IN" sz="2800" dirty="0" err="1" smtClean="0"/>
              <a:t>cariogenic</a:t>
            </a:r>
            <a:r>
              <a:rPr lang="en-IN" sz="2800" dirty="0" smtClean="0"/>
              <a:t> pathogens as a basis for future evaluation.  </a:t>
            </a:r>
          </a:p>
          <a:p>
            <a:pPr marL="514350" indent="-514350" algn="just">
              <a:buFont typeface="Palatino Linotype" pitchFamily="18" charset="0"/>
              <a:buAutoNum type="arabicPeriod" startAt="4"/>
            </a:pPr>
            <a:endParaRPr lang="en-IN" sz="2800" dirty="0" smtClean="0"/>
          </a:p>
          <a:p>
            <a:pPr marL="514350" indent="-514350" algn="just">
              <a:buFont typeface="Palatino Linotype" pitchFamily="18" charset="0"/>
              <a:buAutoNum type="arabicPeriod" startAt="4"/>
            </a:pPr>
            <a:r>
              <a:rPr lang="en-IN" sz="2800" dirty="0" smtClean="0"/>
              <a:t>Serve as an </a:t>
            </a:r>
            <a:r>
              <a:rPr lang="en-IN" sz="2800" b="1" dirty="0" smtClean="0">
                <a:solidFill>
                  <a:schemeClr val="accent6">
                    <a:lumMod val="60000"/>
                    <a:lumOff val="40000"/>
                  </a:schemeClr>
                </a:solidFill>
              </a:rPr>
              <a:t>index of success </a:t>
            </a:r>
            <a:r>
              <a:rPr lang="en-IN" sz="2800" dirty="0" smtClean="0"/>
              <a:t>of therapeutic measures: reduction in the number of Strep </a:t>
            </a:r>
            <a:r>
              <a:rPr lang="en-IN" sz="2800" dirty="0" err="1" smtClean="0"/>
              <a:t>mutans</a:t>
            </a:r>
            <a:r>
              <a:rPr lang="en-IN" sz="2800" dirty="0" smtClean="0"/>
              <a:t> and Lactobacilli as a part of counselling to decrease sucrose intake.</a:t>
            </a:r>
          </a:p>
        </p:txBody>
      </p:sp>
      <p:sp>
        <p:nvSpPr>
          <p:cNvPr id="21507"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A0F5CB8-D6C2-4971-BBF9-B61AF0D9E33A}" type="slidenum">
              <a:rPr lang="en-US"/>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pPr fontAlgn="auto">
              <a:spcAft>
                <a:spcPts val="0"/>
              </a:spcAft>
              <a:defRPr/>
            </a:pPr>
            <a:r>
              <a:rPr lang="en-IN" b="1" dirty="0" smtClean="0">
                <a:latin typeface="Forte" pitchFamily="66" charset="0"/>
              </a:rPr>
              <a:t>Ideal requisites </a:t>
            </a:r>
          </a:p>
        </p:txBody>
      </p:sp>
      <p:sp>
        <p:nvSpPr>
          <p:cNvPr id="22531" name="Content Placeholder 2"/>
          <p:cNvSpPr>
            <a:spLocks noGrp="1"/>
          </p:cNvSpPr>
          <p:nvPr>
            <p:ph idx="1"/>
          </p:nvPr>
        </p:nvSpPr>
        <p:spPr/>
        <p:txBody>
          <a:bodyPr/>
          <a:lstStyle/>
          <a:p>
            <a:r>
              <a:rPr lang="en-IN" sz="3000" dirty="0" smtClean="0"/>
              <a:t>Sound </a:t>
            </a:r>
            <a:r>
              <a:rPr lang="en-IN" sz="3000" b="1" dirty="0" smtClean="0">
                <a:solidFill>
                  <a:srgbClr val="C00000"/>
                </a:solidFill>
              </a:rPr>
              <a:t>theoretical</a:t>
            </a:r>
            <a:r>
              <a:rPr lang="en-IN" sz="3000" dirty="0" smtClean="0"/>
              <a:t> basis</a:t>
            </a:r>
          </a:p>
          <a:p>
            <a:r>
              <a:rPr lang="en-IN" sz="3000" dirty="0" smtClean="0"/>
              <a:t>Maximum </a:t>
            </a:r>
            <a:r>
              <a:rPr lang="en-IN" sz="3000" b="1" dirty="0" smtClean="0">
                <a:solidFill>
                  <a:srgbClr val="00B050"/>
                </a:solidFill>
              </a:rPr>
              <a:t>correlation</a:t>
            </a:r>
            <a:r>
              <a:rPr lang="en-IN" sz="3000" dirty="0" smtClean="0"/>
              <a:t> with clinical status</a:t>
            </a:r>
          </a:p>
          <a:p>
            <a:r>
              <a:rPr lang="en-IN" sz="3000" dirty="0" smtClean="0"/>
              <a:t>Accurate </a:t>
            </a:r>
            <a:r>
              <a:rPr lang="en-IN" sz="3000" b="1" dirty="0" smtClean="0">
                <a:solidFill>
                  <a:srgbClr val="0070C0"/>
                </a:solidFill>
              </a:rPr>
              <a:t>duplication</a:t>
            </a:r>
            <a:r>
              <a:rPr lang="en-IN" sz="3000" dirty="0" smtClean="0"/>
              <a:t> of results</a:t>
            </a:r>
          </a:p>
          <a:p>
            <a:r>
              <a:rPr lang="en-IN" sz="3000" b="1" dirty="0" smtClean="0">
                <a:solidFill>
                  <a:srgbClr val="002060"/>
                </a:solidFill>
              </a:rPr>
              <a:t>Simple</a:t>
            </a:r>
          </a:p>
          <a:p>
            <a:r>
              <a:rPr lang="en-IN" sz="3000" b="1" dirty="0" smtClean="0">
                <a:solidFill>
                  <a:srgbClr val="7030A0"/>
                </a:solidFill>
              </a:rPr>
              <a:t>Inexpensive</a:t>
            </a:r>
            <a:r>
              <a:rPr lang="en-IN" sz="3000" dirty="0" smtClean="0"/>
              <a:t> </a:t>
            </a:r>
          </a:p>
          <a:p>
            <a:r>
              <a:rPr lang="en-IN" sz="3000" b="1" dirty="0" smtClean="0">
                <a:solidFill>
                  <a:schemeClr val="accent2">
                    <a:lumMod val="75000"/>
                  </a:schemeClr>
                </a:solidFill>
              </a:rPr>
              <a:t>Less time consuming </a:t>
            </a:r>
          </a:p>
        </p:txBody>
      </p:sp>
      <p:sp>
        <p:nvSpPr>
          <p:cNvPr id="2253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90AF39F-1DDD-4B1F-BA5B-58A065E86F1E}" type="slidenum">
              <a:rPr lang="en-US"/>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pPr fontAlgn="auto">
              <a:spcAft>
                <a:spcPts val="0"/>
              </a:spcAft>
              <a:defRPr/>
            </a:pPr>
            <a:r>
              <a:rPr lang="en-IN" b="1" dirty="0" smtClean="0">
                <a:solidFill>
                  <a:srgbClr val="FFFF00"/>
                </a:solidFill>
                <a:latin typeface="Forte" pitchFamily="66" charset="0"/>
              </a:rPr>
              <a:t>Caries activity tests</a:t>
            </a:r>
            <a:endParaRPr lang="en-IN" dirty="0" smtClean="0">
              <a:solidFill>
                <a:schemeClr val="tx2">
                  <a:lumMod val="75000"/>
                </a:schemeClr>
              </a:solidFill>
            </a:endParaRPr>
          </a:p>
        </p:txBody>
      </p:sp>
      <p:sp>
        <p:nvSpPr>
          <p:cNvPr id="19459" name="Content Placeholder 2"/>
          <p:cNvSpPr>
            <a:spLocks noGrp="1"/>
          </p:cNvSpPr>
          <p:nvPr>
            <p:ph idx="1"/>
          </p:nvPr>
        </p:nvSpPr>
        <p:spPr/>
        <p:txBody>
          <a:bodyPr>
            <a:normAutofit/>
          </a:bodyPr>
          <a:lstStyle/>
          <a:p>
            <a:pPr marL="514350" indent="-514350" fontAlgn="auto">
              <a:spcAft>
                <a:spcPts val="0"/>
              </a:spcAft>
              <a:buClr>
                <a:srgbClr val="FFFF00"/>
              </a:buClr>
              <a:buFont typeface="+mj-lt"/>
              <a:buAutoNum type="arabicPeriod"/>
              <a:defRPr/>
            </a:pPr>
            <a:r>
              <a:rPr lang="en-IN" sz="2800" dirty="0" smtClean="0"/>
              <a:t>Lactobacilli colony count test</a:t>
            </a:r>
          </a:p>
          <a:p>
            <a:pPr marL="514350" indent="-514350" fontAlgn="auto">
              <a:spcAft>
                <a:spcPts val="0"/>
              </a:spcAft>
              <a:buClr>
                <a:srgbClr val="FFFF00"/>
              </a:buClr>
              <a:buFont typeface="+mj-lt"/>
              <a:buAutoNum type="arabicPeriod"/>
              <a:defRPr/>
            </a:pPr>
            <a:r>
              <a:rPr lang="en-IN" sz="2800" dirty="0" smtClean="0"/>
              <a:t>Colorimetric Snyder test</a:t>
            </a:r>
          </a:p>
          <a:p>
            <a:pPr marL="514350" indent="-514350" fontAlgn="auto">
              <a:spcAft>
                <a:spcPts val="0"/>
              </a:spcAft>
              <a:buClr>
                <a:srgbClr val="FFFF00"/>
              </a:buClr>
              <a:buFont typeface="+mj-lt"/>
              <a:buAutoNum type="arabicPeriod"/>
              <a:defRPr/>
            </a:pPr>
            <a:r>
              <a:rPr lang="en-IN" sz="2800" dirty="0" smtClean="0"/>
              <a:t>Salivary reductase test</a:t>
            </a:r>
          </a:p>
          <a:p>
            <a:pPr marL="514350" indent="-514350" fontAlgn="auto">
              <a:spcAft>
                <a:spcPts val="0"/>
              </a:spcAft>
              <a:buClr>
                <a:srgbClr val="FFFF00"/>
              </a:buClr>
              <a:buFont typeface="+mj-lt"/>
              <a:buAutoNum type="arabicPeriod"/>
              <a:defRPr/>
            </a:pPr>
            <a:r>
              <a:rPr lang="en-IN" sz="2800" dirty="0" smtClean="0"/>
              <a:t>Salivary buffer capacity test</a:t>
            </a:r>
          </a:p>
          <a:p>
            <a:pPr marL="514350" indent="-514350" fontAlgn="auto">
              <a:spcAft>
                <a:spcPts val="0"/>
              </a:spcAft>
              <a:buClr>
                <a:srgbClr val="FFFF00"/>
              </a:buClr>
              <a:buFont typeface="+mj-lt"/>
              <a:buAutoNum type="arabicPeriod"/>
              <a:defRPr/>
            </a:pPr>
            <a:r>
              <a:rPr lang="en-IN" sz="2800" dirty="0" smtClean="0"/>
              <a:t>Fosdick calcium dissolution test</a:t>
            </a:r>
          </a:p>
          <a:p>
            <a:pPr marL="514350" indent="-514350" fontAlgn="auto">
              <a:spcAft>
                <a:spcPts val="0"/>
              </a:spcAft>
              <a:buClr>
                <a:srgbClr val="FFFF00"/>
              </a:buClr>
              <a:buFont typeface="+mj-lt"/>
              <a:buAutoNum type="arabicPeriod"/>
              <a:defRPr/>
            </a:pPr>
            <a:r>
              <a:rPr lang="en-IN" sz="2800" dirty="0" smtClean="0"/>
              <a:t>Streptococcus mutans screening tests</a:t>
            </a:r>
          </a:p>
          <a:p>
            <a:pPr marL="365760" indent="-256032" fontAlgn="auto">
              <a:spcAft>
                <a:spcPts val="0"/>
              </a:spcAft>
              <a:buClr>
                <a:schemeClr val="accent3"/>
              </a:buClr>
              <a:buFont typeface="Wingdings 3"/>
              <a:buChar char=""/>
              <a:defRPr/>
            </a:pPr>
            <a:endParaRPr lang="en-IN" sz="2800" dirty="0" smtClean="0"/>
          </a:p>
          <a:p>
            <a:pPr marL="365760" indent="-256032" fontAlgn="auto">
              <a:spcAft>
                <a:spcPts val="0"/>
              </a:spcAft>
              <a:buClr>
                <a:schemeClr val="accent3"/>
              </a:buClr>
              <a:buFontTx/>
              <a:buNone/>
              <a:defRPr/>
            </a:pPr>
            <a:endParaRPr lang="en-IN" sz="2800" dirty="0" smtClean="0"/>
          </a:p>
        </p:txBody>
      </p:sp>
      <p:sp>
        <p:nvSpPr>
          <p:cNvPr id="2355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489503E-7AFA-47CD-B18A-1FDC0520662C}" type="slidenum">
              <a:rPr lang="en-US"/>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p:txBody>
          <a:bodyPr>
            <a:normAutofit/>
          </a:bodyPr>
          <a:lstStyle/>
          <a:p>
            <a:pPr marL="1485900" lvl="2" indent="-571500">
              <a:buFont typeface="Palatino Linotype" pitchFamily="18" charset="0"/>
              <a:buAutoNum type="romanLcPeriod"/>
            </a:pPr>
            <a:r>
              <a:rPr lang="en-IN" sz="2800" dirty="0" smtClean="0"/>
              <a:t>Plaque / tooth pick method</a:t>
            </a:r>
          </a:p>
          <a:p>
            <a:pPr marL="1485900" lvl="2" indent="-571500">
              <a:buFont typeface="Palatino Linotype" pitchFamily="18" charset="0"/>
              <a:buAutoNum type="romanLcPeriod"/>
            </a:pPr>
            <a:r>
              <a:rPr lang="en-IN" sz="2800" dirty="0" smtClean="0"/>
              <a:t>Saliva / tongue blade method</a:t>
            </a:r>
          </a:p>
          <a:p>
            <a:pPr marL="1485900" lvl="2" indent="-571500">
              <a:buFont typeface="Palatino Linotype" pitchFamily="18" charset="0"/>
              <a:buAutoNum type="romanLcPeriod"/>
            </a:pPr>
            <a:r>
              <a:rPr lang="en-IN" sz="2800" dirty="0" smtClean="0"/>
              <a:t>Dip slide method</a:t>
            </a:r>
          </a:p>
          <a:p>
            <a:pPr marL="1485900" lvl="2" indent="-571500">
              <a:buFont typeface="Palatino Linotype" pitchFamily="18" charset="0"/>
              <a:buAutoNum type="romanLcPeriod"/>
            </a:pPr>
            <a:r>
              <a:rPr lang="en-IN" sz="2800" dirty="0" smtClean="0"/>
              <a:t>Adherence test</a:t>
            </a:r>
          </a:p>
          <a:p>
            <a:pPr marL="1485900" lvl="2" indent="-571500">
              <a:buFont typeface="Palatino Linotype" pitchFamily="18" charset="0"/>
              <a:buAutoNum type="romanLcPeriod"/>
            </a:pPr>
            <a:r>
              <a:rPr lang="en-IN" sz="2800" dirty="0" smtClean="0"/>
              <a:t>Replicate test </a:t>
            </a:r>
            <a:endParaRPr lang="en-IN" sz="3600" dirty="0" smtClean="0"/>
          </a:p>
        </p:txBody>
      </p:sp>
      <p:sp>
        <p:nvSpPr>
          <p:cNvPr id="24579"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28C40D5-7352-4B13-A7FC-3ABFA1612B67}" type="slidenum">
              <a:rPr lang="en-US"/>
              <a:pPr/>
              <a:t>15</a:t>
            </a:fld>
            <a:endParaRPr lang="en-US"/>
          </a:p>
        </p:txBody>
      </p:sp>
      <p:sp>
        <p:nvSpPr>
          <p:cNvPr id="4" name="Rectangle 3"/>
          <p:cNvSpPr/>
          <p:nvPr/>
        </p:nvSpPr>
        <p:spPr>
          <a:xfrm>
            <a:off x="381000" y="685800"/>
            <a:ext cx="7924800" cy="646331"/>
          </a:xfrm>
          <a:prstGeom prst="rect">
            <a:avLst/>
          </a:prstGeom>
        </p:spPr>
        <p:txBody>
          <a:bodyPr wrap="square">
            <a:spAutoFit/>
          </a:bodyPr>
          <a:lstStyle/>
          <a:p>
            <a:pPr marL="514350" indent="-514350" fontAlgn="auto">
              <a:spcAft>
                <a:spcPts val="0"/>
              </a:spcAft>
              <a:buClr>
                <a:srgbClr val="FFFF00"/>
              </a:buClr>
              <a:defRPr/>
            </a:pPr>
            <a:r>
              <a:rPr lang="en-IN" sz="3600" dirty="0" smtClean="0">
                <a:solidFill>
                  <a:srgbClr val="C00000"/>
                </a:solidFill>
              </a:rPr>
              <a:t>Streptococcus </a:t>
            </a:r>
            <a:r>
              <a:rPr lang="en-IN" sz="3600" dirty="0" err="1" smtClean="0">
                <a:solidFill>
                  <a:srgbClr val="C00000"/>
                </a:solidFill>
              </a:rPr>
              <a:t>mutans</a:t>
            </a:r>
            <a:r>
              <a:rPr lang="en-IN" sz="3600" dirty="0" smtClean="0">
                <a:solidFill>
                  <a:srgbClr val="C00000"/>
                </a:solidFill>
              </a:rPr>
              <a:t> screening tests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143000" y="152400"/>
            <a:ext cx="6477000" cy="1371600"/>
          </a:xfrm>
        </p:spPr>
        <p:txBody>
          <a:bodyPr>
            <a:normAutofit fontScale="90000"/>
          </a:bodyPr>
          <a:lstStyle/>
          <a:p>
            <a:pPr fontAlgn="auto">
              <a:spcAft>
                <a:spcPts val="0"/>
              </a:spcAft>
              <a:defRPr/>
            </a:pPr>
            <a:r>
              <a:rPr lang="en-IN" sz="3600" dirty="0" smtClean="0">
                <a:solidFill>
                  <a:srgbClr val="FFFF00"/>
                </a:solidFill>
                <a:latin typeface="Algerian" pitchFamily="82" charset="0"/>
              </a:rPr>
              <a:t>1. Lactobacillus Colony Count Test</a:t>
            </a:r>
            <a:r>
              <a:rPr lang="en-IN" dirty="0" smtClean="0">
                <a:latin typeface="Algerian" pitchFamily="82" charset="0"/>
              </a:rPr>
              <a:t/>
            </a:r>
            <a:br>
              <a:rPr lang="en-IN" dirty="0" smtClean="0">
                <a:latin typeface="Algerian" pitchFamily="82" charset="0"/>
              </a:rPr>
            </a:br>
            <a:r>
              <a:rPr lang="en-IN" sz="2800" dirty="0" smtClean="0">
                <a:latin typeface="Algerian" pitchFamily="82" charset="0"/>
              </a:rPr>
              <a:t>(Hadley – 1933)</a:t>
            </a:r>
            <a:endParaRPr lang="en-IN" dirty="0" smtClean="0">
              <a:latin typeface="Algerian" pitchFamily="82" charset="0"/>
            </a:endParaRPr>
          </a:p>
        </p:txBody>
      </p:sp>
      <p:sp>
        <p:nvSpPr>
          <p:cNvPr id="21507" name="Content Placeholder 2"/>
          <p:cNvSpPr>
            <a:spLocks noGrp="1"/>
          </p:cNvSpPr>
          <p:nvPr>
            <p:ph idx="1"/>
          </p:nvPr>
        </p:nvSpPr>
        <p:spPr>
          <a:xfrm>
            <a:off x="228600" y="1676400"/>
            <a:ext cx="8458200" cy="3505200"/>
          </a:xfrm>
        </p:spPr>
        <p:txBody>
          <a:bodyPr>
            <a:normAutofit/>
          </a:bodyPr>
          <a:lstStyle/>
          <a:p>
            <a:pPr marL="365760" indent="-256032" algn="just" fontAlgn="auto">
              <a:spcAft>
                <a:spcPts val="0"/>
              </a:spcAft>
              <a:buClr>
                <a:schemeClr val="accent3"/>
              </a:buClr>
              <a:buNone/>
              <a:defRPr/>
            </a:pPr>
            <a:r>
              <a:rPr lang="en-IN" sz="3200" b="1" dirty="0" smtClean="0"/>
              <a:t>Principle</a:t>
            </a:r>
            <a:r>
              <a:rPr lang="en-IN" dirty="0" smtClean="0"/>
              <a:t>: </a:t>
            </a:r>
          </a:p>
          <a:p>
            <a:pPr marL="365760" indent="-256032" algn="just" fontAlgn="auto">
              <a:spcAft>
                <a:spcPts val="0"/>
              </a:spcAft>
              <a:buClr>
                <a:schemeClr val="accent3"/>
              </a:buClr>
              <a:buFont typeface="Wingdings 3"/>
              <a:buChar char=""/>
              <a:defRPr/>
            </a:pPr>
            <a:endParaRPr lang="en-IN" sz="1050" dirty="0" smtClean="0"/>
          </a:p>
          <a:p>
            <a:pPr marL="365760" indent="-256032" algn="just" fontAlgn="auto">
              <a:spcAft>
                <a:spcPts val="0"/>
              </a:spcAft>
              <a:buClr>
                <a:schemeClr val="accent3"/>
              </a:buClr>
              <a:buFontTx/>
              <a:buNone/>
              <a:defRPr/>
            </a:pPr>
            <a:r>
              <a:rPr lang="en-IN" dirty="0" smtClean="0"/>
              <a:t>   </a:t>
            </a:r>
            <a:r>
              <a:rPr lang="en-IN" sz="2800" dirty="0" smtClean="0"/>
              <a:t>Estimates the </a:t>
            </a:r>
            <a:r>
              <a:rPr lang="en-IN" sz="2800" b="1" dirty="0" smtClean="0">
                <a:solidFill>
                  <a:srgbClr val="00B050"/>
                </a:solidFill>
              </a:rPr>
              <a:t>number</a:t>
            </a:r>
            <a:r>
              <a:rPr lang="en-IN" sz="2800" dirty="0" smtClean="0"/>
              <a:t> of </a:t>
            </a:r>
            <a:r>
              <a:rPr lang="en-IN" sz="2800" b="1" dirty="0" smtClean="0">
                <a:solidFill>
                  <a:srgbClr val="00B050"/>
                </a:solidFill>
              </a:rPr>
              <a:t>acidogenic</a:t>
            </a:r>
            <a:r>
              <a:rPr lang="en-IN" sz="2800" dirty="0" smtClean="0"/>
              <a:t> and </a:t>
            </a:r>
            <a:r>
              <a:rPr lang="en-IN" sz="2800" b="1" dirty="0" err="1" smtClean="0">
                <a:solidFill>
                  <a:srgbClr val="00B050"/>
                </a:solidFill>
              </a:rPr>
              <a:t>aciduric</a:t>
            </a:r>
            <a:r>
              <a:rPr lang="en-IN" sz="2800" dirty="0" smtClean="0"/>
              <a:t> bacteria in the patient’s saliva by counting the </a:t>
            </a:r>
            <a:r>
              <a:rPr lang="en-IN" sz="2800" b="1" dirty="0" smtClean="0">
                <a:solidFill>
                  <a:srgbClr val="00B050"/>
                </a:solidFill>
              </a:rPr>
              <a:t>number of colonies </a:t>
            </a:r>
            <a:r>
              <a:rPr lang="en-IN" sz="2800" dirty="0" smtClean="0"/>
              <a:t>appearing on </a:t>
            </a:r>
            <a:r>
              <a:rPr lang="en-IN" sz="2800" b="1" dirty="0" smtClean="0">
                <a:solidFill>
                  <a:srgbClr val="00B050"/>
                </a:solidFill>
              </a:rPr>
              <a:t>tomato peptone agar</a:t>
            </a:r>
            <a:r>
              <a:rPr lang="en-IN" sz="2800" dirty="0" smtClean="0">
                <a:solidFill>
                  <a:srgbClr val="00B050"/>
                </a:solidFill>
              </a:rPr>
              <a:t> </a:t>
            </a:r>
            <a:r>
              <a:rPr lang="en-IN" sz="2800" dirty="0" smtClean="0"/>
              <a:t>plates </a:t>
            </a:r>
            <a:r>
              <a:rPr lang="en-IN" sz="2800" dirty="0" smtClean="0">
                <a:solidFill>
                  <a:srgbClr val="00B050"/>
                </a:solidFill>
              </a:rPr>
              <a:t>(</a:t>
            </a:r>
            <a:r>
              <a:rPr lang="en-IN" sz="2800" b="1" dirty="0" smtClean="0">
                <a:solidFill>
                  <a:srgbClr val="00B050"/>
                </a:solidFill>
              </a:rPr>
              <a:t>pH 5.0</a:t>
            </a:r>
            <a:r>
              <a:rPr lang="en-IN" sz="2800" dirty="0" smtClean="0">
                <a:solidFill>
                  <a:srgbClr val="00B050"/>
                </a:solidFill>
              </a:rPr>
              <a:t>) </a:t>
            </a:r>
            <a:r>
              <a:rPr lang="en-IN" sz="2800" dirty="0" smtClean="0"/>
              <a:t>after inoculation with a sample of saliva.</a:t>
            </a:r>
            <a:endParaRPr lang="en-IN" dirty="0" smtClean="0"/>
          </a:p>
        </p:txBody>
      </p:sp>
      <p:sp>
        <p:nvSpPr>
          <p:cNvPr id="2560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670725C-F063-4B8C-B8AD-161565E28AF8}" type="slidenum">
              <a:rPr lang="en-US"/>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04800" y="381000"/>
            <a:ext cx="2895600" cy="914400"/>
          </a:xfrm>
        </p:spPr>
        <p:txBody>
          <a:bodyPr/>
          <a:lstStyle/>
          <a:p>
            <a:pPr algn="ctr"/>
            <a:r>
              <a:rPr lang="en-IN" sz="3600" b="1" dirty="0" smtClean="0"/>
              <a:t>Procedure:</a:t>
            </a:r>
            <a:r>
              <a:rPr lang="en-IN" sz="3600" dirty="0" smtClean="0"/>
              <a:t> </a:t>
            </a:r>
          </a:p>
        </p:txBody>
      </p:sp>
      <p:sp>
        <p:nvSpPr>
          <p:cNvPr id="26627" name="Content Placeholder 3"/>
          <p:cNvSpPr>
            <a:spLocks noGrp="1"/>
          </p:cNvSpPr>
          <p:nvPr>
            <p:ph idx="1"/>
          </p:nvPr>
        </p:nvSpPr>
        <p:spPr>
          <a:xfrm>
            <a:off x="304800" y="1371600"/>
            <a:ext cx="8458200" cy="5029200"/>
          </a:xfrm>
        </p:spPr>
        <p:txBody>
          <a:bodyPr>
            <a:normAutofit/>
          </a:bodyPr>
          <a:lstStyle/>
          <a:p>
            <a:pPr algn="just">
              <a:buFont typeface="Wingdings" pitchFamily="2" charset="2"/>
              <a:buChar char="q"/>
            </a:pPr>
            <a:r>
              <a:rPr lang="en-IN" sz="2800" dirty="0" smtClean="0"/>
              <a:t> Saliva is collected by asking the subject to chew paraffin before breakfast and then collecting saliva in a bottle.</a:t>
            </a:r>
          </a:p>
          <a:p>
            <a:pPr algn="just">
              <a:buFont typeface="Wingdings" pitchFamily="2" charset="2"/>
              <a:buChar char="q"/>
            </a:pPr>
            <a:endParaRPr lang="en-IN" sz="2800" dirty="0" smtClean="0"/>
          </a:p>
          <a:p>
            <a:pPr algn="just">
              <a:buFont typeface="Wingdings" pitchFamily="2" charset="2"/>
              <a:buChar char="q"/>
            </a:pPr>
            <a:r>
              <a:rPr lang="en-IN" sz="2800" dirty="0" smtClean="0"/>
              <a:t> The specimen is shaken to mix it. The dilution of 1:10 and 1:100 are prepared by mixing with sterile salt solution. </a:t>
            </a:r>
          </a:p>
          <a:p>
            <a:pPr>
              <a:buFont typeface="Wingdings 3" pitchFamily="18" charset="2"/>
              <a:buChar char=""/>
            </a:pPr>
            <a:endParaRPr lang="en-IN" dirty="0" smtClean="0"/>
          </a:p>
        </p:txBody>
      </p:sp>
      <p:sp>
        <p:nvSpPr>
          <p:cNvPr id="2662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64BE2DE-BB0B-43AB-BDC9-B62D4A5A63D3}" type="slidenum">
              <a:rPr lang="en-US"/>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659BF4F-250A-4F58-85A5-83BC6E9D1B51}" type="slidenum">
              <a:rPr lang="en-US"/>
              <a:pPr/>
              <a:t>18</a:t>
            </a:fld>
            <a:endParaRPr lang="en-US"/>
          </a:p>
        </p:txBody>
      </p:sp>
      <p:sp>
        <p:nvSpPr>
          <p:cNvPr id="5" name="TextBox 4"/>
          <p:cNvSpPr txBox="1"/>
          <p:nvPr/>
        </p:nvSpPr>
        <p:spPr>
          <a:xfrm>
            <a:off x="228600" y="741974"/>
            <a:ext cx="5257800" cy="4592026"/>
          </a:xfrm>
          <a:prstGeom prst="rect">
            <a:avLst/>
          </a:prstGeom>
          <a:noFill/>
        </p:spPr>
        <p:txBody>
          <a:bodyPr wrap="square">
            <a:spAutoFit/>
          </a:bodyPr>
          <a:lstStyle/>
          <a:p>
            <a:pPr marL="342900" indent="-342900" algn="just" eaLnBrk="0" hangingPunct="0">
              <a:spcBef>
                <a:spcPct val="20000"/>
              </a:spcBef>
              <a:buClr>
                <a:srgbClr val="000000"/>
              </a:buClr>
              <a:buSzPct val="80000"/>
              <a:buFont typeface="Wingdings" pitchFamily="2" charset="2"/>
              <a:buChar char="q"/>
              <a:defRPr/>
            </a:pPr>
            <a:r>
              <a:rPr lang="en-IN" sz="2800" dirty="0" smtClean="0"/>
              <a:t>Then 0.4ml of 1:100 diluted saliva is spread on the surface of agar plate with a bent glass rod.</a:t>
            </a:r>
          </a:p>
          <a:p>
            <a:pPr marL="342900" indent="-342900" algn="just" eaLnBrk="0" hangingPunct="0">
              <a:spcBef>
                <a:spcPct val="20000"/>
              </a:spcBef>
              <a:buClr>
                <a:srgbClr val="000000"/>
              </a:buClr>
              <a:buSzPct val="80000"/>
              <a:buFont typeface="Wingdings" pitchFamily="2" charset="2"/>
              <a:buChar char="q"/>
              <a:defRPr/>
            </a:pPr>
            <a:endParaRPr lang="en-IN" sz="2800" kern="0" dirty="0" smtClean="0">
              <a:solidFill>
                <a:srgbClr val="000000"/>
              </a:solidFill>
              <a:cs typeface="+mn-cs"/>
            </a:endParaRPr>
          </a:p>
          <a:p>
            <a:pPr marL="342900" indent="-342900" algn="just" eaLnBrk="0" hangingPunct="0">
              <a:spcBef>
                <a:spcPct val="20000"/>
              </a:spcBef>
              <a:buClr>
                <a:srgbClr val="000000"/>
              </a:buClr>
              <a:buSzPct val="80000"/>
              <a:buFont typeface="Wingdings" pitchFamily="2" charset="2"/>
              <a:buChar char="q"/>
              <a:defRPr/>
            </a:pPr>
            <a:r>
              <a:rPr lang="en-IN" sz="2800" kern="0" dirty="0" smtClean="0">
                <a:solidFill>
                  <a:srgbClr val="000000"/>
                </a:solidFill>
                <a:cs typeface="+mn-cs"/>
              </a:rPr>
              <a:t>The </a:t>
            </a:r>
            <a:r>
              <a:rPr lang="en-IN" sz="2800" kern="0" dirty="0">
                <a:solidFill>
                  <a:srgbClr val="000000"/>
                </a:solidFill>
                <a:cs typeface="+mn-cs"/>
              </a:rPr>
              <a:t>plates are labelled and incubated at 37°C for 3-4 days</a:t>
            </a:r>
            <a:r>
              <a:rPr lang="en-IN" sz="2800" kern="0" dirty="0" smtClean="0">
                <a:solidFill>
                  <a:srgbClr val="000000"/>
                </a:solidFill>
                <a:cs typeface="+mn-cs"/>
              </a:rPr>
              <a:t>.</a:t>
            </a:r>
          </a:p>
          <a:p>
            <a:pPr marL="342900" indent="-342900" algn="just" eaLnBrk="0" hangingPunct="0">
              <a:spcBef>
                <a:spcPct val="20000"/>
              </a:spcBef>
              <a:buClr>
                <a:srgbClr val="000000"/>
              </a:buClr>
              <a:buSzPct val="80000"/>
              <a:buFont typeface="Wingdings" pitchFamily="2" charset="2"/>
              <a:buChar char="q"/>
              <a:defRPr/>
            </a:pPr>
            <a:endParaRPr lang="en-IN" sz="2800" kern="0" dirty="0">
              <a:solidFill>
                <a:srgbClr val="000000"/>
              </a:solidFill>
              <a:cs typeface="+mn-cs"/>
            </a:endParaRPr>
          </a:p>
          <a:p>
            <a:pPr marL="342900" indent="-342900" algn="just" eaLnBrk="0" hangingPunct="0">
              <a:spcBef>
                <a:spcPct val="20000"/>
              </a:spcBef>
              <a:buClr>
                <a:srgbClr val="000000"/>
              </a:buClr>
              <a:buSzPct val="80000"/>
              <a:buFont typeface="Wingdings" pitchFamily="2" charset="2"/>
              <a:buChar char="q"/>
              <a:defRPr/>
            </a:pPr>
            <a:r>
              <a:rPr lang="en-IN" sz="2800" kern="0" dirty="0" smtClean="0">
                <a:solidFill>
                  <a:srgbClr val="000000"/>
                </a:solidFill>
                <a:cs typeface="+mn-cs"/>
              </a:rPr>
              <a:t>Then </a:t>
            </a:r>
            <a:r>
              <a:rPr lang="en-IN" sz="2800" kern="0" dirty="0">
                <a:solidFill>
                  <a:srgbClr val="000000"/>
                </a:solidFill>
                <a:cs typeface="+mn-cs"/>
              </a:rPr>
              <a:t>numbers of colonies are counted using Quebec counter.</a:t>
            </a:r>
          </a:p>
          <a:p>
            <a:pPr algn="just">
              <a:buFont typeface="Wingdings" pitchFamily="2" charset="2"/>
              <a:buChar char="q"/>
              <a:defRPr/>
            </a:pPr>
            <a:endParaRPr lang="en-IN" dirty="0"/>
          </a:p>
        </p:txBody>
      </p:sp>
      <p:pic>
        <p:nvPicPr>
          <p:cNvPr id="6" name="Picture 9" descr="quebec1.jpg"/>
          <p:cNvPicPr>
            <a:picLocks noChangeAspect="1"/>
          </p:cNvPicPr>
          <p:nvPr/>
        </p:nvPicPr>
        <p:blipFill>
          <a:blip r:embed="rId2"/>
          <a:srcRect/>
          <a:stretch>
            <a:fillRect/>
          </a:stretch>
        </p:blipFill>
        <p:spPr bwMode="auto">
          <a:xfrm>
            <a:off x="5715000" y="152400"/>
            <a:ext cx="3200400" cy="2709040"/>
          </a:xfrm>
          <a:prstGeom prst="rect">
            <a:avLst/>
          </a:prstGeom>
          <a:noFill/>
          <a:ln w="9525">
            <a:noFill/>
            <a:miter lim="800000"/>
            <a:headEnd/>
            <a:tailEnd/>
          </a:ln>
        </p:spPr>
      </p:pic>
      <p:pic>
        <p:nvPicPr>
          <p:cNvPr id="7" name="Content Placeholder 5" descr="rogosa.jpg"/>
          <p:cNvPicPr>
            <a:picLocks noChangeAspect="1"/>
          </p:cNvPicPr>
          <p:nvPr/>
        </p:nvPicPr>
        <p:blipFill>
          <a:blip r:embed="rId3"/>
          <a:stretch>
            <a:fillRect/>
          </a:stretch>
        </p:blipFill>
        <p:spPr>
          <a:xfrm>
            <a:off x="6324600" y="3124200"/>
            <a:ext cx="2286000" cy="2388520"/>
          </a:xfrm>
          <a:prstGeom prst="rect">
            <a:avLst/>
          </a:prstGeom>
          <a:effectLst>
            <a:softEdge rad="112500"/>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itchFamily="2" charset="2"/>
              <a:buChar char="q"/>
            </a:pPr>
            <a:r>
              <a:rPr lang="en-IN" sz="2800" dirty="0" smtClean="0"/>
              <a:t>It takes only few minutes to do the test, but the results are not available for several days. </a:t>
            </a:r>
          </a:p>
          <a:p>
            <a:pPr algn="just">
              <a:buFont typeface="Wingdings" pitchFamily="2" charset="2"/>
              <a:buChar char="q"/>
            </a:pPr>
            <a:endParaRPr lang="en-IN" sz="2800" dirty="0" smtClean="0"/>
          </a:p>
          <a:p>
            <a:pPr algn="just">
              <a:buFont typeface="Wingdings" pitchFamily="2" charset="2"/>
              <a:buChar char="q"/>
            </a:pPr>
            <a:r>
              <a:rPr lang="en-IN" sz="2800" dirty="0" smtClean="0"/>
              <a:t>Counting the number colonies is a very tedious process.</a:t>
            </a:r>
          </a:p>
          <a:p>
            <a:pPr algn="just"/>
            <a:endParaRPr lang="en-IN" sz="2800" dirty="0" smtClean="0"/>
          </a:p>
          <a:p>
            <a:pPr algn="just"/>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574766" y="2416625"/>
            <a:ext cx="8072845" cy="2349579"/>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defRPr/>
            </a:pPr>
            <a:r>
              <a:rPr lang="en-US" sz="6600" b="1" cap="all" dirty="0">
                <a:ln w="9000" cmpd="sng">
                  <a:solidFill>
                    <a:schemeClr val="accent4">
                      <a:shade val="50000"/>
                      <a:satMod val="120000"/>
                    </a:schemeClr>
                  </a:solidFill>
                  <a:prstDash val="solid"/>
                </a:ln>
                <a:solidFill>
                  <a:schemeClr val="accent2">
                    <a:lumMod val="60000"/>
                    <a:lumOff val="40000"/>
                  </a:schemeClr>
                </a:solidFill>
                <a:effectLst>
                  <a:reflection blurRad="12700" stA="28000" endPos="45000" dist="1000" dir="5400000" sy="-100000" algn="bl" rotWithShape="0"/>
                </a:effectLst>
              </a:rPr>
              <a:t>CARIES ACTIVITY TESTS</a:t>
            </a:r>
          </a:p>
        </p:txBody>
      </p:sp>
      <p:sp>
        <p:nvSpPr>
          <p:cNvPr id="13315"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B546CF0-1030-4DFF-92F3-A4B6CC2FC781}" type="slidenum">
              <a:rPr lang="en-US"/>
              <a:pPr/>
              <a:t>2</a:t>
            </a:fld>
            <a:endParaRPr lang="en-US"/>
          </a:p>
        </p:txBody>
      </p:sp>
      <p:pic>
        <p:nvPicPr>
          <p:cNvPr id="7" name="Picture 5" descr="Go To Home Page">
            <a:hlinkClick r:id="rId3"/>
          </p:cNvPr>
          <p:cNvPicPr>
            <a:picLocks noChangeAspect="1" noChangeArrowheads="1" noCrop="1"/>
          </p:cNvPicPr>
          <p:nvPr/>
        </p:nvPicPr>
        <p:blipFill>
          <a:blip r:embed="rId4"/>
          <a:srcRect/>
          <a:stretch>
            <a:fillRect/>
          </a:stretch>
        </p:blipFill>
        <p:spPr bwMode="auto">
          <a:xfrm>
            <a:off x="5105400" y="-457200"/>
            <a:ext cx="3276600" cy="29042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762000" y="152400"/>
            <a:ext cx="7543800" cy="1066800"/>
          </a:xfrm>
        </p:spPr>
        <p:txBody>
          <a:bodyPr>
            <a:normAutofit/>
          </a:bodyPr>
          <a:lstStyle/>
          <a:p>
            <a:pPr algn="ctr" fontAlgn="auto">
              <a:spcAft>
                <a:spcPts val="0"/>
              </a:spcAft>
              <a:defRPr/>
            </a:pPr>
            <a:r>
              <a:rPr lang="en-IN" dirty="0" smtClean="0">
                <a:solidFill>
                  <a:schemeClr val="tx2">
                    <a:lumMod val="75000"/>
                  </a:schemeClr>
                </a:solidFill>
              </a:rPr>
              <a:t>Lactobacillus test </a:t>
            </a:r>
          </a:p>
        </p:txBody>
      </p:sp>
      <p:graphicFrame>
        <p:nvGraphicFramePr>
          <p:cNvPr id="4" name="Content Placeholder 3"/>
          <p:cNvGraphicFramePr>
            <a:graphicFrameLocks noGrp="1"/>
          </p:cNvGraphicFramePr>
          <p:nvPr>
            <p:ph idx="1"/>
          </p:nvPr>
        </p:nvGraphicFramePr>
        <p:xfrm>
          <a:off x="381000" y="1524000"/>
          <a:ext cx="8382000" cy="4932816"/>
        </p:xfrm>
        <a:graphic>
          <a:graphicData uri="http://schemas.openxmlformats.org/drawingml/2006/table">
            <a:tbl>
              <a:tblPr firstRow="1" bandRow="1">
                <a:tableStyleId>{284E427A-3D55-4303-BF80-6455036E1DE7}</a:tableStyleId>
              </a:tblPr>
              <a:tblGrid>
                <a:gridCol w="3143250"/>
                <a:gridCol w="2444750"/>
                <a:gridCol w="2794000"/>
              </a:tblGrid>
              <a:tr h="1320972">
                <a:tc>
                  <a:txBody>
                    <a:bodyPr/>
                    <a:lstStyle/>
                    <a:p>
                      <a:pPr algn="ctr"/>
                      <a:r>
                        <a:rPr lang="en-IN" sz="2600" dirty="0" smtClean="0"/>
                        <a:t>Number of organisms per cubic cm</a:t>
                      </a:r>
                      <a:endParaRPr lang="en-IN" sz="2600" dirty="0">
                        <a:solidFill>
                          <a:schemeClr val="tx1"/>
                        </a:solidFill>
                        <a:latin typeface="Footlight MT Light" pitchFamily="18" charset="0"/>
                      </a:endParaRPr>
                    </a:p>
                  </a:txBody>
                  <a:tcPr/>
                </a:tc>
                <a:tc>
                  <a:txBody>
                    <a:bodyPr/>
                    <a:lstStyle/>
                    <a:p>
                      <a:pPr algn="ctr"/>
                      <a:r>
                        <a:rPr lang="en-IN" sz="2600" dirty="0" smtClean="0"/>
                        <a:t>Symbolic designation</a:t>
                      </a:r>
                      <a:endParaRPr lang="en-IN" sz="2600" dirty="0">
                        <a:solidFill>
                          <a:schemeClr val="tx1"/>
                        </a:solidFill>
                        <a:latin typeface="Footlight MT Light" pitchFamily="18" charset="0"/>
                      </a:endParaRPr>
                    </a:p>
                  </a:txBody>
                  <a:tcPr/>
                </a:tc>
                <a:tc>
                  <a:txBody>
                    <a:bodyPr/>
                    <a:lstStyle/>
                    <a:p>
                      <a:pPr algn="ctr"/>
                      <a:r>
                        <a:rPr lang="en-IN" sz="2600" dirty="0" smtClean="0"/>
                        <a:t>Degree of caries activity suggested</a:t>
                      </a:r>
                      <a:endParaRPr lang="en-IN" sz="2600" dirty="0">
                        <a:solidFill>
                          <a:schemeClr val="tx1"/>
                        </a:solidFill>
                        <a:latin typeface="Footlight MT Light" pitchFamily="18" charset="0"/>
                      </a:endParaRPr>
                    </a:p>
                  </a:txBody>
                  <a:tcPr/>
                </a:tc>
              </a:tr>
              <a:tr h="902961">
                <a:tc>
                  <a:txBody>
                    <a:bodyPr/>
                    <a:lstStyle/>
                    <a:p>
                      <a:pPr algn="ctr"/>
                      <a:r>
                        <a:rPr lang="en-IN" sz="2600" dirty="0" smtClean="0"/>
                        <a:t>0 – 1000</a:t>
                      </a:r>
                      <a:endParaRPr lang="en-IN" sz="2600" dirty="0">
                        <a:solidFill>
                          <a:schemeClr val="tx1"/>
                        </a:solidFill>
                        <a:latin typeface="Footlight MT Light" pitchFamily="18" charset="0"/>
                      </a:endParaRPr>
                    </a:p>
                  </a:txBody>
                  <a:tcPr/>
                </a:tc>
                <a:tc>
                  <a:txBody>
                    <a:bodyPr/>
                    <a:lstStyle/>
                    <a:p>
                      <a:pPr algn="ctr"/>
                      <a:r>
                        <a:rPr lang="en-IN" sz="2600" u="sng" dirty="0" smtClean="0"/>
                        <a:t>+</a:t>
                      </a:r>
                      <a:endParaRPr lang="en-IN" sz="2600" u="sng" dirty="0">
                        <a:solidFill>
                          <a:schemeClr val="tx1"/>
                        </a:solidFill>
                        <a:latin typeface="Footlight MT Light" pitchFamily="18" charset="0"/>
                      </a:endParaRPr>
                    </a:p>
                  </a:txBody>
                  <a:tcPr/>
                </a:tc>
                <a:tc>
                  <a:txBody>
                    <a:bodyPr/>
                    <a:lstStyle/>
                    <a:p>
                      <a:pPr algn="ctr"/>
                      <a:r>
                        <a:rPr lang="en-IN" sz="2600" dirty="0" smtClean="0"/>
                        <a:t>Little or none</a:t>
                      </a:r>
                      <a:endParaRPr lang="en-IN" sz="2600" dirty="0">
                        <a:solidFill>
                          <a:schemeClr val="tx1"/>
                        </a:solidFill>
                        <a:latin typeface="Footlight MT Light" pitchFamily="18" charset="0"/>
                      </a:endParaRPr>
                    </a:p>
                  </a:txBody>
                  <a:tcPr/>
                </a:tc>
              </a:tr>
              <a:tr h="902961">
                <a:tc>
                  <a:txBody>
                    <a:bodyPr/>
                    <a:lstStyle/>
                    <a:p>
                      <a:pPr algn="ctr"/>
                      <a:r>
                        <a:rPr lang="en-IN" sz="2600" dirty="0" smtClean="0"/>
                        <a:t>1000 – 5000</a:t>
                      </a:r>
                      <a:endParaRPr lang="en-IN" sz="2600" dirty="0">
                        <a:solidFill>
                          <a:schemeClr val="tx1"/>
                        </a:solidFill>
                        <a:latin typeface="Footlight MT Light" pitchFamily="18" charset="0"/>
                      </a:endParaRPr>
                    </a:p>
                  </a:txBody>
                  <a:tcPr/>
                </a:tc>
                <a:tc>
                  <a:txBody>
                    <a:bodyPr/>
                    <a:lstStyle/>
                    <a:p>
                      <a:pPr algn="ctr"/>
                      <a:r>
                        <a:rPr lang="en-IN" sz="2600" dirty="0" smtClean="0"/>
                        <a:t>+</a:t>
                      </a:r>
                      <a:endParaRPr lang="en-IN" sz="2600" dirty="0">
                        <a:solidFill>
                          <a:schemeClr val="tx1"/>
                        </a:solidFill>
                        <a:latin typeface="Footlight MT Light" pitchFamily="18" charset="0"/>
                      </a:endParaRPr>
                    </a:p>
                  </a:txBody>
                  <a:tcPr/>
                </a:tc>
                <a:tc>
                  <a:txBody>
                    <a:bodyPr/>
                    <a:lstStyle/>
                    <a:p>
                      <a:pPr algn="ctr"/>
                      <a:r>
                        <a:rPr lang="en-IN" sz="2600" dirty="0" smtClean="0"/>
                        <a:t>Slight </a:t>
                      </a:r>
                      <a:endParaRPr lang="en-IN" sz="2600" dirty="0">
                        <a:solidFill>
                          <a:schemeClr val="tx1"/>
                        </a:solidFill>
                        <a:latin typeface="Footlight MT Light" pitchFamily="18" charset="0"/>
                      </a:endParaRPr>
                    </a:p>
                  </a:txBody>
                  <a:tcPr/>
                </a:tc>
              </a:tr>
              <a:tr h="902961">
                <a:tc>
                  <a:txBody>
                    <a:bodyPr/>
                    <a:lstStyle/>
                    <a:p>
                      <a:pPr algn="ctr"/>
                      <a:r>
                        <a:rPr lang="en-IN" sz="2600" dirty="0" smtClean="0"/>
                        <a:t>5000 – 10,000</a:t>
                      </a:r>
                      <a:endParaRPr lang="en-IN" sz="2600" dirty="0">
                        <a:solidFill>
                          <a:schemeClr val="tx1"/>
                        </a:solidFill>
                        <a:latin typeface="Footlight MT Light" pitchFamily="18" charset="0"/>
                      </a:endParaRPr>
                    </a:p>
                  </a:txBody>
                  <a:tcPr/>
                </a:tc>
                <a:tc>
                  <a:txBody>
                    <a:bodyPr/>
                    <a:lstStyle/>
                    <a:p>
                      <a:pPr algn="ctr"/>
                      <a:r>
                        <a:rPr lang="en-IN" sz="2600" dirty="0" smtClean="0"/>
                        <a:t>++</a:t>
                      </a:r>
                      <a:endParaRPr lang="en-IN" sz="2600" dirty="0">
                        <a:solidFill>
                          <a:schemeClr val="tx1"/>
                        </a:solidFill>
                        <a:latin typeface="Footlight MT Light" pitchFamily="18" charset="0"/>
                      </a:endParaRPr>
                    </a:p>
                  </a:txBody>
                  <a:tcPr/>
                </a:tc>
                <a:tc>
                  <a:txBody>
                    <a:bodyPr/>
                    <a:lstStyle/>
                    <a:p>
                      <a:pPr algn="ctr"/>
                      <a:r>
                        <a:rPr lang="en-IN" sz="2600" dirty="0" smtClean="0"/>
                        <a:t>Moderate </a:t>
                      </a:r>
                      <a:endParaRPr lang="en-IN" sz="2600" dirty="0">
                        <a:solidFill>
                          <a:schemeClr val="tx1"/>
                        </a:solidFill>
                        <a:latin typeface="Footlight MT Light" pitchFamily="18" charset="0"/>
                      </a:endParaRPr>
                    </a:p>
                  </a:txBody>
                  <a:tcPr/>
                </a:tc>
              </a:tr>
              <a:tr h="902961">
                <a:tc>
                  <a:txBody>
                    <a:bodyPr/>
                    <a:lstStyle/>
                    <a:p>
                      <a:pPr algn="ctr"/>
                      <a:r>
                        <a:rPr lang="en-IN" sz="2600" dirty="0" smtClean="0"/>
                        <a:t>More than 10,000</a:t>
                      </a:r>
                      <a:endParaRPr lang="en-IN" sz="2600" dirty="0">
                        <a:solidFill>
                          <a:schemeClr val="tx1"/>
                        </a:solidFill>
                        <a:latin typeface="Footlight MT Light" pitchFamily="18" charset="0"/>
                      </a:endParaRPr>
                    </a:p>
                  </a:txBody>
                  <a:tcPr/>
                </a:tc>
                <a:tc>
                  <a:txBody>
                    <a:bodyPr/>
                    <a:lstStyle/>
                    <a:p>
                      <a:pPr algn="ctr"/>
                      <a:r>
                        <a:rPr lang="en-IN" sz="2600" dirty="0" smtClean="0"/>
                        <a:t>+++</a:t>
                      </a:r>
                      <a:endParaRPr lang="en-IN" sz="2600" dirty="0">
                        <a:solidFill>
                          <a:schemeClr val="tx1"/>
                        </a:solidFill>
                        <a:latin typeface="Footlight MT Light" pitchFamily="18" charset="0"/>
                      </a:endParaRPr>
                    </a:p>
                  </a:txBody>
                  <a:tcPr/>
                </a:tc>
                <a:tc>
                  <a:txBody>
                    <a:bodyPr/>
                    <a:lstStyle/>
                    <a:p>
                      <a:pPr algn="ctr"/>
                      <a:r>
                        <a:rPr lang="en-IN" sz="2600" dirty="0" smtClean="0"/>
                        <a:t>Marked </a:t>
                      </a:r>
                      <a:endParaRPr lang="en-IN" sz="2600" dirty="0">
                        <a:solidFill>
                          <a:schemeClr val="tx1"/>
                        </a:solidFill>
                        <a:latin typeface="Footlight MT Light" pitchFamily="18" charset="0"/>
                      </a:endParaRPr>
                    </a:p>
                  </a:txBody>
                  <a:tcPr/>
                </a:tc>
              </a:tr>
            </a:tbl>
          </a:graphicData>
        </a:graphic>
      </p:graphicFrame>
      <p:sp>
        <p:nvSpPr>
          <p:cNvPr id="28699"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F056E86-2AAA-4614-87DD-F235CA63C965}" type="slidenum">
              <a:rPr lang="en-US"/>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0"/>
            <a:ext cx="8229600" cy="1143000"/>
          </a:xfrm>
        </p:spPr>
        <p:txBody>
          <a:bodyPr/>
          <a:lstStyle/>
          <a:p>
            <a:r>
              <a:rPr lang="en-IN" dirty="0" smtClean="0"/>
              <a:t>Limitations</a:t>
            </a:r>
          </a:p>
        </p:txBody>
      </p:sp>
      <p:sp>
        <p:nvSpPr>
          <p:cNvPr id="29699" name="Content Placeholder 2"/>
          <p:cNvSpPr>
            <a:spLocks noGrp="1"/>
          </p:cNvSpPr>
          <p:nvPr>
            <p:ph idx="1"/>
          </p:nvPr>
        </p:nvSpPr>
        <p:spPr>
          <a:xfrm>
            <a:off x="457200" y="1066800"/>
            <a:ext cx="8229600" cy="4525963"/>
          </a:xfrm>
        </p:spPr>
        <p:txBody>
          <a:bodyPr>
            <a:normAutofit/>
          </a:bodyPr>
          <a:lstStyle/>
          <a:p>
            <a:r>
              <a:rPr lang="en-IN" sz="2800" dirty="0" smtClean="0"/>
              <a:t>Not simple</a:t>
            </a:r>
          </a:p>
          <a:p>
            <a:r>
              <a:rPr lang="en-IN" sz="2800" dirty="0" smtClean="0"/>
              <a:t>Needs professional training</a:t>
            </a:r>
          </a:p>
          <a:p>
            <a:r>
              <a:rPr lang="en-IN" sz="2800" dirty="0" smtClean="0"/>
              <a:t>Requires complex equipment and hence costly</a:t>
            </a:r>
          </a:p>
          <a:p>
            <a:r>
              <a:rPr lang="en-IN" sz="2800" dirty="0" smtClean="0"/>
              <a:t>Lactobacillus count varies in the same individual.</a:t>
            </a:r>
          </a:p>
          <a:p>
            <a:r>
              <a:rPr lang="en-IN" sz="2800" dirty="0" smtClean="0"/>
              <a:t>Does not completely exclude growth of other relatively </a:t>
            </a:r>
            <a:r>
              <a:rPr lang="en-IN" sz="2800" dirty="0" err="1" smtClean="0"/>
              <a:t>aciduric</a:t>
            </a:r>
            <a:r>
              <a:rPr lang="en-IN" sz="2800" dirty="0" smtClean="0"/>
              <a:t> organisms. </a:t>
            </a:r>
          </a:p>
        </p:txBody>
      </p:sp>
      <p:sp>
        <p:nvSpPr>
          <p:cNvPr id="2970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9C9C420-1FA9-4D3C-B6DB-5459106911DB}" type="slidenum">
              <a:rPr lang="en-US"/>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28600"/>
            <a:ext cx="8382000" cy="639762"/>
          </a:xfrm>
        </p:spPr>
        <p:txBody>
          <a:bodyPr>
            <a:normAutofit/>
          </a:bodyPr>
          <a:lstStyle/>
          <a:p>
            <a:pPr fontAlgn="auto">
              <a:spcAft>
                <a:spcPts val="0"/>
              </a:spcAft>
              <a:defRPr/>
            </a:pPr>
            <a:r>
              <a:rPr lang="en-US" sz="3200" dirty="0" err="1" smtClean="0"/>
              <a:t>Dentocult</a:t>
            </a:r>
            <a:r>
              <a:rPr lang="en-US" sz="3200" dirty="0" smtClean="0"/>
              <a:t>-LB Dip-slide culture method</a:t>
            </a:r>
            <a:endParaRPr lang="en-US" sz="3200" dirty="0"/>
          </a:p>
        </p:txBody>
      </p:sp>
      <p:pic>
        <p:nvPicPr>
          <p:cNvPr id="5" name="Content Placeholder 3" descr="http://www.db.od.mah.se/car/bild/lbchew.jpg"/>
          <p:cNvPicPr>
            <a:picLocks noGrp="1"/>
          </p:cNvPicPr>
          <p:nvPr>
            <p:ph idx="1"/>
          </p:nvPr>
        </p:nvPicPr>
        <p:blipFill>
          <a:blip r:embed="rId2"/>
          <a:srcRect/>
          <a:stretch>
            <a:fillRect/>
          </a:stretch>
        </p:blipFill>
        <p:spPr>
          <a:xfrm>
            <a:off x="1447800" y="1143000"/>
            <a:ext cx="2819400" cy="2057400"/>
          </a:xfrm>
        </p:spPr>
      </p:pic>
      <p:pic>
        <p:nvPicPr>
          <p:cNvPr id="6" name="Picture 4" descr="http://www.db.od.mah.se/car/bild/lbsaliv.jpg"/>
          <p:cNvPicPr>
            <a:picLocks noChangeAspect="1" noChangeArrowheads="1"/>
          </p:cNvPicPr>
          <p:nvPr/>
        </p:nvPicPr>
        <p:blipFill>
          <a:blip r:embed="rId3"/>
          <a:srcRect/>
          <a:stretch>
            <a:fillRect/>
          </a:stretch>
        </p:blipFill>
        <p:spPr bwMode="auto">
          <a:xfrm>
            <a:off x="4876800" y="1143000"/>
            <a:ext cx="2819400" cy="2057400"/>
          </a:xfrm>
          <a:prstGeom prst="rect">
            <a:avLst/>
          </a:prstGeom>
          <a:noFill/>
          <a:ln w="9525">
            <a:noFill/>
            <a:miter lim="800000"/>
            <a:headEnd/>
            <a:tailEnd/>
          </a:ln>
        </p:spPr>
      </p:pic>
      <p:pic>
        <p:nvPicPr>
          <p:cNvPr id="7" name="Picture 5" descr="http://www.db.od.mah.se/car/bild/lbincub.jpg"/>
          <p:cNvPicPr>
            <a:picLocks noChangeAspect="1" noChangeArrowheads="1"/>
          </p:cNvPicPr>
          <p:nvPr/>
        </p:nvPicPr>
        <p:blipFill>
          <a:blip r:embed="rId4"/>
          <a:srcRect/>
          <a:stretch>
            <a:fillRect/>
          </a:stretch>
        </p:blipFill>
        <p:spPr bwMode="auto">
          <a:xfrm>
            <a:off x="1371600" y="3962400"/>
            <a:ext cx="2895600" cy="2286000"/>
          </a:xfrm>
          <a:prstGeom prst="rect">
            <a:avLst/>
          </a:prstGeom>
          <a:noFill/>
          <a:ln w="9525">
            <a:noFill/>
            <a:miter lim="800000"/>
            <a:headEnd/>
            <a:tailEnd/>
          </a:ln>
        </p:spPr>
      </p:pic>
      <p:pic>
        <p:nvPicPr>
          <p:cNvPr id="8" name="Picture 6" descr="http://www.db.od.mah.se/car/bild/lbvalue.jpg"/>
          <p:cNvPicPr>
            <a:picLocks noChangeAspect="1" noChangeArrowheads="1"/>
          </p:cNvPicPr>
          <p:nvPr/>
        </p:nvPicPr>
        <p:blipFill>
          <a:blip r:embed="rId5"/>
          <a:srcRect/>
          <a:stretch>
            <a:fillRect/>
          </a:stretch>
        </p:blipFill>
        <p:spPr bwMode="auto">
          <a:xfrm>
            <a:off x="4953000" y="3962400"/>
            <a:ext cx="2667000" cy="2228850"/>
          </a:xfrm>
          <a:prstGeom prst="rect">
            <a:avLst/>
          </a:prstGeom>
          <a:noFill/>
          <a:ln w="9525">
            <a:noFill/>
            <a:miter lim="800000"/>
            <a:headEnd/>
            <a:tailEnd/>
          </a:ln>
        </p:spPr>
      </p:pic>
      <p:sp>
        <p:nvSpPr>
          <p:cNvPr id="9" name="TextBox 7"/>
          <p:cNvSpPr txBox="1">
            <a:spLocks noChangeArrowheads="1"/>
          </p:cNvSpPr>
          <p:nvPr/>
        </p:nvSpPr>
        <p:spPr bwMode="auto">
          <a:xfrm>
            <a:off x="304800" y="3200400"/>
            <a:ext cx="7924800" cy="646113"/>
          </a:xfrm>
          <a:prstGeom prst="rect">
            <a:avLst/>
          </a:prstGeom>
          <a:noFill/>
          <a:ln w="9525">
            <a:noFill/>
            <a:miter lim="800000"/>
            <a:headEnd/>
            <a:tailEnd/>
          </a:ln>
        </p:spPr>
        <p:txBody>
          <a:bodyPr>
            <a:spAutoFit/>
          </a:bodyPr>
          <a:lstStyle/>
          <a:p>
            <a:pPr algn="ctr"/>
            <a:r>
              <a:rPr lang="en-US" b="1" dirty="0">
                <a:latin typeface="Perpetua" pitchFamily="18" charset="0"/>
              </a:rPr>
              <a:t>Collecting and pouring stimulated saliva over a </a:t>
            </a:r>
            <a:r>
              <a:rPr lang="en-US" b="1" dirty="0" err="1">
                <a:latin typeface="Perpetua" pitchFamily="18" charset="0"/>
              </a:rPr>
              <a:t>Dentocult</a:t>
            </a:r>
            <a:r>
              <a:rPr lang="en-US" b="1" dirty="0">
                <a:latin typeface="Perpetua" pitchFamily="18" charset="0"/>
              </a:rPr>
              <a:t> dip-slide. The slide is covered on both sides with modified </a:t>
            </a:r>
            <a:r>
              <a:rPr lang="en-US" b="1" dirty="0" err="1">
                <a:latin typeface="Perpetua" pitchFamily="18" charset="0"/>
              </a:rPr>
              <a:t>Rogosa</a:t>
            </a:r>
            <a:r>
              <a:rPr lang="en-US" b="1" dirty="0">
                <a:latin typeface="Perpetua" pitchFamily="18" charset="0"/>
              </a:rPr>
              <a:t> medium for culture of lactobacilli. </a:t>
            </a:r>
          </a:p>
        </p:txBody>
      </p:sp>
      <p:sp>
        <p:nvSpPr>
          <p:cNvPr id="10" name="TextBox 8"/>
          <p:cNvSpPr txBox="1">
            <a:spLocks noChangeArrowheads="1"/>
          </p:cNvSpPr>
          <p:nvPr/>
        </p:nvSpPr>
        <p:spPr bwMode="auto">
          <a:xfrm>
            <a:off x="0" y="6211888"/>
            <a:ext cx="9144000" cy="646112"/>
          </a:xfrm>
          <a:prstGeom prst="rect">
            <a:avLst/>
          </a:prstGeom>
          <a:noFill/>
          <a:ln w="9525">
            <a:noFill/>
            <a:miter lim="800000"/>
            <a:headEnd/>
            <a:tailEnd/>
          </a:ln>
        </p:spPr>
        <p:txBody>
          <a:bodyPr>
            <a:spAutoFit/>
          </a:bodyPr>
          <a:lstStyle/>
          <a:p>
            <a:r>
              <a:rPr lang="en-US" b="1">
                <a:latin typeface="Perpetua" pitchFamily="18" charset="0"/>
              </a:rPr>
              <a:t>	Incubated at 37 degrees for 4 days. Shows lactobacilli as white to transparent </a:t>
            </a:r>
          </a:p>
          <a:p>
            <a:r>
              <a:rPr lang="en-US" b="1">
                <a:latin typeface="Perpetua" pitchFamily="18" charset="0"/>
              </a:rPr>
              <a:t>	colonies on the agar surface.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74638"/>
            <a:ext cx="8382000" cy="868362"/>
          </a:xfrm>
        </p:spPr>
        <p:txBody>
          <a:bodyPr>
            <a:normAutofit fontScale="90000"/>
          </a:bodyPr>
          <a:lstStyle/>
          <a:p>
            <a:pPr fontAlgn="auto">
              <a:spcAft>
                <a:spcPts val="0"/>
              </a:spcAft>
              <a:defRPr/>
            </a:pPr>
            <a:r>
              <a:rPr lang="en-US" dirty="0" smtClean="0">
                <a:solidFill>
                  <a:schemeClr val="tx1"/>
                </a:solidFill>
                <a:latin typeface="Arial" charset="0"/>
              </a:rPr>
              <a:t>Lactobacilli per ml. of saliva </a:t>
            </a:r>
            <a:br>
              <a:rPr lang="en-US" dirty="0" smtClean="0">
                <a:solidFill>
                  <a:schemeClr val="tx1"/>
                </a:solidFill>
                <a:latin typeface="Arial" charset="0"/>
              </a:rPr>
            </a:br>
            <a:endParaRPr lang="en-US" dirty="0"/>
          </a:p>
        </p:txBody>
      </p:sp>
      <p:pic>
        <p:nvPicPr>
          <p:cNvPr id="5" name="Content Placeholder 3" descr="lbvalue.jpg"/>
          <p:cNvPicPr>
            <a:picLocks noGrp="1" noChangeAspect="1"/>
          </p:cNvPicPr>
          <p:nvPr>
            <p:ph idx="1"/>
          </p:nvPr>
        </p:nvPicPr>
        <p:blipFill>
          <a:blip r:embed="rId2"/>
          <a:srcRect/>
          <a:stretch>
            <a:fillRect/>
          </a:stretch>
        </p:blipFill>
        <p:spPr>
          <a:xfrm>
            <a:off x="381000" y="1447800"/>
            <a:ext cx="3657600" cy="3429000"/>
          </a:xfrm>
        </p:spPr>
      </p:pic>
      <p:pic>
        <p:nvPicPr>
          <p:cNvPr id="6" name="Picture 4" descr="chart"/>
          <p:cNvPicPr>
            <a:picLocks noChangeAspect="1" noChangeArrowheads="1"/>
          </p:cNvPicPr>
          <p:nvPr/>
        </p:nvPicPr>
        <p:blipFill>
          <a:blip r:embed="rId3"/>
          <a:srcRect/>
          <a:stretch>
            <a:fillRect/>
          </a:stretch>
        </p:blipFill>
        <p:spPr bwMode="auto">
          <a:xfrm>
            <a:off x="4038600" y="1447800"/>
            <a:ext cx="4762500" cy="3505200"/>
          </a:xfrm>
          <a:prstGeom prst="rect">
            <a:avLst/>
          </a:prstGeom>
          <a:noFill/>
          <a:ln w="9525">
            <a:noFill/>
            <a:miter lim="800000"/>
            <a:headEnd/>
            <a:tailEnd/>
          </a:ln>
        </p:spPr>
      </p:pic>
      <p:graphicFrame>
        <p:nvGraphicFramePr>
          <p:cNvPr id="7" name="Table 6"/>
          <p:cNvGraphicFramePr>
            <a:graphicFrameLocks noGrp="1"/>
          </p:cNvGraphicFramePr>
          <p:nvPr/>
        </p:nvGraphicFramePr>
        <p:xfrm>
          <a:off x="990600" y="4648200"/>
          <a:ext cx="7239000" cy="1676399"/>
        </p:xfrm>
        <a:graphic>
          <a:graphicData uri="http://schemas.openxmlformats.org/drawingml/2006/table">
            <a:tbl>
              <a:tblPr/>
              <a:tblGrid>
                <a:gridCol w="3733800"/>
                <a:gridCol w="3505200"/>
              </a:tblGrid>
              <a:tr h="376015">
                <a:tc>
                  <a:txBody>
                    <a:bodyPr/>
                    <a:lstStyle/>
                    <a:p>
                      <a:endParaRPr lang="en-US" dirty="0"/>
                    </a:p>
                  </a:txBody>
                  <a:tcPr marL="19050" marR="19050" marT="19050" marB="19050" anchor="ctr">
                    <a:lnL>
                      <a:noFill/>
                    </a:lnL>
                    <a:lnR>
                      <a:noFill/>
                    </a:lnR>
                    <a:lnT>
                      <a:noFill/>
                    </a:lnT>
                    <a:lnB>
                      <a:noFill/>
                    </a:lnB>
                  </a:tcPr>
                </a:tc>
                <a:tc>
                  <a:txBody>
                    <a:bodyPr/>
                    <a:lstStyle/>
                    <a:p>
                      <a:endParaRPr lang="en-US" dirty="0"/>
                    </a:p>
                  </a:txBody>
                  <a:tcPr>
                    <a:lnL>
                      <a:noFill/>
                    </a:lnL>
                  </a:tcPr>
                </a:tc>
              </a:tr>
              <a:tr h="376015">
                <a:tc>
                  <a:txBody>
                    <a:bodyPr/>
                    <a:lstStyle/>
                    <a:p>
                      <a:r>
                        <a:rPr lang="en-US" b="1" dirty="0"/>
                        <a:t>Lactobacilli per ml saliva </a:t>
                      </a:r>
                    </a:p>
                  </a:txBody>
                  <a:tcPr marL="19050" marR="19050" marT="19050" marB="19050" anchor="ctr">
                    <a:lnL>
                      <a:noFill/>
                    </a:lnL>
                    <a:lnR>
                      <a:noFill/>
                    </a:lnR>
                    <a:lnT>
                      <a:noFill/>
                    </a:lnT>
                    <a:lnB>
                      <a:noFill/>
                    </a:lnB>
                    <a:solidFill>
                      <a:srgbClr val="D21010"/>
                    </a:solidFill>
                  </a:tcPr>
                </a:tc>
                <a:tc>
                  <a:txBody>
                    <a:bodyPr/>
                    <a:lstStyle/>
                    <a:p>
                      <a:endParaRPr lang="en-US" dirty="0"/>
                    </a:p>
                  </a:txBody>
                  <a:tcPr>
                    <a:lnL>
                      <a:noFill/>
                    </a:lnL>
                  </a:tcPr>
                </a:tc>
              </a:tr>
              <a:tr h="603190">
                <a:tc>
                  <a:txBody>
                    <a:bodyPr/>
                    <a:lstStyle/>
                    <a:p>
                      <a:pPr algn="ctr"/>
                      <a:r>
                        <a:rPr lang="en-US" b="1" dirty="0"/>
                        <a:t>more than 100.000 (10</a:t>
                      </a:r>
                      <a:r>
                        <a:rPr lang="en-US" b="1" baseline="30000" dirty="0"/>
                        <a:t>5</a:t>
                      </a:r>
                      <a:r>
                        <a:rPr lang="en-US" b="1" dirty="0"/>
                        <a:t>)</a:t>
                      </a:r>
                    </a:p>
                  </a:txBody>
                  <a:tcPr marL="19050" marR="19050" marT="19050" marB="19050" anchor="ctr">
                    <a:lnL>
                      <a:noFill/>
                    </a:lnL>
                    <a:lnR>
                      <a:noFill/>
                    </a:lnR>
                    <a:lnT>
                      <a:noFill/>
                    </a:lnT>
                    <a:lnB>
                      <a:noFill/>
                    </a:lnB>
                    <a:solidFill>
                      <a:srgbClr val="F7F8BB"/>
                    </a:solidFill>
                  </a:tcPr>
                </a:tc>
                <a:tc>
                  <a:txBody>
                    <a:bodyPr/>
                    <a:lstStyle/>
                    <a:p>
                      <a:pPr algn="ctr"/>
                      <a:r>
                        <a:rPr lang="en-US" b="1" dirty="0"/>
                        <a:t>high</a:t>
                      </a:r>
                      <a:br>
                        <a:rPr lang="en-US" b="1" dirty="0"/>
                      </a:br>
                      <a:r>
                        <a:rPr lang="en-US" b="1" dirty="0"/>
                        <a:t>risk value</a:t>
                      </a:r>
                    </a:p>
                  </a:txBody>
                  <a:tcPr marL="19050" marR="19050" marT="19050" marB="19050" anchor="ctr">
                    <a:lnL>
                      <a:noFill/>
                    </a:lnL>
                    <a:lnR>
                      <a:noFill/>
                    </a:lnR>
                    <a:lnB>
                      <a:noFill/>
                    </a:lnB>
                    <a:solidFill>
                      <a:srgbClr val="F7F8BB"/>
                    </a:solidFill>
                  </a:tcPr>
                </a:tc>
              </a:tr>
              <a:tr h="321179">
                <a:tc>
                  <a:txBody>
                    <a:bodyPr/>
                    <a:lstStyle/>
                    <a:p>
                      <a:pPr algn="ctr"/>
                      <a:r>
                        <a:rPr lang="en-US"/>
                        <a:t>less than 10.000 (10</a:t>
                      </a:r>
                      <a:r>
                        <a:rPr lang="en-US" baseline="30000"/>
                        <a:t>4</a:t>
                      </a:r>
                      <a:r>
                        <a:rPr lang="en-US"/>
                        <a:t>)</a:t>
                      </a:r>
                    </a:p>
                  </a:txBody>
                  <a:tcPr marL="19050" marR="19050" marT="19050" marB="19050" anchor="ctr">
                    <a:lnL>
                      <a:noFill/>
                    </a:lnL>
                    <a:lnR>
                      <a:noFill/>
                    </a:lnR>
                    <a:lnT>
                      <a:noFill/>
                    </a:lnT>
                    <a:lnB>
                      <a:noFill/>
                    </a:lnB>
                    <a:solidFill>
                      <a:srgbClr val="F7F8BB"/>
                    </a:solidFill>
                  </a:tcPr>
                </a:tc>
                <a:tc>
                  <a:txBody>
                    <a:bodyPr/>
                    <a:lstStyle/>
                    <a:p>
                      <a:pPr algn="ctr"/>
                      <a:r>
                        <a:rPr lang="en-US" dirty="0"/>
                        <a:t>low</a:t>
                      </a:r>
                    </a:p>
                  </a:txBody>
                  <a:tcPr marL="19050" marR="19050" marT="19050" marB="19050" anchor="ctr">
                    <a:lnL>
                      <a:noFill/>
                    </a:lnL>
                    <a:lnR>
                      <a:noFill/>
                    </a:lnR>
                    <a:lnT>
                      <a:noFill/>
                    </a:lnT>
                    <a:lnB>
                      <a:noFill/>
                    </a:lnB>
                    <a:solidFill>
                      <a:srgbClr val="F7F8BB"/>
                    </a:solidFill>
                  </a:tcPr>
                </a:tc>
              </a:tr>
            </a:tbl>
          </a:graphicData>
        </a:graphic>
      </p:graphicFrame>
      <p:sp>
        <p:nvSpPr>
          <p:cNvPr id="8" name="TextBox 6"/>
          <p:cNvSpPr txBox="1">
            <a:spLocks noChangeArrowheads="1"/>
          </p:cNvSpPr>
          <p:nvPr/>
        </p:nvSpPr>
        <p:spPr bwMode="auto">
          <a:xfrm>
            <a:off x="4114800" y="1143000"/>
            <a:ext cx="5135563" cy="369888"/>
          </a:xfrm>
          <a:prstGeom prst="rect">
            <a:avLst/>
          </a:prstGeom>
          <a:noFill/>
          <a:ln w="9525">
            <a:noFill/>
            <a:miter lim="800000"/>
            <a:headEnd/>
            <a:tailEnd/>
          </a:ln>
        </p:spPr>
        <p:txBody>
          <a:bodyPr>
            <a:spAutoFit/>
          </a:bodyPr>
          <a:lstStyle/>
          <a:p>
            <a:r>
              <a:rPr lang="en-US" b="1">
                <a:latin typeface="Perpetua" pitchFamily="18" charset="0"/>
              </a:rPr>
              <a:t>Model chart for comparison of colony density</a:t>
            </a:r>
            <a:r>
              <a:rPr lang="en-US">
                <a:latin typeface="Perpetua" pitchFamily="18" charset="0"/>
              </a:rPr>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762000" y="609600"/>
            <a:ext cx="7543800" cy="1219200"/>
          </a:xfrm>
        </p:spPr>
        <p:txBody>
          <a:bodyPr>
            <a:normAutofit/>
          </a:bodyPr>
          <a:lstStyle/>
          <a:p>
            <a:pPr algn="ctr" fontAlgn="auto">
              <a:spcAft>
                <a:spcPts val="0"/>
              </a:spcAft>
              <a:defRPr/>
            </a:pPr>
            <a:r>
              <a:rPr lang="en-IN" sz="3200" dirty="0" smtClean="0">
                <a:solidFill>
                  <a:srgbClr val="FFFF00"/>
                </a:solidFill>
                <a:latin typeface="Algerian" pitchFamily="82" charset="0"/>
              </a:rPr>
              <a:t>2. Snyder Test </a:t>
            </a:r>
            <a:br>
              <a:rPr lang="en-IN" sz="3200" dirty="0" smtClean="0">
                <a:solidFill>
                  <a:srgbClr val="FFFF00"/>
                </a:solidFill>
                <a:latin typeface="Algerian" pitchFamily="82" charset="0"/>
              </a:rPr>
            </a:br>
            <a:r>
              <a:rPr lang="en-IN" sz="3200" dirty="0" smtClean="0">
                <a:solidFill>
                  <a:srgbClr val="FFFF00"/>
                </a:solidFill>
                <a:latin typeface="Algerian" pitchFamily="82" charset="0"/>
              </a:rPr>
              <a:t>(1951)</a:t>
            </a:r>
            <a:endParaRPr lang="en-IN" sz="2400" dirty="0" smtClean="0">
              <a:solidFill>
                <a:srgbClr val="FFFF00"/>
              </a:solidFill>
              <a:latin typeface="Algerian" pitchFamily="82" charset="0"/>
            </a:endParaRPr>
          </a:p>
        </p:txBody>
      </p:sp>
      <p:sp>
        <p:nvSpPr>
          <p:cNvPr id="30723" name="Content Placeholder 2"/>
          <p:cNvSpPr>
            <a:spLocks noGrp="1"/>
          </p:cNvSpPr>
          <p:nvPr>
            <p:ph idx="1"/>
          </p:nvPr>
        </p:nvSpPr>
        <p:spPr>
          <a:xfrm>
            <a:off x="609600" y="1752600"/>
            <a:ext cx="8001000" cy="4267200"/>
          </a:xfrm>
        </p:spPr>
        <p:txBody>
          <a:bodyPr>
            <a:normAutofit/>
          </a:bodyPr>
          <a:lstStyle/>
          <a:p>
            <a:pPr algn="just">
              <a:buNone/>
            </a:pPr>
            <a:r>
              <a:rPr lang="en-IN" sz="2800" b="1" dirty="0" smtClean="0">
                <a:solidFill>
                  <a:srgbClr val="FFFF00"/>
                </a:solidFill>
              </a:rPr>
              <a:t>Principle</a:t>
            </a:r>
            <a:r>
              <a:rPr lang="en-IN" sz="2800" dirty="0" smtClean="0">
                <a:solidFill>
                  <a:srgbClr val="FFFF00"/>
                </a:solidFill>
              </a:rPr>
              <a:t>:</a:t>
            </a:r>
          </a:p>
          <a:p>
            <a:pPr algn="just">
              <a:buFontTx/>
              <a:buNone/>
            </a:pPr>
            <a:r>
              <a:rPr lang="en-IN" sz="2800" dirty="0" smtClean="0"/>
              <a:t>    Measures the </a:t>
            </a:r>
            <a:r>
              <a:rPr lang="en-IN" sz="2800" b="1" dirty="0" smtClean="0"/>
              <a:t>rapidity of acid formation </a:t>
            </a:r>
            <a:r>
              <a:rPr lang="en-IN" sz="2800" dirty="0" smtClean="0"/>
              <a:t>when sample of stimulated saliva is inoculated into </a:t>
            </a:r>
            <a:r>
              <a:rPr lang="en-IN" sz="2800" b="1" dirty="0" smtClean="0"/>
              <a:t>glucose agar </a:t>
            </a:r>
            <a:r>
              <a:rPr lang="en-IN" sz="2800" dirty="0" smtClean="0"/>
              <a:t>adjusted to </a:t>
            </a:r>
            <a:r>
              <a:rPr lang="en-IN" sz="2800" b="1" dirty="0" smtClean="0"/>
              <a:t>pH 4.7 to 5 </a:t>
            </a:r>
            <a:r>
              <a:rPr lang="en-IN" sz="2800" dirty="0" smtClean="0"/>
              <a:t>and with </a:t>
            </a:r>
            <a:r>
              <a:rPr lang="en-IN" sz="2800" b="1" dirty="0" err="1" smtClean="0">
                <a:solidFill>
                  <a:srgbClr val="006600"/>
                </a:solidFill>
              </a:rPr>
              <a:t>bromocresol</a:t>
            </a:r>
            <a:r>
              <a:rPr lang="en-IN" sz="2800" b="1" dirty="0" smtClean="0">
                <a:solidFill>
                  <a:srgbClr val="006600"/>
                </a:solidFill>
              </a:rPr>
              <a:t> green </a:t>
            </a:r>
            <a:r>
              <a:rPr lang="en-IN" sz="2800" dirty="0" smtClean="0"/>
              <a:t>as colour indicator.</a:t>
            </a:r>
          </a:p>
        </p:txBody>
      </p:sp>
      <p:sp>
        <p:nvSpPr>
          <p:cNvPr id="3072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650E3DC-7655-4360-80DE-F4544936B9F3}" type="slidenum">
              <a:rPr lang="en-US"/>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28600" y="228600"/>
            <a:ext cx="2895600" cy="960438"/>
          </a:xfrm>
        </p:spPr>
        <p:txBody>
          <a:bodyPr>
            <a:normAutofit fontScale="90000"/>
          </a:bodyPr>
          <a:lstStyle/>
          <a:p>
            <a:pPr marL="404813">
              <a:tabLst>
                <a:tab pos="465138" algn="l"/>
              </a:tabLst>
            </a:pPr>
            <a:r>
              <a:rPr lang="en-IN" b="1" dirty="0" smtClean="0"/>
              <a:t>Procedure</a:t>
            </a:r>
            <a:r>
              <a:rPr lang="en-IN" dirty="0" smtClean="0"/>
              <a:t> </a:t>
            </a:r>
          </a:p>
        </p:txBody>
      </p:sp>
      <p:sp>
        <p:nvSpPr>
          <p:cNvPr id="28675" name="Content Placeholder 2"/>
          <p:cNvSpPr>
            <a:spLocks noGrp="1"/>
          </p:cNvSpPr>
          <p:nvPr>
            <p:ph idx="1"/>
          </p:nvPr>
        </p:nvSpPr>
        <p:spPr>
          <a:xfrm>
            <a:off x="609600" y="1219200"/>
            <a:ext cx="7924800" cy="4378325"/>
          </a:xfrm>
        </p:spPr>
        <p:txBody>
          <a:bodyPr>
            <a:noAutofit/>
          </a:bodyPr>
          <a:lstStyle/>
          <a:p>
            <a:pPr marL="569913" indent="-460375" algn="just" fontAlgn="auto">
              <a:spcAft>
                <a:spcPts val="0"/>
              </a:spcAft>
              <a:buFont typeface="Wingdings" pitchFamily="2" charset="2"/>
              <a:buChar char="q"/>
              <a:defRPr/>
            </a:pPr>
            <a:r>
              <a:rPr lang="en-IN" sz="2800" dirty="0" smtClean="0"/>
              <a:t>Saliva is collected before breakfast by having the subject chew paraffin. </a:t>
            </a:r>
          </a:p>
          <a:p>
            <a:pPr marL="569913" indent="-460375" algn="just" fontAlgn="auto">
              <a:spcAft>
                <a:spcPts val="0"/>
              </a:spcAft>
              <a:buFont typeface="Wingdings" pitchFamily="2" charset="2"/>
              <a:buChar char="q"/>
              <a:defRPr/>
            </a:pPr>
            <a:endParaRPr lang="en-IN" sz="2800" dirty="0" smtClean="0"/>
          </a:p>
          <a:p>
            <a:pPr marL="569913" indent="-460375" algn="just" fontAlgn="auto">
              <a:spcAft>
                <a:spcPts val="0"/>
              </a:spcAft>
              <a:buFont typeface="Wingdings" pitchFamily="2" charset="2"/>
              <a:buChar char="q"/>
              <a:defRPr/>
            </a:pPr>
            <a:r>
              <a:rPr lang="en-IN" sz="2800" dirty="0" smtClean="0"/>
              <a:t>A tube of Snyder glucose agar is melted and then cooled to 50°c.</a:t>
            </a:r>
          </a:p>
          <a:p>
            <a:pPr marL="569913" indent="-460375" algn="just" fontAlgn="auto">
              <a:spcAft>
                <a:spcPts val="0"/>
              </a:spcAft>
              <a:buFont typeface="Wingdings" pitchFamily="2" charset="2"/>
              <a:buChar char="q"/>
              <a:defRPr/>
            </a:pPr>
            <a:endParaRPr lang="en-IN" sz="2800" dirty="0" smtClean="0"/>
          </a:p>
          <a:p>
            <a:pPr marL="569913" indent="-460375" algn="just" fontAlgn="auto">
              <a:spcAft>
                <a:spcPts val="0"/>
              </a:spcAft>
              <a:buFont typeface="Wingdings" pitchFamily="2" charset="2"/>
              <a:buChar char="q"/>
              <a:defRPr/>
            </a:pPr>
            <a:r>
              <a:rPr lang="en-IN" sz="2800" dirty="0" smtClean="0"/>
              <a:t>Then 0.2ml of saliva is </a:t>
            </a:r>
            <a:r>
              <a:rPr lang="en-IN" sz="2800" dirty="0" err="1" smtClean="0"/>
              <a:t>pipetted</a:t>
            </a:r>
            <a:r>
              <a:rPr lang="en-IN" sz="2800" dirty="0" smtClean="0"/>
              <a:t> into the tube of agar and immediately mixed by rotating the tube. </a:t>
            </a:r>
          </a:p>
          <a:p>
            <a:pPr marL="365760" indent="-256032" algn="just" fontAlgn="auto">
              <a:spcAft>
                <a:spcPts val="0"/>
              </a:spcAft>
              <a:buClr>
                <a:schemeClr val="accent3"/>
              </a:buClr>
              <a:buFontTx/>
              <a:buNone/>
              <a:defRPr/>
            </a:pPr>
            <a:r>
              <a:rPr lang="en-IN" sz="2800" dirty="0" smtClean="0"/>
              <a:t> </a:t>
            </a:r>
          </a:p>
          <a:p>
            <a:pPr marL="365760" indent="-256032" algn="just" fontAlgn="auto">
              <a:spcAft>
                <a:spcPts val="0"/>
              </a:spcAft>
              <a:buClr>
                <a:schemeClr val="accent3"/>
              </a:buClr>
              <a:buFont typeface="Wingdings 3"/>
              <a:buChar char=""/>
              <a:defRPr/>
            </a:pPr>
            <a:endParaRPr lang="en-IN" sz="2800" dirty="0" smtClean="0"/>
          </a:p>
        </p:txBody>
      </p:sp>
      <p:sp>
        <p:nvSpPr>
          <p:cNvPr id="3174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A069559-CF7A-4715-89DC-365D4B74FF4C}" type="slidenum">
              <a:rPr lang="en-US"/>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p:cNvSpPr>
            <a:spLocks noGrp="1"/>
          </p:cNvSpPr>
          <p:nvPr>
            <p:ph idx="1"/>
          </p:nvPr>
        </p:nvSpPr>
        <p:spPr>
          <a:xfrm>
            <a:off x="609600" y="1219200"/>
            <a:ext cx="7924800" cy="4648200"/>
          </a:xfrm>
        </p:spPr>
        <p:txBody>
          <a:bodyPr>
            <a:normAutofit/>
          </a:bodyPr>
          <a:lstStyle/>
          <a:p>
            <a:pPr algn="just"/>
            <a:endParaRPr lang="en-IN" sz="2800" dirty="0" smtClean="0"/>
          </a:p>
          <a:p>
            <a:pPr algn="just"/>
            <a:r>
              <a:rPr lang="en-IN" sz="2800" dirty="0" smtClean="0"/>
              <a:t>The agar is allowed to solidify in the tube and is incubated at 37°C. </a:t>
            </a:r>
          </a:p>
          <a:p>
            <a:pPr algn="just"/>
            <a:endParaRPr lang="en-IN" sz="2800" dirty="0" smtClean="0"/>
          </a:p>
          <a:p>
            <a:pPr algn="just"/>
            <a:r>
              <a:rPr lang="en-IN" sz="2800" dirty="0" smtClean="0"/>
              <a:t>The colour change of the indicator is observed for 24, 48 and 72 hours of incubation.</a:t>
            </a:r>
          </a:p>
          <a:p>
            <a:pPr algn="just"/>
            <a:endParaRPr lang="en-IN" sz="2800" dirty="0" smtClean="0"/>
          </a:p>
        </p:txBody>
      </p:sp>
      <p:sp>
        <p:nvSpPr>
          <p:cNvPr id="32771"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781DDBC-8E3E-4A70-8D5A-61A8CBE577E4}" type="slidenum">
              <a:rPr lang="en-US"/>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r="68687" b="1805"/>
          <a:stretch>
            <a:fillRect/>
          </a:stretch>
        </p:blipFill>
        <p:spPr bwMode="auto">
          <a:xfrm>
            <a:off x="609600" y="1600200"/>
            <a:ext cx="2362200" cy="2590800"/>
          </a:xfrm>
          <a:prstGeom prst="rect">
            <a:avLst/>
          </a:prstGeom>
          <a:noFill/>
          <a:ln w="9525">
            <a:noFill/>
            <a:miter lim="800000"/>
            <a:headEnd/>
            <a:tailEnd/>
          </a:ln>
        </p:spPr>
      </p:pic>
      <p:sp>
        <p:nvSpPr>
          <p:cNvPr id="5" name="Plus 4"/>
          <p:cNvSpPr/>
          <p:nvPr/>
        </p:nvSpPr>
        <p:spPr>
          <a:xfrm>
            <a:off x="3048000" y="2438400"/>
            <a:ext cx="381000" cy="381000"/>
          </a:xfrm>
          <a:prstGeom prst="mathPlus">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icture 6" descr="5-4.jpg"/>
          <p:cNvPicPr>
            <a:picLocks noChangeAspect="1"/>
          </p:cNvPicPr>
          <p:nvPr/>
        </p:nvPicPr>
        <p:blipFill>
          <a:blip r:embed="rId3"/>
          <a:srcRect l="19444" t="4510" r="62500" b="16541"/>
          <a:stretch>
            <a:fillRect/>
          </a:stretch>
        </p:blipFill>
        <p:spPr bwMode="auto">
          <a:xfrm>
            <a:off x="3581400" y="1676400"/>
            <a:ext cx="990600" cy="2590800"/>
          </a:xfrm>
          <a:prstGeom prst="rect">
            <a:avLst/>
          </a:prstGeom>
          <a:noFill/>
          <a:ln w="9525">
            <a:noFill/>
            <a:miter lim="800000"/>
            <a:headEnd/>
            <a:tailEnd/>
          </a:ln>
        </p:spPr>
      </p:pic>
      <p:pic>
        <p:nvPicPr>
          <p:cNvPr id="7" name="Picture 10" descr="5-4.jpg"/>
          <p:cNvPicPr>
            <a:picLocks noChangeAspect="1"/>
          </p:cNvPicPr>
          <p:nvPr/>
        </p:nvPicPr>
        <p:blipFill>
          <a:blip r:embed="rId3"/>
          <a:srcRect l="20000" t="4637" b="16541"/>
          <a:stretch>
            <a:fillRect/>
          </a:stretch>
        </p:blipFill>
        <p:spPr bwMode="auto">
          <a:xfrm>
            <a:off x="5410200" y="1676400"/>
            <a:ext cx="3048000" cy="2590800"/>
          </a:xfrm>
          <a:prstGeom prst="rect">
            <a:avLst/>
          </a:prstGeom>
          <a:noFill/>
          <a:ln w="9525">
            <a:noFill/>
            <a:miter lim="800000"/>
            <a:headEnd/>
            <a:tailEnd/>
          </a:ln>
        </p:spPr>
      </p:pic>
      <p:sp>
        <p:nvSpPr>
          <p:cNvPr id="8" name="Right Arrow 7"/>
          <p:cNvSpPr/>
          <p:nvPr/>
        </p:nvSpPr>
        <p:spPr>
          <a:xfrm>
            <a:off x="4800600" y="2514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762000" y="76200"/>
            <a:ext cx="7543800" cy="914400"/>
          </a:xfrm>
        </p:spPr>
        <p:txBody>
          <a:bodyPr/>
          <a:lstStyle/>
          <a:p>
            <a:pPr algn="ctr"/>
            <a:r>
              <a:rPr lang="en-IN" sz="3600" smtClean="0"/>
              <a:t>Snyder test</a:t>
            </a:r>
          </a:p>
        </p:txBody>
      </p:sp>
      <p:sp>
        <p:nvSpPr>
          <p:cNvPr id="33795"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210EAFD-A193-45E3-B597-97966770F074}" type="slidenum">
              <a:rPr lang="en-US"/>
              <a:pPr/>
              <a:t>28</a:t>
            </a:fld>
            <a:endParaRPr lang="en-US"/>
          </a:p>
        </p:txBody>
      </p:sp>
      <p:graphicFrame>
        <p:nvGraphicFramePr>
          <p:cNvPr id="7" name="Content Placeholder 3"/>
          <p:cNvGraphicFramePr>
            <a:graphicFrameLocks/>
          </p:cNvGraphicFramePr>
          <p:nvPr/>
        </p:nvGraphicFramePr>
        <p:xfrm>
          <a:off x="228600" y="990601"/>
          <a:ext cx="8763000" cy="3541232"/>
        </p:xfrm>
        <a:graphic>
          <a:graphicData uri="http://schemas.openxmlformats.org/drawingml/2006/table">
            <a:tbl>
              <a:tblPr firstRow="1" bandRow="1">
                <a:tableStyleId>{21E4AEA4-8DFA-4A89-87EB-49C32662AFE0}</a:tableStyleId>
              </a:tblPr>
              <a:tblGrid>
                <a:gridCol w="1935107"/>
                <a:gridCol w="2382892"/>
                <a:gridCol w="2413000"/>
                <a:gridCol w="2032001"/>
              </a:tblGrid>
              <a:tr h="437158">
                <a:tc>
                  <a:txBody>
                    <a:bodyPr/>
                    <a:lstStyle/>
                    <a:p>
                      <a:pPr algn="ctr"/>
                      <a:endParaRPr lang="en-IN" sz="2400" b="1" dirty="0">
                        <a:solidFill>
                          <a:schemeClr val="tx1"/>
                        </a:solidFill>
                        <a:latin typeface="+mn-lt"/>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gridSpan="3">
                  <a:txBody>
                    <a:bodyPr/>
                    <a:lstStyle/>
                    <a:p>
                      <a:pPr algn="ctr"/>
                      <a:r>
                        <a:rPr lang="en-IN" sz="2400" b="1" dirty="0" smtClean="0">
                          <a:solidFill>
                            <a:schemeClr val="tx1"/>
                          </a:solidFill>
                          <a:latin typeface="+mn-lt"/>
                        </a:rPr>
                        <a:t>Time (hours)</a:t>
                      </a:r>
                      <a:endParaRPr lang="en-IN" sz="2400" b="1" dirty="0">
                        <a:solidFill>
                          <a:schemeClr val="tx1"/>
                        </a:solidFill>
                        <a:latin typeface="+mn-lt"/>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IN" dirty="0"/>
                    </a:p>
                  </a:txBody>
                  <a:tcPr/>
                </a:tc>
                <a:tc hMerge="1">
                  <a:txBody>
                    <a:bodyPr/>
                    <a:lstStyle/>
                    <a:p>
                      <a:endParaRPr lang="en-IN" dirty="0"/>
                    </a:p>
                  </a:txBody>
                  <a:tcPr/>
                </a:tc>
              </a:tr>
              <a:tr h="437158">
                <a:tc>
                  <a:txBody>
                    <a:bodyPr/>
                    <a:lstStyle/>
                    <a:p>
                      <a:pPr algn="ctr"/>
                      <a:endParaRPr lang="en-IN" sz="2400" b="1" dirty="0">
                        <a:solidFill>
                          <a:schemeClr val="tx1"/>
                        </a:solidFill>
                        <a:latin typeface="+mn-lt"/>
                      </a:endParaRPr>
                    </a:p>
                  </a:txBody>
                  <a:tcPr>
                    <a:lnL w="12700" cap="flat" cmpd="sng" algn="ctr">
                      <a:solidFill>
                        <a:schemeClr val="tx1"/>
                      </a:solidFill>
                      <a:prstDash val="solid"/>
                      <a:round/>
                      <a:headEnd type="none" w="med" len="med"/>
                      <a:tailEnd type="none" w="med" len="med"/>
                    </a:lnL>
                  </a:tcPr>
                </a:tc>
                <a:tc>
                  <a:txBody>
                    <a:bodyPr/>
                    <a:lstStyle/>
                    <a:p>
                      <a:pPr algn="ctr"/>
                      <a:r>
                        <a:rPr lang="en-IN" sz="2400" b="1" dirty="0" smtClean="0">
                          <a:solidFill>
                            <a:schemeClr val="tx1"/>
                          </a:solidFill>
                          <a:latin typeface="+mn-lt"/>
                        </a:rPr>
                        <a:t>24</a:t>
                      </a:r>
                      <a:endParaRPr lang="en-IN" sz="2400" b="1" dirty="0">
                        <a:solidFill>
                          <a:schemeClr val="tx1"/>
                        </a:solidFill>
                        <a:latin typeface="+mn-lt"/>
                      </a:endParaRPr>
                    </a:p>
                  </a:txBody>
                  <a:tcPr/>
                </a:tc>
                <a:tc>
                  <a:txBody>
                    <a:bodyPr/>
                    <a:lstStyle/>
                    <a:p>
                      <a:pPr algn="ctr"/>
                      <a:r>
                        <a:rPr lang="en-IN" sz="2400" b="1" dirty="0" smtClean="0">
                          <a:solidFill>
                            <a:schemeClr val="tx1"/>
                          </a:solidFill>
                          <a:latin typeface="+mn-lt"/>
                        </a:rPr>
                        <a:t>48</a:t>
                      </a:r>
                      <a:endParaRPr lang="en-IN" sz="2400" b="1" dirty="0">
                        <a:solidFill>
                          <a:schemeClr val="tx1"/>
                        </a:solidFill>
                        <a:latin typeface="+mn-lt"/>
                      </a:endParaRPr>
                    </a:p>
                  </a:txBody>
                  <a:tcPr/>
                </a:tc>
                <a:tc>
                  <a:txBody>
                    <a:bodyPr/>
                    <a:lstStyle/>
                    <a:p>
                      <a:pPr algn="ctr"/>
                      <a:r>
                        <a:rPr lang="en-IN" sz="2400" b="1" dirty="0" smtClean="0">
                          <a:solidFill>
                            <a:schemeClr val="tx1"/>
                          </a:solidFill>
                          <a:latin typeface="+mn-lt"/>
                        </a:rPr>
                        <a:t>72</a:t>
                      </a:r>
                      <a:endParaRPr lang="en-IN" sz="2400" b="1" dirty="0">
                        <a:solidFill>
                          <a:schemeClr val="tx1"/>
                        </a:solidFill>
                        <a:latin typeface="+mn-lt"/>
                      </a:endParaRPr>
                    </a:p>
                  </a:txBody>
                  <a:tcPr>
                    <a:lnR w="12700" cap="flat" cmpd="sng" algn="ctr">
                      <a:solidFill>
                        <a:schemeClr val="tx1"/>
                      </a:solidFill>
                      <a:prstDash val="solid"/>
                      <a:round/>
                      <a:headEnd type="none" w="med" len="med"/>
                      <a:tailEnd type="none" w="med" len="med"/>
                    </a:lnR>
                  </a:tcPr>
                </a:tc>
              </a:tr>
              <a:tr h="490456">
                <a:tc>
                  <a:txBody>
                    <a:bodyPr/>
                    <a:lstStyle/>
                    <a:p>
                      <a:pPr algn="ctr"/>
                      <a:r>
                        <a:rPr lang="en-IN" sz="2400" b="1" dirty="0" smtClean="0">
                          <a:solidFill>
                            <a:schemeClr val="tx1"/>
                          </a:solidFill>
                          <a:latin typeface="+mn-lt"/>
                        </a:rPr>
                        <a:t>Colour </a:t>
                      </a:r>
                      <a:endParaRPr lang="en-IN" sz="2400" b="1" dirty="0">
                        <a:solidFill>
                          <a:schemeClr val="tx1"/>
                        </a:solidFill>
                        <a:latin typeface="+mn-lt"/>
                      </a:endParaRPr>
                    </a:p>
                  </a:txBody>
                  <a:tcPr>
                    <a:lnL w="12700" cap="flat" cmpd="sng" algn="ctr">
                      <a:solidFill>
                        <a:schemeClr val="tx1"/>
                      </a:solidFill>
                      <a:prstDash val="solid"/>
                      <a:round/>
                      <a:headEnd type="none" w="med" len="med"/>
                      <a:tailEnd type="none" w="med" len="med"/>
                    </a:lnL>
                    <a:solidFill>
                      <a:schemeClr val="accent2">
                        <a:lumMod val="75000"/>
                      </a:schemeClr>
                    </a:solidFill>
                  </a:tcPr>
                </a:tc>
                <a:tc>
                  <a:txBody>
                    <a:bodyPr/>
                    <a:lstStyle/>
                    <a:p>
                      <a:pPr algn="ctr"/>
                      <a:r>
                        <a:rPr lang="en-IN" sz="2400" b="1" dirty="0" smtClean="0">
                          <a:solidFill>
                            <a:srgbClr val="FFFF00"/>
                          </a:solidFill>
                          <a:latin typeface="+mn-lt"/>
                        </a:rPr>
                        <a:t>Yellow</a:t>
                      </a:r>
                      <a:endParaRPr lang="en-IN" sz="2400" b="1" dirty="0">
                        <a:solidFill>
                          <a:srgbClr val="FFFF00"/>
                        </a:solidFill>
                        <a:latin typeface="+mn-lt"/>
                      </a:endParaRPr>
                    </a:p>
                  </a:txBody>
                  <a:tcPr>
                    <a:solidFill>
                      <a:schemeClr val="accent2">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400" b="1" dirty="0" smtClean="0">
                          <a:solidFill>
                            <a:srgbClr val="FFFF00"/>
                          </a:solidFill>
                          <a:latin typeface="+mn-lt"/>
                        </a:rPr>
                        <a:t>Yellow</a:t>
                      </a:r>
                    </a:p>
                  </a:txBody>
                  <a:tcPr>
                    <a:solidFill>
                      <a:schemeClr val="accent2">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400" b="1" dirty="0" smtClean="0">
                          <a:solidFill>
                            <a:srgbClr val="FFFF00"/>
                          </a:solidFill>
                          <a:latin typeface="+mn-lt"/>
                        </a:rPr>
                        <a:t>Yellow</a:t>
                      </a:r>
                    </a:p>
                  </a:txBody>
                  <a:tcPr>
                    <a:lnR w="12700" cap="flat" cmpd="sng" algn="ctr">
                      <a:solidFill>
                        <a:schemeClr val="tx1"/>
                      </a:solidFill>
                      <a:prstDash val="solid"/>
                      <a:round/>
                      <a:headEnd type="none" w="med" len="med"/>
                      <a:tailEnd type="none" w="med" len="med"/>
                    </a:lnR>
                    <a:solidFill>
                      <a:schemeClr val="accent2">
                        <a:lumMod val="75000"/>
                      </a:schemeClr>
                    </a:solidFill>
                  </a:tcPr>
                </a:tc>
              </a:tr>
              <a:tr h="786885">
                <a:tc>
                  <a:txBody>
                    <a:bodyPr/>
                    <a:lstStyle/>
                    <a:p>
                      <a:pPr algn="ctr"/>
                      <a:r>
                        <a:rPr lang="en-IN" sz="2400" b="1" dirty="0" smtClean="0">
                          <a:solidFill>
                            <a:schemeClr val="tx1"/>
                          </a:solidFill>
                          <a:latin typeface="+mn-lt"/>
                        </a:rPr>
                        <a:t>Caries activity</a:t>
                      </a:r>
                      <a:endParaRPr lang="en-IN" sz="2400" b="1" dirty="0">
                        <a:solidFill>
                          <a:schemeClr val="tx1"/>
                        </a:solidFill>
                        <a:latin typeface="+mn-lt"/>
                      </a:endParaRPr>
                    </a:p>
                  </a:txBody>
                  <a:tcPr>
                    <a:lnL w="12700" cap="flat" cmpd="sng" algn="ctr">
                      <a:solidFill>
                        <a:schemeClr val="tx1"/>
                      </a:solidFill>
                      <a:prstDash val="solid"/>
                      <a:round/>
                      <a:headEnd type="none" w="med" len="med"/>
                      <a:tailEnd type="none" w="med" len="med"/>
                    </a:lnL>
                  </a:tcPr>
                </a:tc>
                <a:tc>
                  <a:txBody>
                    <a:bodyPr/>
                    <a:lstStyle/>
                    <a:p>
                      <a:pPr algn="ctr"/>
                      <a:r>
                        <a:rPr lang="en-IN" sz="2400" b="1" dirty="0" smtClean="0">
                          <a:solidFill>
                            <a:schemeClr val="tx2">
                              <a:lumMod val="75000"/>
                            </a:schemeClr>
                          </a:solidFill>
                          <a:latin typeface="+mn-lt"/>
                        </a:rPr>
                        <a:t>Marked</a:t>
                      </a:r>
                      <a:endParaRPr lang="en-IN" sz="2400" b="1" dirty="0">
                        <a:solidFill>
                          <a:schemeClr val="tx2">
                            <a:lumMod val="75000"/>
                          </a:schemeClr>
                        </a:solidFill>
                        <a:latin typeface="+mn-lt"/>
                      </a:endParaRPr>
                    </a:p>
                  </a:txBody>
                  <a:tcPr/>
                </a:tc>
                <a:tc>
                  <a:txBody>
                    <a:bodyPr/>
                    <a:lstStyle/>
                    <a:p>
                      <a:pPr algn="ctr"/>
                      <a:r>
                        <a:rPr lang="en-IN" sz="2400" b="1" dirty="0" smtClean="0">
                          <a:solidFill>
                            <a:schemeClr val="tx2">
                              <a:lumMod val="75000"/>
                            </a:schemeClr>
                          </a:solidFill>
                          <a:latin typeface="+mn-lt"/>
                        </a:rPr>
                        <a:t>Definite</a:t>
                      </a:r>
                      <a:endParaRPr lang="en-IN" sz="2400" b="1" dirty="0">
                        <a:solidFill>
                          <a:schemeClr val="tx2">
                            <a:lumMod val="75000"/>
                          </a:schemeClr>
                        </a:solidFill>
                        <a:latin typeface="+mn-lt"/>
                      </a:endParaRPr>
                    </a:p>
                  </a:txBody>
                  <a:tcPr/>
                </a:tc>
                <a:tc>
                  <a:txBody>
                    <a:bodyPr/>
                    <a:lstStyle/>
                    <a:p>
                      <a:pPr algn="ctr"/>
                      <a:r>
                        <a:rPr lang="en-IN" sz="2400" b="1" dirty="0" smtClean="0">
                          <a:solidFill>
                            <a:schemeClr val="tx2">
                              <a:lumMod val="75000"/>
                            </a:schemeClr>
                          </a:solidFill>
                          <a:latin typeface="+mn-lt"/>
                        </a:rPr>
                        <a:t>Limited</a:t>
                      </a:r>
                      <a:endParaRPr lang="en-IN" sz="2400" b="1" dirty="0">
                        <a:solidFill>
                          <a:schemeClr val="tx2">
                            <a:lumMod val="75000"/>
                          </a:schemeClr>
                        </a:solidFill>
                        <a:latin typeface="+mn-lt"/>
                      </a:endParaRPr>
                    </a:p>
                  </a:txBody>
                  <a:tcPr>
                    <a:lnR w="12700" cap="flat" cmpd="sng" algn="ctr">
                      <a:solidFill>
                        <a:schemeClr val="tx1"/>
                      </a:solidFill>
                      <a:prstDash val="solid"/>
                      <a:round/>
                      <a:headEnd type="none" w="med" len="med"/>
                      <a:tailEnd type="none" w="med" len="med"/>
                    </a:lnR>
                  </a:tcPr>
                </a:tc>
              </a:tr>
              <a:tr h="490456">
                <a:tc>
                  <a:txBody>
                    <a:bodyPr/>
                    <a:lstStyle/>
                    <a:p>
                      <a:pPr algn="ctr"/>
                      <a:r>
                        <a:rPr lang="en-IN" sz="2400" b="1" dirty="0" smtClean="0">
                          <a:solidFill>
                            <a:schemeClr val="tx1"/>
                          </a:solidFill>
                          <a:latin typeface="+mn-lt"/>
                        </a:rPr>
                        <a:t>Colour </a:t>
                      </a:r>
                      <a:endParaRPr lang="en-IN" sz="2400" b="1" dirty="0">
                        <a:solidFill>
                          <a:schemeClr val="tx1"/>
                        </a:solidFill>
                        <a:latin typeface="+mn-lt"/>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en-IN" sz="2400" b="1" dirty="0" smtClean="0">
                          <a:solidFill>
                            <a:srgbClr val="006600"/>
                          </a:solidFill>
                          <a:latin typeface="+mn-lt"/>
                        </a:rPr>
                        <a:t>Green</a:t>
                      </a:r>
                      <a:endParaRPr lang="en-IN" sz="2400" b="1" dirty="0">
                        <a:solidFill>
                          <a:srgbClr val="006600"/>
                        </a:solidFill>
                        <a:latin typeface="+mn-lt"/>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400" b="1" dirty="0" smtClean="0">
                          <a:solidFill>
                            <a:srgbClr val="006600"/>
                          </a:solidFill>
                          <a:latin typeface="+mn-lt"/>
                        </a:rPr>
                        <a:t>Green</a:t>
                      </a:r>
                    </a:p>
                  </a:txBody>
                  <a:tcPr>
                    <a:solidFill>
                      <a:schemeClr val="bg1"/>
                    </a:solidFill>
                  </a:tcPr>
                </a:tc>
                <a:tc>
                  <a:txBody>
                    <a:bodyPr/>
                    <a:lstStyle/>
                    <a:p>
                      <a:pPr algn="ctr"/>
                      <a:r>
                        <a:rPr lang="en-IN" sz="2400" b="1" dirty="0" smtClean="0">
                          <a:solidFill>
                            <a:srgbClr val="006600"/>
                          </a:solidFill>
                          <a:latin typeface="+mn-lt"/>
                        </a:rPr>
                        <a:t>Green</a:t>
                      </a:r>
                      <a:endParaRPr lang="en-IN" sz="2400" b="1" dirty="0">
                        <a:solidFill>
                          <a:srgbClr val="006600"/>
                        </a:solidFill>
                        <a:latin typeface="+mn-lt"/>
                      </a:endParaRPr>
                    </a:p>
                  </a:txBody>
                  <a:tcPr>
                    <a:lnR w="12700" cap="flat" cmpd="sng" algn="ctr">
                      <a:solidFill>
                        <a:schemeClr val="tx1"/>
                      </a:solidFill>
                      <a:prstDash val="solid"/>
                      <a:round/>
                      <a:headEnd type="none" w="med" len="med"/>
                      <a:tailEnd type="none" w="med" len="med"/>
                    </a:lnR>
                    <a:solidFill>
                      <a:schemeClr val="bg1"/>
                    </a:solidFill>
                  </a:tcPr>
                </a:tc>
              </a:tr>
              <a:tr h="786885">
                <a:tc>
                  <a:txBody>
                    <a:bodyPr/>
                    <a:lstStyle/>
                    <a:p>
                      <a:pPr algn="ctr"/>
                      <a:r>
                        <a:rPr lang="en-IN" sz="2400" b="1" dirty="0" smtClean="0">
                          <a:solidFill>
                            <a:schemeClr val="tx1"/>
                          </a:solidFill>
                          <a:latin typeface="+mn-lt"/>
                        </a:rPr>
                        <a:t>Caries activity</a:t>
                      </a:r>
                      <a:endParaRPr lang="en-IN" sz="2400" b="1" dirty="0">
                        <a:solidFill>
                          <a:schemeClr val="tx1"/>
                        </a:solidFill>
                        <a:latin typeface="+mn-lt"/>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IN" sz="2400" dirty="0" smtClean="0">
                          <a:solidFill>
                            <a:schemeClr val="tx1"/>
                          </a:solidFill>
                          <a:latin typeface="+mn-lt"/>
                        </a:rPr>
                        <a:t>Continue test</a:t>
                      </a:r>
                      <a:endParaRPr lang="en-IN" sz="2400" dirty="0">
                        <a:solidFill>
                          <a:schemeClr val="tx1"/>
                        </a:solidFill>
                        <a:latin typeface="+mn-lt"/>
                      </a:endParaRPr>
                    </a:p>
                  </a:txBody>
                  <a:tcPr>
                    <a:lnB w="12700" cap="flat" cmpd="sng" algn="ctr">
                      <a:solidFill>
                        <a:schemeClr val="tx1"/>
                      </a:solidFill>
                      <a:prstDash val="solid"/>
                      <a:round/>
                      <a:headEnd type="none" w="med" len="med"/>
                      <a:tailEnd type="none" w="med" len="med"/>
                    </a:lnB>
                  </a:tcPr>
                </a:tc>
                <a:tc>
                  <a:txBody>
                    <a:bodyPr/>
                    <a:lstStyle/>
                    <a:p>
                      <a:pPr algn="ctr"/>
                      <a:r>
                        <a:rPr lang="en-IN" sz="2400" dirty="0" smtClean="0">
                          <a:solidFill>
                            <a:schemeClr val="tx1"/>
                          </a:solidFill>
                          <a:latin typeface="+mn-lt"/>
                        </a:rPr>
                        <a:t>Continue test</a:t>
                      </a:r>
                      <a:endParaRPr lang="en-IN" sz="2400" dirty="0">
                        <a:solidFill>
                          <a:schemeClr val="tx1"/>
                        </a:solidFill>
                        <a:latin typeface="+mn-lt"/>
                      </a:endParaRPr>
                    </a:p>
                  </a:txBody>
                  <a:tcPr>
                    <a:lnB w="12700" cap="flat" cmpd="sng" algn="ctr">
                      <a:solidFill>
                        <a:schemeClr val="tx1"/>
                      </a:solidFill>
                      <a:prstDash val="solid"/>
                      <a:round/>
                      <a:headEnd type="none" w="med" len="med"/>
                      <a:tailEnd type="none" w="med" len="med"/>
                    </a:lnB>
                  </a:tcPr>
                </a:tc>
                <a:tc>
                  <a:txBody>
                    <a:bodyPr/>
                    <a:lstStyle/>
                    <a:p>
                      <a:pPr algn="ctr"/>
                      <a:r>
                        <a:rPr lang="en-IN" sz="2400" dirty="0" smtClean="0">
                          <a:solidFill>
                            <a:schemeClr val="tx1"/>
                          </a:solidFill>
                          <a:latin typeface="+mn-lt"/>
                        </a:rPr>
                        <a:t>Inactive</a:t>
                      </a:r>
                      <a:endParaRPr lang="en-IN" sz="2400" dirty="0">
                        <a:solidFill>
                          <a:schemeClr val="tx1"/>
                        </a:solidFill>
                        <a:latin typeface="+mn-lt"/>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pic>
        <p:nvPicPr>
          <p:cNvPr id="5" name="Picture 4" descr="5-4.jpg"/>
          <p:cNvPicPr>
            <a:picLocks noChangeAspect="1"/>
          </p:cNvPicPr>
          <p:nvPr/>
        </p:nvPicPr>
        <p:blipFill>
          <a:blip r:embed="rId2"/>
          <a:srcRect l="20000" t="18547" b="16541"/>
          <a:stretch>
            <a:fillRect/>
          </a:stretch>
        </p:blipFill>
        <p:spPr bwMode="auto">
          <a:xfrm>
            <a:off x="2438400" y="4800600"/>
            <a:ext cx="4038600"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Placeholder 4"/>
          <p:cNvSpPr>
            <a:spLocks noGrp="1"/>
          </p:cNvSpPr>
          <p:nvPr>
            <p:ph type="body" idx="1"/>
          </p:nvPr>
        </p:nvSpPr>
        <p:spPr>
          <a:xfrm>
            <a:off x="457200" y="228600"/>
            <a:ext cx="4038600" cy="714375"/>
          </a:xfrm>
        </p:spPr>
        <p:txBody>
          <a:bodyPr>
            <a:normAutofit/>
          </a:bodyPr>
          <a:lstStyle/>
          <a:p>
            <a:pPr algn="ctr" fontAlgn="auto">
              <a:spcAft>
                <a:spcPts val="0"/>
              </a:spcAft>
              <a:buClr>
                <a:schemeClr val="accent3"/>
              </a:buClr>
              <a:buFont typeface="Georgia"/>
              <a:buNone/>
              <a:defRPr/>
            </a:pPr>
            <a:r>
              <a:rPr lang="en-IN" sz="3200" dirty="0" smtClean="0"/>
              <a:t>Advantages</a:t>
            </a:r>
          </a:p>
        </p:txBody>
      </p:sp>
      <p:sp>
        <p:nvSpPr>
          <p:cNvPr id="34820" name="Content Placeholder 2"/>
          <p:cNvSpPr>
            <a:spLocks noGrp="1"/>
          </p:cNvSpPr>
          <p:nvPr>
            <p:ph sz="half" idx="2"/>
          </p:nvPr>
        </p:nvSpPr>
        <p:spPr>
          <a:xfrm>
            <a:off x="533400" y="1295400"/>
            <a:ext cx="4114800" cy="4408487"/>
          </a:xfrm>
        </p:spPr>
        <p:txBody>
          <a:bodyPr>
            <a:noAutofit/>
          </a:bodyPr>
          <a:lstStyle/>
          <a:p>
            <a:pPr marL="514350" indent="-514350" algn="just">
              <a:buFont typeface="Palatino Linotype" pitchFamily="18" charset="0"/>
              <a:buAutoNum type="arabicPeriod"/>
            </a:pPr>
            <a:r>
              <a:rPr lang="en-IN" sz="2800" dirty="0" smtClean="0"/>
              <a:t>Simple</a:t>
            </a:r>
          </a:p>
          <a:p>
            <a:pPr marL="514350" indent="-514350" algn="just">
              <a:buFont typeface="Palatino Linotype" pitchFamily="18" charset="0"/>
              <a:buAutoNum type="arabicPeriod"/>
            </a:pPr>
            <a:r>
              <a:rPr lang="en-IN" sz="2800" dirty="0" smtClean="0"/>
              <a:t>Requires only simple equipment. Some training is needed and the cost is moderate</a:t>
            </a:r>
          </a:p>
          <a:p>
            <a:pPr marL="514350" indent="-514350" algn="just">
              <a:buFont typeface="Palatino Linotype" pitchFamily="18" charset="0"/>
              <a:buAutoNum type="arabicPeriod"/>
            </a:pPr>
            <a:r>
              <a:rPr lang="en-IN" sz="2800" dirty="0" smtClean="0"/>
              <a:t>Correlation with clinical trials.</a:t>
            </a:r>
          </a:p>
        </p:txBody>
      </p:sp>
      <p:sp>
        <p:nvSpPr>
          <p:cNvPr id="37891" name="Text Placeholder 5"/>
          <p:cNvSpPr>
            <a:spLocks noGrp="1"/>
          </p:cNvSpPr>
          <p:nvPr>
            <p:ph type="body" sz="quarter" idx="3"/>
          </p:nvPr>
        </p:nvSpPr>
        <p:spPr>
          <a:xfrm>
            <a:off x="4645025" y="304800"/>
            <a:ext cx="4040188" cy="714375"/>
          </a:xfrm>
        </p:spPr>
        <p:txBody>
          <a:bodyPr/>
          <a:lstStyle/>
          <a:p>
            <a:pPr algn="ctr" fontAlgn="auto">
              <a:spcAft>
                <a:spcPts val="0"/>
              </a:spcAft>
              <a:buClr>
                <a:schemeClr val="accent3"/>
              </a:buClr>
              <a:buFont typeface="Georgia"/>
              <a:buNone/>
              <a:defRPr/>
            </a:pPr>
            <a:r>
              <a:rPr lang="en-IN" sz="3200" dirty="0" smtClean="0"/>
              <a:t>Limitations </a:t>
            </a:r>
          </a:p>
        </p:txBody>
      </p:sp>
      <p:sp>
        <p:nvSpPr>
          <p:cNvPr id="34821" name="Content Placeholder 6"/>
          <p:cNvSpPr>
            <a:spLocks noGrp="1"/>
          </p:cNvSpPr>
          <p:nvPr>
            <p:ph sz="quarter" idx="4"/>
          </p:nvPr>
        </p:nvSpPr>
        <p:spPr>
          <a:xfrm>
            <a:off x="4725987" y="1219200"/>
            <a:ext cx="4113213" cy="4408487"/>
          </a:xfrm>
        </p:spPr>
        <p:txBody>
          <a:bodyPr/>
          <a:lstStyle/>
          <a:p>
            <a:pPr marL="514350" indent="-514350" algn="just">
              <a:spcBef>
                <a:spcPct val="0"/>
              </a:spcBef>
              <a:buFont typeface="Palatino Linotype" pitchFamily="18" charset="0"/>
              <a:buAutoNum type="arabicPeriod"/>
            </a:pPr>
            <a:r>
              <a:rPr lang="en-IN" sz="2800" dirty="0" smtClean="0"/>
              <a:t>Time consumed is more. (24 – 48 hours)</a:t>
            </a:r>
          </a:p>
          <a:p>
            <a:pPr marL="514350" indent="-514350" algn="just">
              <a:spcBef>
                <a:spcPct val="0"/>
              </a:spcBef>
              <a:buFont typeface="Palatino Linotype" pitchFamily="18" charset="0"/>
              <a:buAutoNum type="arabicPeriod"/>
            </a:pPr>
            <a:endParaRPr lang="en-IN" sz="100" dirty="0" smtClean="0"/>
          </a:p>
          <a:p>
            <a:pPr marL="514350" indent="-514350" algn="just">
              <a:spcBef>
                <a:spcPct val="0"/>
              </a:spcBef>
              <a:buFont typeface="Palatino Linotype" pitchFamily="18" charset="0"/>
              <a:buAutoNum type="arabicPeriod"/>
            </a:pPr>
            <a:endParaRPr lang="en-IN" sz="1400" dirty="0" smtClean="0"/>
          </a:p>
          <a:p>
            <a:pPr marL="514350" indent="-514350" algn="just">
              <a:spcBef>
                <a:spcPct val="0"/>
              </a:spcBef>
              <a:buFont typeface="Palatino Linotype" pitchFamily="18" charset="0"/>
              <a:buAutoNum type="arabicPeriod"/>
            </a:pPr>
            <a:r>
              <a:rPr lang="en-IN" sz="2800" dirty="0" smtClean="0"/>
              <a:t>Sometimes colour changes are not so clear. </a:t>
            </a:r>
          </a:p>
        </p:txBody>
      </p:sp>
      <p:sp>
        <p:nvSpPr>
          <p:cNvPr id="34822" name="Slide Number Placeholder 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28681B4-A1CD-4475-B4AE-AB1CA24A16E7}" type="slidenum">
              <a:rPr lang="en-US"/>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plan</a:t>
            </a:r>
            <a:endParaRPr lang="en-US" dirty="0"/>
          </a:p>
        </p:txBody>
      </p:sp>
      <p:sp>
        <p:nvSpPr>
          <p:cNvPr id="3" name="Content Placeholder 2"/>
          <p:cNvSpPr>
            <a:spLocks noGrp="1"/>
          </p:cNvSpPr>
          <p:nvPr>
            <p:ph idx="1"/>
          </p:nvPr>
        </p:nvSpPr>
        <p:spPr>
          <a:xfrm>
            <a:off x="533400" y="1447800"/>
            <a:ext cx="8534400" cy="4525963"/>
          </a:xfrm>
        </p:spPr>
        <p:txBody>
          <a:bodyPr>
            <a:normAutofit fontScale="92500"/>
          </a:bodyPr>
          <a:lstStyle/>
          <a:p>
            <a:r>
              <a:rPr lang="en-US" b="1" dirty="0" smtClean="0"/>
              <a:t>Topic: Caries Activity tests                                                                                 </a:t>
            </a:r>
          </a:p>
          <a:p>
            <a:pPr marL="1543050">
              <a:buFont typeface="Wingdings" pitchFamily="2" charset="2"/>
              <a:buChar char="ü"/>
            </a:pPr>
            <a:r>
              <a:rPr lang="en-US" sz="2600" dirty="0" smtClean="0"/>
              <a:t>Date: 20-04-13</a:t>
            </a:r>
          </a:p>
          <a:p>
            <a:pPr marL="1543050">
              <a:buFont typeface="Wingdings" pitchFamily="2" charset="2"/>
              <a:buChar char="ü"/>
            </a:pPr>
            <a:r>
              <a:rPr lang="en-US" sz="2600" dirty="0" smtClean="0"/>
              <a:t>Class:  4</a:t>
            </a:r>
            <a:r>
              <a:rPr lang="en-US" sz="2600" baseline="30000" dirty="0" smtClean="0"/>
              <a:t>th</a:t>
            </a:r>
            <a:r>
              <a:rPr lang="en-US" sz="2600" dirty="0" smtClean="0"/>
              <a:t> B D S</a:t>
            </a:r>
          </a:p>
          <a:p>
            <a:pPr marL="1543050">
              <a:buFont typeface="Wingdings" pitchFamily="2" charset="2"/>
              <a:buChar char="ü"/>
            </a:pPr>
            <a:r>
              <a:rPr lang="en-US" sz="2600" dirty="0" smtClean="0"/>
              <a:t>Duration: 1 hour</a:t>
            </a:r>
          </a:p>
          <a:p>
            <a:pPr marL="1543050">
              <a:buFont typeface="Wingdings" pitchFamily="2" charset="2"/>
              <a:buChar char="ü"/>
            </a:pPr>
            <a:r>
              <a:rPr lang="en-US" sz="2600" dirty="0" smtClean="0"/>
              <a:t>Setting:  Classroom</a:t>
            </a:r>
            <a:endParaRPr lang="en-US" dirty="0" smtClean="0"/>
          </a:p>
          <a:p>
            <a:r>
              <a:rPr lang="en-US" dirty="0" smtClean="0"/>
              <a:t>At the end of the session, the learners should know </a:t>
            </a:r>
          </a:p>
          <a:p>
            <a:pPr marL="1603375" indent="-404813">
              <a:buFont typeface="Wingdings" pitchFamily="2" charset="2"/>
              <a:buChar char="ü"/>
            </a:pPr>
            <a:r>
              <a:rPr lang="en-US" sz="2600" dirty="0" smtClean="0"/>
              <a:t>need of caries activity tests, </a:t>
            </a:r>
          </a:p>
          <a:p>
            <a:pPr marL="1603375" lvl="0" indent="-404813">
              <a:buFont typeface="Wingdings" pitchFamily="2" charset="2"/>
              <a:buChar char="ü"/>
            </a:pPr>
            <a:r>
              <a:rPr lang="en-US" sz="2600" dirty="0" smtClean="0"/>
              <a:t>Characteristics of ideal test and</a:t>
            </a:r>
          </a:p>
          <a:p>
            <a:pPr marL="1603375" lvl="0" indent="-404813">
              <a:buFont typeface="Wingdings" pitchFamily="2" charset="2"/>
              <a:buChar char="ü"/>
            </a:pPr>
            <a:r>
              <a:rPr lang="en-US" sz="2600" dirty="0" smtClean="0"/>
              <a:t>Various types of caries activity tests</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762000" y="457200"/>
            <a:ext cx="7543800" cy="762000"/>
          </a:xfrm>
        </p:spPr>
        <p:txBody>
          <a:bodyPr>
            <a:normAutofit/>
          </a:bodyPr>
          <a:lstStyle/>
          <a:p>
            <a:pPr algn="ctr" fontAlgn="auto">
              <a:spcAft>
                <a:spcPts val="0"/>
              </a:spcAft>
              <a:defRPr/>
            </a:pPr>
            <a:r>
              <a:rPr lang="en-US" b="1" dirty="0" smtClean="0">
                <a:solidFill>
                  <a:srgbClr val="FFFF00"/>
                </a:solidFill>
              </a:rPr>
              <a:t>Albans test</a:t>
            </a:r>
            <a:endParaRPr lang="en-IN" dirty="0">
              <a:solidFill>
                <a:schemeClr val="tx2">
                  <a:lumMod val="75000"/>
                </a:schemeClr>
              </a:solidFill>
            </a:endParaRPr>
          </a:p>
        </p:txBody>
      </p:sp>
      <p:sp>
        <p:nvSpPr>
          <p:cNvPr id="32771" name="Content Placeholder 8"/>
          <p:cNvSpPr>
            <a:spLocks noGrp="1"/>
          </p:cNvSpPr>
          <p:nvPr>
            <p:ph idx="1"/>
          </p:nvPr>
        </p:nvSpPr>
        <p:spPr>
          <a:xfrm>
            <a:off x="762000" y="1524000"/>
            <a:ext cx="7696200" cy="1295400"/>
          </a:xfrm>
        </p:spPr>
        <p:txBody>
          <a:bodyPr>
            <a:normAutofit fontScale="85000" lnSpcReduction="10000"/>
          </a:bodyPr>
          <a:lstStyle/>
          <a:p>
            <a:pPr marL="365760" indent="-256032" fontAlgn="auto">
              <a:spcAft>
                <a:spcPts val="0"/>
              </a:spcAft>
              <a:buFont typeface="Wingdings" pitchFamily="2" charset="2"/>
              <a:buChar char="q"/>
              <a:defRPr/>
            </a:pPr>
            <a:r>
              <a:rPr lang="en-US" dirty="0" smtClean="0"/>
              <a:t>It is a </a:t>
            </a:r>
            <a:r>
              <a:rPr lang="en-US" b="1" dirty="0" smtClean="0"/>
              <a:t>simplified</a:t>
            </a:r>
            <a:r>
              <a:rPr lang="en-US" dirty="0" smtClean="0"/>
              <a:t> substitute for the Snyder test.</a:t>
            </a:r>
          </a:p>
          <a:p>
            <a:pPr marL="365760" indent="-256032" fontAlgn="auto">
              <a:spcAft>
                <a:spcPts val="0"/>
              </a:spcAft>
              <a:buFont typeface="Wingdings" pitchFamily="2" charset="2"/>
              <a:buChar char="q"/>
              <a:defRPr/>
            </a:pPr>
            <a:endParaRPr lang="en-US" sz="1400" dirty="0" smtClean="0"/>
          </a:p>
          <a:p>
            <a:pPr marL="365760" indent="-256032" fontAlgn="auto">
              <a:spcAft>
                <a:spcPts val="0"/>
              </a:spcAft>
              <a:buFont typeface="Wingdings" pitchFamily="2" charset="2"/>
              <a:buChar char="q"/>
              <a:defRPr/>
            </a:pPr>
            <a:r>
              <a:rPr lang="en-US" dirty="0" smtClean="0"/>
              <a:t>The </a:t>
            </a:r>
            <a:r>
              <a:rPr lang="en-US" b="1" dirty="0" smtClean="0"/>
              <a:t>depth</a:t>
            </a:r>
            <a:r>
              <a:rPr lang="en-US" dirty="0" smtClean="0"/>
              <a:t> of </a:t>
            </a:r>
            <a:r>
              <a:rPr lang="en-US" dirty="0" err="1" smtClean="0"/>
              <a:t>colour</a:t>
            </a:r>
            <a:r>
              <a:rPr lang="en-US" dirty="0" smtClean="0"/>
              <a:t> change in the medium.</a:t>
            </a:r>
            <a:endParaRPr lang="en-IN" dirty="0" smtClean="0"/>
          </a:p>
        </p:txBody>
      </p:sp>
      <p:sp>
        <p:nvSpPr>
          <p:cNvPr id="35844" name="Slide Number Placeholder 6"/>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2971BD8-FE33-413C-9E7E-368AE96EAE2B}" type="slidenum">
              <a:rPr lang="en-US"/>
              <a:pPr/>
              <a:t>30</a:t>
            </a:fld>
            <a:endParaRPr lang="en-US"/>
          </a:p>
        </p:txBody>
      </p:sp>
      <p:graphicFrame>
        <p:nvGraphicFramePr>
          <p:cNvPr id="10" name="Table 9"/>
          <p:cNvGraphicFramePr>
            <a:graphicFrameLocks noGrp="1"/>
          </p:cNvGraphicFramePr>
          <p:nvPr/>
        </p:nvGraphicFramePr>
        <p:xfrm>
          <a:off x="304800" y="3048000"/>
          <a:ext cx="8534400" cy="3487335"/>
        </p:xfrm>
        <a:graphic>
          <a:graphicData uri="http://schemas.openxmlformats.org/drawingml/2006/table">
            <a:tbl>
              <a:tblPr>
                <a:tableStyleId>{9DCAF9ED-07DC-4A11-8D7F-57B35C25682E}</a:tableStyleId>
              </a:tblPr>
              <a:tblGrid>
                <a:gridCol w="6777317"/>
                <a:gridCol w="1757083"/>
              </a:tblGrid>
              <a:tr h="581746">
                <a:tc>
                  <a:txBody>
                    <a:bodyPr/>
                    <a:lstStyle/>
                    <a:p>
                      <a:pPr algn="ctr">
                        <a:lnSpc>
                          <a:spcPct val="150000"/>
                        </a:lnSpc>
                        <a:spcAft>
                          <a:spcPts val="0"/>
                        </a:spcAft>
                      </a:pPr>
                      <a:r>
                        <a:rPr lang="en-US" sz="2800" b="1" dirty="0">
                          <a:latin typeface="+mn-lt"/>
                        </a:rPr>
                        <a:t>Level of </a:t>
                      </a:r>
                      <a:r>
                        <a:rPr lang="en-US" sz="2800" b="1" dirty="0" smtClean="0">
                          <a:latin typeface="+mn-lt"/>
                        </a:rPr>
                        <a:t>colour </a:t>
                      </a:r>
                      <a:r>
                        <a:rPr lang="en-US" sz="2800" b="1" dirty="0">
                          <a:latin typeface="+mn-lt"/>
                        </a:rPr>
                        <a:t>change</a:t>
                      </a:r>
                      <a:endParaRPr lang="en-IN" sz="2800" b="1" dirty="0">
                        <a:latin typeface="+mn-lt"/>
                        <a:ea typeface="Times New Roman"/>
                        <a:cs typeface="Times New Roman"/>
                      </a:endParaRPr>
                    </a:p>
                  </a:txBody>
                  <a:tcPr marL="68580" marR="68580" marT="0" marB="0">
                    <a:solidFill>
                      <a:schemeClr val="bg1"/>
                    </a:solidFill>
                  </a:tcPr>
                </a:tc>
                <a:tc>
                  <a:txBody>
                    <a:bodyPr/>
                    <a:lstStyle/>
                    <a:p>
                      <a:pPr algn="just">
                        <a:lnSpc>
                          <a:spcPct val="150000"/>
                        </a:lnSpc>
                        <a:spcAft>
                          <a:spcPts val="0"/>
                        </a:spcAft>
                      </a:pPr>
                      <a:r>
                        <a:rPr lang="en-US" sz="2800" b="1" dirty="0">
                          <a:latin typeface="+mn-lt"/>
                        </a:rPr>
                        <a:t>Scoring</a:t>
                      </a:r>
                      <a:endParaRPr lang="en-IN" sz="2800" b="1" dirty="0">
                        <a:latin typeface="+mn-lt"/>
                        <a:ea typeface="Times New Roman"/>
                        <a:cs typeface="Times New Roman"/>
                      </a:endParaRPr>
                    </a:p>
                  </a:txBody>
                  <a:tcPr marL="68580" marR="68580" marT="0" marB="0">
                    <a:solidFill>
                      <a:schemeClr val="bg1"/>
                    </a:solidFill>
                  </a:tcPr>
                </a:tc>
              </a:tr>
              <a:tr h="569451">
                <a:tc>
                  <a:txBody>
                    <a:bodyPr/>
                    <a:lstStyle/>
                    <a:p>
                      <a:pPr algn="ctr">
                        <a:lnSpc>
                          <a:spcPct val="150000"/>
                        </a:lnSpc>
                        <a:spcAft>
                          <a:spcPts val="0"/>
                        </a:spcAft>
                      </a:pPr>
                      <a:r>
                        <a:rPr lang="en-US" sz="2400" b="1" dirty="0">
                          <a:latin typeface="+mn-lt"/>
                        </a:rPr>
                        <a:t>No</a:t>
                      </a:r>
                      <a:r>
                        <a:rPr lang="en-US" sz="2400" dirty="0">
                          <a:latin typeface="+mn-lt"/>
                        </a:rPr>
                        <a:t> change</a:t>
                      </a:r>
                      <a:endParaRPr lang="en-IN" sz="2400" dirty="0">
                        <a:latin typeface="+mn-lt"/>
                        <a:ea typeface="Times New Roman"/>
                        <a:cs typeface="Times New Roman"/>
                      </a:endParaRPr>
                    </a:p>
                  </a:txBody>
                  <a:tcPr marL="68580" marR="68580" marT="0" marB="0">
                    <a:solidFill>
                      <a:schemeClr val="bg1"/>
                    </a:solidFill>
                  </a:tcPr>
                </a:tc>
                <a:tc>
                  <a:txBody>
                    <a:bodyPr/>
                    <a:lstStyle/>
                    <a:p>
                      <a:pPr algn="just">
                        <a:lnSpc>
                          <a:spcPct val="150000"/>
                        </a:lnSpc>
                        <a:spcAft>
                          <a:spcPts val="0"/>
                        </a:spcAft>
                      </a:pPr>
                      <a:r>
                        <a:rPr lang="en-US" sz="2400" b="1" dirty="0">
                          <a:latin typeface="+mn-lt"/>
                        </a:rPr>
                        <a:t>¾</a:t>
                      </a:r>
                      <a:endParaRPr lang="en-IN" sz="2400" b="1" dirty="0">
                        <a:latin typeface="+mn-lt"/>
                        <a:ea typeface="Times New Roman"/>
                        <a:cs typeface="Times New Roman"/>
                      </a:endParaRPr>
                    </a:p>
                  </a:txBody>
                  <a:tcPr marL="68580" marR="68580" marT="0" marB="0">
                    <a:solidFill>
                      <a:schemeClr val="bg1"/>
                    </a:solidFill>
                  </a:tcPr>
                </a:tc>
              </a:tr>
              <a:tr h="569451">
                <a:tc>
                  <a:txBody>
                    <a:bodyPr/>
                    <a:lstStyle/>
                    <a:p>
                      <a:pPr algn="ctr">
                        <a:lnSpc>
                          <a:spcPct val="150000"/>
                        </a:lnSpc>
                        <a:spcAft>
                          <a:spcPts val="0"/>
                        </a:spcAft>
                      </a:pPr>
                      <a:r>
                        <a:rPr lang="en-US" sz="2400" b="1" dirty="0">
                          <a:latin typeface="+mn-lt"/>
                        </a:rPr>
                        <a:t>Beginning</a:t>
                      </a:r>
                      <a:r>
                        <a:rPr lang="en-US" sz="2400" dirty="0">
                          <a:latin typeface="+mn-lt"/>
                        </a:rPr>
                        <a:t> of </a:t>
                      </a:r>
                      <a:r>
                        <a:rPr lang="en-US" sz="2400" dirty="0" smtClean="0">
                          <a:latin typeface="+mn-lt"/>
                        </a:rPr>
                        <a:t>colour </a:t>
                      </a:r>
                      <a:r>
                        <a:rPr lang="en-US" sz="2400" dirty="0">
                          <a:latin typeface="+mn-lt"/>
                        </a:rPr>
                        <a:t>change (from top)</a:t>
                      </a:r>
                      <a:endParaRPr lang="en-IN" sz="2400" dirty="0">
                        <a:latin typeface="+mn-lt"/>
                        <a:ea typeface="Times New Roman"/>
                        <a:cs typeface="Times New Roman"/>
                      </a:endParaRPr>
                    </a:p>
                  </a:txBody>
                  <a:tcPr marL="68580" marR="68580" marT="0" marB="0">
                    <a:solidFill>
                      <a:schemeClr val="bg1"/>
                    </a:solidFill>
                  </a:tcPr>
                </a:tc>
                <a:tc>
                  <a:txBody>
                    <a:bodyPr/>
                    <a:lstStyle/>
                    <a:p>
                      <a:pPr algn="just">
                        <a:lnSpc>
                          <a:spcPct val="150000"/>
                        </a:lnSpc>
                        <a:spcAft>
                          <a:spcPts val="0"/>
                        </a:spcAft>
                      </a:pPr>
                      <a:r>
                        <a:rPr lang="en-US" sz="2400" b="1" dirty="0">
                          <a:latin typeface="+mn-lt"/>
                        </a:rPr>
                        <a:t>+</a:t>
                      </a:r>
                      <a:endParaRPr lang="en-IN" sz="2400" b="1" dirty="0">
                        <a:latin typeface="+mn-lt"/>
                        <a:ea typeface="Times New Roman"/>
                        <a:cs typeface="Times New Roman"/>
                      </a:endParaRPr>
                    </a:p>
                  </a:txBody>
                  <a:tcPr marL="68580" marR="68580" marT="0" marB="0">
                    <a:solidFill>
                      <a:schemeClr val="bg1"/>
                    </a:solidFill>
                  </a:tcPr>
                </a:tc>
              </a:tr>
              <a:tr h="569451">
                <a:tc>
                  <a:txBody>
                    <a:bodyPr/>
                    <a:lstStyle/>
                    <a:p>
                      <a:pPr algn="ctr">
                        <a:lnSpc>
                          <a:spcPct val="150000"/>
                        </a:lnSpc>
                        <a:spcAft>
                          <a:spcPts val="0"/>
                        </a:spcAft>
                      </a:pPr>
                      <a:r>
                        <a:rPr lang="en-US" sz="2400" b="1" dirty="0">
                          <a:latin typeface="+mn-lt"/>
                        </a:rPr>
                        <a:t>One</a:t>
                      </a:r>
                      <a:r>
                        <a:rPr lang="en-US" sz="2400" dirty="0">
                          <a:latin typeface="+mn-lt"/>
                        </a:rPr>
                        <a:t> </a:t>
                      </a:r>
                      <a:r>
                        <a:rPr lang="en-US" sz="2400" b="1" dirty="0">
                          <a:latin typeface="+mn-lt"/>
                        </a:rPr>
                        <a:t>half</a:t>
                      </a:r>
                      <a:r>
                        <a:rPr lang="en-US" sz="2400" dirty="0">
                          <a:latin typeface="+mn-lt"/>
                        </a:rPr>
                        <a:t> </a:t>
                      </a:r>
                      <a:r>
                        <a:rPr lang="en-US" sz="2400" dirty="0" smtClean="0">
                          <a:latin typeface="+mn-lt"/>
                        </a:rPr>
                        <a:t>colour </a:t>
                      </a:r>
                      <a:r>
                        <a:rPr lang="en-US" sz="2400" dirty="0">
                          <a:latin typeface="+mn-lt"/>
                        </a:rPr>
                        <a:t>change (from top)</a:t>
                      </a:r>
                      <a:endParaRPr lang="en-IN" sz="2400" dirty="0">
                        <a:latin typeface="+mn-lt"/>
                        <a:ea typeface="Times New Roman"/>
                        <a:cs typeface="Times New Roman"/>
                      </a:endParaRPr>
                    </a:p>
                  </a:txBody>
                  <a:tcPr marL="68580" marR="68580" marT="0" marB="0">
                    <a:solidFill>
                      <a:schemeClr val="bg1"/>
                    </a:solidFill>
                  </a:tcPr>
                </a:tc>
                <a:tc>
                  <a:txBody>
                    <a:bodyPr/>
                    <a:lstStyle/>
                    <a:p>
                      <a:pPr algn="just">
                        <a:lnSpc>
                          <a:spcPct val="150000"/>
                        </a:lnSpc>
                        <a:spcAft>
                          <a:spcPts val="0"/>
                        </a:spcAft>
                      </a:pPr>
                      <a:r>
                        <a:rPr lang="en-US" sz="2400" b="1" dirty="0">
                          <a:latin typeface="+mn-lt"/>
                        </a:rPr>
                        <a:t>+ +</a:t>
                      </a:r>
                      <a:endParaRPr lang="en-IN" sz="2400" b="1" dirty="0">
                        <a:latin typeface="+mn-lt"/>
                        <a:ea typeface="Times New Roman"/>
                        <a:cs typeface="Times New Roman"/>
                      </a:endParaRPr>
                    </a:p>
                  </a:txBody>
                  <a:tcPr marL="68580" marR="68580" marT="0" marB="0">
                    <a:solidFill>
                      <a:schemeClr val="bg1"/>
                    </a:solidFill>
                  </a:tcPr>
                </a:tc>
              </a:tr>
              <a:tr h="569451">
                <a:tc>
                  <a:txBody>
                    <a:bodyPr/>
                    <a:lstStyle/>
                    <a:p>
                      <a:pPr algn="ctr">
                        <a:lnSpc>
                          <a:spcPct val="150000"/>
                        </a:lnSpc>
                        <a:spcAft>
                          <a:spcPts val="0"/>
                        </a:spcAft>
                      </a:pPr>
                      <a:r>
                        <a:rPr lang="en-US" sz="2400" b="1" dirty="0">
                          <a:latin typeface="+mn-lt"/>
                        </a:rPr>
                        <a:t>Three forth </a:t>
                      </a:r>
                      <a:r>
                        <a:rPr lang="en-US" sz="2400" dirty="0" smtClean="0">
                          <a:latin typeface="+mn-lt"/>
                        </a:rPr>
                        <a:t>colour </a:t>
                      </a:r>
                      <a:r>
                        <a:rPr lang="en-US" sz="2400" dirty="0">
                          <a:latin typeface="+mn-lt"/>
                        </a:rPr>
                        <a:t>change (from top)</a:t>
                      </a:r>
                      <a:endParaRPr lang="en-IN" sz="2400" dirty="0">
                        <a:latin typeface="+mn-lt"/>
                        <a:ea typeface="Times New Roman"/>
                        <a:cs typeface="Times New Roman"/>
                      </a:endParaRPr>
                    </a:p>
                  </a:txBody>
                  <a:tcPr marL="68580" marR="68580" marT="0" marB="0">
                    <a:solidFill>
                      <a:schemeClr val="bg1"/>
                    </a:solidFill>
                  </a:tcPr>
                </a:tc>
                <a:tc>
                  <a:txBody>
                    <a:bodyPr/>
                    <a:lstStyle/>
                    <a:p>
                      <a:pPr algn="just">
                        <a:lnSpc>
                          <a:spcPct val="150000"/>
                        </a:lnSpc>
                        <a:spcAft>
                          <a:spcPts val="0"/>
                        </a:spcAft>
                      </a:pPr>
                      <a:r>
                        <a:rPr lang="en-US" sz="2400" b="1" dirty="0">
                          <a:latin typeface="+mn-lt"/>
                        </a:rPr>
                        <a:t>+ + +</a:t>
                      </a:r>
                      <a:endParaRPr lang="en-IN" sz="2400" b="1" dirty="0">
                        <a:latin typeface="+mn-lt"/>
                        <a:ea typeface="Times New Roman"/>
                        <a:cs typeface="Times New Roman"/>
                      </a:endParaRPr>
                    </a:p>
                  </a:txBody>
                  <a:tcPr marL="68580" marR="68580" marT="0" marB="0">
                    <a:solidFill>
                      <a:schemeClr val="bg1"/>
                    </a:solidFill>
                  </a:tcPr>
                </a:tc>
              </a:tr>
              <a:tr h="569451">
                <a:tc>
                  <a:txBody>
                    <a:bodyPr/>
                    <a:lstStyle/>
                    <a:p>
                      <a:pPr algn="ctr">
                        <a:lnSpc>
                          <a:spcPct val="150000"/>
                        </a:lnSpc>
                        <a:spcAft>
                          <a:spcPts val="0"/>
                        </a:spcAft>
                      </a:pPr>
                      <a:r>
                        <a:rPr lang="en-US" sz="2400" b="1" dirty="0">
                          <a:latin typeface="+mn-lt"/>
                        </a:rPr>
                        <a:t>Total</a:t>
                      </a:r>
                      <a:r>
                        <a:rPr lang="en-US" sz="2400" dirty="0">
                          <a:latin typeface="+mn-lt"/>
                        </a:rPr>
                        <a:t> </a:t>
                      </a:r>
                      <a:r>
                        <a:rPr lang="en-US" sz="2400" dirty="0" smtClean="0">
                          <a:latin typeface="+mn-lt"/>
                        </a:rPr>
                        <a:t>colour </a:t>
                      </a:r>
                      <a:r>
                        <a:rPr lang="en-US" sz="2400" dirty="0">
                          <a:latin typeface="+mn-lt"/>
                        </a:rPr>
                        <a:t>change to yellow</a:t>
                      </a:r>
                      <a:endParaRPr lang="en-IN" sz="2400" dirty="0">
                        <a:latin typeface="+mn-lt"/>
                        <a:ea typeface="Times New Roman"/>
                        <a:cs typeface="Times New Roman"/>
                      </a:endParaRPr>
                    </a:p>
                  </a:txBody>
                  <a:tcPr marL="68580" marR="68580" marT="0" marB="0">
                    <a:solidFill>
                      <a:schemeClr val="bg1"/>
                    </a:solidFill>
                  </a:tcPr>
                </a:tc>
                <a:tc>
                  <a:txBody>
                    <a:bodyPr/>
                    <a:lstStyle/>
                    <a:p>
                      <a:pPr algn="just">
                        <a:lnSpc>
                          <a:spcPct val="150000"/>
                        </a:lnSpc>
                        <a:spcAft>
                          <a:spcPts val="0"/>
                        </a:spcAft>
                      </a:pPr>
                      <a:r>
                        <a:rPr lang="en-US" sz="2400" b="1" dirty="0">
                          <a:latin typeface="+mn-lt"/>
                        </a:rPr>
                        <a:t>+ + + +</a:t>
                      </a:r>
                      <a:endParaRPr lang="en-IN" sz="2400" b="1" dirty="0">
                        <a:latin typeface="+mn-lt"/>
                        <a:ea typeface="Times New Roman"/>
                        <a:cs typeface="Times New Roman"/>
                      </a:endParaRPr>
                    </a:p>
                  </a:txBody>
                  <a:tcPr marL="68580" marR="68580" marT="0" marB="0">
                    <a:solidFill>
                      <a:schemeClr val="bg1"/>
                    </a:solid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a:bodyPr>
          <a:lstStyle/>
          <a:p>
            <a:pPr algn="ctr" fontAlgn="auto">
              <a:spcAft>
                <a:spcPts val="0"/>
              </a:spcAft>
              <a:defRPr/>
            </a:pPr>
            <a:r>
              <a:rPr lang="en-IN" sz="2800" dirty="0" smtClean="0">
                <a:solidFill>
                  <a:srgbClr val="FFFF00"/>
                </a:solidFill>
                <a:latin typeface="Algerian" pitchFamily="82" charset="0"/>
              </a:rPr>
              <a:t>3. Salivary Reductase Test</a:t>
            </a:r>
            <a:br>
              <a:rPr lang="en-IN" sz="2800" dirty="0" smtClean="0">
                <a:solidFill>
                  <a:srgbClr val="FFFF00"/>
                </a:solidFill>
                <a:latin typeface="Algerian" pitchFamily="82" charset="0"/>
              </a:rPr>
            </a:br>
            <a:r>
              <a:rPr lang="en-IN" sz="2800" dirty="0" smtClean="0">
                <a:solidFill>
                  <a:srgbClr val="FFFF00"/>
                </a:solidFill>
                <a:latin typeface="Algerian" pitchFamily="82" charset="0"/>
              </a:rPr>
              <a:t> (Susceptibility test)</a:t>
            </a:r>
          </a:p>
        </p:txBody>
      </p:sp>
      <p:sp>
        <p:nvSpPr>
          <p:cNvPr id="33795" name="Content Placeholder 2"/>
          <p:cNvSpPr>
            <a:spLocks noGrp="1"/>
          </p:cNvSpPr>
          <p:nvPr>
            <p:ph idx="1"/>
          </p:nvPr>
        </p:nvSpPr>
        <p:spPr>
          <a:xfrm>
            <a:off x="457200" y="1295400"/>
            <a:ext cx="8229600" cy="4525963"/>
          </a:xfrm>
        </p:spPr>
        <p:txBody>
          <a:bodyPr>
            <a:normAutofit/>
          </a:bodyPr>
          <a:lstStyle/>
          <a:p>
            <a:pPr marL="365760" indent="-256032" fontAlgn="auto">
              <a:spcAft>
                <a:spcPts val="0"/>
              </a:spcAft>
              <a:buClr>
                <a:schemeClr val="accent3"/>
              </a:buClr>
              <a:buNone/>
              <a:defRPr/>
            </a:pPr>
            <a:r>
              <a:rPr lang="en-IN" sz="3600" b="1" dirty="0" smtClean="0">
                <a:solidFill>
                  <a:srgbClr val="FFFF00"/>
                </a:solidFill>
              </a:rPr>
              <a:t>Principle</a:t>
            </a:r>
            <a:r>
              <a:rPr lang="en-IN" sz="3600" dirty="0" smtClean="0">
                <a:solidFill>
                  <a:srgbClr val="FFFF00"/>
                </a:solidFill>
              </a:rPr>
              <a:t>:</a:t>
            </a:r>
          </a:p>
          <a:p>
            <a:pPr marL="365760" indent="-256032" algn="just">
              <a:buClr>
                <a:schemeClr val="accent6">
                  <a:lumMod val="75000"/>
                </a:schemeClr>
              </a:buClr>
              <a:defRPr/>
            </a:pPr>
            <a:r>
              <a:rPr lang="en-IN" sz="2800" dirty="0" smtClean="0"/>
              <a:t>Measures the </a:t>
            </a:r>
            <a:r>
              <a:rPr lang="en-IN" sz="2800" b="1" dirty="0" smtClean="0"/>
              <a:t>rate</a:t>
            </a:r>
            <a:r>
              <a:rPr lang="en-IN" sz="2800" dirty="0" smtClean="0"/>
              <a:t> at which an </a:t>
            </a:r>
            <a:r>
              <a:rPr lang="en-IN" sz="2800" b="1" dirty="0" smtClean="0"/>
              <a:t>indicator</a:t>
            </a:r>
            <a:r>
              <a:rPr lang="en-IN" sz="2800" dirty="0" smtClean="0"/>
              <a:t> </a:t>
            </a:r>
            <a:r>
              <a:rPr lang="en-IN" sz="2800" b="1" dirty="0" err="1" smtClean="0"/>
              <a:t>diazo</a:t>
            </a:r>
            <a:r>
              <a:rPr lang="en-IN" sz="2800" b="1" dirty="0" smtClean="0"/>
              <a:t> resorcinol</a:t>
            </a:r>
            <a:r>
              <a:rPr lang="en-IN" sz="2800" dirty="0" smtClean="0"/>
              <a:t>, changes from </a:t>
            </a:r>
            <a:r>
              <a:rPr lang="en-IN" sz="2800" b="1" dirty="0" smtClean="0">
                <a:solidFill>
                  <a:srgbClr val="0070C0"/>
                </a:solidFill>
              </a:rPr>
              <a:t>blue</a:t>
            </a:r>
            <a:r>
              <a:rPr lang="en-IN" sz="2800" dirty="0" smtClean="0"/>
              <a:t> to </a:t>
            </a:r>
            <a:r>
              <a:rPr lang="en-IN" sz="2800" b="1" dirty="0" smtClean="0">
                <a:solidFill>
                  <a:srgbClr val="FF0000"/>
                </a:solidFill>
              </a:rPr>
              <a:t>red</a:t>
            </a:r>
            <a:r>
              <a:rPr lang="en-IN" sz="2800" dirty="0" smtClean="0"/>
              <a:t> to colourless on reduction by mixed salivary flora. </a:t>
            </a:r>
          </a:p>
          <a:p>
            <a:pPr marL="365760" indent="-256032" algn="just">
              <a:buClr>
                <a:schemeClr val="accent6">
                  <a:lumMod val="75000"/>
                </a:schemeClr>
              </a:buClr>
              <a:defRPr/>
            </a:pPr>
            <a:r>
              <a:rPr lang="en-IN" sz="2800" dirty="0" smtClean="0"/>
              <a:t>This test measures the activity of </a:t>
            </a:r>
            <a:r>
              <a:rPr lang="en-IN" sz="2800" b="1" dirty="0" smtClean="0">
                <a:solidFill>
                  <a:schemeClr val="tx2">
                    <a:lumMod val="75000"/>
                  </a:schemeClr>
                </a:solidFill>
              </a:rPr>
              <a:t>enzyme</a:t>
            </a:r>
            <a:r>
              <a:rPr lang="en-IN" sz="2800" dirty="0" smtClean="0">
                <a:solidFill>
                  <a:schemeClr val="tx2">
                    <a:lumMod val="75000"/>
                  </a:schemeClr>
                </a:solidFill>
              </a:rPr>
              <a:t> </a:t>
            </a:r>
            <a:r>
              <a:rPr lang="en-IN" sz="2800" b="1" dirty="0" smtClean="0">
                <a:solidFill>
                  <a:schemeClr val="tx2">
                    <a:lumMod val="75000"/>
                  </a:schemeClr>
                </a:solidFill>
              </a:rPr>
              <a:t>reductase</a:t>
            </a:r>
            <a:r>
              <a:rPr lang="en-IN" sz="2800" dirty="0" smtClean="0">
                <a:solidFill>
                  <a:schemeClr val="tx2">
                    <a:lumMod val="75000"/>
                  </a:schemeClr>
                </a:solidFill>
              </a:rPr>
              <a:t> </a:t>
            </a:r>
            <a:r>
              <a:rPr lang="en-IN" sz="2800" dirty="0" smtClean="0"/>
              <a:t>-  secreted by salivary bacteria. </a:t>
            </a:r>
          </a:p>
        </p:txBody>
      </p:sp>
      <p:sp>
        <p:nvSpPr>
          <p:cNvPr id="3686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2FB5E9D-89A9-42A5-8997-A47E53B09BA5}" type="slidenum">
              <a:rPr lang="en-US"/>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p:txBody>
          <a:bodyPr>
            <a:normAutofit/>
          </a:bodyPr>
          <a:lstStyle/>
          <a:p>
            <a:pPr algn="just"/>
            <a:r>
              <a:rPr lang="en-IN" sz="2800" dirty="0" smtClean="0"/>
              <a:t>Saliva is collected before breakfast having subject chew paraffin and expectorating directly into the collection tube.</a:t>
            </a:r>
          </a:p>
          <a:p>
            <a:pPr algn="just"/>
            <a:endParaRPr lang="en-IN" sz="2800" dirty="0" smtClean="0"/>
          </a:p>
          <a:p>
            <a:pPr algn="just"/>
            <a:r>
              <a:rPr lang="en-IN" sz="2800" dirty="0" smtClean="0"/>
              <a:t>When the saliva reaches the calibration mark (5ml) the reagent cap is replaced. </a:t>
            </a:r>
          </a:p>
        </p:txBody>
      </p:sp>
      <p:sp>
        <p:nvSpPr>
          <p:cNvPr id="37891"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60EF3E7-5E8F-41A2-ACE1-061BC13BEBCC}" type="slidenum">
              <a:rPr lang="en-US"/>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p:txBody>
          <a:bodyPr>
            <a:normAutofit/>
          </a:bodyPr>
          <a:lstStyle/>
          <a:p>
            <a:pPr algn="just"/>
            <a:r>
              <a:rPr lang="en-IN" sz="2800" dirty="0" smtClean="0"/>
              <a:t>The sample is mixed with a fixed amount of </a:t>
            </a:r>
            <a:r>
              <a:rPr lang="en-IN" sz="2800" dirty="0" err="1" smtClean="0"/>
              <a:t>diazo</a:t>
            </a:r>
            <a:r>
              <a:rPr lang="en-IN" sz="2800" dirty="0" smtClean="0"/>
              <a:t> resorcinol, the reagent upon which the </a:t>
            </a:r>
            <a:r>
              <a:rPr lang="en-IN" sz="2800" dirty="0" err="1" smtClean="0"/>
              <a:t>reductase</a:t>
            </a:r>
            <a:r>
              <a:rPr lang="en-IN" sz="2800" dirty="0" smtClean="0"/>
              <a:t> enzyme is to react. </a:t>
            </a:r>
          </a:p>
          <a:p>
            <a:pPr algn="just"/>
            <a:endParaRPr lang="en-IN" sz="2800" dirty="0" smtClean="0"/>
          </a:p>
          <a:p>
            <a:pPr algn="just"/>
            <a:r>
              <a:rPr lang="en-IN" sz="2800" dirty="0" smtClean="0"/>
              <a:t>The change in colour after 30 seconds and after 15 minutes is taken as a measure of caries activity.</a:t>
            </a:r>
          </a:p>
        </p:txBody>
      </p:sp>
      <p:sp>
        <p:nvSpPr>
          <p:cNvPr id="38915"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F554567-72EE-4B73-8C31-B1497F09841F}" type="slidenum">
              <a:rPr lang="en-US"/>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scicosmos123.jpg"/>
          <p:cNvPicPr>
            <a:picLocks noChangeAspect="1"/>
          </p:cNvPicPr>
          <p:nvPr/>
        </p:nvPicPr>
        <p:blipFill>
          <a:blip r:embed="rId2"/>
          <a:srcRect l="45332"/>
          <a:stretch>
            <a:fillRect/>
          </a:stretch>
        </p:blipFill>
        <p:spPr bwMode="auto">
          <a:xfrm>
            <a:off x="6858000" y="1763712"/>
            <a:ext cx="1562100" cy="2705100"/>
          </a:xfrm>
          <a:prstGeom prst="rect">
            <a:avLst/>
          </a:prstGeom>
          <a:noFill/>
          <a:ln w="9525">
            <a:noFill/>
            <a:miter lim="800000"/>
            <a:headEnd/>
            <a:tailEnd/>
          </a:ln>
        </p:spPr>
      </p:pic>
      <p:sp>
        <p:nvSpPr>
          <p:cNvPr id="5" name="TextBox 8"/>
          <p:cNvSpPr txBox="1">
            <a:spLocks noChangeArrowheads="1"/>
          </p:cNvSpPr>
          <p:nvPr/>
        </p:nvSpPr>
        <p:spPr bwMode="auto">
          <a:xfrm>
            <a:off x="2514600" y="2830512"/>
            <a:ext cx="1398588" cy="1016000"/>
          </a:xfrm>
          <a:prstGeom prst="rect">
            <a:avLst/>
          </a:prstGeom>
          <a:noFill/>
          <a:ln w="9525">
            <a:noFill/>
            <a:miter lim="800000"/>
            <a:headEnd/>
            <a:tailEnd/>
          </a:ln>
        </p:spPr>
        <p:txBody>
          <a:bodyPr>
            <a:spAutoFit/>
          </a:bodyPr>
          <a:lstStyle/>
          <a:p>
            <a:r>
              <a:rPr lang="en-US" sz="2000" b="1">
                <a:latin typeface="Perpetua" pitchFamily="18" charset="0"/>
              </a:rPr>
              <a:t>Diazo</a:t>
            </a:r>
          </a:p>
          <a:p>
            <a:r>
              <a:rPr lang="en-US" sz="2000" b="1">
                <a:latin typeface="Perpetua" pitchFamily="18" charset="0"/>
              </a:rPr>
              <a:t>Resorcinol</a:t>
            </a:r>
          </a:p>
          <a:p>
            <a:r>
              <a:rPr lang="en-US" sz="2000" b="1">
                <a:latin typeface="Perpetua" pitchFamily="18" charset="0"/>
              </a:rPr>
              <a:t>dye</a:t>
            </a:r>
          </a:p>
        </p:txBody>
      </p:sp>
      <p:sp>
        <p:nvSpPr>
          <p:cNvPr id="6" name="Right Arrow 5"/>
          <p:cNvSpPr/>
          <p:nvPr/>
        </p:nvSpPr>
        <p:spPr>
          <a:xfrm>
            <a:off x="6477000" y="3059112"/>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7" name="Picture 12" descr="page_iiic.jpg"/>
          <p:cNvPicPr>
            <a:picLocks noChangeAspect="1"/>
          </p:cNvPicPr>
          <p:nvPr/>
        </p:nvPicPr>
        <p:blipFill>
          <a:blip r:embed="rId3"/>
          <a:srcRect l="46887" t="35165" r="17316"/>
          <a:stretch>
            <a:fillRect/>
          </a:stretch>
        </p:blipFill>
        <p:spPr bwMode="auto">
          <a:xfrm>
            <a:off x="4648200" y="1763712"/>
            <a:ext cx="1752600" cy="2895600"/>
          </a:xfrm>
          <a:prstGeom prst="rect">
            <a:avLst/>
          </a:prstGeom>
          <a:noFill/>
          <a:ln w="9525">
            <a:noFill/>
            <a:miter lim="800000"/>
            <a:headEnd/>
            <a:tailEnd/>
          </a:ln>
        </p:spPr>
      </p:pic>
      <p:pic>
        <p:nvPicPr>
          <p:cNvPr id="8" name="Picture 13" descr="scicosmos123.jpg"/>
          <p:cNvPicPr>
            <a:picLocks noChangeAspect="1"/>
          </p:cNvPicPr>
          <p:nvPr/>
        </p:nvPicPr>
        <p:blipFill>
          <a:blip r:embed="rId2"/>
          <a:srcRect r="46667"/>
          <a:stretch>
            <a:fillRect/>
          </a:stretch>
        </p:blipFill>
        <p:spPr bwMode="auto">
          <a:xfrm>
            <a:off x="609600" y="1763712"/>
            <a:ext cx="1524000" cy="2590800"/>
          </a:xfrm>
          <a:prstGeom prst="rect">
            <a:avLst/>
          </a:prstGeom>
          <a:noFill/>
          <a:ln w="9525">
            <a:noFill/>
            <a:miter lim="800000"/>
            <a:headEnd/>
            <a:tailEnd/>
          </a:ln>
        </p:spPr>
      </p:pic>
      <p:sp>
        <p:nvSpPr>
          <p:cNvPr id="9" name="TextBox 14"/>
          <p:cNvSpPr txBox="1">
            <a:spLocks noChangeArrowheads="1"/>
          </p:cNvSpPr>
          <p:nvPr/>
        </p:nvSpPr>
        <p:spPr bwMode="auto">
          <a:xfrm>
            <a:off x="533400" y="4430712"/>
            <a:ext cx="2133600" cy="369888"/>
          </a:xfrm>
          <a:prstGeom prst="rect">
            <a:avLst/>
          </a:prstGeom>
          <a:noFill/>
          <a:ln w="9525">
            <a:noFill/>
            <a:miter lim="800000"/>
            <a:headEnd/>
            <a:tailEnd/>
          </a:ln>
        </p:spPr>
        <p:txBody>
          <a:bodyPr>
            <a:spAutoFit/>
          </a:bodyPr>
          <a:lstStyle/>
          <a:p>
            <a:r>
              <a:rPr lang="en-US" b="1">
                <a:latin typeface="Perpetua" pitchFamily="18" charset="0"/>
              </a:rPr>
              <a:t>Stimulated saliva</a:t>
            </a:r>
          </a:p>
        </p:txBody>
      </p:sp>
      <p:sp>
        <p:nvSpPr>
          <p:cNvPr id="10" name="TextBox 15"/>
          <p:cNvSpPr txBox="1">
            <a:spLocks noChangeArrowheads="1"/>
          </p:cNvSpPr>
          <p:nvPr/>
        </p:nvSpPr>
        <p:spPr bwMode="auto">
          <a:xfrm>
            <a:off x="3886200" y="2754312"/>
            <a:ext cx="887413" cy="923925"/>
          </a:xfrm>
          <a:prstGeom prst="rect">
            <a:avLst/>
          </a:prstGeom>
          <a:noFill/>
          <a:ln w="9525">
            <a:noFill/>
            <a:miter lim="800000"/>
            <a:headEnd/>
            <a:tailEnd/>
          </a:ln>
        </p:spPr>
        <p:txBody>
          <a:bodyPr>
            <a:spAutoFit/>
          </a:bodyPr>
          <a:lstStyle/>
          <a:p>
            <a:r>
              <a:rPr lang="en-US">
                <a:latin typeface="Perpetua" pitchFamily="18" charset="0"/>
              </a:rPr>
              <a:t>30s.</a:t>
            </a:r>
          </a:p>
          <a:p>
            <a:endParaRPr lang="en-US">
              <a:latin typeface="Perpetua" pitchFamily="18" charset="0"/>
            </a:endParaRPr>
          </a:p>
          <a:p>
            <a:r>
              <a:rPr lang="en-US">
                <a:latin typeface="Perpetua" pitchFamily="18" charset="0"/>
              </a:rPr>
              <a:t>15 min.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543800" cy="685800"/>
          </a:xfrm>
        </p:spPr>
        <p:txBody>
          <a:bodyPr>
            <a:normAutofit fontScale="90000"/>
          </a:bodyPr>
          <a:lstStyle/>
          <a:p>
            <a:pPr algn="ctr" fontAlgn="auto">
              <a:spcAft>
                <a:spcPts val="0"/>
              </a:spcAft>
              <a:defRPr/>
            </a:pPr>
            <a:r>
              <a:rPr lang="en-IN" dirty="0" smtClean="0">
                <a:solidFill>
                  <a:schemeClr val="tx2">
                    <a:lumMod val="75000"/>
                  </a:schemeClr>
                </a:solidFill>
              </a:rPr>
              <a:t>Salivary Reductase test</a:t>
            </a:r>
            <a:endParaRPr lang="en-IN" dirty="0">
              <a:solidFill>
                <a:schemeClr val="tx2">
                  <a:lumMod val="75000"/>
                </a:schemeClr>
              </a:solidFill>
            </a:endParaRPr>
          </a:p>
        </p:txBody>
      </p:sp>
      <p:graphicFrame>
        <p:nvGraphicFramePr>
          <p:cNvPr id="4" name="Content Placeholder 3"/>
          <p:cNvGraphicFramePr>
            <a:graphicFrameLocks noGrp="1"/>
          </p:cNvGraphicFramePr>
          <p:nvPr>
            <p:ph idx="1"/>
          </p:nvPr>
        </p:nvGraphicFramePr>
        <p:xfrm>
          <a:off x="304800" y="1143000"/>
          <a:ext cx="8534400" cy="5572056"/>
        </p:xfrm>
        <a:graphic>
          <a:graphicData uri="http://schemas.openxmlformats.org/drawingml/2006/table">
            <a:tbl>
              <a:tblPr firstRow="1" bandRow="1">
                <a:tableStyleId>{21E4AEA4-8DFA-4A89-87EB-49C32662AFE0}</a:tableStyleId>
              </a:tblPr>
              <a:tblGrid>
                <a:gridCol w="2133600"/>
                <a:gridCol w="2209800"/>
                <a:gridCol w="990600"/>
                <a:gridCol w="3200400"/>
              </a:tblGrid>
              <a:tr h="916328">
                <a:tc>
                  <a:txBody>
                    <a:bodyPr/>
                    <a:lstStyle/>
                    <a:p>
                      <a:pPr algn="ctr"/>
                      <a:r>
                        <a:rPr lang="en-IN" sz="2800" dirty="0" smtClean="0">
                          <a:solidFill>
                            <a:schemeClr val="tx1"/>
                          </a:solidFill>
                          <a:latin typeface="+mn-lt"/>
                        </a:rPr>
                        <a:t>Colour </a:t>
                      </a:r>
                      <a:endParaRPr lang="en-IN" sz="28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dirty="0" smtClean="0">
                          <a:solidFill>
                            <a:schemeClr val="tx1"/>
                          </a:solidFill>
                          <a:latin typeface="+mn-lt"/>
                        </a:rPr>
                        <a:t>Time </a:t>
                      </a:r>
                      <a:endParaRPr lang="en-IN" sz="2800" dirty="0">
                        <a:solidFill>
                          <a:schemeClr val="tx1"/>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dirty="0" smtClean="0">
                          <a:solidFill>
                            <a:schemeClr val="tx1"/>
                          </a:solidFill>
                          <a:latin typeface="+mn-lt"/>
                        </a:rPr>
                        <a:t>Score </a:t>
                      </a:r>
                      <a:endParaRPr lang="en-IN" sz="2800" dirty="0">
                        <a:solidFill>
                          <a:schemeClr val="tx1"/>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dirty="0" smtClean="0">
                          <a:solidFill>
                            <a:schemeClr val="tx1"/>
                          </a:solidFill>
                          <a:latin typeface="+mn-lt"/>
                        </a:rPr>
                        <a:t>Caries Activity</a:t>
                      </a:r>
                      <a:endParaRPr lang="en-IN" sz="2800" dirty="0">
                        <a:solidFill>
                          <a:schemeClr val="tx1"/>
                        </a:solidFill>
                        <a:latin typeface="+mn-lt"/>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912472">
                <a:tc>
                  <a:txBody>
                    <a:bodyPr/>
                    <a:lstStyle/>
                    <a:p>
                      <a:pPr algn="ctr"/>
                      <a:r>
                        <a:rPr lang="en-IN" sz="2800" b="1" dirty="0" smtClean="0">
                          <a:solidFill>
                            <a:srgbClr val="0070C0"/>
                          </a:solidFill>
                          <a:latin typeface="+mn-lt"/>
                        </a:rPr>
                        <a:t>Blue </a:t>
                      </a:r>
                      <a:endParaRPr lang="en-IN" sz="2800" b="1" dirty="0">
                        <a:solidFill>
                          <a:srgbClr val="0070C0"/>
                        </a:solidFill>
                        <a:latin typeface="+mn-lt"/>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2">
                        <a:lumMod val="40000"/>
                        <a:lumOff val="60000"/>
                      </a:schemeClr>
                    </a:solidFill>
                  </a:tcPr>
                </a:tc>
                <a:tc>
                  <a:txBody>
                    <a:bodyPr/>
                    <a:lstStyle/>
                    <a:p>
                      <a:pPr algn="ctr"/>
                      <a:r>
                        <a:rPr lang="en-IN" sz="2800" b="1" dirty="0" smtClean="0">
                          <a:solidFill>
                            <a:srgbClr val="0070C0"/>
                          </a:solidFill>
                          <a:latin typeface="+mn-lt"/>
                        </a:rPr>
                        <a:t>15 minutes</a:t>
                      </a:r>
                      <a:endParaRPr lang="en-IN" sz="2800" b="1" dirty="0">
                        <a:solidFill>
                          <a:srgbClr val="0070C0"/>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b="1" dirty="0" smtClean="0">
                          <a:solidFill>
                            <a:srgbClr val="0070C0"/>
                          </a:solidFill>
                          <a:latin typeface="+mn-lt"/>
                        </a:rPr>
                        <a:t>1</a:t>
                      </a:r>
                      <a:endParaRPr lang="en-IN" sz="2800" b="1" dirty="0">
                        <a:solidFill>
                          <a:srgbClr val="0070C0"/>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b="1" dirty="0" smtClean="0">
                          <a:solidFill>
                            <a:srgbClr val="0070C0"/>
                          </a:solidFill>
                          <a:latin typeface="+mn-lt"/>
                        </a:rPr>
                        <a:t>Non conducive</a:t>
                      </a:r>
                      <a:endParaRPr lang="en-IN" sz="2800" b="1" dirty="0">
                        <a:solidFill>
                          <a:srgbClr val="0070C0"/>
                        </a:solidFill>
                        <a:latin typeface="+mn-lt"/>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912472">
                <a:tc>
                  <a:txBody>
                    <a:bodyPr/>
                    <a:lstStyle/>
                    <a:p>
                      <a:pPr algn="ctr"/>
                      <a:r>
                        <a:rPr lang="en-IN" sz="2800" b="1" dirty="0" smtClean="0">
                          <a:solidFill>
                            <a:srgbClr val="7030A0"/>
                          </a:solidFill>
                          <a:latin typeface="+mn-lt"/>
                        </a:rPr>
                        <a:t>Orchid </a:t>
                      </a:r>
                      <a:endParaRPr lang="en-IN" sz="2800" b="1" dirty="0">
                        <a:solidFill>
                          <a:srgbClr val="7030A0"/>
                        </a:solidFill>
                        <a:latin typeface="+mn-lt"/>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800" b="1" dirty="0" smtClean="0">
                          <a:solidFill>
                            <a:srgbClr val="7030A0"/>
                          </a:solidFill>
                          <a:latin typeface="+mn-lt"/>
                        </a:rPr>
                        <a:t>15 minutes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b="1" dirty="0" smtClean="0">
                          <a:solidFill>
                            <a:srgbClr val="7030A0"/>
                          </a:solidFill>
                          <a:latin typeface="+mn-lt"/>
                        </a:rPr>
                        <a:t>2</a:t>
                      </a:r>
                      <a:endParaRPr lang="en-IN" sz="2800" b="1" dirty="0">
                        <a:solidFill>
                          <a:srgbClr val="7030A0"/>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b="1" dirty="0" smtClean="0">
                          <a:solidFill>
                            <a:srgbClr val="7030A0"/>
                          </a:solidFill>
                          <a:latin typeface="+mn-lt"/>
                        </a:rPr>
                        <a:t>Slightly conducive</a:t>
                      </a:r>
                      <a:endParaRPr lang="en-IN" sz="2800" b="1" dirty="0">
                        <a:solidFill>
                          <a:srgbClr val="7030A0"/>
                        </a:solidFill>
                        <a:latin typeface="+mn-lt"/>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916328">
                <a:tc>
                  <a:txBody>
                    <a:bodyPr/>
                    <a:lstStyle/>
                    <a:p>
                      <a:pPr algn="ctr"/>
                      <a:r>
                        <a:rPr lang="en-IN" sz="2800" b="1" dirty="0" smtClean="0">
                          <a:solidFill>
                            <a:srgbClr val="FF0000"/>
                          </a:solidFill>
                          <a:latin typeface="+mn-lt"/>
                        </a:rPr>
                        <a:t>Red </a:t>
                      </a:r>
                      <a:endParaRPr lang="en-IN" sz="28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2">
                        <a:lumMod val="40000"/>
                        <a:lumOff val="60000"/>
                      </a:schemeClr>
                    </a:solidFill>
                  </a:tcPr>
                </a:tc>
                <a:tc>
                  <a:txBody>
                    <a:bodyPr/>
                    <a:lstStyle/>
                    <a:p>
                      <a:pPr algn="ctr"/>
                      <a:r>
                        <a:rPr lang="en-IN" sz="2800" b="1" dirty="0" smtClean="0">
                          <a:solidFill>
                            <a:srgbClr val="FF0000"/>
                          </a:solidFill>
                          <a:latin typeface="+mn-lt"/>
                        </a:rPr>
                        <a:t>15 minutes</a:t>
                      </a:r>
                      <a:endParaRPr lang="en-IN" sz="2800" b="1" dirty="0">
                        <a:solidFill>
                          <a:srgbClr val="FF0000"/>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b="1" dirty="0" smtClean="0">
                          <a:solidFill>
                            <a:srgbClr val="FF0000"/>
                          </a:solidFill>
                          <a:latin typeface="+mn-lt"/>
                        </a:rPr>
                        <a:t>3</a:t>
                      </a:r>
                      <a:endParaRPr lang="en-IN" sz="2800" b="1" dirty="0">
                        <a:solidFill>
                          <a:srgbClr val="FF0000"/>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b="1" dirty="0" smtClean="0">
                          <a:solidFill>
                            <a:srgbClr val="FF0000"/>
                          </a:solidFill>
                          <a:latin typeface="+mn-lt"/>
                        </a:rPr>
                        <a:t>Moderately conducive </a:t>
                      </a:r>
                      <a:endParaRPr lang="en-IN" sz="2800" b="1" dirty="0">
                        <a:solidFill>
                          <a:srgbClr val="FF0000"/>
                        </a:solidFill>
                        <a:latin typeface="+mn-lt"/>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912472">
                <a:tc>
                  <a:txBody>
                    <a:bodyPr/>
                    <a:lstStyle/>
                    <a:p>
                      <a:pPr algn="ctr"/>
                      <a:r>
                        <a:rPr lang="en-IN" sz="2800" b="1" dirty="0" smtClean="0">
                          <a:solidFill>
                            <a:srgbClr val="FF0000"/>
                          </a:solidFill>
                          <a:latin typeface="+mn-lt"/>
                        </a:rPr>
                        <a:t>Red </a:t>
                      </a:r>
                      <a:endParaRPr lang="en-IN" sz="28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2">
                        <a:lumMod val="40000"/>
                        <a:lumOff val="60000"/>
                      </a:schemeClr>
                    </a:solidFill>
                  </a:tcPr>
                </a:tc>
                <a:tc>
                  <a:txBody>
                    <a:bodyPr/>
                    <a:lstStyle/>
                    <a:p>
                      <a:pPr algn="ctr"/>
                      <a:r>
                        <a:rPr lang="en-IN" sz="2800" b="1" dirty="0" smtClean="0">
                          <a:solidFill>
                            <a:srgbClr val="FF0000"/>
                          </a:solidFill>
                          <a:latin typeface="+mn-lt"/>
                        </a:rPr>
                        <a:t>Immediately </a:t>
                      </a:r>
                      <a:endParaRPr lang="en-IN" sz="2800" b="1" dirty="0">
                        <a:solidFill>
                          <a:srgbClr val="FF0000"/>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b="1" dirty="0" smtClean="0">
                          <a:solidFill>
                            <a:srgbClr val="FF0000"/>
                          </a:solidFill>
                          <a:latin typeface="+mn-lt"/>
                        </a:rPr>
                        <a:t>4</a:t>
                      </a:r>
                      <a:endParaRPr lang="en-IN" sz="2800" b="1" dirty="0">
                        <a:solidFill>
                          <a:srgbClr val="FF0000"/>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IN" sz="2800" b="1" dirty="0" smtClean="0">
                          <a:solidFill>
                            <a:srgbClr val="FF0000"/>
                          </a:solidFill>
                          <a:latin typeface="+mn-lt"/>
                        </a:rPr>
                        <a:t>Highly conducive</a:t>
                      </a:r>
                      <a:endParaRPr lang="en-IN" sz="2800" b="1" dirty="0">
                        <a:solidFill>
                          <a:srgbClr val="FF0000"/>
                        </a:solidFill>
                        <a:latin typeface="+mn-lt"/>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916328">
                <a:tc>
                  <a:txBody>
                    <a:bodyPr/>
                    <a:lstStyle/>
                    <a:p>
                      <a:pPr algn="ctr"/>
                      <a:r>
                        <a:rPr lang="en-IN" sz="2800" b="1" dirty="0" smtClean="0">
                          <a:solidFill>
                            <a:srgbClr val="FF99CC"/>
                          </a:solidFill>
                          <a:effectLst>
                            <a:outerShdw blurRad="38100" dist="38100" dir="2700000" algn="tl">
                              <a:srgbClr val="000000">
                                <a:alpha val="43137"/>
                              </a:srgbClr>
                            </a:outerShdw>
                          </a:effectLst>
                          <a:latin typeface="+mn-lt"/>
                        </a:rPr>
                        <a:t>Pink</a:t>
                      </a:r>
                      <a:r>
                        <a:rPr lang="en-IN" sz="2800" b="1" dirty="0" smtClean="0">
                          <a:solidFill>
                            <a:schemeClr val="tx1"/>
                          </a:solidFill>
                          <a:effectLst>
                            <a:outerShdw blurRad="38100" dist="38100" dir="2700000" algn="tl">
                              <a:srgbClr val="000000">
                                <a:alpha val="43137"/>
                              </a:srgbClr>
                            </a:outerShdw>
                          </a:effectLst>
                          <a:latin typeface="+mn-lt"/>
                        </a:rPr>
                        <a:t> or </a:t>
                      </a:r>
                      <a:r>
                        <a:rPr lang="en-IN" sz="2800" b="1" dirty="0" smtClean="0">
                          <a:solidFill>
                            <a:schemeClr val="bg1"/>
                          </a:solidFill>
                          <a:effectLst>
                            <a:outerShdw blurRad="38100" dist="38100" dir="2700000" algn="tl">
                              <a:srgbClr val="000000">
                                <a:alpha val="43137"/>
                              </a:srgbClr>
                            </a:outerShdw>
                          </a:effectLst>
                          <a:latin typeface="+mn-lt"/>
                        </a:rPr>
                        <a:t>white</a:t>
                      </a:r>
                      <a:endParaRPr lang="en-IN" sz="2800" b="1" dirty="0">
                        <a:solidFill>
                          <a:schemeClr val="bg1"/>
                        </a:solidFill>
                        <a:effectLst>
                          <a:outerShdw blurRad="38100" dist="38100" dir="2700000" algn="tl">
                            <a:srgbClr val="000000">
                              <a:alpha val="43137"/>
                            </a:srgbClr>
                          </a:outerShdw>
                        </a:effectLst>
                        <a:latin typeface="+mn-lt"/>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en-IN" sz="2800" b="1" dirty="0" smtClean="0">
                          <a:solidFill>
                            <a:srgbClr val="FF99CC"/>
                          </a:solidFill>
                          <a:effectLst>
                            <a:outerShdw blurRad="38100" dist="38100" dir="2700000" algn="tl">
                              <a:srgbClr val="000000">
                                <a:alpha val="43137"/>
                              </a:srgbClr>
                            </a:outerShdw>
                          </a:effectLst>
                          <a:latin typeface="+mn-lt"/>
                        </a:rPr>
                        <a:t>Immediately</a:t>
                      </a:r>
                      <a:endParaRPr lang="en-IN" sz="2800" b="1" dirty="0">
                        <a:solidFill>
                          <a:srgbClr val="FF99CC"/>
                        </a:solidFill>
                        <a:effectLst>
                          <a:outerShdw blurRad="38100" dist="38100" dir="2700000" algn="tl">
                            <a:srgbClr val="000000">
                              <a:alpha val="43137"/>
                            </a:srgbClr>
                          </a:outerShdw>
                        </a:effectLst>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800" b="1" dirty="0" smtClean="0">
                          <a:solidFill>
                            <a:srgbClr val="FF99CC"/>
                          </a:solidFill>
                          <a:effectLst>
                            <a:outerShdw blurRad="38100" dist="38100" dir="2700000" algn="tl">
                              <a:srgbClr val="000000">
                                <a:alpha val="43137"/>
                              </a:srgbClr>
                            </a:outerShdw>
                          </a:effectLst>
                          <a:latin typeface="+mn-lt"/>
                        </a:rPr>
                        <a:t>5</a:t>
                      </a:r>
                      <a:endParaRPr lang="en-IN" sz="2800" b="1" dirty="0">
                        <a:solidFill>
                          <a:srgbClr val="FF99CC"/>
                        </a:solidFill>
                        <a:effectLst>
                          <a:outerShdw blurRad="38100" dist="38100" dir="2700000" algn="tl">
                            <a:srgbClr val="000000">
                              <a:alpha val="43137"/>
                            </a:srgbClr>
                          </a:outerShdw>
                        </a:effectLst>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800" b="1" dirty="0" smtClean="0">
                          <a:solidFill>
                            <a:srgbClr val="FF99CC"/>
                          </a:solidFill>
                          <a:effectLst>
                            <a:outerShdw blurRad="38100" dist="38100" dir="2700000" algn="tl">
                              <a:srgbClr val="000000">
                                <a:alpha val="43137"/>
                              </a:srgbClr>
                            </a:outerShdw>
                          </a:effectLst>
                          <a:latin typeface="+mn-lt"/>
                        </a:rPr>
                        <a:t>Extremely conducive</a:t>
                      </a:r>
                      <a:endParaRPr lang="en-IN" sz="2800" b="1" dirty="0">
                        <a:solidFill>
                          <a:srgbClr val="FF99CC"/>
                        </a:solidFill>
                        <a:effectLst>
                          <a:outerShdw blurRad="38100" dist="38100" dir="2700000" algn="tl">
                            <a:srgbClr val="000000">
                              <a:alpha val="43137"/>
                            </a:srgbClr>
                          </a:outerShdw>
                        </a:effectLst>
                        <a:latin typeface="+mn-lt"/>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9968"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10E1F61-F4E0-4C78-94BC-CFC191F0186E}" type="slidenum">
              <a:rPr lang="en-US"/>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rmAutofit/>
          </a:bodyPr>
          <a:lstStyle/>
          <a:p>
            <a:r>
              <a:rPr lang="en-IN" sz="3200" b="1" dirty="0" smtClean="0"/>
              <a:t>Advantages</a:t>
            </a:r>
            <a:endParaRPr lang="en-IN" sz="4800" b="1" dirty="0" smtClean="0"/>
          </a:p>
        </p:txBody>
      </p:sp>
      <p:sp>
        <p:nvSpPr>
          <p:cNvPr id="40963" name="Content Placeholder 2"/>
          <p:cNvSpPr>
            <a:spLocks noGrp="1"/>
          </p:cNvSpPr>
          <p:nvPr>
            <p:ph idx="1"/>
          </p:nvPr>
        </p:nvSpPr>
        <p:spPr/>
        <p:txBody>
          <a:bodyPr>
            <a:normAutofit/>
          </a:bodyPr>
          <a:lstStyle/>
          <a:p>
            <a:pPr algn="just"/>
            <a:r>
              <a:rPr lang="en-IN" sz="2800" dirty="0" smtClean="0"/>
              <a:t>Good correlation with clinical experience.</a:t>
            </a:r>
          </a:p>
          <a:p>
            <a:pPr algn="just"/>
            <a:r>
              <a:rPr lang="en-IN" sz="2800" dirty="0" smtClean="0"/>
              <a:t>Measure of oral hygiene status of an individual.</a:t>
            </a:r>
          </a:p>
          <a:p>
            <a:pPr algn="just"/>
            <a:r>
              <a:rPr lang="en-IN" sz="2800" dirty="0" smtClean="0"/>
              <a:t>Caries-free adults exhibit low or negative scores on </a:t>
            </a:r>
            <a:r>
              <a:rPr lang="en-IN" sz="2800" dirty="0" err="1" smtClean="0"/>
              <a:t>reductase</a:t>
            </a:r>
            <a:r>
              <a:rPr lang="en-IN" sz="2800" dirty="0" smtClean="0"/>
              <a:t> test.</a:t>
            </a:r>
          </a:p>
        </p:txBody>
      </p:sp>
      <p:sp>
        <p:nvSpPr>
          <p:cNvPr id="4096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2EDB1F4-F54B-457F-8FDF-A5FCDBD29934}" type="slidenum">
              <a:rPr lang="en-US"/>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762000" y="457200"/>
            <a:ext cx="7543800" cy="1066800"/>
          </a:xfrm>
        </p:spPr>
        <p:txBody>
          <a:bodyPr>
            <a:normAutofit fontScale="90000"/>
          </a:bodyPr>
          <a:lstStyle/>
          <a:p>
            <a:pPr algn="ctr"/>
            <a:r>
              <a:rPr lang="en-IN" sz="3600" dirty="0" smtClean="0">
                <a:solidFill>
                  <a:srgbClr val="FFFF00"/>
                </a:solidFill>
                <a:latin typeface="Algerian" pitchFamily="82" charset="0"/>
              </a:rPr>
              <a:t>4. Salivary Buffer Capacity test</a:t>
            </a:r>
          </a:p>
        </p:txBody>
      </p:sp>
      <p:sp>
        <p:nvSpPr>
          <p:cNvPr id="41987" name="Content Placeholder 2"/>
          <p:cNvSpPr>
            <a:spLocks noGrp="1"/>
          </p:cNvSpPr>
          <p:nvPr>
            <p:ph idx="1"/>
          </p:nvPr>
        </p:nvSpPr>
        <p:spPr>
          <a:xfrm>
            <a:off x="762000" y="1447800"/>
            <a:ext cx="6019800" cy="1025525"/>
          </a:xfrm>
        </p:spPr>
        <p:txBody>
          <a:bodyPr/>
          <a:lstStyle/>
          <a:p>
            <a:pPr>
              <a:buNone/>
            </a:pPr>
            <a:r>
              <a:rPr lang="en-IN" sz="3200" b="1" dirty="0" smtClean="0">
                <a:solidFill>
                  <a:srgbClr val="FFFF00"/>
                </a:solidFill>
              </a:rPr>
              <a:t>Principle</a:t>
            </a:r>
            <a:r>
              <a:rPr lang="en-IN" dirty="0" smtClean="0">
                <a:solidFill>
                  <a:srgbClr val="FFFF00"/>
                </a:solidFill>
              </a:rPr>
              <a:t>:</a:t>
            </a:r>
          </a:p>
          <a:p>
            <a:pPr>
              <a:buFontTx/>
              <a:buNone/>
            </a:pPr>
            <a:endParaRPr lang="en-IN" dirty="0" smtClean="0"/>
          </a:p>
        </p:txBody>
      </p:sp>
      <p:sp>
        <p:nvSpPr>
          <p:cNvPr id="4198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34A2434-890E-47D0-A0E5-27A19CF7D9C1}" type="slidenum">
              <a:rPr lang="en-US"/>
              <a:pPr/>
              <a:t>37</a:t>
            </a:fld>
            <a:endParaRPr lang="en-US"/>
          </a:p>
        </p:txBody>
      </p:sp>
      <p:sp>
        <p:nvSpPr>
          <p:cNvPr id="6" name="TextBox 5"/>
          <p:cNvSpPr txBox="1"/>
          <p:nvPr/>
        </p:nvSpPr>
        <p:spPr>
          <a:xfrm>
            <a:off x="381000" y="2209800"/>
            <a:ext cx="8305800" cy="2524125"/>
          </a:xfrm>
          <a:prstGeom prst="rect">
            <a:avLst/>
          </a:prstGeom>
          <a:noFill/>
        </p:spPr>
        <p:txBody>
          <a:bodyPr wrap="square">
            <a:spAutoFit/>
          </a:bodyPr>
          <a:lstStyle/>
          <a:p>
            <a:pPr marL="342900" indent="-342900" algn="just" eaLnBrk="0" hangingPunct="0">
              <a:spcBef>
                <a:spcPct val="20000"/>
              </a:spcBef>
              <a:buClr>
                <a:srgbClr val="000000"/>
              </a:buClr>
              <a:buSzPct val="80000"/>
              <a:defRPr/>
            </a:pPr>
            <a:r>
              <a:rPr lang="en-IN" sz="2800" kern="0" dirty="0" smtClean="0">
                <a:solidFill>
                  <a:srgbClr val="000000"/>
                </a:solidFill>
                <a:cs typeface="+mn-cs"/>
              </a:rPr>
              <a:t>    Measures </a:t>
            </a:r>
            <a:r>
              <a:rPr lang="en-IN" sz="2800" kern="0" dirty="0">
                <a:solidFill>
                  <a:srgbClr val="000000"/>
                </a:solidFill>
                <a:cs typeface="+mn-cs"/>
              </a:rPr>
              <a:t>the number of </a:t>
            </a:r>
            <a:r>
              <a:rPr lang="en-IN" sz="2800" b="1" kern="0" dirty="0">
                <a:solidFill>
                  <a:srgbClr val="000000"/>
                </a:solidFill>
                <a:cs typeface="+mn-cs"/>
              </a:rPr>
              <a:t>ml of acid</a:t>
            </a:r>
            <a:r>
              <a:rPr lang="en-IN" sz="2800" kern="0" dirty="0">
                <a:solidFill>
                  <a:srgbClr val="000000"/>
                </a:solidFill>
                <a:cs typeface="+mn-cs"/>
              </a:rPr>
              <a:t> required to </a:t>
            </a:r>
            <a:r>
              <a:rPr lang="en-IN" sz="2800" b="1" kern="0" dirty="0">
                <a:solidFill>
                  <a:srgbClr val="000000"/>
                </a:solidFill>
                <a:cs typeface="+mn-cs"/>
              </a:rPr>
              <a:t>lower the pH of the saliva </a:t>
            </a:r>
            <a:r>
              <a:rPr lang="en-IN" sz="2800" kern="0" dirty="0">
                <a:solidFill>
                  <a:srgbClr val="000000"/>
                </a:solidFill>
                <a:cs typeface="+mn-cs"/>
              </a:rPr>
              <a:t>through an arbitrary pH interval, such as from pH 7 to 6 or amount of acid or base necessary to bring colour indicators to their end point.</a:t>
            </a:r>
          </a:p>
          <a:p>
            <a:pPr algn="just">
              <a:defRPr/>
            </a:pPr>
            <a:endParaRPr lang="en-IN"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74638"/>
            <a:ext cx="3048000" cy="1143000"/>
          </a:xfrm>
        </p:spPr>
        <p:txBody>
          <a:bodyPr>
            <a:normAutofit/>
          </a:bodyPr>
          <a:lstStyle/>
          <a:p>
            <a:r>
              <a:rPr lang="en-IN" sz="4000" b="1" dirty="0" smtClean="0"/>
              <a:t>Procedure</a:t>
            </a:r>
            <a:r>
              <a:rPr lang="en-IN" sz="3200" b="1" dirty="0" smtClean="0"/>
              <a:t> </a:t>
            </a:r>
          </a:p>
        </p:txBody>
      </p:sp>
      <p:sp>
        <p:nvSpPr>
          <p:cNvPr id="43011" name="Content Placeholder 2"/>
          <p:cNvSpPr>
            <a:spLocks noGrp="1"/>
          </p:cNvSpPr>
          <p:nvPr>
            <p:ph idx="1"/>
          </p:nvPr>
        </p:nvSpPr>
        <p:spPr/>
        <p:txBody>
          <a:bodyPr>
            <a:normAutofit/>
          </a:bodyPr>
          <a:lstStyle/>
          <a:p>
            <a:pPr algn="just">
              <a:buFont typeface="Wingdings" pitchFamily="2" charset="2"/>
              <a:buChar char="q"/>
            </a:pPr>
            <a:r>
              <a:rPr lang="en-IN" sz="2800" dirty="0" smtClean="0"/>
              <a:t>Ten ml of stimulated saliva is collected at least one hour after eating; 5 ml of this are measured into a beaker.</a:t>
            </a:r>
          </a:p>
          <a:p>
            <a:pPr algn="just">
              <a:buFont typeface="Wingdings" pitchFamily="2" charset="2"/>
              <a:buChar char="q"/>
            </a:pPr>
            <a:endParaRPr lang="en-IN" sz="2800" dirty="0" smtClean="0"/>
          </a:p>
          <a:p>
            <a:pPr algn="just">
              <a:buFont typeface="Wingdings" pitchFamily="2" charset="2"/>
              <a:buChar char="q"/>
            </a:pPr>
            <a:r>
              <a:rPr lang="en-IN" sz="2800" dirty="0" smtClean="0"/>
              <a:t>After correcting the pH meter to room temperature, the pH of saliva is adjusted to 7 by addition of acid or base. </a:t>
            </a:r>
          </a:p>
          <a:p>
            <a:pPr algn="just">
              <a:buFont typeface="Wingdings" pitchFamily="2" charset="2"/>
              <a:buChar char="q"/>
            </a:pPr>
            <a:endParaRPr lang="en-IN" sz="2800" dirty="0" smtClean="0"/>
          </a:p>
        </p:txBody>
      </p:sp>
      <p:sp>
        <p:nvSpPr>
          <p:cNvPr id="4301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C072E3A-5040-482C-82AD-80FDBBB87156}" type="slidenum">
              <a:rPr lang="en-US"/>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idx="1"/>
          </p:nvPr>
        </p:nvSpPr>
        <p:spPr>
          <a:xfrm>
            <a:off x="533400" y="533400"/>
            <a:ext cx="8077200" cy="4876800"/>
          </a:xfrm>
        </p:spPr>
        <p:txBody>
          <a:bodyPr>
            <a:normAutofit/>
          </a:bodyPr>
          <a:lstStyle/>
          <a:p>
            <a:pPr algn="just">
              <a:buFont typeface="Wingdings" pitchFamily="2" charset="2"/>
              <a:buChar char="q"/>
            </a:pPr>
            <a:r>
              <a:rPr lang="en-IN" sz="2800" dirty="0" smtClean="0"/>
              <a:t>Lactic acid is then added to the sample until a pH of 6 is reached. </a:t>
            </a:r>
          </a:p>
          <a:p>
            <a:pPr algn="just">
              <a:buFont typeface="Wingdings" pitchFamily="2" charset="2"/>
              <a:buChar char="q"/>
            </a:pPr>
            <a:endParaRPr lang="en-IN" sz="2800" dirty="0" smtClean="0"/>
          </a:p>
          <a:p>
            <a:pPr algn="just">
              <a:buFont typeface="Wingdings" pitchFamily="2" charset="2"/>
              <a:buChar char="q"/>
            </a:pPr>
            <a:r>
              <a:rPr lang="en-IN" sz="2800" dirty="0" smtClean="0"/>
              <a:t>The number of ml of lactic acid needed to reduce pH from 7 to 6 is a measure of buffer capacity. </a:t>
            </a:r>
          </a:p>
          <a:p>
            <a:pPr algn="just">
              <a:buFont typeface="Wingdings" pitchFamily="2" charset="2"/>
              <a:buChar char="q"/>
            </a:pPr>
            <a:endParaRPr lang="en-IN" sz="2800" dirty="0" smtClean="0"/>
          </a:p>
          <a:p>
            <a:pPr algn="just">
              <a:buFont typeface="Wingdings" pitchFamily="2" charset="2"/>
              <a:buChar char="q"/>
            </a:pPr>
            <a:r>
              <a:rPr lang="en-IN" sz="2800" dirty="0" smtClean="0"/>
              <a:t>This number can be converted to </a:t>
            </a:r>
            <a:r>
              <a:rPr lang="en-IN" sz="2800" dirty="0" err="1" smtClean="0"/>
              <a:t>milliequivalents</a:t>
            </a:r>
            <a:r>
              <a:rPr lang="en-IN" sz="2800" dirty="0" smtClean="0"/>
              <a:t> (</a:t>
            </a:r>
            <a:r>
              <a:rPr lang="en-IN" sz="2800" dirty="0" err="1" smtClean="0"/>
              <a:t>mEq</a:t>
            </a:r>
            <a:r>
              <a:rPr lang="en-IN" sz="2800" dirty="0" smtClean="0"/>
              <a:t>) per litre.</a:t>
            </a:r>
          </a:p>
          <a:p>
            <a:pPr algn="just"/>
            <a:endParaRPr lang="en-IN" sz="2800" dirty="0" smtClean="0"/>
          </a:p>
        </p:txBody>
      </p:sp>
      <p:sp>
        <p:nvSpPr>
          <p:cNvPr id="44035"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4C7A9F2-3F9B-47B6-B16B-D6C0D06F4626}" type="slidenum">
              <a:rPr lang="en-US"/>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IN" sz="3600" dirty="0" smtClean="0">
                <a:solidFill>
                  <a:schemeClr val="tx1"/>
                </a:solidFill>
                <a:latin typeface="Forte" pitchFamily="66" charset="0"/>
              </a:rPr>
              <a:t>Contents</a:t>
            </a:r>
            <a:r>
              <a:rPr lang="en-IN" dirty="0" smtClean="0"/>
              <a:t> </a:t>
            </a:r>
          </a:p>
        </p:txBody>
      </p:sp>
      <p:sp>
        <p:nvSpPr>
          <p:cNvPr id="14339" name="Content Placeholder 2"/>
          <p:cNvSpPr>
            <a:spLocks noGrp="1"/>
          </p:cNvSpPr>
          <p:nvPr>
            <p:ph idx="1"/>
          </p:nvPr>
        </p:nvSpPr>
        <p:spPr/>
        <p:txBody>
          <a:bodyPr/>
          <a:lstStyle/>
          <a:p>
            <a:r>
              <a:rPr lang="en-IN" sz="3200" dirty="0" smtClean="0"/>
              <a:t>Introduction</a:t>
            </a:r>
          </a:p>
          <a:p>
            <a:r>
              <a:rPr lang="en-IN" sz="3200" dirty="0" smtClean="0"/>
              <a:t>Caries activity</a:t>
            </a:r>
          </a:p>
          <a:p>
            <a:r>
              <a:rPr lang="en-IN" sz="3200" dirty="0" smtClean="0"/>
              <a:t>Need for caries activity test</a:t>
            </a:r>
          </a:p>
          <a:p>
            <a:r>
              <a:rPr lang="en-IN" sz="3200" dirty="0" smtClean="0"/>
              <a:t>Ideal caries activity test </a:t>
            </a:r>
          </a:p>
          <a:p>
            <a:r>
              <a:rPr lang="en-IN" sz="3200" dirty="0" smtClean="0"/>
              <a:t>Caries activity tests</a:t>
            </a:r>
          </a:p>
          <a:p>
            <a:r>
              <a:rPr lang="en-IN" sz="3200" dirty="0" smtClean="0"/>
              <a:t>Summary </a:t>
            </a:r>
          </a:p>
        </p:txBody>
      </p:sp>
      <p:sp>
        <p:nvSpPr>
          <p:cNvPr id="1434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14EF4FF-8C51-4E5C-ACD3-F68569E45C97}" type="slidenum">
              <a:rPr lang="en-US"/>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609600" y="685800"/>
            <a:ext cx="7772400" cy="4572000"/>
          </a:xfrm>
        </p:spPr>
        <p:txBody>
          <a:bodyPr>
            <a:normAutofit/>
          </a:bodyPr>
          <a:lstStyle/>
          <a:p>
            <a:pPr algn="just">
              <a:buFont typeface="Wingdings" pitchFamily="2" charset="2"/>
              <a:buChar char="q"/>
            </a:pPr>
            <a:r>
              <a:rPr lang="en-IN" sz="2800" dirty="0" smtClean="0"/>
              <a:t>This test gives inverse relationship between buffering capacity of saliva and caries activity.</a:t>
            </a:r>
          </a:p>
          <a:p>
            <a:pPr algn="just">
              <a:buFont typeface="Wingdings" pitchFamily="2" charset="2"/>
              <a:buChar char="q"/>
            </a:pPr>
            <a:endParaRPr lang="en-IN" sz="2800" dirty="0" smtClean="0"/>
          </a:p>
          <a:p>
            <a:pPr algn="just">
              <a:buFont typeface="Wingdings" pitchFamily="2" charset="2"/>
              <a:buChar char="q"/>
            </a:pPr>
            <a:r>
              <a:rPr lang="en-IN" sz="2800" dirty="0" smtClean="0"/>
              <a:t>The saliva of individuals whose mouths contain a considerable number of carious lesions frequently has a lower acid-buffering capacity than the saliva of those who are relatively caries-free.</a:t>
            </a:r>
          </a:p>
        </p:txBody>
      </p:sp>
      <p:sp>
        <p:nvSpPr>
          <p:cNvPr id="45059"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71590F5-8802-49B9-B384-53AE6EA1ECF7}" type="slidenum">
              <a:rPr lang="en-US"/>
              <a:pPr/>
              <a:t>40</a:t>
            </a:fld>
            <a:endParaRPr lang="en-US"/>
          </a:p>
        </p:txBody>
      </p:sp>
      <p:pic>
        <p:nvPicPr>
          <p:cNvPr id="4" name="Picture 2"/>
          <p:cNvPicPr>
            <a:picLocks noChangeAspect="1" noChangeArrowheads="1"/>
          </p:cNvPicPr>
          <p:nvPr/>
        </p:nvPicPr>
        <p:blipFill>
          <a:blip r:embed="rId2"/>
          <a:srcRect/>
          <a:stretch>
            <a:fillRect/>
          </a:stretch>
        </p:blipFill>
        <p:spPr>
          <a:xfrm>
            <a:off x="609600" y="4219575"/>
            <a:ext cx="7543800" cy="2638425"/>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76200"/>
            <a:ext cx="3657600" cy="1143000"/>
          </a:xfrm>
        </p:spPr>
        <p:txBody>
          <a:bodyPr>
            <a:normAutofit fontScale="90000"/>
          </a:bodyPr>
          <a:lstStyle/>
          <a:p>
            <a:pPr fontAlgn="auto">
              <a:spcAft>
                <a:spcPts val="0"/>
              </a:spcAft>
              <a:defRPr/>
            </a:pPr>
            <a:r>
              <a:rPr lang="en-US" b="1" dirty="0" smtClean="0"/>
              <a:t>Interpretation</a:t>
            </a:r>
            <a:br>
              <a:rPr lang="en-US" b="1" dirty="0" smtClean="0"/>
            </a:br>
            <a:endParaRPr lang="en-US" b="1" dirty="0"/>
          </a:p>
        </p:txBody>
      </p:sp>
      <p:pic>
        <p:nvPicPr>
          <p:cNvPr id="5" name="Picture 2"/>
          <p:cNvPicPr>
            <a:picLocks noGrp="1" noChangeAspect="1" noChangeArrowheads="1"/>
          </p:cNvPicPr>
          <p:nvPr>
            <p:ph idx="1"/>
          </p:nvPr>
        </p:nvPicPr>
        <p:blipFill>
          <a:blip r:embed="rId2"/>
          <a:srcRect/>
          <a:stretch>
            <a:fillRect/>
          </a:stretch>
        </p:blipFill>
        <p:spPr>
          <a:xfrm>
            <a:off x="838200" y="685800"/>
            <a:ext cx="6629400" cy="1752600"/>
          </a:xfrm>
        </p:spPr>
      </p:pic>
      <p:sp>
        <p:nvSpPr>
          <p:cNvPr id="6" name="TextBox 4"/>
          <p:cNvSpPr txBox="1">
            <a:spLocks noChangeArrowheads="1"/>
          </p:cNvSpPr>
          <p:nvPr/>
        </p:nvSpPr>
        <p:spPr bwMode="auto">
          <a:xfrm>
            <a:off x="381000" y="2438400"/>
            <a:ext cx="8469313" cy="1569660"/>
          </a:xfrm>
          <a:prstGeom prst="rect">
            <a:avLst/>
          </a:prstGeom>
          <a:noFill/>
          <a:ln w="9525">
            <a:noFill/>
            <a:miter lim="800000"/>
            <a:headEnd/>
            <a:tailEnd/>
          </a:ln>
        </p:spPr>
        <p:txBody>
          <a:bodyPr>
            <a:spAutoFit/>
          </a:bodyPr>
          <a:lstStyle/>
          <a:p>
            <a:pPr algn="just"/>
            <a:r>
              <a:rPr lang="en-US" sz="2400" b="1" dirty="0">
                <a:solidFill>
                  <a:schemeClr val="accent6">
                    <a:lumMod val="50000"/>
                  </a:schemeClr>
                </a:solidFill>
                <a:latin typeface="Perpetua" pitchFamily="18" charset="0"/>
              </a:rPr>
              <a:t>The yellow color indicates a final pH of 4 or less, meaning that the saliva was unable to raise the </a:t>
            </a:r>
            <a:r>
              <a:rPr lang="en-US" sz="2400" b="1" dirty="0" err="1">
                <a:solidFill>
                  <a:schemeClr val="accent6">
                    <a:lumMod val="50000"/>
                  </a:schemeClr>
                </a:solidFill>
                <a:latin typeface="Perpetua" pitchFamily="18" charset="0"/>
              </a:rPr>
              <a:t>pH.</a:t>
            </a:r>
            <a:endParaRPr lang="en-US" sz="2400" b="1" dirty="0">
              <a:solidFill>
                <a:schemeClr val="accent6">
                  <a:lumMod val="50000"/>
                </a:schemeClr>
              </a:solidFill>
              <a:latin typeface="Perpetua" pitchFamily="18" charset="0"/>
            </a:endParaRPr>
          </a:p>
          <a:p>
            <a:pPr algn="just"/>
            <a:r>
              <a:rPr lang="en-US" sz="2400" b="1" dirty="0">
                <a:solidFill>
                  <a:schemeClr val="accent6">
                    <a:lumMod val="50000"/>
                  </a:schemeClr>
                </a:solidFill>
                <a:latin typeface="Perpetua" pitchFamily="18" charset="0"/>
              </a:rPr>
              <a:t>There is an inverse relationship between buffering capacity of saliva and caries activity</a:t>
            </a:r>
            <a:r>
              <a:rPr lang="en-US" sz="2400" dirty="0">
                <a:solidFill>
                  <a:schemeClr val="accent6">
                    <a:lumMod val="50000"/>
                  </a:schemeClr>
                </a:solidFill>
                <a:latin typeface="Perpetua" pitchFamily="18" charset="0"/>
              </a:rPr>
              <a:t>.</a:t>
            </a:r>
          </a:p>
        </p:txBody>
      </p:sp>
      <p:graphicFrame>
        <p:nvGraphicFramePr>
          <p:cNvPr id="7" name="Diagram 6"/>
          <p:cNvGraphicFramePr/>
          <p:nvPr/>
        </p:nvGraphicFramePr>
        <p:xfrm>
          <a:off x="2057400" y="4267200"/>
          <a:ext cx="5334000" cy="259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Placeholder 4"/>
          <p:cNvSpPr>
            <a:spLocks noGrp="1"/>
          </p:cNvSpPr>
          <p:nvPr>
            <p:ph type="body" idx="1"/>
          </p:nvPr>
        </p:nvSpPr>
        <p:spPr>
          <a:xfrm>
            <a:off x="457200" y="1447800"/>
            <a:ext cx="4114800" cy="658813"/>
          </a:xfrm>
        </p:spPr>
        <p:txBody>
          <a:bodyPr/>
          <a:lstStyle/>
          <a:p>
            <a:pPr algn="ctr" fontAlgn="auto">
              <a:spcAft>
                <a:spcPts val="0"/>
              </a:spcAft>
              <a:buClr>
                <a:schemeClr val="accent3"/>
              </a:buClr>
              <a:buFont typeface="Georgia"/>
              <a:buNone/>
              <a:defRPr/>
            </a:pPr>
            <a:r>
              <a:rPr lang="en-IN" sz="3200" dirty="0" smtClean="0"/>
              <a:t>Advantages</a:t>
            </a:r>
          </a:p>
        </p:txBody>
      </p:sp>
      <p:sp>
        <p:nvSpPr>
          <p:cNvPr id="46084" name="Content Placeholder 5"/>
          <p:cNvSpPr>
            <a:spLocks noGrp="1"/>
          </p:cNvSpPr>
          <p:nvPr>
            <p:ph sz="half" idx="2"/>
          </p:nvPr>
        </p:nvSpPr>
        <p:spPr>
          <a:xfrm>
            <a:off x="609600" y="2438400"/>
            <a:ext cx="4114800" cy="3733800"/>
          </a:xfrm>
        </p:spPr>
        <p:txBody>
          <a:bodyPr/>
          <a:lstStyle/>
          <a:p>
            <a:r>
              <a:rPr lang="en-IN" sz="2800" dirty="0" smtClean="0">
                <a:latin typeface="Calibri" pitchFamily="34" charset="0"/>
              </a:rPr>
              <a:t>Simple to carry out</a:t>
            </a:r>
          </a:p>
        </p:txBody>
      </p:sp>
      <p:sp>
        <p:nvSpPr>
          <p:cNvPr id="49155" name="Text Placeholder 6"/>
          <p:cNvSpPr>
            <a:spLocks noGrp="1"/>
          </p:cNvSpPr>
          <p:nvPr>
            <p:ph type="body" sz="quarter" idx="3"/>
          </p:nvPr>
        </p:nvSpPr>
        <p:spPr>
          <a:xfrm>
            <a:off x="4495800" y="1474788"/>
            <a:ext cx="4116388" cy="658812"/>
          </a:xfrm>
        </p:spPr>
        <p:txBody>
          <a:bodyPr/>
          <a:lstStyle/>
          <a:p>
            <a:pPr algn="ctr" fontAlgn="auto">
              <a:spcAft>
                <a:spcPts val="0"/>
              </a:spcAft>
              <a:buClr>
                <a:schemeClr val="accent3"/>
              </a:buClr>
              <a:buFont typeface="Georgia"/>
              <a:buNone/>
              <a:defRPr/>
            </a:pPr>
            <a:r>
              <a:rPr lang="en-IN" sz="3200" dirty="0" smtClean="0">
                <a:latin typeface="Calibri" pitchFamily="34" charset="0"/>
              </a:rPr>
              <a:t>Disadvantages</a:t>
            </a:r>
          </a:p>
        </p:txBody>
      </p:sp>
      <p:sp>
        <p:nvSpPr>
          <p:cNvPr id="46085" name="Content Placeholder 7"/>
          <p:cNvSpPr>
            <a:spLocks noGrp="1"/>
          </p:cNvSpPr>
          <p:nvPr>
            <p:ph sz="quarter" idx="4"/>
          </p:nvPr>
        </p:nvSpPr>
        <p:spPr>
          <a:xfrm>
            <a:off x="4645025" y="2438400"/>
            <a:ext cx="4116388" cy="3733800"/>
          </a:xfrm>
        </p:spPr>
        <p:txBody>
          <a:bodyPr/>
          <a:lstStyle/>
          <a:p>
            <a:pPr>
              <a:spcBef>
                <a:spcPct val="0"/>
              </a:spcBef>
            </a:pPr>
            <a:r>
              <a:rPr lang="en-IN" sz="2800" dirty="0" smtClean="0">
                <a:latin typeface="Calibri" pitchFamily="34" charset="0"/>
              </a:rPr>
              <a:t>Does not correlate adequately with caries activity. </a:t>
            </a:r>
          </a:p>
        </p:txBody>
      </p:sp>
      <p:sp>
        <p:nvSpPr>
          <p:cNvPr id="46086" name="Slide Number Placeholder 8"/>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1D4A277-CF34-48CB-B20D-29583A3BF1F8}" type="slidenum">
              <a:rPr lang="en-US"/>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normAutofit fontScale="90000"/>
          </a:bodyPr>
          <a:lstStyle/>
          <a:p>
            <a:pPr algn="ctr" fontAlgn="auto">
              <a:spcAft>
                <a:spcPts val="0"/>
              </a:spcAft>
              <a:defRPr/>
            </a:pPr>
            <a:r>
              <a:rPr lang="en-IN" sz="3600" dirty="0" smtClean="0">
                <a:solidFill>
                  <a:srgbClr val="FFFF00"/>
                </a:solidFill>
                <a:latin typeface="Algerian" pitchFamily="82" charset="0"/>
              </a:rPr>
              <a:t>5. Fosdick Calcium Dissolution Test</a:t>
            </a:r>
          </a:p>
        </p:txBody>
      </p:sp>
      <p:sp>
        <p:nvSpPr>
          <p:cNvPr id="47107" name="Content Placeholder 2"/>
          <p:cNvSpPr>
            <a:spLocks noGrp="1"/>
          </p:cNvSpPr>
          <p:nvPr>
            <p:ph idx="1"/>
          </p:nvPr>
        </p:nvSpPr>
        <p:spPr>
          <a:xfrm>
            <a:off x="762000" y="1600200"/>
            <a:ext cx="7620000" cy="4267200"/>
          </a:xfrm>
        </p:spPr>
        <p:txBody>
          <a:bodyPr>
            <a:normAutofit/>
          </a:bodyPr>
          <a:lstStyle/>
          <a:p>
            <a:pPr algn="just">
              <a:buNone/>
            </a:pPr>
            <a:r>
              <a:rPr lang="en-IN" sz="2800" b="1" dirty="0" smtClean="0">
                <a:solidFill>
                  <a:srgbClr val="FFFF00"/>
                </a:solidFill>
              </a:rPr>
              <a:t>Principle</a:t>
            </a:r>
            <a:r>
              <a:rPr lang="en-IN" sz="2800" dirty="0" smtClean="0">
                <a:solidFill>
                  <a:srgbClr val="FFFF00"/>
                </a:solidFill>
              </a:rPr>
              <a:t>:</a:t>
            </a:r>
          </a:p>
          <a:p>
            <a:pPr algn="just">
              <a:buFontTx/>
              <a:buNone/>
            </a:pPr>
            <a:r>
              <a:rPr lang="en-IN" sz="2800" dirty="0" smtClean="0"/>
              <a:t>    Measures </a:t>
            </a:r>
            <a:r>
              <a:rPr lang="en-IN" sz="2800" b="1" dirty="0" smtClean="0"/>
              <a:t>milligrams of powdered enamel dissolved</a:t>
            </a:r>
            <a:r>
              <a:rPr lang="en-IN" sz="2800" dirty="0" smtClean="0"/>
              <a:t> in 4 hours by the acid produced by mixing patient’s saliva with glucose and powdered enamel.</a:t>
            </a:r>
          </a:p>
        </p:txBody>
      </p:sp>
      <p:sp>
        <p:nvSpPr>
          <p:cNvPr id="4710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26EB725-16C3-486B-B286-BEFAD4DEB49F}" type="slidenum">
              <a:rPr lang="en-US"/>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28600" y="152400"/>
            <a:ext cx="2895600" cy="1143000"/>
          </a:xfrm>
        </p:spPr>
        <p:txBody>
          <a:bodyPr/>
          <a:lstStyle/>
          <a:p>
            <a:r>
              <a:rPr lang="en-IN" sz="4000" b="1" dirty="0" smtClean="0"/>
              <a:t>Procedure</a:t>
            </a:r>
            <a:r>
              <a:rPr lang="en-IN" dirty="0" smtClean="0"/>
              <a:t> </a:t>
            </a:r>
          </a:p>
        </p:txBody>
      </p:sp>
      <p:sp>
        <p:nvSpPr>
          <p:cNvPr id="48131" name="Content Placeholder 2"/>
          <p:cNvSpPr>
            <a:spLocks noGrp="1"/>
          </p:cNvSpPr>
          <p:nvPr>
            <p:ph idx="1"/>
          </p:nvPr>
        </p:nvSpPr>
        <p:spPr>
          <a:xfrm>
            <a:off x="457200" y="1143000"/>
            <a:ext cx="8229600" cy="4525963"/>
          </a:xfrm>
        </p:spPr>
        <p:txBody>
          <a:bodyPr>
            <a:normAutofit/>
          </a:bodyPr>
          <a:lstStyle/>
          <a:p>
            <a:pPr algn="just">
              <a:buFont typeface="Wingdings" pitchFamily="2" charset="2"/>
              <a:buChar char="q"/>
            </a:pPr>
            <a:r>
              <a:rPr lang="en-IN" sz="2800" dirty="0" smtClean="0"/>
              <a:t>25 ml of gum stimulated saliva is collected and this is analysed for calcium content. </a:t>
            </a:r>
          </a:p>
          <a:p>
            <a:pPr algn="just">
              <a:buFont typeface="Wingdings" pitchFamily="2" charset="2"/>
              <a:buChar char="q"/>
            </a:pPr>
            <a:endParaRPr lang="en-IN" sz="2800" dirty="0" smtClean="0"/>
          </a:p>
          <a:p>
            <a:pPr algn="just">
              <a:buFont typeface="Wingdings" pitchFamily="2" charset="2"/>
              <a:buChar char="q"/>
            </a:pPr>
            <a:r>
              <a:rPr lang="en-IN" sz="2800" dirty="0" smtClean="0"/>
              <a:t>The rest is placed in a sterile tube with about 0.1g of powdered enamel.</a:t>
            </a:r>
          </a:p>
          <a:p>
            <a:pPr algn="just">
              <a:buFont typeface="Wingdings" pitchFamily="2" charset="2"/>
              <a:buChar char="q"/>
            </a:pPr>
            <a:endParaRPr lang="en-IN" sz="2800" dirty="0" smtClean="0"/>
          </a:p>
          <a:p>
            <a:pPr algn="just">
              <a:buFont typeface="Wingdings" pitchFamily="2" charset="2"/>
              <a:buChar char="q"/>
            </a:pPr>
            <a:r>
              <a:rPr lang="en-IN" sz="2800" dirty="0" smtClean="0"/>
              <a:t>The tube is sealed and shaken for 4 hours at body temperature. </a:t>
            </a:r>
          </a:p>
        </p:txBody>
      </p:sp>
      <p:sp>
        <p:nvSpPr>
          <p:cNvPr id="4813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DB9214C-7335-4668-A257-2584E21D65E0}" type="slidenum">
              <a:rPr lang="en-US"/>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p:txBody>
          <a:bodyPr>
            <a:normAutofit/>
          </a:bodyPr>
          <a:lstStyle/>
          <a:p>
            <a:pPr algn="just">
              <a:buFont typeface="Wingdings" pitchFamily="2" charset="2"/>
              <a:buChar char="q"/>
            </a:pPr>
            <a:r>
              <a:rPr lang="en-IN" sz="2800" dirty="0" smtClean="0"/>
              <a:t>Then again it is analysed for calcium content.</a:t>
            </a:r>
          </a:p>
          <a:p>
            <a:pPr algn="just">
              <a:buFont typeface="Wingdings" pitchFamily="2" charset="2"/>
              <a:buChar char="q"/>
            </a:pPr>
            <a:endParaRPr lang="en-IN" sz="2800" dirty="0" smtClean="0"/>
          </a:p>
          <a:p>
            <a:pPr algn="just">
              <a:buFont typeface="Wingdings" pitchFamily="2" charset="2"/>
              <a:buChar char="q"/>
            </a:pPr>
            <a:r>
              <a:rPr lang="en-IN" sz="2800" dirty="0" smtClean="0"/>
              <a:t>The amount of enamel dissolution increases as the activity increases.</a:t>
            </a:r>
          </a:p>
          <a:p>
            <a:pPr algn="just"/>
            <a:endParaRPr lang="en-IN" sz="2800" dirty="0" smtClean="0"/>
          </a:p>
        </p:txBody>
      </p:sp>
      <p:sp>
        <p:nvSpPr>
          <p:cNvPr id="49155"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B10A7EA-8BBE-4025-B06F-A80C2AAE1D81}" type="slidenum">
              <a:rPr lang="en-US"/>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457200" y="274638"/>
            <a:ext cx="3048000" cy="1143000"/>
          </a:xfrm>
        </p:spPr>
        <p:txBody>
          <a:bodyPr>
            <a:normAutofit/>
          </a:bodyPr>
          <a:lstStyle/>
          <a:p>
            <a:r>
              <a:rPr lang="en-IN" sz="4000" b="1" dirty="0" smtClean="0"/>
              <a:t>Limitations</a:t>
            </a:r>
          </a:p>
        </p:txBody>
      </p:sp>
      <p:sp>
        <p:nvSpPr>
          <p:cNvPr id="50179" name="Content Placeholder 2"/>
          <p:cNvSpPr>
            <a:spLocks noGrp="1"/>
          </p:cNvSpPr>
          <p:nvPr>
            <p:ph idx="1"/>
          </p:nvPr>
        </p:nvSpPr>
        <p:spPr/>
        <p:txBody>
          <a:bodyPr/>
          <a:lstStyle/>
          <a:p>
            <a:r>
              <a:rPr lang="en-IN" dirty="0" smtClean="0"/>
              <a:t>Not simple</a:t>
            </a:r>
          </a:p>
          <a:p>
            <a:r>
              <a:rPr lang="en-IN" dirty="0" smtClean="0"/>
              <a:t>Costly equipment</a:t>
            </a:r>
          </a:p>
          <a:p>
            <a:r>
              <a:rPr lang="en-IN" dirty="0" smtClean="0"/>
              <a:t>High cost</a:t>
            </a:r>
          </a:p>
          <a:p>
            <a:r>
              <a:rPr lang="en-IN" dirty="0" smtClean="0"/>
              <a:t>Require trained personnel.</a:t>
            </a:r>
          </a:p>
        </p:txBody>
      </p:sp>
      <p:sp>
        <p:nvSpPr>
          <p:cNvPr id="5018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4A91F3F-99AE-4DB8-8042-7896AC0CBA91}" type="slidenum">
              <a:rPr lang="en-US"/>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2438400"/>
            <a:ext cx="7772400" cy="1447800"/>
          </a:xfrm>
        </p:spPr>
        <p:txBody>
          <a:bodyPr>
            <a:normAutofit/>
          </a:bodyPr>
          <a:lstStyle/>
          <a:p>
            <a:pPr algn="ctr" fontAlgn="auto">
              <a:spcAft>
                <a:spcPts val="0"/>
              </a:spcAft>
              <a:defRPr/>
            </a:pPr>
            <a:r>
              <a:rPr lang="en-IN" sz="4400" dirty="0" smtClean="0">
                <a:solidFill>
                  <a:srgbClr val="C00000"/>
                </a:solidFill>
                <a:latin typeface="Algerian" pitchFamily="82" charset="0"/>
              </a:rPr>
              <a:t>6. MUTANS STREPTOCOCCI </a:t>
            </a:r>
            <a:br>
              <a:rPr lang="en-IN" sz="4400" dirty="0" smtClean="0">
                <a:solidFill>
                  <a:srgbClr val="C00000"/>
                </a:solidFill>
                <a:latin typeface="Algerian" pitchFamily="82" charset="0"/>
              </a:rPr>
            </a:br>
            <a:r>
              <a:rPr lang="en-IN" sz="4400" dirty="0" smtClean="0">
                <a:solidFill>
                  <a:srgbClr val="C00000"/>
                </a:solidFill>
                <a:latin typeface="Algerian" pitchFamily="82" charset="0"/>
              </a:rPr>
              <a:t>SCREENING TESTS</a:t>
            </a:r>
            <a:endParaRPr lang="en-IN" sz="4400" dirty="0">
              <a:solidFill>
                <a:srgbClr val="C00000"/>
              </a:solidFill>
              <a:latin typeface="Algerian" pitchFamily="82" charset="0"/>
            </a:endParaRPr>
          </a:p>
        </p:txBody>
      </p:sp>
      <p:sp>
        <p:nvSpPr>
          <p:cNvPr id="51203"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B217498-BA24-4B25-B04A-1653DC8DFFCB}" type="slidenum">
              <a:rPr lang="en-US"/>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p:txBody>
          <a:bodyPr>
            <a:normAutofit/>
          </a:bodyPr>
          <a:lstStyle/>
          <a:p>
            <a:pPr marL="1485900" lvl="2" indent="-571500">
              <a:buFont typeface="Palatino Linotype" pitchFamily="18" charset="0"/>
              <a:buAutoNum type="romanLcPeriod"/>
            </a:pPr>
            <a:r>
              <a:rPr lang="en-IN" sz="2800" dirty="0" smtClean="0"/>
              <a:t>Plaque / tooth pick method</a:t>
            </a:r>
          </a:p>
          <a:p>
            <a:pPr marL="1485900" lvl="2" indent="-571500">
              <a:buFont typeface="Palatino Linotype" pitchFamily="18" charset="0"/>
              <a:buAutoNum type="romanLcPeriod"/>
            </a:pPr>
            <a:r>
              <a:rPr lang="en-IN" sz="2800" dirty="0" smtClean="0"/>
              <a:t>Saliva / tongue blade method</a:t>
            </a:r>
          </a:p>
          <a:p>
            <a:pPr marL="1485900" lvl="2" indent="-571500">
              <a:buFont typeface="Palatino Linotype" pitchFamily="18" charset="0"/>
              <a:buAutoNum type="romanLcPeriod"/>
            </a:pPr>
            <a:r>
              <a:rPr lang="en-IN" sz="2800" dirty="0" smtClean="0"/>
              <a:t>Dip slide method</a:t>
            </a:r>
          </a:p>
          <a:p>
            <a:pPr marL="1485900" lvl="2" indent="-571500">
              <a:buFont typeface="Palatino Linotype" pitchFamily="18" charset="0"/>
              <a:buAutoNum type="romanLcPeriod"/>
            </a:pPr>
            <a:r>
              <a:rPr lang="en-IN" sz="2800" dirty="0" smtClean="0"/>
              <a:t>Adherence test</a:t>
            </a:r>
          </a:p>
          <a:p>
            <a:pPr marL="1485900" lvl="2" indent="-571500">
              <a:buFont typeface="Palatino Linotype" pitchFamily="18" charset="0"/>
              <a:buAutoNum type="romanLcPeriod"/>
            </a:pPr>
            <a:r>
              <a:rPr lang="en-IN" sz="2800" dirty="0" smtClean="0"/>
              <a:t>Replicate test </a:t>
            </a:r>
            <a:endParaRPr lang="en-IN" sz="3600" dirty="0" smtClean="0"/>
          </a:p>
        </p:txBody>
      </p:sp>
      <p:sp>
        <p:nvSpPr>
          <p:cNvPr id="24579"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28C40D5-7352-4B13-A7FC-3ABFA1612B67}" type="slidenum">
              <a:rPr lang="en-US"/>
              <a:pPr/>
              <a:t>48</a:t>
            </a:fld>
            <a:endParaRPr lang="en-US"/>
          </a:p>
        </p:txBody>
      </p:sp>
      <p:sp>
        <p:nvSpPr>
          <p:cNvPr id="4" name="Rectangle 3"/>
          <p:cNvSpPr/>
          <p:nvPr/>
        </p:nvSpPr>
        <p:spPr>
          <a:xfrm>
            <a:off x="381000" y="685800"/>
            <a:ext cx="7924800" cy="646331"/>
          </a:xfrm>
          <a:prstGeom prst="rect">
            <a:avLst/>
          </a:prstGeom>
        </p:spPr>
        <p:txBody>
          <a:bodyPr wrap="square">
            <a:spAutoFit/>
          </a:bodyPr>
          <a:lstStyle/>
          <a:p>
            <a:pPr marL="514350" indent="-514350" fontAlgn="auto">
              <a:spcAft>
                <a:spcPts val="0"/>
              </a:spcAft>
              <a:buClr>
                <a:srgbClr val="FFFF00"/>
              </a:buClr>
              <a:defRPr/>
            </a:pPr>
            <a:r>
              <a:rPr lang="en-IN" sz="3600" dirty="0" smtClean="0">
                <a:solidFill>
                  <a:srgbClr val="C00000"/>
                </a:solidFill>
              </a:rPr>
              <a:t>Streptococcus </a:t>
            </a:r>
            <a:r>
              <a:rPr lang="en-IN" sz="3600" dirty="0" err="1" smtClean="0">
                <a:solidFill>
                  <a:srgbClr val="C00000"/>
                </a:solidFill>
              </a:rPr>
              <a:t>mutans</a:t>
            </a:r>
            <a:r>
              <a:rPr lang="en-IN" sz="3600" dirty="0" smtClean="0">
                <a:solidFill>
                  <a:srgbClr val="C00000"/>
                </a:solidFill>
              </a:rPr>
              <a:t> screening tests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normAutofit/>
          </a:bodyPr>
          <a:lstStyle/>
          <a:p>
            <a:r>
              <a:rPr lang="en-IN" dirty="0" smtClean="0">
                <a:solidFill>
                  <a:srgbClr val="FFFF00"/>
                </a:solidFill>
              </a:rPr>
              <a:t>a. Plaque – toothpick method:</a:t>
            </a:r>
          </a:p>
        </p:txBody>
      </p:sp>
      <p:sp>
        <p:nvSpPr>
          <p:cNvPr id="49155" name="Content Placeholder 2"/>
          <p:cNvSpPr>
            <a:spLocks noGrp="1"/>
          </p:cNvSpPr>
          <p:nvPr>
            <p:ph idx="1"/>
          </p:nvPr>
        </p:nvSpPr>
        <p:spPr>
          <a:xfrm>
            <a:off x="533400" y="1600200"/>
            <a:ext cx="7924800" cy="3505200"/>
          </a:xfrm>
        </p:spPr>
        <p:txBody>
          <a:bodyPr>
            <a:normAutofit/>
          </a:bodyPr>
          <a:lstStyle/>
          <a:p>
            <a:pPr marL="365760" indent="-256032" algn="just" fontAlgn="auto">
              <a:spcAft>
                <a:spcPts val="0"/>
              </a:spcAft>
              <a:buClr>
                <a:schemeClr val="tx1"/>
              </a:buClr>
              <a:buFont typeface="Wingdings" pitchFamily="2" charset="2"/>
              <a:buChar char="q"/>
              <a:defRPr/>
            </a:pPr>
            <a:r>
              <a:rPr lang="en-IN" sz="2800" b="1" dirty="0" smtClean="0">
                <a:solidFill>
                  <a:schemeClr val="tx2">
                    <a:lumMod val="75000"/>
                  </a:schemeClr>
                </a:solidFill>
              </a:rPr>
              <a:t>Plaque</a:t>
            </a:r>
            <a:r>
              <a:rPr lang="en-IN" sz="2800" dirty="0" smtClean="0"/>
              <a:t> samples are collected from the </a:t>
            </a:r>
            <a:r>
              <a:rPr lang="en-IN" sz="2800" b="1" dirty="0" smtClean="0"/>
              <a:t>gingival third</a:t>
            </a:r>
            <a:r>
              <a:rPr lang="en-IN" sz="2800" dirty="0" smtClean="0"/>
              <a:t> of </a:t>
            </a:r>
            <a:r>
              <a:rPr lang="en-IN" sz="2800" dirty="0" err="1" smtClean="0"/>
              <a:t>buccal</a:t>
            </a:r>
            <a:r>
              <a:rPr lang="en-IN" sz="2800" dirty="0" smtClean="0"/>
              <a:t> tooth surfaces (one from each quadrant)and placed in </a:t>
            </a:r>
            <a:r>
              <a:rPr lang="en-IN" sz="2800" b="1" dirty="0" smtClean="0"/>
              <a:t>Ringer's solution</a:t>
            </a:r>
            <a:r>
              <a:rPr lang="en-IN" sz="2800" dirty="0" smtClean="0"/>
              <a:t>. </a:t>
            </a:r>
          </a:p>
          <a:p>
            <a:pPr marL="365760" indent="-256032" algn="just" fontAlgn="auto">
              <a:spcAft>
                <a:spcPts val="0"/>
              </a:spcAft>
              <a:buClr>
                <a:schemeClr val="tx1"/>
              </a:buClr>
              <a:buFont typeface="Wingdings" pitchFamily="2" charset="2"/>
              <a:buChar char="q"/>
              <a:defRPr/>
            </a:pPr>
            <a:endParaRPr lang="en-IN" sz="2800" dirty="0" smtClean="0"/>
          </a:p>
          <a:p>
            <a:pPr marL="365760" indent="-256032" algn="just" fontAlgn="auto">
              <a:spcAft>
                <a:spcPts val="0"/>
              </a:spcAft>
              <a:buClr>
                <a:schemeClr val="tx1"/>
              </a:buClr>
              <a:buFont typeface="Wingdings" pitchFamily="2" charset="2"/>
              <a:buChar char="q"/>
              <a:defRPr/>
            </a:pPr>
            <a:r>
              <a:rPr lang="en-IN" sz="2800" dirty="0" smtClean="0"/>
              <a:t>Then the plaque suspension is streaked across a </a:t>
            </a:r>
            <a:r>
              <a:rPr lang="en-IN" sz="2800" b="1" dirty="0" err="1" smtClean="0">
                <a:solidFill>
                  <a:schemeClr val="tx2">
                    <a:lumMod val="75000"/>
                  </a:schemeClr>
                </a:solidFill>
              </a:rPr>
              <a:t>mitis</a:t>
            </a:r>
            <a:r>
              <a:rPr lang="en-IN" sz="2800" b="1" dirty="0" smtClean="0">
                <a:solidFill>
                  <a:schemeClr val="tx2">
                    <a:lumMod val="75000"/>
                  </a:schemeClr>
                </a:solidFill>
              </a:rPr>
              <a:t> - </a:t>
            </a:r>
            <a:r>
              <a:rPr lang="en-IN" sz="2800" b="1" dirty="0" err="1" smtClean="0">
                <a:solidFill>
                  <a:schemeClr val="tx2">
                    <a:lumMod val="75000"/>
                  </a:schemeClr>
                </a:solidFill>
              </a:rPr>
              <a:t>salivarius</a:t>
            </a:r>
            <a:r>
              <a:rPr lang="en-IN" sz="2800" b="1" dirty="0" smtClean="0">
                <a:solidFill>
                  <a:schemeClr val="tx2">
                    <a:lumMod val="75000"/>
                  </a:schemeClr>
                </a:solidFill>
              </a:rPr>
              <a:t> agar </a:t>
            </a:r>
            <a:r>
              <a:rPr lang="en-IN" sz="2800" dirty="0" smtClean="0"/>
              <a:t>plate.</a:t>
            </a:r>
          </a:p>
        </p:txBody>
      </p:sp>
      <p:sp>
        <p:nvSpPr>
          <p:cNvPr id="5222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596CB53-DC50-4959-81A5-E09AF6E8BAD7}" type="slidenum">
              <a:rPr lang="en-US"/>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914400" y="274638"/>
            <a:ext cx="5410200" cy="1143000"/>
          </a:xfrm>
        </p:spPr>
        <p:txBody>
          <a:bodyPr>
            <a:normAutofit/>
          </a:bodyPr>
          <a:lstStyle/>
          <a:p>
            <a:pPr fontAlgn="auto">
              <a:spcAft>
                <a:spcPts val="0"/>
              </a:spcAft>
              <a:defRPr/>
            </a:pPr>
            <a:r>
              <a:rPr lang="en-IN" sz="3600" dirty="0" smtClean="0">
                <a:solidFill>
                  <a:schemeClr val="tx2">
                    <a:lumMod val="50000"/>
                  </a:schemeClr>
                </a:solidFill>
                <a:latin typeface="Forte" pitchFamily="66" charset="0"/>
              </a:rPr>
              <a:t>Introduction</a:t>
            </a:r>
            <a:endParaRPr lang="en-IN" dirty="0" smtClean="0">
              <a:solidFill>
                <a:schemeClr val="tx2">
                  <a:lumMod val="50000"/>
                </a:schemeClr>
              </a:solidFill>
              <a:latin typeface="Forte" pitchFamily="66" charset="0"/>
            </a:endParaRPr>
          </a:p>
        </p:txBody>
      </p:sp>
      <p:sp>
        <p:nvSpPr>
          <p:cNvPr id="15363" name="Content Placeholder 2"/>
          <p:cNvSpPr>
            <a:spLocks noGrp="1"/>
          </p:cNvSpPr>
          <p:nvPr>
            <p:ph idx="1"/>
          </p:nvPr>
        </p:nvSpPr>
        <p:spPr>
          <a:xfrm>
            <a:off x="685800" y="2057400"/>
            <a:ext cx="7772400" cy="3429000"/>
          </a:xfrm>
        </p:spPr>
        <p:txBody>
          <a:bodyPr>
            <a:normAutofit/>
          </a:bodyPr>
          <a:lstStyle/>
          <a:p>
            <a:r>
              <a:rPr lang="en-IN" sz="2800" dirty="0" smtClean="0"/>
              <a:t>Dental caries is an </a:t>
            </a:r>
            <a:r>
              <a:rPr lang="en-IN" sz="2800" b="1" dirty="0" smtClean="0"/>
              <a:t>infectious</a:t>
            </a:r>
            <a:r>
              <a:rPr lang="en-IN" sz="2800" dirty="0" smtClean="0"/>
              <a:t> microbial disease that begins as demineralization of inorganic portion of the tooth followed by destruction of organic portion leading to cavity formation.</a:t>
            </a:r>
          </a:p>
          <a:p>
            <a:endParaRPr lang="en-IN" sz="2800" dirty="0" smtClean="0"/>
          </a:p>
          <a:p>
            <a:r>
              <a:rPr lang="en-IN" sz="2800" dirty="0" smtClean="0"/>
              <a:t>Dental caries is a </a:t>
            </a:r>
            <a:r>
              <a:rPr lang="en-IN" sz="2800" b="1" dirty="0" err="1" smtClean="0"/>
              <a:t>multifactorial</a:t>
            </a:r>
            <a:r>
              <a:rPr lang="en-IN" sz="2800" dirty="0" smtClean="0"/>
              <a:t> disease. </a:t>
            </a:r>
          </a:p>
          <a:p>
            <a:endParaRPr lang="en-IN" sz="2800" dirty="0" smtClean="0"/>
          </a:p>
        </p:txBody>
      </p:sp>
      <p:sp>
        <p:nvSpPr>
          <p:cNvPr id="1536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2C8A5B7-23E6-4484-8290-A23E34B842A9}" type="slidenum">
              <a:rPr lang="en-US"/>
              <a:pPr/>
              <a:t>5</a:t>
            </a:fld>
            <a:endParaRPr lang="en-US"/>
          </a:p>
        </p:txBody>
      </p:sp>
      <p:pic>
        <p:nvPicPr>
          <p:cNvPr id="6" name="Picture 9" descr="Animation of the role of sugar in tooth decay"/>
          <p:cNvPicPr>
            <a:picLocks noChangeAspect="1" noChangeArrowheads="1" noCrop="1"/>
          </p:cNvPicPr>
          <p:nvPr/>
        </p:nvPicPr>
        <p:blipFill>
          <a:blip r:embed="rId2"/>
          <a:srcRect/>
          <a:stretch>
            <a:fillRect/>
          </a:stretch>
        </p:blipFill>
        <p:spPr bwMode="auto">
          <a:xfrm>
            <a:off x="6858000" y="4938132"/>
            <a:ext cx="1981200" cy="16912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a:xfrm>
            <a:off x="457200" y="1295400"/>
            <a:ext cx="7772400" cy="2895600"/>
          </a:xfrm>
        </p:spPr>
        <p:txBody>
          <a:bodyPr>
            <a:noAutofit/>
          </a:bodyPr>
          <a:lstStyle/>
          <a:p>
            <a:pPr algn="just"/>
            <a:r>
              <a:rPr lang="en-IN" sz="2800" dirty="0" smtClean="0"/>
              <a:t>Incubated at 37°C for 72 hours, the cultures are examined under a low-power microscope and the total colonies in 10 fields are recorded.</a:t>
            </a:r>
          </a:p>
          <a:p>
            <a:pPr algn="just"/>
            <a:endParaRPr lang="en-IN" sz="2800" dirty="0" smtClean="0"/>
          </a:p>
          <a:p>
            <a:pPr algn="just"/>
            <a:r>
              <a:rPr lang="en-IN" sz="2800" kern="0" dirty="0" smtClean="0">
                <a:solidFill>
                  <a:srgbClr val="000000"/>
                </a:solidFill>
              </a:rPr>
              <a:t>This test is an attempt to </a:t>
            </a:r>
            <a:r>
              <a:rPr lang="en-IN" sz="2800" kern="0" dirty="0" err="1" smtClean="0">
                <a:solidFill>
                  <a:srgbClr val="000000"/>
                </a:solidFill>
              </a:rPr>
              <a:t>semiquantitatively</a:t>
            </a:r>
            <a:r>
              <a:rPr lang="en-IN" sz="2800" kern="0" dirty="0" smtClean="0">
                <a:solidFill>
                  <a:srgbClr val="000000"/>
                </a:solidFill>
              </a:rPr>
              <a:t> screen the dental plaque for a </a:t>
            </a:r>
            <a:r>
              <a:rPr lang="en-IN" sz="2800" b="1" kern="0" dirty="0" smtClean="0">
                <a:solidFill>
                  <a:srgbClr val="000000"/>
                </a:solidFill>
              </a:rPr>
              <a:t>specific group of caries inducing streptococci</a:t>
            </a:r>
            <a:r>
              <a:rPr lang="en-IN" sz="2800" kern="0" dirty="0" smtClean="0">
                <a:solidFill>
                  <a:srgbClr val="000000"/>
                </a:solidFill>
              </a:rPr>
              <a:t>, </a:t>
            </a:r>
            <a:r>
              <a:rPr lang="en-IN" sz="2800" i="1" kern="0" dirty="0" smtClean="0">
                <a:solidFill>
                  <a:srgbClr val="000000"/>
                </a:solidFill>
              </a:rPr>
              <a:t>Streptococcus </a:t>
            </a:r>
            <a:r>
              <a:rPr lang="en-IN" sz="2800" i="1" kern="0" dirty="0" err="1" smtClean="0">
                <a:solidFill>
                  <a:srgbClr val="000000"/>
                </a:solidFill>
              </a:rPr>
              <a:t>mutans</a:t>
            </a:r>
            <a:r>
              <a:rPr lang="en-IN" sz="2800" i="1" kern="0" dirty="0" smtClean="0">
                <a:solidFill>
                  <a:srgbClr val="000000"/>
                </a:solidFill>
              </a:rPr>
              <a:t>.</a:t>
            </a:r>
            <a:endParaRPr lang="en-IN" sz="2800" kern="0" dirty="0" smtClean="0">
              <a:solidFill>
                <a:srgbClr val="000000"/>
              </a:solidFill>
            </a:endParaRPr>
          </a:p>
          <a:p>
            <a:pPr algn="just"/>
            <a:endParaRPr lang="en-IN" sz="2800" dirty="0" smtClean="0"/>
          </a:p>
          <a:p>
            <a:pPr algn="just"/>
            <a:endParaRPr lang="en-IN" sz="2800" dirty="0" smtClean="0"/>
          </a:p>
        </p:txBody>
      </p:sp>
      <p:sp>
        <p:nvSpPr>
          <p:cNvPr id="53251"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2A8C183-E8E3-4525-B38B-F3270E040CC7}" type="slidenum">
              <a:rPr lang="en-US"/>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762000" y="533400"/>
            <a:ext cx="7543800" cy="914400"/>
          </a:xfrm>
        </p:spPr>
        <p:txBody>
          <a:bodyPr/>
          <a:lstStyle/>
          <a:p>
            <a:pPr algn="ctr"/>
            <a:r>
              <a:rPr lang="en-IN" dirty="0" smtClean="0"/>
              <a:t>Plaque toothpick method</a:t>
            </a:r>
          </a:p>
        </p:txBody>
      </p:sp>
      <p:graphicFrame>
        <p:nvGraphicFramePr>
          <p:cNvPr id="5" name="Content Placeholder 4"/>
          <p:cNvGraphicFramePr>
            <a:graphicFrameLocks noGrp="1"/>
          </p:cNvGraphicFramePr>
          <p:nvPr>
            <p:ph idx="1"/>
          </p:nvPr>
        </p:nvGraphicFramePr>
        <p:xfrm>
          <a:off x="914400" y="1676400"/>
          <a:ext cx="7315200" cy="3657599"/>
        </p:xfrm>
        <a:graphic>
          <a:graphicData uri="http://schemas.openxmlformats.org/drawingml/2006/table">
            <a:tbl>
              <a:tblPr firstRow="1" bandRow="1">
                <a:tableStyleId>{9DCAF9ED-07DC-4A11-8D7F-57B35C25682E}</a:tableStyleId>
              </a:tblPr>
              <a:tblGrid>
                <a:gridCol w="2438400"/>
                <a:gridCol w="4876800"/>
              </a:tblGrid>
              <a:tr h="779489">
                <a:tc>
                  <a:txBody>
                    <a:bodyPr/>
                    <a:lstStyle/>
                    <a:p>
                      <a:pPr algn="ctr"/>
                      <a:r>
                        <a:rPr lang="en-IN" sz="2800" dirty="0" smtClean="0"/>
                        <a:t>Grade </a:t>
                      </a:r>
                      <a:endParaRPr lang="en-IN" sz="2800" dirty="0">
                        <a:solidFill>
                          <a:schemeClr val="tx1"/>
                        </a:solidFill>
                        <a:latin typeface="Footlight MT Light" pitchFamily="18" charset="0"/>
                      </a:endParaRPr>
                    </a:p>
                  </a:txBody>
                  <a:tcPr/>
                </a:tc>
                <a:tc>
                  <a:txBody>
                    <a:bodyPr/>
                    <a:lstStyle/>
                    <a:p>
                      <a:pPr algn="ctr"/>
                      <a:r>
                        <a:rPr lang="en-IN" sz="2800" dirty="0" smtClean="0"/>
                        <a:t>Colonies / 10 fields</a:t>
                      </a:r>
                      <a:endParaRPr lang="en-IN" sz="2800" dirty="0">
                        <a:solidFill>
                          <a:schemeClr val="tx1"/>
                        </a:solidFill>
                        <a:latin typeface="Footlight MT Light" pitchFamily="18" charset="0"/>
                      </a:endParaRPr>
                    </a:p>
                  </a:txBody>
                  <a:tcPr/>
                </a:tc>
              </a:tr>
              <a:tr h="959370">
                <a:tc>
                  <a:txBody>
                    <a:bodyPr/>
                    <a:lstStyle/>
                    <a:p>
                      <a:pPr algn="ctr"/>
                      <a:r>
                        <a:rPr lang="en-IN" sz="2800" dirty="0" smtClean="0"/>
                        <a:t>1</a:t>
                      </a:r>
                      <a:endParaRPr lang="en-IN" sz="2800" b="1" dirty="0">
                        <a:solidFill>
                          <a:schemeClr val="tx1"/>
                        </a:solidFill>
                        <a:latin typeface="Footlight MT Light" pitchFamily="18" charset="0"/>
                      </a:endParaRPr>
                    </a:p>
                  </a:txBody>
                  <a:tcPr/>
                </a:tc>
                <a:tc>
                  <a:txBody>
                    <a:bodyPr/>
                    <a:lstStyle/>
                    <a:p>
                      <a:pPr algn="ctr"/>
                      <a:r>
                        <a:rPr lang="en-IN" sz="2800" dirty="0" smtClean="0"/>
                        <a:t>None </a:t>
                      </a:r>
                      <a:endParaRPr lang="en-IN" sz="2800" dirty="0">
                        <a:solidFill>
                          <a:schemeClr val="tx1"/>
                        </a:solidFill>
                        <a:latin typeface="Footlight MT Light" pitchFamily="18" charset="0"/>
                      </a:endParaRPr>
                    </a:p>
                  </a:txBody>
                  <a:tcPr/>
                </a:tc>
              </a:tr>
              <a:tr h="959370">
                <a:tc>
                  <a:txBody>
                    <a:bodyPr/>
                    <a:lstStyle/>
                    <a:p>
                      <a:pPr algn="ctr"/>
                      <a:r>
                        <a:rPr lang="en-IN" sz="2800" dirty="0" smtClean="0"/>
                        <a:t>2</a:t>
                      </a:r>
                      <a:endParaRPr lang="en-IN" sz="2800" b="1" dirty="0">
                        <a:solidFill>
                          <a:schemeClr val="tx1"/>
                        </a:solidFill>
                        <a:latin typeface="Footlight MT Light" pitchFamily="18" charset="0"/>
                      </a:endParaRPr>
                    </a:p>
                  </a:txBody>
                  <a:tcPr/>
                </a:tc>
                <a:tc>
                  <a:txBody>
                    <a:bodyPr/>
                    <a:lstStyle/>
                    <a:p>
                      <a:pPr algn="ctr"/>
                      <a:r>
                        <a:rPr lang="en-IN" sz="2800" dirty="0" smtClean="0"/>
                        <a:t>&lt; 8</a:t>
                      </a:r>
                      <a:endParaRPr lang="en-IN" sz="2800" dirty="0">
                        <a:solidFill>
                          <a:schemeClr val="tx1"/>
                        </a:solidFill>
                        <a:latin typeface="Footlight MT Light" pitchFamily="18" charset="0"/>
                      </a:endParaRPr>
                    </a:p>
                  </a:txBody>
                  <a:tcPr/>
                </a:tc>
              </a:tr>
              <a:tr h="959370">
                <a:tc>
                  <a:txBody>
                    <a:bodyPr/>
                    <a:lstStyle/>
                    <a:p>
                      <a:pPr algn="ctr"/>
                      <a:r>
                        <a:rPr lang="en-IN" sz="2800" dirty="0" smtClean="0"/>
                        <a:t>3</a:t>
                      </a:r>
                      <a:endParaRPr lang="en-IN" sz="2800" b="1" dirty="0">
                        <a:solidFill>
                          <a:schemeClr val="tx1"/>
                        </a:solidFill>
                        <a:latin typeface="Footlight MT Light" pitchFamily="18" charset="0"/>
                      </a:endParaRPr>
                    </a:p>
                  </a:txBody>
                  <a:tcPr/>
                </a:tc>
                <a:tc>
                  <a:txBody>
                    <a:bodyPr/>
                    <a:lstStyle/>
                    <a:p>
                      <a:pPr algn="ctr"/>
                      <a:r>
                        <a:rPr lang="en-IN" sz="2800" u="none" dirty="0" smtClean="0"/>
                        <a:t>≥8</a:t>
                      </a:r>
                      <a:endParaRPr lang="en-IN" sz="2800" u="sng" dirty="0">
                        <a:solidFill>
                          <a:schemeClr val="tx1"/>
                        </a:solidFill>
                        <a:latin typeface="Footlight MT Light" pitchFamily="18" charset="0"/>
                      </a:endParaRPr>
                    </a:p>
                  </a:txBody>
                  <a:tcPr/>
                </a:tc>
              </a:tr>
            </a:tbl>
          </a:graphicData>
        </a:graphic>
      </p:graphicFrame>
      <p:sp>
        <p:nvSpPr>
          <p:cNvPr id="5429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3C30DCB-48E1-48AA-9312-8EA5568C5C96}" type="slidenum">
              <a:rPr lang="en-US"/>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normAutofit/>
          </a:bodyPr>
          <a:lstStyle/>
          <a:p>
            <a:pPr algn="ctr"/>
            <a:r>
              <a:rPr lang="en-IN" dirty="0" smtClean="0">
                <a:solidFill>
                  <a:srgbClr val="FFFF00"/>
                </a:solidFill>
              </a:rPr>
              <a:t>b. Saliva/Tongue Blade Method:</a:t>
            </a:r>
          </a:p>
        </p:txBody>
      </p:sp>
      <p:sp>
        <p:nvSpPr>
          <p:cNvPr id="55299" name="Content Placeholder 2"/>
          <p:cNvSpPr>
            <a:spLocks noGrp="1"/>
          </p:cNvSpPr>
          <p:nvPr>
            <p:ph idx="1"/>
          </p:nvPr>
        </p:nvSpPr>
        <p:spPr>
          <a:xfrm>
            <a:off x="533400" y="1905000"/>
            <a:ext cx="7848600" cy="4191000"/>
          </a:xfrm>
        </p:spPr>
        <p:txBody>
          <a:bodyPr>
            <a:normAutofit/>
          </a:bodyPr>
          <a:lstStyle/>
          <a:p>
            <a:pPr algn="just"/>
            <a:r>
              <a:rPr lang="en-IN" sz="2800" dirty="0" smtClean="0"/>
              <a:t>Saliva/ tongue blade method estimates the </a:t>
            </a:r>
            <a:r>
              <a:rPr lang="en-IN" sz="2800" b="1" dirty="0" smtClean="0"/>
              <a:t>numbers</a:t>
            </a:r>
            <a:r>
              <a:rPr lang="en-IN" sz="2800" dirty="0" smtClean="0"/>
              <a:t> of S. </a:t>
            </a:r>
            <a:r>
              <a:rPr lang="en-IN" sz="2800" i="1" dirty="0" err="1" smtClean="0"/>
              <a:t>mutans</a:t>
            </a:r>
            <a:r>
              <a:rPr lang="en-IN" sz="2800" i="1" dirty="0" smtClean="0"/>
              <a:t> </a:t>
            </a:r>
            <a:r>
              <a:rPr lang="en-IN" sz="2800" dirty="0" smtClean="0"/>
              <a:t>in mixed paraffin-stimulated saliva when cultured on </a:t>
            </a:r>
            <a:r>
              <a:rPr lang="en-IN" sz="2800" b="1" dirty="0" err="1" smtClean="0"/>
              <a:t>mitis</a:t>
            </a:r>
            <a:r>
              <a:rPr lang="en-IN" sz="2800" b="1" dirty="0" smtClean="0"/>
              <a:t> - </a:t>
            </a:r>
            <a:r>
              <a:rPr lang="en-IN" sz="2800" b="1" dirty="0" err="1" smtClean="0"/>
              <a:t>salivarius</a:t>
            </a:r>
            <a:r>
              <a:rPr lang="en-IN" sz="2800" b="1" dirty="0" smtClean="0"/>
              <a:t> </a:t>
            </a:r>
            <a:r>
              <a:rPr lang="en-IN" sz="2800" b="1" dirty="0" err="1" smtClean="0"/>
              <a:t>bacitracin</a:t>
            </a:r>
            <a:r>
              <a:rPr lang="en-IN" sz="2800" b="1" dirty="0" smtClean="0"/>
              <a:t> (MSB)agar</a:t>
            </a:r>
            <a:r>
              <a:rPr lang="en-IN" sz="2800" dirty="0" smtClean="0"/>
              <a:t>.</a:t>
            </a:r>
          </a:p>
        </p:txBody>
      </p:sp>
      <p:sp>
        <p:nvSpPr>
          <p:cNvPr id="5530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12ABD13-0FED-4A30-BC62-8A120C295405}" type="slidenum">
              <a:rPr lang="en-US"/>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457200" y="274638"/>
            <a:ext cx="3505200" cy="1143000"/>
          </a:xfrm>
        </p:spPr>
        <p:txBody>
          <a:bodyPr>
            <a:normAutofit/>
          </a:bodyPr>
          <a:lstStyle/>
          <a:p>
            <a:r>
              <a:rPr lang="en-IN" sz="4000" b="1" dirty="0" smtClean="0"/>
              <a:t>Procedure</a:t>
            </a:r>
          </a:p>
        </p:txBody>
      </p:sp>
      <p:sp>
        <p:nvSpPr>
          <p:cNvPr id="56323" name="Content Placeholder 2"/>
          <p:cNvSpPr>
            <a:spLocks noGrp="1"/>
          </p:cNvSpPr>
          <p:nvPr>
            <p:ph idx="1"/>
          </p:nvPr>
        </p:nvSpPr>
        <p:spPr>
          <a:xfrm>
            <a:off x="533400" y="1524000"/>
            <a:ext cx="8153400" cy="4378325"/>
          </a:xfrm>
        </p:spPr>
        <p:txBody>
          <a:bodyPr>
            <a:normAutofit/>
          </a:bodyPr>
          <a:lstStyle/>
          <a:p>
            <a:pPr algn="just">
              <a:buFont typeface="Wingdings" pitchFamily="2" charset="2"/>
              <a:buChar char="q"/>
            </a:pPr>
            <a:r>
              <a:rPr lang="en-IN" sz="2800" dirty="0" smtClean="0"/>
              <a:t>The subjects chew paraffin for one minute to displace plaque microorganisms, thereby increasing the proportion of plaque microorganisms in the saliva. </a:t>
            </a:r>
          </a:p>
          <a:p>
            <a:pPr algn="just"/>
            <a:endParaRPr lang="en-IN" sz="2800" dirty="0" smtClean="0"/>
          </a:p>
        </p:txBody>
      </p:sp>
      <p:sp>
        <p:nvSpPr>
          <p:cNvPr id="5632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379B6B1-4625-4977-89C3-FCEBED1299B4}" type="slidenum">
              <a:rPr lang="en-US"/>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2"/>
          <p:cNvSpPr>
            <a:spLocks noGrp="1"/>
          </p:cNvSpPr>
          <p:nvPr>
            <p:ph idx="1"/>
          </p:nvPr>
        </p:nvSpPr>
        <p:spPr>
          <a:xfrm>
            <a:off x="533400" y="1676400"/>
            <a:ext cx="7772400" cy="4378325"/>
          </a:xfrm>
        </p:spPr>
        <p:txBody>
          <a:bodyPr>
            <a:normAutofit/>
          </a:bodyPr>
          <a:lstStyle/>
          <a:p>
            <a:pPr algn="just">
              <a:buFont typeface="Wingdings" pitchFamily="2" charset="2"/>
              <a:buChar char="q"/>
            </a:pPr>
            <a:r>
              <a:rPr lang="en-IN" sz="2800" dirty="0" smtClean="0"/>
              <a:t>The subjects are given a sterile tongue blade, which they rotate in their mouth 10 times, so that both sides of the tongue blade are thoroughly inoculated by the subject's flora.</a:t>
            </a:r>
          </a:p>
          <a:p>
            <a:pPr algn="just"/>
            <a:endParaRPr lang="en-IN" sz="2800" dirty="0" smtClean="0"/>
          </a:p>
        </p:txBody>
      </p:sp>
      <p:sp>
        <p:nvSpPr>
          <p:cNvPr id="57347"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53E27BC-A056-4CF0-8F3E-EBAF9F203C3E}" type="slidenum">
              <a:rPr lang="en-US"/>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087E769-9787-49C2-BCF5-BBF7778D5A61}" type="slidenum">
              <a:rPr lang="en-US"/>
              <a:pPr/>
              <a:t>55</a:t>
            </a:fld>
            <a:endParaRPr lang="en-US"/>
          </a:p>
        </p:txBody>
      </p:sp>
      <p:sp>
        <p:nvSpPr>
          <p:cNvPr id="7" name="TextBox 6"/>
          <p:cNvSpPr txBox="1"/>
          <p:nvPr/>
        </p:nvSpPr>
        <p:spPr>
          <a:xfrm>
            <a:off x="457200" y="987425"/>
            <a:ext cx="7924800" cy="3127375"/>
          </a:xfrm>
          <a:prstGeom prst="rect">
            <a:avLst/>
          </a:prstGeom>
          <a:noFill/>
        </p:spPr>
        <p:txBody>
          <a:bodyPr>
            <a:spAutoFit/>
          </a:bodyPr>
          <a:lstStyle/>
          <a:p>
            <a:pPr marL="342900" indent="-342900" algn="just" eaLnBrk="0" hangingPunct="0">
              <a:spcBef>
                <a:spcPct val="20000"/>
              </a:spcBef>
              <a:buClr>
                <a:srgbClr val="000000"/>
              </a:buClr>
              <a:buSzPct val="80000"/>
              <a:buFont typeface="Wingdings" pitchFamily="2" charset="2"/>
              <a:buChar char="q"/>
              <a:defRPr/>
            </a:pPr>
            <a:r>
              <a:rPr lang="en-IN" sz="2800" kern="0" dirty="0">
                <a:solidFill>
                  <a:srgbClr val="000000"/>
                </a:solidFill>
                <a:latin typeface="Calibri" pitchFamily="34" charset="0"/>
              </a:rPr>
              <a:t>Excess of saliva is removed by withdrawing the tongue blade through closed lips. </a:t>
            </a:r>
          </a:p>
          <a:p>
            <a:pPr marL="342900" indent="-342900" algn="just" eaLnBrk="0" hangingPunct="0">
              <a:spcBef>
                <a:spcPct val="20000"/>
              </a:spcBef>
              <a:buClr>
                <a:srgbClr val="000000"/>
              </a:buClr>
              <a:buSzPct val="80000"/>
              <a:buFont typeface="Wingdings" pitchFamily="2" charset="2"/>
              <a:buChar char="q"/>
              <a:defRPr/>
            </a:pPr>
            <a:endParaRPr lang="en-IN" sz="2800" kern="0" dirty="0">
              <a:solidFill>
                <a:srgbClr val="000000"/>
              </a:solidFill>
              <a:latin typeface="Calibri" pitchFamily="34" charset="0"/>
            </a:endParaRPr>
          </a:p>
          <a:p>
            <a:pPr marL="342900" indent="-342900" algn="just" eaLnBrk="0" hangingPunct="0">
              <a:spcBef>
                <a:spcPct val="20000"/>
              </a:spcBef>
              <a:buClr>
                <a:srgbClr val="000000"/>
              </a:buClr>
              <a:buSzPct val="80000"/>
              <a:buFont typeface="Wingdings" pitchFamily="2" charset="2"/>
              <a:buChar char="q"/>
              <a:defRPr/>
            </a:pPr>
            <a:r>
              <a:rPr lang="en-IN" sz="2800" kern="0" dirty="0">
                <a:solidFill>
                  <a:srgbClr val="000000"/>
                </a:solidFill>
                <a:latin typeface="Calibri" pitchFamily="34" charset="0"/>
              </a:rPr>
              <a:t>Both sides of the tongue blade are then pressed onto an MSB agar in </a:t>
            </a:r>
            <a:r>
              <a:rPr lang="en-IN" sz="2800" kern="0" dirty="0" err="1">
                <a:solidFill>
                  <a:srgbClr val="000000"/>
                </a:solidFill>
                <a:latin typeface="Calibri" pitchFamily="34" charset="0"/>
              </a:rPr>
              <a:t>petri</a:t>
            </a:r>
            <a:r>
              <a:rPr lang="en-IN" sz="2800" kern="0" dirty="0">
                <a:solidFill>
                  <a:srgbClr val="000000"/>
                </a:solidFill>
                <a:latin typeface="Calibri" pitchFamily="34" charset="0"/>
              </a:rPr>
              <a:t> dish, and then incubated at 37°C for 48 hours.</a:t>
            </a:r>
          </a:p>
          <a:p>
            <a:pPr algn="just">
              <a:defRPr/>
            </a:pPr>
            <a:endParaRPr lang="en-IN" dirty="0">
              <a:latin typeface="Calibri"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normAutofit fontScale="90000"/>
          </a:bodyPr>
          <a:lstStyle/>
          <a:p>
            <a:pPr fontAlgn="auto">
              <a:spcAft>
                <a:spcPts val="0"/>
              </a:spcAft>
              <a:defRPr/>
            </a:pPr>
            <a:r>
              <a:rPr lang="en-IN" dirty="0" smtClean="0">
                <a:solidFill>
                  <a:srgbClr val="FFFF00"/>
                </a:solidFill>
              </a:rPr>
              <a:t>c. Strep </a:t>
            </a:r>
            <a:r>
              <a:rPr lang="en-IN" dirty="0" err="1" smtClean="0">
                <a:solidFill>
                  <a:srgbClr val="FFFF00"/>
                </a:solidFill>
              </a:rPr>
              <a:t>mutans</a:t>
            </a:r>
            <a:r>
              <a:rPr lang="en-IN" dirty="0" smtClean="0">
                <a:solidFill>
                  <a:srgbClr val="FFFF00"/>
                </a:solidFill>
              </a:rPr>
              <a:t> Adherence Method:</a:t>
            </a:r>
          </a:p>
        </p:txBody>
      </p:sp>
      <p:sp>
        <p:nvSpPr>
          <p:cNvPr id="56323" name="Content Placeholder 2"/>
          <p:cNvSpPr>
            <a:spLocks noGrp="1"/>
          </p:cNvSpPr>
          <p:nvPr>
            <p:ph idx="1"/>
          </p:nvPr>
        </p:nvSpPr>
        <p:spPr/>
        <p:txBody>
          <a:bodyPr>
            <a:normAutofit/>
          </a:bodyPr>
          <a:lstStyle/>
          <a:p>
            <a:pPr marL="365760" indent="-256032" algn="just" fontAlgn="auto">
              <a:spcAft>
                <a:spcPts val="0"/>
              </a:spcAft>
              <a:buClr>
                <a:schemeClr val="accent3"/>
              </a:buClr>
              <a:buFont typeface="Wingdings 3"/>
              <a:buChar char=""/>
              <a:defRPr/>
            </a:pPr>
            <a:r>
              <a:rPr lang="en-IN" sz="2800" dirty="0" smtClean="0"/>
              <a:t>Developed for use with </a:t>
            </a:r>
            <a:r>
              <a:rPr lang="en-IN" sz="2800" b="1" dirty="0" smtClean="0"/>
              <a:t>large number of school children</a:t>
            </a:r>
            <a:r>
              <a:rPr lang="en-IN" sz="2800" dirty="0" smtClean="0"/>
              <a:t> and avoids necessary collection of saliva.</a:t>
            </a:r>
          </a:p>
          <a:p>
            <a:pPr marL="365760" indent="-256032" algn="just" fontAlgn="auto">
              <a:spcAft>
                <a:spcPts val="0"/>
              </a:spcAft>
              <a:buClr>
                <a:schemeClr val="accent3"/>
              </a:buClr>
              <a:buFont typeface="Wingdings 3"/>
              <a:buChar char=""/>
              <a:defRPr/>
            </a:pPr>
            <a:endParaRPr lang="en-IN" sz="2800" dirty="0" smtClean="0"/>
          </a:p>
          <a:p>
            <a:pPr marL="365760" indent="-256032" algn="just" fontAlgn="auto">
              <a:spcAft>
                <a:spcPts val="0"/>
              </a:spcAft>
              <a:buClr>
                <a:schemeClr val="accent3"/>
              </a:buClr>
              <a:buFont typeface="Wingdings 3"/>
              <a:buChar char=""/>
              <a:defRPr/>
            </a:pPr>
            <a:r>
              <a:rPr lang="en-IN" sz="2800" dirty="0" smtClean="0"/>
              <a:t>This test categorises salivary samples based on the ability of </a:t>
            </a:r>
            <a:r>
              <a:rPr lang="en-IN" sz="2800" i="1" dirty="0" err="1" smtClean="0"/>
              <a:t>S.mutans</a:t>
            </a:r>
            <a:r>
              <a:rPr lang="en-IN" sz="2800" dirty="0" smtClean="0"/>
              <a:t> to </a:t>
            </a:r>
            <a:r>
              <a:rPr lang="en-IN" sz="2800" b="1" dirty="0" smtClean="0"/>
              <a:t>adhere</a:t>
            </a:r>
            <a:r>
              <a:rPr lang="en-IN" sz="2800" dirty="0" smtClean="0"/>
              <a:t> to glass surfaces when grown in </a:t>
            </a:r>
            <a:r>
              <a:rPr lang="en-IN" sz="2800" b="1" dirty="0" smtClean="0">
                <a:solidFill>
                  <a:schemeClr val="tx2">
                    <a:lumMod val="75000"/>
                  </a:schemeClr>
                </a:solidFill>
              </a:rPr>
              <a:t>sucrose- containing broth.</a:t>
            </a:r>
          </a:p>
        </p:txBody>
      </p:sp>
      <p:sp>
        <p:nvSpPr>
          <p:cNvPr id="5939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FAB12A7-37B7-4B15-AFEE-651FC53314DD}" type="slidenum">
              <a:rPr lang="en-US"/>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457200" y="304800"/>
            <a:ext cx="3733800" cy="762000"/>
          </a:xfrm>
        </p:spPr>
        <p:txBody>
          <a:bodyPr>
            <a:normAutofit/>
          </a:bodyPr>
          <a:lstStyle/>
          <a:p>
            <a:r>
              <a:rPr lang="en-IN" dirty="0" smtClean="0"/>
              <a:t>Procedure: </a:t>
            </a:r>
          </a:p>
        </p:txBody>
      </p:sp>
      <p:sp>
        <p:nvSpPr>
          <p:cNvPr id="6042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E6725A6-47EA-43EE-ADA1-5093A771C202}" type="slidenum">
              <a:rPr lang="en-US"/>
              <a:pPr/>
              <a:t>57</a:t>
            </a:fld>
            <a:endParaRPr lang="en-US"/>
          </a:p>
        </p:txBody>
      </p:sp>
      <p:sp>
        <p:nvSpPr>
          <p:cNvPr id="6" name="TextBox 5"/>
          <p:cNvSpPr txBox="1"/>
          <p:nvPr/>
        </p:nvSpPr>
        <p:spPr>
          <a:xfrm>
            <a:off x="304800" y="1487638"/>
            <a:ext cx="8153400" cy="4074962"/>
          </a:xfrm>
          <a:prstGeom prst="rect">
            <a:avLst/>
          </a:prstGeom>
          <a:noFill/>
        </p:spPr>
        <p:txBody>
          <a:bodyPr wrap="square">
            <a:spAutoFit/>
          </a:bodyPr>
          <a:lstStyle/>
          <a:p>
            <a:pPr marL="342900" indent="-342900" algn="just" eaLnBrk="0" hangingPunct="0">
              <a:spcBef>
                <a:spcPct val="20000"/>
              </a:spcBef>
              <a:buClr>
                <a:srgbClr val="000000"/>
              </a:buClr>
              <a:buSzPct val="80000"/>
              <a:buFont typeface="Wingdings" pitchFamily="2" charset="2"/>
              <a:buChar char="q"/>
              <a:defRPr/>
            </a:pPr>
            <a:r>
              <a:rPr lang="en-IN" sz="2800" kern="0" dirty="0">
                <a:solidFill>
                  <a:srgbClr val="000000"/>
                </a:solidFill>
                <a:cs typeface="+mn-cs"/>
              </a:rPr>
              <a:t>Unstimulated(0.1ml) saliva is inoculated in MSB broth. </a:t>
            </a:r>
            <a:endParaRPr lang="en-IN" sz="2800" kern="0" dirty="0" smtClean="0">
              <a:solidFill>
                <a:srgbClr val="000000"/>
              </a:solidFill>
              <a:cs typeface="+mn-cs"/>
            </a:endParaRPr>
          </a:p>
          <a:p>
            <a:pPr marL="342900" indent="-342900" algn="just" eaLnBrk="0" hangingPunct="0">
              <a:spcBef>
                <a:spcPct val="20000"/>
              </a:spcBef>
              <a:buClr>
                <a:srgbClr val="000000"/>
              </a:buClr>
              <a:buSzPct val="80000"/>
              <a:buFont typeface="Wingdings" pitchFamily="2" charset="2"/>
              <a:buChar char="q"/>
              <a:defRPr/>
            </a:pPr>
            <a:r>
              <a:rPr lang="en-IN" sz="2800" dirty="0" smtClean="0"/>
              <a:t>Inoculated tubes are set at 6° angle and incubated at 37°C for 24 hours. </a:t>
            </a:r>
          </a:p>
          <a:p>
            <a:pPr marL="342900" indent="-342900" algn="just" eaLnBrk="0" hangingPunct="0">
              <a:spcBef>
                <a:spcPct val="20000"/>
              </a:spcBef>
              <a:buClr>
                <a:srgbClr val="000000"/>
              </a:buClr>
              <a:buSzPct val="80000"/>
              <a:buFont typeface="Wingdings" pitchFamily="2" charset="2"/>
              <a:buChar char="q"/>
              <a:defRPr/>
            </a:pPr>
            <a:r>
              <a:rPr lang="en-IN" sz="2800" kern="0" dirty="0" smtClean="0">
                <a:solidFill>
                  <a:srgbClr val="000000"/>
                </a:solidFill>
              </a:rPr>
              <a:t>After growth has been observed, the supernatant medium is removed and the cells adhering to the glass surface are examined macroscopically.</a:t>
            </a:r>
            <a:endParaRPr lang="en-IN" sz="2800" dirty="0" smtClean="0"/>
          </a:p>
          <a:p>
            <a:pPr marL="342900" indent="-342900" algn="just" eaLnBrk="0" hangingPunct="0">
              <a:spcBef>
                <a:spcPct val="20000"/>
              </a:spcBef>
              <a:buClr>
                <a:srgbClr val="000000"/>
              </a:buClr>
              <a:buSzPct val="80000"/>
              <a:buFontTx/>
              <a:buChar char="•"/>
              <a:defRPr/>
            </a:pPr>
            <a:endParaRPr lang="en-IN" sz="2800" kern="0" dirty="0">
              <a:solidFill>
                <a:srgbClr val="000000"/>
              </a:solidFill>
              <a:cs typeface="+mn-cs"/>
            </a:endParaRPr>
          </a:p>
          <a:p>
            <a:pPr algn="just">
              <a:defRPr/>
            </a:pPr>
            <a:endParaRPr lang="en-IN"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762000" y="457200"/>
            <a:ext cx="7543800" cy="990600"/>
          </a:xfrm>
        </p:spPr>
        <p:txBody>
          <a:bodyPr>
            <a:normAutofit fontScale="90000"/>
          </a:bodyPr>
          <a:lstStyle/>
          <a:p>
            <a:pPr algn="ctr" fontAlgn="auto">
              <a:spcAft>
                <a:spcPts val="0"/>
              </a:spcAft>
              <a:defRPr/>
            </a:pPr>
            <a:r>
              <a:rPr lang="en-IN" smtClean="0"/>
              <a:t>Strep mutans Adherence Method</a:t>
            </a:r>
          </a:p>
        </p:txBody>
      </p:sp>
      <p:graphicFrame>
        <p:nvGraphicFramePr>
          <p:cNvPr id="5" name="Content Placeholder 4"/>
          <p:cNvGraphicFramePr>
            <a:graphicFrameLocks noGrp="1"/>
          </p:cNvGraphicFramePr>
          <p:nvPr>
            <p:ph idx="1"/>
          </p:nvPr>
        </p:nvGraphicFramePr>
        <p:xfrm>
          <a:off x="304800" y="1524000"/>
          <a:ext cx="8534400" cy="4953000"/>
        </p:xfrm>
        <a:graphic>
          <a:graphicData uri="http://schemas.openxmlformats.org/drawingml/2006/table">
            <a:tbl>
              <a:tblPr firstRow="1" bandRow="1">
                <a:tableStyleId>{21E4AEA4-8DFA-4A89-87EB-49C32662AFE0}</a:tableStyleId>
              </a:tblPr>
              <a:tblGrid>
                <a:gridCol w="1962912"/>
                <a:gridCol w="6571488"/>
              </a:tblGrid>
              <a:tr h="948509">
                <a:tc>
                  <a:txBody>
                    <a:bodyPr/>
                    <a:lstStyle/>
                    <a:p>
                      <a:pPr algn="ctr"/>
                      <a:r>
                        <a:rPr lang="en-IN" sz="2800" dirty="0" smtClean="0">
                          <a:solidFill>
                            <a:schemeClr val="tx1"/>
                          </a:solidFill>
                          <a:latin typeface="+mn-lt"/>
                        </a:rPr>
                        <a:t>Symbol</a:t>
                      </a:r>
                      <a:endParaRPr lang="en-IN" sz="2800" dirty="0">
                        <a:solidFill>
                          <a:schemeClr val="tx1"/>
                        </a:solidFill>
                        <a:latin typeface="+mn-lt"/>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IN" sz="2800" dirty="0" smtClean="0">
                          <a:solidFill>
                            <a:schemeClr val="tx1"/>
                          </a:solidFill>
                          <a:latin typeface="+mn-lt"/>
                        </a:rPr>
                        <a:t>Interpretation </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948509">
                <a:tc>
                  <a:txBody>
                    <a:bodyPr/>
                    <a:lstStyle/>
                    <a:p>
                      <a:pPr algn="ctr"/>
                      <a:r>
                        <a:rPr lang="en-IN" sz="2800" b="1" dirty="0" smtClean="0">
                          <a:solidFill>
                            <a:schemeClr val="tx1"/>
                          </a:solidFill>
                          <a:latin typeface="+mn-lt"/>
                        </a:rPr>
                        <a:t>_</a:t>
                      </a:r>
                      <a:endParaRPr lang="en-IN" sz="2800" b="1" dirty="0">
                        <a:solidFill>
                          <a:schemeClr val="tx1"/>
                        </a:solidFill>
                        <a:latin typeface="+mn-lt"/>
                      </a:endParaRPr>
                    </a:p>
                  </a:txBody>
                  <a:tcPr>
                    <a:lnL w="12700" cap="flat" cmpd="sng" algn="ctr">
                      <a:solidFill>
                        <a:schemeClr val="tx1"/>
                      </a:solidFill>
                      <a:prstDash val="solid"/>
                      <a:round/>
                      <a:headEnd type="none" w="med" len="med"/>
                      <a:tailEnd type="none" w="med" len="med"/>
                    </a:lnL>
                  </a:tcPr>
                </a:tc>
                <a:tc>
                  <a:txBody>
                    <a:bodyPr/>
                    <a:lstStyle/>
                    <a:p>
                      <a:pPr algn="ctr"/>
                      <a:r>
                        <a:rPr lang="en-IN" sz="2800" b="1" dirty="0" smtClean="0">
                          <a:solidFill>
                            <a:schemeClr val="tx1"/>
                          </a:solidFill>
                          <a:latin typeface="+mn-lt"/>
                        </a:rPr>
                        <a:t>No</a:t>
                      </a:r>
                      <a:r>
                        <a:rPr lang="en-IN" sz="2800" dirty="0" smtClean="0">
                          <a:solidFill>
                            <a:schemeClr val="tx1"/>
                          </a:solidFill>
                          <a:latin typeface="+mn-lt"/>
                        </a:rPr>
                        <a:t> growth expressed</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tcPr>
                </a:tc>
              </a:tr>
              <a:tr h="1158964">
                <a:tc>
                  <a:txBody>
                    <a:bodyPr/>
                    <a:lstStyle/>
                    <a:p>
                      <a:pPr algn="ctr"/>
                      <a:r>
                        <a:rPr lang="en-IN" sz="2800" b="1" dirty="0" smtClean="0">
                          <a:solidFill>
                            <a:schemeClr val="tx1"/>
                          </a:solidFill>
                          <a:latin typeface="+mn-lt"/>
                        </a:rPr>
                        <a:t>+</a:t>
                      </a:r>
                      <a:endParaRPr lang="en-IN" sz="2800" b="1" dirty="0">
                        <a:solidFill>
                          <a:schemeClr val="tx1"/>
                        </a:solidFill>
                        <a:latin typeface="+mn-lt"/>
                      </a:endParaRPr>
                    </a:p>
                  </a:txBody>
                  <a:tcPr>
                    <a:lnL w="12700" cap="flat" cmpd="sng" algn="ctr">
                      <a:solidFill>
                        <a:schemeClr val="tx1"/>
                      </a:solidFill>
                      <a:prstDash val="solid"/>
                      <a:round/>
                      <a:headEnd type="none" w="med" len="med"/>
                      <a:tailEnd type="none" w="med" len="med"/>
                    </a:lnL>
                  </a:tcPr>
                </a:tc>
                <a:tc>
                  <a:txBody>
                    <a:bodyPr/>
                    <a:lstStyle/>
                    <a:p>
                      <a:pPr algn="ctr"/>
                      <a:r>
                        <a:rPr lang="en-IN" sz="2800" dirty="0" smtClean="0">
                          <a:solidFill>
                            <a:schemeClr val="tx1"/>
                          </a:solidFill>
                          <a:latin typeface="+mn-lt"/>
                        </a:rPr>
                        <a:t>A </a:t>
                      </a:r>
                      <a:r>
                        <a:rPr lang="en-IN" sz="2800" b="1" dirty="0" smtClean="0">
                          <a:solidFill>
                            <a:schemeClr val="tx1"/>
                          </a:solidFill>
                          <a:latin typeface="+mn-lt"/>
                        </a:rPr>
                        <a:t>few</a:t>
                      </a:r>
                      <a:r>
                        <a:rPr lang="en-IN" sz="2800" dirty="0" smtClean="0">
                          <a:solidFill>
                            <a:schemeClr val="tx1"/>
                          </a:solidFill>
                          <a:latin typeface="+mn-lt"/>
                        </a:rPr>
                        <a:t> deposits</a:t>
                      </a:r>
                      <a:r>
                        <a:rPr lang="en-IN" sz="2800" baseline="0" dirty="0" smtClean="0">
                          <a:solidFill>
                            <a:schemeClr val="tx1"/>
                          </a:solidFill>
                          <a:latin typeface="+mn-lt"/>
                        </a:rPr>
                        <a:t> ranging from 1 – 10 X 10 </a:t>
                      </a:r>
                      <a:r>
                        <a:rPr lang="en-IN" sz="2800" baseline="30000" dirty="0" smtClean="0">
                          <a:solidFill>
                            <a:schemeClr val="tx1"/>
                          </a:solidFill>
                          <a:latin typeface="+mn-lt"/>
                        </a:rPr>
                        <a:t>4</a:t>
                      </a:r>
                      <a:r>
                        <a:rPr lang="en-IN" sz="2800" baseline="0" dirty="0" smtClean="0">
                          <a:solidFill>
                            <a:schemeClr val="tx1"/>
                          </a:solidFill>
                          <a:latin typeface="+mn-lt"/>
                        </a:rPr>
                        <a:t> CFU / ml</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tcPr>
                </a:tc>
              </a:tr>
              <a:tr h="948509">
                <a:tc>
                  <a:txBody>
                    <a:bodyPr/>
                    <a:lstStyle/>
                    <a:p>
                      <a:pPr algn="ctr"/>
                      <a:r>
                        <a:rPr lang="en-IN" sz="2800" b="1" dirty="0" smtClean="0">
                          <a:solidFill>
                            <a:schemeClr val="tx1"/>
                          </a:solidFill>
                          <a:latin typeface="+mn-lt"/>
                        </a:rPr>
                        <a:t>++</a:t>
                      </a:r>
                      <a:endParaRPr lang="en-IN" sz="2800" b="1" dirty="0">
                        <a:solidFill>
                          <a:schemeClr val="tx1"/>
                        </a:solidFill>
                        <a:latin typeface="+mn-lt"/>
                      </a:endParaRPr>
                    </a:p>
                  </a:txBody>
                  <a:tcPr>
                    <a:lnL w="12700" cap="flat" cmpd="sng" algn="ctr">
                      <a:solidFill>
                        <a:schemeClr val="tx1"/>
                      </a:solidFill>
                      <a:prstDash val="solid"/>
                      <a:round/>
                      <a:headEnd type="none" w="med" len="med"/>
                      <a:tailEnd type="none" w="med" len="med"/>
                    </a:lnL>
                  </a:tcPr>
                </a:tc>
                <a:tc>
                  <a:txBody>
                    <a:bodyPr/>
                    <a:lstStyle/>
                    <a:p>
                      <a:pPr algn="ctr"/>
                      <a:r>
                        <a:rPr lang="en-IN" sz="2800" b="1" dirty="0" smtClean="0">
                          <a:solidFill>
                            <a:schemeClr val="tx1"/>
                          </a:solidFill>
                          <a:latin typeface="+mn-lt"/>
                        </a:rPr>
                        <a:t>Scattered</a:t>
                      </a:r>
                      <a:r>
                        <a:rPr lang="en-IN" sz="2800" dirty="0" smtClean="0">
                          <a:solidFill>
                            <a:schemeClr val="tx1"/>
                          </a:solidFill>
                          <a:latin typeface="+mn-lt"/>
                        </a:rPr>
                        <a:t> deposits of small size</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tcPr>
                </a:tc>
              </a:tr>
              <a:tr h="948509">
                <a:tc>
                  <a:txBody>
                    <a:bodyPr/>
                    <a:lstStyle/>
                    <a:p>
                      <a:pPr algn="ctr"/>
                      <a:r>
                        <a:rPr lang="en-IN" sz="2800" b="1" dirty="0" smtClean="0">
                          <a:solidFill>
                            <a:schemeClr val="tx1"/>
                          </a:solidFill>
                          <a:latin typeface="+mn-lt"/>
                        </a:rPr>
                        <a:t>+++</a:t>
                      </a:r>
                      <a:endParaRPr lang="en-IN" sz="2800" b="1" dirty="0">
                        <a:solidFill>
                          <a:schemeClr val="tx1"/>
                        </a:solidFill>
                        <a:latin typeface="+mn-lt"/>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IN" sz="2800" dirty="0" smtClean="0">
                          <a:solidFill>
                            <a:schemeClr val="tx1"/>
                          </a:solidFill>
                          <a:latin typeface="+mn-lt"/>
                        </a:rPr>
                        <a:t>&gt; 20 X 10 </a:t>
                      </a:r>
                      <a:r>
                        <a:rPr lang="en-IN" sz="2800" baseline="30000" dirty="0" smtClean="0">
                          <a:solidFill>
                            <a:schemeClr val="tx1"/>
                          </a:solidFill>
                          <a:latin typeface="+mn-lt"/>
                        </a:rPr>
                        <a:t>4</a:t>
                      </a:r>
                      <a:r>
                        <a:rPr lang="en-IN" sz="2800" dirty="0" smtClean="0">
                          <a:solidFill>
                            <a:schemeClr val="tx1"/>
                          </a:solidFill>
                          <a:latin typeface="+mn-lt"/>
                        </a:rPr>
                        <a:t> CFU / ml deposits</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61463"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E9F97073-7CA7-44C1-9D73-9720C31D2AF0}" type="slidenum">
              <a:rPr lang="en-US"/>
              <a:pPr/>
              <a:t>58</a:t>
            </a:fld>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normAutofit/>
          </a:bodyPr>
          <a:lstStyle/>
          <a:p>
            <a:r>
              <a:rPr lang="en-IN" dirty="0" smtClean="0">
                <a:solidFill>
                  <a:srgbClr val="FFFF00"/>
                </a:solidFill>
              </a:rPr>
              <a:t>d. Strep </a:t>
            </a:r>
            <a:r>
              <a:rPr lang="en-IN" dirty="0" err="1" smtClean="0">
                <a:solidFill>
                  <a:srgbClr val="FFFF00"/>
                </a:solidFill>
              </a:rPr>
              <a:t>mutans</a:t>
            </a:r>
            <a:r>
              <a:rPr lang="en-IN" dirty="0" smtClean="0">
                <a:solidFill>
                  <a:srgbClr val="FFFF00"/>
                </a:solidFill>
              </a:rPr>
              <a:t> Dip-slide Method</a:t>
            </a:r>
          </a:p>
        </p:txBody>
      </p:sp>
      <p:sp>
        <p:nvSpPr>
          <p:cNvPr id="59395" name="Content Placeholder 2"/>
          <p:cNvSpPr>
            <a:spLocks noGrp="1"/>
          </p:cNvSpPr>
          <p:nvPr>
            <p:ph idx="1"/>
          </p:nvPr>
        </p:nvSpPr>
        <p:spPr/>
        <p:txBody>
          <a:bodyPr>
            <a:normAutofit/>
          </a:bodyPr>
          <a:lstStyle/>
          <a:p>
            <a:pPr marL="365760" indent="-256032" fontAlgn="auto">
              <a:spcAft>
                <a:spcPts val="0"/>
              </a:spcAft>
              <a:buClr>
                <a:schemeClr val="accent3"/>
              </a:buClr>
              <a:buFont typeface="Wingdings 3"/>
              <a:buChar char=""/>
              <a:defRPr/>
            </a:pPr>
            <a:r>
              <a:rPr lang="en-IN" sz="2800" dirty="0" smtClean="0"/>
              <a:t>Classify salivary samples according to estimates of S. </a:t>
            </a:r>
            <a:r>
              <a:rPr lang="en-IN" sz="2800" i="1" dirty="0" smtClean="0"/>
              <a:t>mutans  </a:t>
            </a:r>
            <a:r>
              <a:rPr lang="en-IN" sz="2800" b="1" dirty="0" smtClean="0"/>
              <a:t>colonies</a:t>
            </a:r>
            <a:r>
              <a:rPr lang="en-IN" sz="2800" dirty="0" smtClean="0"/>
              <a:t> growing on modified </a:t>
            </a:r>
            <a:r>
              <a:rPr lang="en-IN" sz="2800" b="1" dirty="0" err="1" smtClean="0">
                <a:solidFill>
                  <a:schemeClr val="tx2">
                    <a:lumMod val="75000"/>
                  </a:schemeClr>
                </a:solidFill>
              </a:rPr>
              <a:t>miitis</a:t>
            </a:r>
            <a:r>
              <a:rPr lang="en-IN" sz="2800" b="1" dirty="0" smtClean="0">
                <a:solidFill>
                  <a:schemeClr val="tx2">
                    <a:lumMod val="75000"/>
                  </a:schemeClr>
                </a:solidFill>
              </a:rPr>
              <a:t> - </a:t>
            </a:r>
            <a:r>
              <a:rPr lang="en-IN" sz="2800" b="1" dirty="0" err="1" smtClean="0">
                <a:solidFill>
                  <a:schemeClr val="tx2">
                    <a:lumMod val="75000"/>
                  </a:schemeClr>
                </a:solidFill>
              </a:rPr>
              <a:t>salivarius</a:t>
            </a:r>
            <a:r>
              <a:rPr lang="en-IN" sz="2800" b="1" dirty="0" smtClean="0">
                <a:solidFill>
                  <a:schemeClr val="tx2">
                    <a:lumMod val="75000"/>
                  </a:schemeClr>
                </a:solidFill>
              </a:rPr>
              <a:t> agar</a:t>
            </a:r>
            <a:r>
              <a:rPr lang="en-IN" sz="2800" dirty="0" smtClean="0"/>
              <a:t>.</a:t>
            </a:r>
          </a:p>
          <a:p>
            <a:pPr marL="365760" indent="-256032" fontAlgn="auto">
              <a:spcAft>
                <a:spcPts val="0"/>
              </a:spcAft>
              <a:buClr>
                <a:schemeClr val="accent3"/>
              </a:buClr>
              <a:buFont typeface="Wingdings 3"/>
              <a:buChar char=""/>
              <a:defRPr/>
            </a:pPr>
            <a:endParaRPr lang="en-IN" sz="2800" dirty="0" smtClean="0"/>
          </a:p>
          <a:p>
            <a:pPr marL="365760" indent="-256032" fontAlgn="auto">
              <a:spcAft>
                <a:spcPts val="0"/>
              </a:spcAft>
              <a:buClr>
                <a:schemeClr val="accent3"/>
              </a:buClr>
              <a:buFontTx/>
              <a:buNone/>
              <a:defRPr/>
            </a:pPr>
            <a:endParaRPr lang="en-IN" sz="2800" dirty="0" smtClean="0"/>
          </a:p>
          <a:p>
            <a:pPr marL="365760" indent="-256032" fontAlgn="auto">
              <a:spcAft>
                <a:spcPts val="0"/>
              </a:spcAft>
              <a:buClr>
                <a:schemeClr val="accent3"/>
              </a:buClr>
              <a:buFontTx/>
              <a:buNone/>
              <a:defRPr/>
            </a:pPr>
            <a:endParaRPr lang="en-IN" sz="2800" dirty="0" smtClean="0"/>
          </a:p>
        </p:txBody>
      </p:sp>
      <p:sp>
        <p:nvSpPr>
          <p:cNvPr id="6246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EDE2E7B6-402E-4E48-9FCA-9FFDCE193FB0}" type="slidenum">
              <a:rPr lang="en-US"/>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causes%20of%20decay.gif"/>
          <p:cNvPicPr>
            <a:picLocks noGrp="1" noChangeAspect="1"/>
          </p:cNvPicPr>
          <p:nvPr>
            <p:ph idx="1"/>
          </p:nvPr>
        </p:nvPicPr>
        <p:blipFill>
          <a:blip r:embed="rId2"/>
          <a:srcRect/>
          <a:stretch>
            <a:fillRect/>
          </a:stretch>
        </p:blipFill>
        <p:spPr>
          <a:xfrm>
            <a:off x="1219200" y="304800"/>
            <a:ext cx="6934200" cy="6336651"/>
          </a:xfrm>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IN" smtClean="0"/>
              <a:t> </a:t>
            </a:r>
          </a:p>
        </p:txBody>
      </p:sp>
      <p:sp>
        <p:nvSpPr>
          <p:cNvPr id="63491" name="Content Placeholder 2"/>
          <p:cNvSpPr>
            <a:spLocks noGrp="1"/>
          </p:cNvSpPr>
          <p:nvPr>
            <p:ph idx="1"/>
          </p:nvPr>
        </p:nvSpPr>
        <p:spPr>
          <a:xfrm>
            <a:off x="762000" y="990600"/>
            <a:ext cx="7620000" cy="5257800"/>
          </a:xfrm>
        </p:spPr>
        <p:txBody>
          <a:bodyPr>
            <a:normAutofit/>
          </a:bodyPr>
          <a:lstStyle/>
          <a:p>
            <a:pPr marL="365760" indent="-256032" algn="just" fontAlgn="auto">
              <a:spcAft>
                <a:spcPts val="0"/>
              </a:spcAft>
              <a:buClr>
                <a:schemeClr val="accent3"/>
              </a:buClr>
              <a:buFontTx/>
              <a:buNone/>
              <a:defRPr/>
            </a:pPr>
            <a:r>
              <a:rPr lang="en-IN" sz="3600" b="1" dirty="0" smtClean="0">
                <a:solidFill>
                  <a:srgbClr val="000000"/>
                </a:solidFill>
              </a:rPr>
              <a:t>Procedure: </a:t>
            </a:r>
            <a:r>
              <a:rPr lang="en-IN" sz="3600" b="1" dirty="0" err="1" smtClean="0">
                <a:solidFill>
                  <a:srgbClr val="000000"/>
                </a:solidFill>
              </a:rPr>
              <a:t>Dentocult</a:t>
            </a:r>
            <a:r>
              <a:rPr lang="en-IN" sz="3600" b="1" dirty="0" smtClean="0">
                <a:solidFill>
                  <a:srgbClr val="000000"/>
                </a:solidFill>
              </a:rPr>
              <a:t> SM</a:t>
            </a:r>
          </a:p>
          <a:p>
            <a:pPr marL="365760" indent="-256032" algn="just" fontAlgn="auto">
              <a:spcAft>
                <a:spcPts val="0"/>
              </a:spcAft>
              <a:buClr>
                <a:schemeClr val="accent3"/>
              </a:buClr>
              <a:buFontTx/>
              <a:buNone/>
              <a:defRPr/>
            </a:pPr>
            <a:endParaRPr lang="en-IN" b="1" dirty="0" smtClean="0">
              <a:solidFill>
                <a:srgbClr val="000000"/>
              </a:solidFill>
            </a:endParaRPr>
          </a:p>
          <a:p>
            <a:pPr marL="365760" indent="-256032" algn="just" fontAlgn="auto">
              <a:spcAft>
                <a:spcPts val="0"/>
              </a:spcAft>
              <a:buFont typeface="Wingdings" pitchFamily="2" charset="2"/>
              <a:buChar char="q"/>
              <a:defRPr/>
            </a:pPr>
            <a:r>
              <a:rPr lang="en-IN" sz="2800" dirty="0" smtClean="0"/>
              <a:t>The subject chews the paraffin wax, and stimulated saliva is collected for 5 minutes. </a:t>
            </a:r>
          </a:p>
          <a:p>
            <a:pPr marL="365760" indent="-256032" algn="just" fontAlgn="auto">
              <a:spcAft>
                <a:spcPts val="0"/>
              </a:spcAft>
              <a:buFont typeface="Wingdings" pitchFamily="2" charset="2"/>
              <a:buChar char="q"/>
              <a:defRPr/>
            </a:pPr>
            <a:r>
              <a:rPr lang="en-IN" sz="2800" dirty="0" smtClean="0"/>
              <a:t>The saliva is poured over a agar-coated slide, totally wetting the surface and the excess is allowed to drain off. </a:t>
            </a:r>
          </a:p>
        </p:txBody>
      </p:sp>
      <p:sp>
        <p:nvSpPr>
          <p:cNvPr id="6349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F9FAA1E-0AD0-4515-9DC8-638C087E4C33}" type="slidenum">
              <a:rPr lang="en-US"/>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ontent Placeholder 2"/>
          <p:cNvSpPr>
            <a:spLocks noGrp="1"/>
          </p:cNvSpPr>
          <p:nvPr>
            <p:ph idx="1"/>
          </p:nvPr>
        </p:nvSpPr>
        <p:spPr>
          <a:xfrm>
            <a:off x="762000" y="1143000"/>
            <a:ext cx="7620000" cy="5105400"/>
          </a:xfrm>
        </p:spPr>
        <p:txBody>
          <a:bodyPr>
            <a:normAutofit/>
          </a:bodyPr>
          <a:lstStyle/>
          <a:p>
            <a:pPr algn="just">
              <a:buFont typeface="Wingdings" pitchFamily="2" charset="2"/>
              <a:buChar char="q"/>
            </a:pPr>
            <a:r>
              <a:rPr lang="en-IN" sz="2800" dirty="0" smtClean="0"/>
              <a:t>After the slide dries for 10-15 minutes, the </a:t>
            </a:r>
            <a:r>
              <a:rPr lang="en-IN" sz="2800" dirty="0" err="1" smtClean="0"/>
              <a:t>bacitracin</a:t>
            </a:r>
            <a:r>
              <a:rPr lang="en-IN" sz="2800" dirty="0" smtClean="0"/>
              <a:t> disc are placed in the middle of the inoculated agar about 1cm from each other.</a:t>
            </a:r>
          </a:p>
          <a:p>
            <a:pPr algn="just">
              <a:buFont typeface="Wingdings" pitchFamily="2" charset="2"/>
              <a:buChar char="q"/>
            </a:pPr>
            <a:endParaRPr lang="en-IN" sz="2800" dirty="0" smtClean="0"/>
          </a:p>
          <a:p>
            <a:pPr algn="just">
              <a:buFont typeface="Wingdings" pitchFamily="2" charset="2"/>
              <a:buChar char="q"/>
            </a:pPr>
            <a:r>
              <a:rPr lang="en-IN" sz="2800" dirty="0" smtClean="0"/>
              <a:t>If present, </a:t>
            </a:r>
            <a:r>
              <a:rPr lang="en-IN" sz="2800" i="1" dirty="0" smtClean="0"/>
              <a:t>S. </a:t>
            </a:r>
            <a:r>
              <a:rPr lang="en-IN" sz="2800" i="1" dirty="0" err="1" smtClean="0"/>
              <a:t>mutans</a:t>
            </a:r>
            <a:r>
              <a:rPr lang="en-IN" sz="2800" i="1" dirty="0" smtClean="0"/>
              <a:t> </a:t>
            </a:r>
            <a:r>
              <a:rPr lang="en-IN" sz="2800" dirty="0" smtClean="0"/>
              <a:t>appears as small colonies growing within the zone of inhibition.</a:t>
            </a:r>
          </a:p>
          <a:p>
            <a:pPr algn="just">
              <a:buFontTx/>
              <a:buNone/>
            </a:pPr>
            <a:endParaRPr lang="en-IN" sz="2800" dirty="0" smtClean="0"/>
          </a:p>
          <a:p>
            <a:pPr algn="just"/>
            <a:endParaRPr lang="en-IN" sz="2800" dirty="0" smtClean="0"/>
          </a:p>
          <a:p>
            <a:pPr algn="just"/>
            <a:endParaRPr lang="en-IN" sz="2800" dirty="0" smtClean="0"/>
          </a:p>
        </p:txBody>
      </p:sp>
      <p:sp>
        <p:nvSpPr>
          <p:cNvPr id="64515"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6F499D3-B9CF-42C0-AA23-98DEDDFFE678}" type="slidenum">
              <a:rPr lang="en-US"/>
              <a:pPr/>
              <a:t>61</a:t>
            </a:fld>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304800" y="457200"/>
          <a:ext cx="8229600" cy="5867400"/>
        </p:xfrm>
        <a:graphic>
          <a:graphicData uri="http://schemas.openxmlformats.org/drawingml/2006/table">
            <a:tbl>
              <a:tblPr firstRow="1" bandRow="1">
                <a:tableStyleId>{21E4AEA4-8DFA-4A89-87EB-49C32662AFE0}</a:tableStyleId>
              </a:tblPr>
              <a:tblGrid>
                <a:gridCol w="1828800"/>
                <a:gridCol w="6400800"/>
              </a:tblGrid>
              <a:tr h="1213408">
                <a:tc>
                  <a:txBody>
                    <a:bodyPr/>
                    <a:lstStyle/>
                    <a:p>
                      <a:pPr algn="ctr"/>
                      <a:r>
                        <a:rPr lang="en-IN" sz="2800" dirty="0" smtClean="0">
                          <a:solidFill>
                            <a:schemeClr val="tx1"/>
                          </a:solidFill>
                          <a:latin typeface="+mn-lt"/>
                        </a:rPr>
                        <a:t>Grade</a:t>
                      </a:r>
                      <a:endParaRPr lang="en-IN" sz="2800" dirty="0">
                        <a:solidFill>
                          <a:schemeClr val="tx1"/>
                        </a:solidFill>
                        <a:latin typeface="+mn-lt"/>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IN" sz="2800" dirty="0" smtClean="0">
                          <a:solidFill>
                            <a:schemeClr val="tx1"/>
                          </a:solidFill>
                          <a:latin typeface="+mn-lt"/>
                        </a:rPr>
                        <a:t>Interpretation </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066479">
                <a:tc>
                  <a:txBody>
                    <a:bodyPr/>
                    <a:lstStyle/>
                    <a:p>
                      <a:pPr algn="ctr"/>
                      <a:r>
                        <a:rPr lang="en-IN" sz="2800" b="1" dirty="0" smtClean="0">
                          <a:solidFill>
                            <a:schemeClr val="tx1"/>
                          </a:solidFill>
                          <a:latin typeface="+mn-lt"/>
                        </a:rPr>
                        <a:t>0</a:t>
                      </a:r>
                      <a:endParaRPr lang="en-IN" sz="2800" b="1" dirty="0">
                        <a:solidFill>
                          <a:schemeClr val="tx1"/>
                        </a:solidFill>
                        <a:latin typeface="+mn-lt"/>
                      </a:endParaRPr>
                    </a:p>
                  </a:txBody>
                  <a:tcPr>
                    <a:lnL w="12700" cap="flat" cmpd="sng" algn="ctr">
                      <a:solidFill>
                        <a:schemeClr val="tx1"/>
                      </a:solidFill>
                      <a:prstDash val="solid"/>
                      <a:round/>
                      <a:headEnd type="none" w="med" len="med"/>
                      <a:tailEnd type="none" w="med" len="med"/>
                    </a:lnL>
                  </a:tcPr>
                </a:tc>
                <a:tc>
                  <a:txBody>
                    <a:bodyPr/>
                    <a:lstStyle/>
                    <a:p>
                      <a:pPr algn="ctr"/>
                      <a:r>
                        <a:rPr lang="en-IN" sz="2800" dirty="0" smtClean="0">
                          <a:solidFill>
                            <a:schemeClr val="tx1"/>
                          </a:solidFill>
                          <a:latin typeface="+mn-lt"/>
                        </a:rPr>
                        <a:t>Negligible </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tcPr>
                </a:tc>
              </a:tr>
              <a:tr h="1066479">
                <a:tc>
                  <a:txBody>
                    <a:bodyPr/>
                    <a:lstStyle/>
                    <a:p>
                      <a:pPr algn="ctr"/>
                      <a:r>
                        <a:rPr lang="en-IN" sz="2800" b="1" dirty="0" smtClean="0">
                          <a:solidFill>
                            <a:schemeClr val="tx1"/>
                          </a:solidFill>
                          <a:latin typeface="+mn-lt"/>
                        </a:rPr>
                        <a:t>1</a:t>
                      </a:r>
                      <a:endParaRPr lang="en-IN" sz="2800" b="1" dirty="0">
                        <a:solidFill>
                          <a:schemeClr val="tx1"/>
                        </a:solidFill>
                        <a:latin typeface="+mn-lt"/>
                      </a:endParaRPr>
                    </a:p>
                  </a:txBody>
                  <a:tcPr>
                    <a:lnL w="12700" cap="flat" cmpd="sng" algn="ctr">
                      <a:solidFill>
                        <a:schemeClr val="tx1"/>
                      </a:solidFill>
                      <a:prstDash val="solid"/>
                      <a:round/>
                      <a:headEnd type="none" w="med" len="med"/>
                      <a:tailEnd type="none" w="med" len="med"/>
                    </a:lnL>
                  </a:tcPr>
                </a:tc>
                <a:tc>
                  <a:txBody>
                    <a:bodyPr/>
                    <a:lstStyle/>
                    <a:p>
                      <a:pPr algn="ctr"/>
                      <a:r>
                        <a:rPr lang="en-IN" sz="2800" dirty="0" smtClean="0">
                          <a:solidFill>
                            <a:schemeClr val="tx1"/>
                          </a:solidFill>
                          <a:latin typeface="+mn-lt"/>
                        </a:rPr>
                        <a:t>&lt; 1,00,000</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tcPr>
                </a:tc>
              </a:tr>
              <a:tr h="1066479">
                <a:tc>
                  <a:txBody>
                    <a:bodyPr/>
                    <a:lstStyle/>
                    <a:p>
                      <a:pPr algn="ctr"/>
                      <a:r>
                        <a:rPr lang="en-IN" sz="2800" b="1" dirty="0" smtClean="0">
                          <a:solidFill>
                            <a:schemeClr val="tx1"/>
                          </a:solidFill>
                          <a:latin typeface="+mn-lt"/>
                        </a:rPr>
                        <a:t>2</a:t>
                      </a:r>
                      <a:endParaRPr lang="en-IN" sz="2800" b="1" dirty="0">
                        <a:solidFill>
                          <a:schemeClr val="tx1"/>
                        </a:solidFill>
                        <a:latin typeface="+mn-lt"/>
                      </a:endParaRPr>
                    </a:p>
                  </a:txBody>
                  <a:tcPr>
                    <a:lnL w="12700" cap="flat" cmpd="sng" algn="ctr">
                      <a:solidFill>
                        <a:schemeClr val="tx1"/>
                      </a:solidFill>
                      <a:prstDash val="solid"/>
                      <a:round/>
                      <a:headEnd type="none" w="med" len="med"/>
                      <a:tailEnd type="none" w="med" len="med"/>
                    </a:lnL>
                  </a:tcPr>
                </a:tc>
                <a:tc>
                  <a:txBody>
                    <a:bodyPr/>
                    <a:lstStyle/>
                    <a:p>
                      <a:pPr algn="ctr"/>
                      <a:r>
                        <a:rPr lang="en-IN" sz="2800" dirty="0" smtClean="0">
                          <a:solidFill>
                            <a:schemeClr val="tx1"/>
                          </a:solidFill>
                          <a:latin typeface="+mn-lt"/>
                        </a:rPr>
                        <a:t>1,00,000 – 10,00,000</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tcPr>
                </a:tc>
              </a:tr>
              <a:tr h="1454555">
                <a:tc>
                  <a:txBody>
                    <a:bodyPr/>
                    <a:lstStyle/>
                    <a:p>
                      <a:pPr algn="ctr"/>
                      <a:r>
                        <a:rPr lang="en-IN" sz="2800" b="1" dirty="0" smtClean="0">
                          <a:solidFill>
                            <a:schemeClr val="tx1"/>
                          </a:solidFill>
                          <a:latin typeface="+mn-lt"/>
                        </a:rPr>
                        <a:t>3</a:t>
                      </a:r>
                      <a:endParaRPr lang="en-IN" sz="2800" b="1" dirty="0">
                        <a:solidFill>
                          <a:schemeClr val="tx1"/>
                        </a:solidFill>
                        <a:latin typeface="+mn-lt"/>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IN" sz="2800" dirty="0" smtClean="0">
                          <a:solidFill>
                            <a:schemeClr val="tx1"/>
                          </a:solidFill>
                          <a:latin typeface="+mn-lt"/>
                        </a:rPr>
                        <a:t>&gt; 10,00,000 Strep mutans CFU/ml</a:t>
                      </a:r>
                      <a:endParaRPr lang="en-IN" sz="2800" dirty="0">
                        <a:solidFill>
                          <a:schemeClr val="tx1"/>
                        </a:solidFill>
                        <a:latin typeface="+mn-lt"/>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6555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5C65F69-F2B9-4E92-B3E9-DB3419B2DD6E}" type="slidenum">
              <a:rPr lang="en-US"/>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normAutofit fontScale="90000"/>
          </a:bodyPr>
          <a:lstStyle/>
          <a:p>
            <a:pPr fontAlgn="auto">
              <a:spcAft>
                <a:spcPts val="0"/>
              </a:spcAft>
              <a:defRPr/>
            </a:pPr>
            <a:r>
              <a:rPr lang="en-IN" dirty="0" smtClean="0">
                <a:solidFill>
                  <a:srgbClr val="FFFF00"/>
                </a:solidFill>
              </a:rPr>
              <a:t>e. Strep </a:t>
            </a:r>
            <a:r>
              <a:rPr lang="en-IN" dirty="0" err="1" smtClean="0">
                <a:solidFill>
                  <a:srgbClr val="FFFF00"/>
                </a:solidFill>
              </a:rPr>
              <a:t>mutans</a:t>
            </a:r>
            <a:r>
              <a:rPr lang="en-IN" dirty="0" smtClean="0">
                <a:solidFill>
                  <a:srgbClr val="FFFF00"/>
                </a:solidFill>
              </a:rPr>
              <a:t> Replicate Technique:</a:t>
            </a:r>
          </a:p>
        </p:txBody>
      </p:sp>
      <p:sp>
        <p:nvSpPr>
          <p:cNvPr id="63491" name="Content Placeholder 2"/>
          <p:cNvSpPr>
            <a:spLocks noGrp="1"/>
          </p:cNvSpPr>
          <p:nvPr>
            <p:ph idx="1"/>
          </p:nvPr>
        </p:nvSpPr>
        <p:spPr/>
        <p:txBody>
          <a:bodyPr>
            <a:normAutofit/>
          </a:bodyPr>
          <a:lstStyle/>
          <a:p>
            <a:pPr marL="365760" indent="-256032" fontAlgn="auto">
              <a:spcAft>
                <a:spcPts val="0"/>
              </a:spcAft>
              <a:buClr>
                <a:schemeClr val="accent3"/>
              </a:buClr>
              <a:buNone/>
              <a:defRPr/>
            </a:pPr>
            <a:r>
              <a:rPr lang="en-IN" sz="3200" b="1" dirty="0" smtClean="0"/>
              <a:t>Principle:</a:t>
            </a:r>
          </a:p>
          <a:p>
            <a:pPr marL="365760" indent="-256032" algn="just" fontAlgn="auto">
              <a:spcAft>
                <a:spcPts val="0"/>
              </a:spcAft>
              <a:buClr>
                <a:schemeClr val="accent3"/>
              </a:buClr>
              <a:buFontTx/>
              <a:buNone/>
              <a:defRPr/>
            </a:pPr>
            <a:r>
              <a:rPr lang="en-IN" b="1" dirty="0" smtClean="0"/>
              <a:t>   </a:t>
            </a:r>
            <a:r>
              <a:rPr lang="en-IN" sz="2800" b="1" dirty="0" smtClean="0"/>
              <a:t>Localises</a:t>
            </a:r>
            <a:r>
              <a:rPr lang="en-IN" sz="2800" dirty="0" smtClean="0"/>
              <a:t> S. mutans colonies on </a:t>
            </a:r>
            <a:r>
              <a:rPr lang="en-IN" sz="2800" b="1" dirty="0" smtClean="0"/>
              <a:t>tooth surfaces</a:t>
            </a:r>
            <a:r>
              <a:rPr lang="en-IN" sz="2800" dirty="0" smtClean="0"/>
              <a:t>, using a solid impression matrix comprised primarily of </a:t>
            </a:r>
            <a:r>
              <a:rPr lang="en-IN" sz="2800" b="1" dirty="0" smtClean="0">
                <a:solidFill>
                  <a:schemeClr val="tx2">
                    <a:lumMod val="75000"/>
                  </a:schemeClr>
                </a:solidFill>
              </a:rPr>
              <a:t>sucrose</a:t>
            </a:r>
            <a:r>
              <a:rPr lang="en-IN" sz="2800" dirty="0" smtClean="0"/>
              <a:t> and a </a:t>
            </a:r>
            <a:r>
              <a:rPr lang="en-IN" sz="2800" b="1" dirty="0" smtClean="0">
                <a:solidFill>
                  <a:schemeClr val="tx2">
                    <a:lumMod val="75000"/>
                  </a:schemeClr>
                </a:solidFill>
              </a:rPr>
              <a:t>commercial gum </a:t>
            </a:r>
            <a:r>
              <a:rPr lang="en-IN" sz="2800" dirty="0" smtClean="0"/>
              <a:t>base.</a:t>
            </a:r>
            <a:endParaRPr lang="en-IN" dirty="0" smtClean="0"/>
          </a:p>
        </p:txBody>
      </p:sp>
      <p:sp>
        <p:nvSpPr>
          <p:cNvPr id="6656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A757AFA-943D-4161-80AF-3E7384FB27DF}" type="slidenum">
              <a:rPr lang="en-US"/>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457200" y="274638"/>
            <a:ext cx="2667000" cy="1143000"/>
          </a:xfrm>
        </p:spPr>
        <p:txBody>
          <a:bodyPr>
            <a:normAutofit/>
          </a:bodyPr>
          <a:lstStyle/>
          <a:p>
            <a:r>
              <a:rPr lang="en-IN" b="1" dirty="0" smtClean="0"/>
              <a:t>Procedure </a:t>
            </a:r>
          </a:p>
        </p:txBody>
      </p:sp>
      <p:sp>
        <p:nvSpPr>
          <p:cNvPr id="67587" name="Content Placeholder 2"/>
          <p:cNvSpPr>
            <a:spLocks noGrp="1"/>
          </p:cNvSpPr>
          <p:nvPr>
            <p:ph idx="1"/>
          </p:nvPr>
        </p:nvSpPr>
        <p:spPr/>
        <p:txBody>
          <a:bodyPr>
            <a:normAutofit/>
          </a:bodyPr>
          <a:lstStyle/>
          <a:p>
            <a:pPr algn="just">
              <a:buFont typeface="Wingdings" pitchFamily="2" charset="2"/>
              <a:buChar char="q"/>
            </a:pPr>
            <a:r>
              <a:rPr lang="en-IN" sz="2800" dirty="0" smtClean="0"/>
              <a:t>An imprint of the tooth surfaces to be sampled is obtained by pressing the matrix against it, after which the matrix is washed for several seconds in water to remove non-adherent cells and saliva. </a:t>
            </a:r>
          </a:p>
        </p:txBody>
      </p:sp>
      <p:sp>
        <p:nvSpPr>
          <p:cNvPr id="6758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2993626-9FDC-4B1C-8F37-5A7A63ABEADB}" type="slidenum">
              <a:rPr lang="en-US"/>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Content Placeholder 2"/>
          <p:cNvSpPr>
            <a:spLocks noGrp="1"/>
          </p:cNvSpPr>
          <p:nvPr>
            <p:ph idx="1"/>
          </p:nvPr>
        </p:nvSpPr>
        <p:spPr/>
        <p:txBody>
          <a:bodyPr>
            <a:normAutofit/>
          </a:bodyPr>
          <a:lstStyle/>
          <a:p>
            <a:pPr algn="just">
              <a:buFont typeface="Wingdings" pitchFamily="2" charset="2"/>
              <a:buChar char="q"/>
            </a:pPr>
            <a:r>
              <a:rPr lang="en-IN" sz="2800" dirty="0" smtClean="0"/>
              <a:t>The matrices are placed in the liquid broth, incubated at 37°C, then removed and examined directly for overgrowth of S. </a:t>
            </a:r>
            <a:r>
              <a:rPr lang="en-IN" sz="2800" dirty="0" err="1" smtClean="0"/>
              <a:t>mutans</a:t>
            </a:r>
            <a:r>
              <a:rPr lang="en-IN" sz="2800" dirty="0" smtClean="0"/>
              <a:t> colonies at specific sites (e.g. </a:t>
            </a:r>
            <a:r>
              <a:rPr lang="en-IN" sz="2800" dirty="0" err="1" smtClean="0"/>
              <a:t>occlusal</a:t>
            </a:r>
            <a:r>
              <a:rPr lang="en-IN" sz="2800" dirty="0" smtClean="0"/>
              <a:t> and root surfaces).</a:t>
            </a:r>
          </a:p>
        </p:txBody>
      </p:sp>
      <p:sp>
        <p:nvSpPr>
          <p:cNvPr id="6861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78428D5-B742-4281-B123-842F4C87A042}" type="slidenum">
              <a:rPr lang="en-US"/>
              <a:pPr/>
              <a:t>65</a:t>
            </a:fld>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normAutofit fontScale="90000"/>
          </a:bodyPr>
          <a:lstStyle/>
          <a:p>
            <a:pPr fontAlgn="auto">
              <a:spcAft>
                <a:spcPts val="0"/>
              </a:spcAft>
              <a:defRPr/>
            </a:pPr>
            <a:r>
              <a:rPr lang="en-IN" dirty="0" smtClean="0">
                <a:solidFill>
                  <a:srgbClr val="FFFF00"/>
                </a:solidFill>
                <a:latin typeface="Algerian" pitchFamily="82" charset="0"/>
              </a:rPr>
              <a:t>Uses of Caries activity tests for clinicians</a:t>
            </a:r>
          </a:p>
        </p:txBody>
      </p:sp>
      <p:sp>
        <p:nvSpPr>
          <p:cNvPr id="66563" name="Content Placeholder 2"/>
          <p:cNvSpPr>
            <a:spLocks noGrp="1"/>
          </p:cNvSpPr>
          <p:nvPr>
            <p:ph idx="1"/>
          </p:nvPr>
        </p:nvSpPr>
        <p:spPr>
          <a:xfrm>
            <a:off x="457200" y="1600200"/>
            <a:ext cx="8077200" cy="4378325"/>
          </a:xfrm>
        </p:spPr>
        <p:txBody>
          <a:bodyPr>
            <a:normAutofit/>
          </a:bodyPr>
          <a:lstStyle/>
          <a:p>
            <a:pPr marL="514350" indent="-514350" algn="just" fontAlgn="auto">
              <a:spcAft>
                <a:spcPts val="0"/>
              </a:spcAft>
              <a:buClr>
                <a:schemeClr val="accent6">
                  <a:lumMod val="75000"/>
                </a:schemeClr>
              </a:buClr>
              <a:buFont typeface="Palatino Linotype" pitchFamily="18" charset="0"/>
              <a:buAutoNum type="arabicPeriod"/>
              <a:defRPr/>
            </a:pPr>
            <a:r>
              <a:rPr lang="en-IN" sz="2800" dirty="0" smtClean="0"/>
              <a:t>To determine the </a:t>
            </a:r>
            <a:r>
              <a:rPr lang="en-IN" sz="2800" b="1" dirty="0" smtClean="0"/>
              <a:t>need</a:t>
            </a:r>
            <a:r>
              <a:rPr lang="en-IN" sz="2800" dirty="0" smtClean="0"/>
              <a:t> for caries control measures</a:t>
            </a:r>
          </a:p>
          <a:p>
            <a:pPr marL="514350" indent="-514350" algn="just" fontAlgn="auto">
              <a:spcAft>
                <a:spcPts val="0"/>
              </a:spcAft>
              <a:buClr>
                <a:schemeClr val="accent6">
                  <a:lumMod val="75000"/>
                </a:schemeClr>
              </a:buClr>
              <a:buFont typeface="Palatino Linotype" pitchFamily="18" charset="0"/>
              <a:buAutoNum type="arabicPeriod"/>
              <a:defRPr/>
            </a:pPr>
            <a:r>
              <a:rPr lang="en-IN" sz="2800" dirty="0" smtClean="0"/>
              <a:t>As an indicator of patient </a:t>
            </a:r>
            <a:r>
              <a:rPr lang="en-IN" sz="2800" b="1" dirty="0" smtClean="0"/>
              <a:t>co-operation</a:t>
            </a:r>
          </a:p>
          <a:p>
            <a:pPr marL="514350" indent="-514350" algn="just" fontAlgn="auto">
              <a:spcAft>
                <a:spcPts val="0"/>
              </a:spcAft>
              <a:buClr>
                <a:schemeClr val="accent6">
                  <a:lumMod val="75000"/>
                </a:schemeClr>
              </a:buClr>
              <a:buFont typeface="Palatino Linotype" pitchFamily="18" charset="0"/>
              <a:buAutoNum type="arabicPeriod"/>
              <a:defRPr/>
            </a:pPr>
            <a:r>
              <a:rPr lang="en-IN" sz="2800" dirty="0" smtClean="0"/>
              <a:t>To act as an aid in </a:t>
            </a:r>
            <a:r>
              <a:rPr lang="en-IN" sz="2800" b="1" dirty="0" smtClean="0"/>
              <a:t>timing</a:t>
            </a:r>
            <a:r>
              <a:rPr lang="en-IN" sz="2800" dirty="0" smtClean="0"/>
              <a:t> of recall appointments</a:t>
            </a:r>
          </a:p>
          <a:p>
            <a:pPr marL="514350" indent="-514350" algn="just" fontAlgn="auto">
              <a:spcAft>
                <a:spcPts val="0"/>
              </a:spcAft>
              <a:buClr>
                <a:schemeClr val="accent6">
                  <a:lumMod val="75000"/>
                </a:schemeClr>
              </a:buClr>
              <a:buFont typeface="Palatino Linotype" pitchFamily="18" charset="0"/>
              <a:buAutoNum type="arabicPeriod"/>
              <a:defRPr/>
            </a:pPr>
            <a:r>
              <a:rPr lang="en-IN" sz="2800" dirty="0" smtClean="0"/>
              <a:t>As a </a:t>
            </a:r>
            <a:r>
              <a:rPr lang="en-IN" sz="2800" b="1" dirty="0" smtClean="0"/>
              <a:t>guide</a:t>
            </a:r>
            <a:r>
              <a:rPr lang="en-IN" sz="2800" dirty="0" smtClean="0"/>
              <a:t> to insertion of expensive restorations</a:t>
            </a:r>
          </a:p>
          <a:p>
            <a:pPr marL="514350" indent="-514350" algn="just" fontAlgn="auto">
              <a:spcAft>
                <a:spcPts val="0"/>
              </a:spcAft>
              <a:buClr>
                <a:schemeClr val="accent6">
                  <a:lumMod val="75000"/>
                </a:schemeClr>
              </a:buClr>
              <a:buFont typeface="Palatino Linotype" pitchFamily="18" charset="0"/>
              <a:buAutoNum type="arabicPeriod"/>
              <a:defRPr/>
            </a:pPr>
            <a:r>
              <a:rPr lang="en-IN" sz="2800" dirty="0" smtClean="0"/>
              <a:t>To aid in determination of </a:t>
            </a:r>
            <a:r>
              <a:rPr lang="en-IN" sz="2800" b="1" dirty="0" smtClean="0"/>
              <a:t>prognosis</a:t>
            </a:r>
          </a:p>
          <a:p>
            <a:pPr marL="514350" indent="-514350" algn="just" fontAlgn="auto">
              <a:spcAft>
                <a:spcPts val="0"/>
              </a:spcAft>
              <a:buClr>
                <a:schemeClr val="accent6">
                  <a:lumMod val="75000"/>
                </a:schemeClr>
              </a:buClr>
              <a:buFont typeface="Palatino Linotype" pitchFamily="18" charset="0"/>
              <a:buAutoNum type="arabicPeriod"/>
              <a:defRPr/>
            </a:pPr>
            <a:r>
              <a:rPr lang="en-IN" sz="2800" dirty="0" smtClean="0"/>
              <a:t>As a </a:t>
            </a:r>
            <a:r>
              <a:rPr lang="en-IN" sz="2800" b="1" dirty="0" smtClean="0"/>
              <a:t>precautionary</a:t>
            </a:r>
            <a:r>
              <a:rPr lang="en-IN" sz="2800" dirty="0" smtClean="0"/>
              <a:t> signal to the orthodontist in placing bands. </a:t>
            </a:r>
          </a:p>
        </p:txBody>
      </p:sp>
      <p:sp>
        <p:nvSpPr>
          <p:cNvPr id="6963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3859A4D-D0F6-466A-9DCF-98E9E71B65F6}" type="slidenum">
              <a:rPr lang="en-US"/>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normAutofit fontScale="90000"/>
          </a:bodyPr>
          <a:lstStyle/>
          <a:p>
            <a:pPr fontAlgn="auto">
              <a:spcAft>
                <a:spcPts val="0"/>
              </a:spcAft>
              <a:defRPr/>
            </a:pPr>
            <a:r>
              <a:rPr lang="en-IN" dirty="0" smtClean="0">
                <a:solidFill>
                  <a:srgbClr val="FFFF00"/>
                </a:solidFill>
                <a:latin typeface="Algerian" pitchFamily="82" charset="0"/>
              </a:rPr>
              <a:t>Uses of Caries activity tests for researcher </a:t>
            </a:r>
          </a:p>
        </p:txBody>
      </p:sp>
      <p:sp>
        <p:nvSpPr>
          <p:cNvPr id="70659" name="Content Placeholder 2"/>
          <p:cNvSpPr>
            <a:spLocks noGrp="1"/>
          </p:cNvSpPr>
          <p:nvPr>
            <p:ph idx="1"/>
          </p:nvPr>
        </p:nvSpPr>
        <p:spPr/>
        <p:txBody>
          <a:bodyPr>
            <a:normAutofit/>
          </a:bodyPr>
          <a:lstStyle/>
          <a:p>
            <a:pPr marL="514350" indent="-514350" algn="just">
              <a:buFont typeface="Palatino Linotype" pitchFamily="18" charset="0"/>
              <a:buAutoNum type="arabicPeriod"/>
            </a:pPr>
            <a:r>
              <a:rPr lang="en-IN" sz="2800" dirty="0" smtClean="0"/>
              <a:t>As an aid in the </a:t>
            </a:r>
            <a:r>
              <a:rPr lang="en-IN" sz="2800" b="1" dirty="0" smtClean="0"/>
              <a:t>selection</a:t>
            </a:r>
            <a:r>
              <a:rPr lang="en-IN" sz="2800" dirty="0" smtClean="0"/>
              <a:t> of patients for caries study. </a:t>
            </a:r>
          </a:p>
          <a:p>
            <a:pPr marL="514350" indent="-514350" algn="just">
              <a:buFont typeface="Palatino Linotype" pitchFamily="18" charset="0"/>
              <a:buAutoNum type="arabicPeriod"/>
            </a:pPr>
            <a:r>
              <a:rPr lang="en-IN" sz="2800" dirty="0" smtClean="0"/>
              <a:t>To help in the </a:t>
            </a:r>
            <a:r>
              <a:rPr lang="en-IN" sz="2800" b="1" dirty="0" smtClean="0"/>
              <a:t>screening</a:t>
            </a:r>
            <a:r>
              <a:rPr lang="en-IN" sz="2800" dirty="0" smtClean="0"/>
              <a:t> of potential therapeutic agents.</a:t>
            </a:r>
          </a:p>
          <a:p>
            <a:pPr marL="514350" indent="-514350" algn="just">
              <a:buFont typeface="Palatino Linotype" pitchFamily="18" charset="0"/>
              <a:buAutoNum type="arabicPeriod"/>
            </a:pPr>
            <a:r>
              <a:rPr lang="en-IN" sz="2800" dirty="0" smtClean="0"/>
              <a:t>To serve as an </a:t>
            </a:r>
            <a:r>
              <a:rPr lang="en-IN" sz="2800" b="1" dirty="0" smtClean="0"/>
              <a:t>indicator</a:t>
            </a:r>
            <a:r>
              <a:rPr lang="en-IN" sz="2800" dirty="0" smtClean="0"/>
              <a:t> for periods of exacerbation and remission.   </a:t>
            </a:r>
          </a:p>
        </p:txBody>
      </p:sp>
      <p:sp>
        <p:nvSpPr>
          <p:cNvPr id="7066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7B1C3BE-B7DE-4D87-AC32-170F0F1C87F4}" type="slidenum">
              <a:rPr lang="en-US"/>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762000" y="76200"/>
            <a:ext cx="7543800" cy="990600"/>
          </a:xfrm>
        </p:spPr>
        <p:txBody>
          <a:bodyPr>
            <a:normAutofit/>
          </a:bodyPr>
          <a:lstStyle/>
          <a:p>
            <a:pPr fontAlgn="auto">
              <a:spcAft>
                <a:spcPts val="0"/>
              </a:spcAft>
              <a:defRPr/>
            </a:pPr>
            <a:r>
              <a:rPr lang="en-IN" sz="3600" dirty="0" smtClean="0">
                <a:solidFill>
                  <a:srgbClr val="FFFF00"/>
                </a:solidFill>
                <a:latin typeface="Algerian" pitchFamily="82" charset="0"/>
              </a:rPr>
              <a:t>Conclusion</a:t>
            </a:r>
            <a:r>
              <a:rPr lang="en-IN" sz="3600" dirty="0" smtClean="0">
                <a:solidFill>
                  <a:srgbClr val="C00000"/>
                </a:solidFill>
                <a:latin typeface="Algerian" pitchFamily="82" charset="0"/>
              </a:rPr>
              <a:t> </a:t>
            </a:r>
          </a:p>
        </p:txBody>
      </p:sp>
      <p:sp>
        <p:nvSpPr>
          <p:cNvPr id="71683" name="Content Placeholder 2"/>
          <p:cNvSpPr>
            <a:spLocks noGrp="1"/>
          </p:cNvSpPr>
          <p:nvPr>
            <p:ph idx="1"/>
          </p:nvPr>
        </p:nvSpPr>
        <p:spPr>
          <a:xfrm>
            <a:off x="533400" y="1219200"/>
            <a:ext cx="8077200" cy="3581400"/>
          </a:xfrm>
        </p:spPr>
        <p:txBody>
          <a:bodyPr>
            <a:normAutofit/>
          </a:bodyPr>
          <a:lstStyle/>
          <a:p>
            <a:pPr algn="just"/>
            <a:r>
              <a:rPr lang="en-IN" sz="2800" dirty="0" smtClean="0"/>
              <a:t>Microbiological tests should be regarded as </a:t>
            </a:r>
            <a:r>
              <a:rPr lang="en-IN" sz="2800" b="1" dirty="0" smtClean="0"/>
              <a:t>monitors of oral ecology</a:t>
            </a:r>
            <a:r>
              <a:rPr lang="en-IN" sz="2800" dirty="0" smtClean="0"/>
              <a:t>. Any increase in the challenge factors or decrease in defence, protective and repairing factors at any time should be considered as a warning sign.</a:t>
            </a:r>
          </a:p>
          <a:p>
            <a:pPr algn="just"/>
            <a:endParaRPr lang="en-IN" sz="2800" dirty="0" smtClean="0"/>
          </a:p>
        </p:txBody>
      </p:sp>
      <p:sp>
        <p:nvSpPr>
          <p:cNvPr id="7168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C06971B-8E0B-4A2B-9EBE-AB33389025ED}" type="slidenum">
              <a:rPr lang="en-US"/>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blogs.suntimes.com/cornerkicks/question-mark3a.jpg"/>
          <p:cNvPicPr>
            <a:picLocks noChangeAspect="1" noChangeArrowheads="1"/>
          </p:cNvPicPr>
          <p:nvPr/>
        </p:nvPicPr>
        <p:blipFill>
          <a:blip r:embed="rId2" cstate="print"/>
          <a:srcRect/>
          <a:stretch>
            <a:fillRect/>
          </a:stretch>
        </p:blipFill>
        <p:spPr bwMode="auto">
          <a:xfrm>
            <a:off x="2362200" y="1123950"/>
            <a:ext cx="4267200" cy="5334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a:bodyPr>
          <a:lstStyle/>
          <a:p>
            <a:pPr fontAlgn="auto">
              <a:spcAft>
                <a:spcPts val="0"/>
              </a:spcAft>
              <a:defRPr/>
            </a:pPr>
            <a:r>
              <a:rPr lang="en-IN" dirty="0" smtClean="0">
                <a:solidFill>
                  <a:srgbClr val="FFFF00"/>
                </a:solidFill>
              </a:rPr>
              <a:t>Caries risk assessment</a:t>
            </a:r>
          </a:p>
        </p:txBody>
      </p:sp>
      <p:sp>
        <p:nvSpPr>
          <p:cNvPr id="16387" name="Content Placeholder 2"/>
          <p:cNvSpPr>
            <a:spLocks noGrp="1"/>
          </p:cNvSpPr>
          <p:nvPr>
            <p:ph idx="1"/>
          </p:nvPr>
        </p:nvSpPr>
        <p:spPr>
          <a:xfrm>
            <a:off x="381000" y="1447800"/>
            <a:ext cx="8305800" cy="4572000"/>
          </a:xfrm>
        </p:spPr>
        <p:txBody>
          <a:bodyPr>
            <a:normAutofit/>
          </a:bodyPr>
          <a:lstStyle/>
          <a:p>
            <a:pPr algn="just"/>
            <a:r>
              <a:rPr lang="en-IN" sz="2800" b="1" dirty="0" smtClean="0"/>
              <a:t>Caries risk assessment determines the </a:t>
            </a:r>
            <a:r>
              <a:rPr lang="en-IN" sz="2800" b="1" u="sng" dirty="0" smtClean="0"/>
              <a:t>probability</a:t>
            </a:r>
            <a:r>
              <a:rPr lang="en-IN" sz="2800" b="1" dirty="0" smtClean="0"/>
              <a:t> of caries incidence, </a:t>
            </a:r>
            <a:r>
              <a:rPr lang="en-IN" sz="2800" b="1" i="1" dirty="0" smtClean="0"/>
              <a:t>i.e</a:t>
            </a:r>
            <a:r>
              <a:rPr lang="en-IN" sz="2800" b="1" dirty="0" smtClean="0"/>
              <a:t>., the number of new cavities or incipient lesions over a given period of time.</a:t>
            </a:r>
          </a:p>
        </p:txBody>
      </p:sp>
      <p:sp>
        <p:nvSpPr>
          <p:cNvPr id="1638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D826A6B-A63D-4DF8-B9B7-9D99A4758A57}" type="slidenum">
              <a:rPr lang="en-US"/>
              <a:pPr/>
              <a:t>7</a:t>
            </a:fld>
            <a:endParaRPr lang="en-US"/>
          </a:p>
        </p:txBody>
      </p:sp>
      <p:pic>
        <p:nvPicPr>
          <p:cNvPr id="5" name="Picture 8" descr="http://www.thehealthtime.com/wp-content/uploads/2009/08/carie-dental.jpg"/>
          <p:cNvPicPr>
            <a:picLocks noChangeAspect="1" noChangeArrowheads="1"/>
          </p:cNvPicPr>
          <p:nvPr/>
        </p:nvPicPr>
        <p:blipFill>
          <a:blip r:embed="rId3" cstate="print"/>
          <a:srcRect/>
          <a:stretch>
            <a:fillRect/>
          </a:stretch>
        </p:blipFill>
        <p:spPr bwMode="auto">
          <a:xfrm>
            <a:off x="6553200" y="3505200"/>
            <a:ext cx="2057400" cy="2863215"/>
          </a:xfrm>
          <a:prstGeom prst="rect">
            <a:avLst/>
          </a:prstGeom>
          <a:noFill/>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Content Placeholder 2"/>
          <p:cNvSpPr>
            <a:spLocks noGrp="1"/>
          </p:cNvSpPr>
          <p:nvPr>
            <p:ph idx="1"/>
          </p:nvPr>
        </p:nvSpPr>
        <p:spPr>
          <a:xfrm>
            <a:off x="457200" y="1295401"/>
            <a:ext cx="8305800" cy="3048000"/>
          </a:xfrm>
        </p:spPr>
        <p:txBody>
          <a:bodyPr>
            <a:normAutofit fontScale="92500" lnSpcReduction="10000"/>
          </a:bodyPr>
          <a:lstStyle/>
          <a:p>
            <a:r>
              <a:rPr lang="en-IN" dirty="0" smtClean="0"/>
              <a:t>Need for caries activity tests?</a:t>
            </a:r>
          </a:p>
          <a:p>
            <a:r>
              <a:rPr lang="en-IN" dirty="0" smtClean="0"/>
              <a:t>Ideal requirements of Caries activity tests?</a:t>
            </a:r>
          </a:p>
          <a:p>
            <a:r>
              <a:rPr lang="en-IN" dirty="0" smtClean="0"/>
              <a:t>Caries activity tests- name?</a:t>
            </a:r>
          </a:p>
          <a:p>
            <a:r>
              <a:rPr lang="en-IN" dirty="0" smtClean="0"/>
              <a:t>Results of caries activity in Lactobacillus colony test?</a:t>
            </a:r>
          </a:p>
          <a:p>
            <a:r>
              <a:rPr lang="en-IN" dirty="0" smtClean="0"/>
              <a:t>Name </a:t>
            </a:r>
            <a:r>
              <a:rPr lang="en-IN" dirty="0" err="1" smtClean="0"/>
              <a:t>mutans</a:t>
            </a:r>
            <a:r>
              <a:rPr lang="en-IN" dirty="0" smtClean="0"/>
              <a:t> Streptococcus screening tests?</a:t>
            </a:r>
          </a:p>
          <a:p>
            <a:endParaRPr lang="en-IN" dirty="0" smtClean="0"/>
          </a:p>
          <a:p>
            <a:endParaRPr lang="en-IN" dirty="0" smtClean="0"/>
          </a:p>
          <a:p>
            <a:endParaRPr lang="en-IN" dirty="0" smtClean="0"/>
          </a:p>
        </p:txBody>
      </p:sp>
      <p:sp>
        <p:nvSpPr>
          <p:cNvPr id="7373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E4D0B412-2867-4D29-B358-EF117A060404}" type="slidenum">
              <a:rPr lang="en-US"/>
              <a:pPr/>
              <a:t>70</a:t>
            </a:fld>
            <a:endParaRPr lang="en-US"/>
          </a:p>
        </p:txBody>
      </p:sp>
      <p:sp>
        <p:nvSpPr>
          <p:cNvPr id="6" name="TextBox 5"/>
          <p:cNvSpPr txBox="1"/>
          <p:nvPr/>
        </p:nvSpPr>
        <p:spPr>
          <a:xfrm>
            <a:off x="2362200" y="381000"/>
            <a:ext cx="4692310" cy="523220"/>
          </a:xfrm>
          <a:prstGeom prst="rect">
            <a:avLst/>
          </a:prstGeom>
          <a:noFill/>
        </p:spPr>
        <p:txBody>
          <a:bodyPr wrap="none" rtlCol="0">
            <a:spAutoFit/>
          </a:bodyPr>
          <a:lstStyle/>
          <a:p>
            <a:r>
              <a:rPr lang="en-US" sz="2800" dirty="0" smtClean="0">
                <a:solidFill>
                  <a:srgbClr val="C00000"/>
                </a:solidFill>
                <a:latin typeface="Algerian" pitchFamily="82" charset="0"/>
              </a:rPr>
              <a:t>ANSWER THESE QUESTIONS</a:t>
            </a:r>
            <a:endParaRPr lang="en-US" sz="2800" dirty="0">
              <a:solidFill>
                <a:srgbClr val="C00000"/>
              </a:solidFill>
              <a:latin typeface="Algerian" pitchFamily="8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blinds(horizontal)">
                                      <p:cBhvr>
                                        <p:cTn id="7" dur="500"/>
                                        <p:tgtEl>
                                          <p:spTgt spid="737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3731">
                                            <p:txEl>
                                              <p:pRg st="1" end="1"/>
                                            </p:txEl>
                                          </p:spTgt>
                                        </p:tgtEl>
                                        <p:attrNameLst>
                                          <p:attrName>style.visibility</p:attrName>
                                        </p:attrNameLst>
                                      </p:cBhvr>
                                      <p:to>
                                        <p:strVal val="visible"/>
                                      </p:to>
                                    </p:set>
                                    <p:animEffect transition="in" filter="blinds(horizontal)">
                                      <p:cBhvr>
                                        <p:cTn id="12" dur="500"/>
                                        <p:tgtEl>
                                          <p:spTgt spid="737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3731">
                                            <p:txEl>
                                              <p:pRg st="2" end="2"/>
                                            </p:txEl>
                                          </p:spTgt>
                                        </p:tgtEl>
                                        <p:attrNameLst>
                                          <p:attrName>style.visibility</p:attrName>
                                        </p:attrNameLst>
                                      </p:cBhvr>
                                      <p:to>
                                        <p:strVal val="visible"/>
                                      </p:to>
                                    </p:set>
                                    <p:animEffect transition="in" filter="blinds(horizontal)">
                                      <p:cBhvr>
                                        <p:cTn id="17" dur="500"/>
                                        <p:tgtEl>
                                          <p:spTgt spid="737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3731">
                                            <p:txEl>
                                              <p:pRg st="3" end="3"/>
                                            </p:txEl>
                                          </p:spTgt>
                                        </p:tgtEl>
                                        <p:attrNameLst>
                                          <p:attrName>style.visibility</p:attrName>
                                        </p:attrNameLst>
                                      </p:cBhvr>
                                      <p:to>
                                        <p:strVal val="visible"/>
                                      </p:to>
                                    </p:set>
                                    <p:animEffect transition="in" filter="blinds(horizontal)">
                                      <p:cBhvr>
                                        <p:cTn id="22" dur="500"/>
                                        <p:tgtEl>
                                          <p:spTgt spid="737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3731">
                                            <p:txEl>
                                              <p:pRg st="4" end="4"/>
                                            </p:txEl>
                                          </p:spTgt>
                                        </p:tgtEl>
                                        <p:attrNameLst>
                                          <p:attrName>style.visibility</p:attrName>
                                        </p:attrNameLst>
                                      </p:cBhvr>
                                      <p:to>
                                        <p:strVal val="visible"/>
                                      </p:to>
                                    </p:set>
                                    <p:animEffect transition="in" filter="blinds(horizontal)">
                                      <p:cBhvr>
                                        <p:cTn id="27" dur="500"/>
                                        <p:tgtEl>
                                          <p:spTgt spid="737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MCQs</a:t>
            </a:r>
            <a:endParaRPr lang="en-US" dirty="0"/>
          </a:p>
        </p:txBody>
      </p:sp>
      <p:sp>
        <p:nvSpPr>
          <p:cNvPr id="3" name="Content Placeholder 2"/>
          <p:cNvSpPr>
            <a:spLocks noGrp="1"/>
          </p:cNvSpPr>
          <p:nvPr>
            <p:ph idx="1"/>
          </p:nvPr>
        </p:nvSpPr>
        <p:spPr>
          <a:xfrm>
            <a:off x="457200" y="685800"/>
            <a:ext cx="8229600" cy="4648200"/>
          </a:xfrm>
        </p:spPr>
        <p:txBody>
          <a:bodyPr>
            <a:noAutofit/>
          </a:bodyPr>
          <a:lstStyle/>
          <a:p>
            <a:r>
              <a:rPr lang="en-US" sz="2400" b="1" dirty="0" smtClean="0"/>
              <a:t>Color indicator in Snyder test?</a:t>
            </a:r>
          </a:p>
          <a:p>
            <a:pPr marL="1544638" indent="-404813">
              <a:buNone/>
            </a:pPr>
            <a:r>
              <a:rPr lang="en-US" sz="2400" b="1" dirty="0" smtClean="0"/>
              <a:t>    </a:t>
            </a:r>
            <a:r>
              <a:rPr lang="en-US" sz="2000" dirty="0" err="1" smtClean="0"/>
              <a:t>i</a:t>
            </a:r>
            <a:r>
              <a:rPr lang="en-US" sz="2000" dirty="0" smtClean="0"/>
              <a:t>. </a:t>
            </a:r>
            <a:r>
              <a:rPr lang="en-US" sz="2000" dirty="0" err="1" smtClean="0"/>
              <a:t>Bromocresol</a:t>
            </a:r>
            <a:r>
              <a:rPr lang="en-US" sz="2000" dirty="0" smtClean="0"/>
              <a:t> green</a:t>
            </a:r>
          </a:p>
          <a:p>
            <a:pPr marL="1544638" indent="-404813">
              <a:buNone/>
            </a:pPr>
            <a:r>
              <a:rPr lang="en-US" sz="2000" dirty="0" smtClean="0"/>
              <a:t>   ii. </a:t>
            </a:r>
            <a:r>
              <a:rPr lang="en-US" sz="2000" dirty="0" err="1" smtClean="0"/>
              <a:t>Diazoresorcinol</a:t>
            </a:r>
            <a:r>
              <a:rPr lang="en-US" sz="2000" dirty="0" smtClean="0"/>
              <a:t> </a:t>
            </a:r>
          </a:p>
          <a:p>
            <a:pPr marL="1544638" indent="-404813">
              <a:buNone/>
            </a:pPr>
            <a:r>
              <a:rPr lang="en-US" sz="2000" dirty="0" smtClean="0"/>
              <a:t>   iii. Malachite green</a:t>
            </a:r>
          </a:p>
          <a:p>
            <a:pPr marL="1544638" indent="-404813">
              <a:buNone/>
            </a:pPr>
            <a:r>
              <a:rPr lang="en-US" sz="2000" dirty="0" smtClean="0"/>
              <a:t>   iv. </a:t>
            </a:r>
            <a:r>
              <a:rPr lang="en-US" sz="2000" dirty="0" err="1" smtClean="0"/>
              <a:t>Acridine</a:t>
            </a:r>
            <a:endParaRPr lang="en-US" sz="2400" dirty="0" smtClean="0"/>
          </a:p>
          <a:p>
            <a:r>
              <a:rPr lang="en-US" sz="2400" b="1" dirty="0" smtClean="0"/>
              <a:t>Which color does show extremely conducive caries activity in </a:t>
            </a:r>
            <a:r>
              <a:rPr lang="en-US" sz="2400" b="1" dirty="0" err="1" smtClean="0"/>
              <a:t>reductase</a:t>
            </a:r>
            <a:r>
              <a:rPr lang="en-US" sz="2400" b="1" dirty="0" smtClean="0"/>
              <a:t> test?</a:t>
            </a:r>
          </a:p>
          <a:p>
            <a:pPr marL="1544638" indent="-225425">
              <a:buNone/>
              <a:tabLst>
                <a:tab pos="793750" algn="l"/>
              </a:tabLst>
            </a:pPr>
            <a:r>
              <a:rPr lang="en-US" sz="2400" dirty="0" smtClean="0"/>
              <a:t>   </a:t>
            </a:r>
            <a:r>
              <a:rPr lang="en-US" sz="2000" dirty="0" err="1" smtClean="0"/>
              <a:t>i</a:t>
            </a:r>
            <a:r>
              <a:rPr lang="en-US" sz="2000" dirty="0" smtClean="0"/>
              <a:t>. Orchid</a:t>
            </a:r>
          </a:p>
          <a:p>
            <a:pPr marL="1544638" indent="-225425">
              <a:buNone/>
              <a:tabLst>
                <a:tab pos="793750" algn="l"/>
              </a:tabLst>
            </a:pPr>
            <a:r>
              <a:rPr lang="en-US" sz="2000" dirty="0" smtClean="0"/>
              <a:t>  ii. Red</a:t>
            </a:r>
          </a:p>
          <a:p>
            <a:pPr marL="1544638" indent="-225425">
              <a:buNone/>
              <a:tabLst>
                <a:tab pos="793750" algn="l"/>
              </a:tabLst>
            </a:pPr>
            <a:r>
              <a:rPr lang="en-US" sz="2000" dirty="0" smtClean="0"/>
              <a:t> iii. Blue</a:t>
            </a:r>
          </a:p>
          <a:p>
            <a:pPr marL="1544638" indent="-225425">
              <a:buNone/>
              <a:tabLst>
                <a:tab pos="793750" algn="l"/>
              </a:tabLst>
            </a:pPr>
            <a:r>
              <a:rPr lang="en-US" sz="2000" dirty="0" smtClean="0"/>
              <a:t> iv. Pink </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linds(horizontal)">
                                      <p:cBhvr>
                                        <p:cTn id="30" dur="500"/>
                                        <p:tgtEl>
                                          <p:spTgt spid="3">
                                            <p:txEl>
                                              <p:pRg st="7" end="7"/>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linds(horizontal)">
                                      <p:cBhvr>
                                        <p:cTn id="33" dur="500"/>
                                        <p:tgtEl>
                                          <p:spTgt spid="3">
                                            <p:txEl>
                                              <p:pRg st="8" end="8"/>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blinds(horizontal)">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1"/>
            <a:ext cx="8229600" cy="4267199"/>
          </a:xfrm>
        </p:spPr>
        <p:txBody>
          <a:bodyPr>
            <a:normAutofit fontScale="92500" lnSpcReduction="10000"/>
          </a:bodyPr>
          <a:lstStyle/>
          <a:p>
            <a:r>
              <a:rPr lang="en-US" sz="2800" b="1" dirty="0" smtClean="0"/>
              <a:t>Who did introduce Lactobacillus colony test?</a:t>
            </a:r>
          </a:p>
          <a:p>
            <a:pPr marL="1258888" indent="-223838">
              <a:buNone/>
            </a:pPr>
            <a:r>
              <a:rPr lang="en-US" sz="2800" b="1" dirty="0" smtClean="0"/>
              <a:t>  </a:t>
            </a:r>
            <a:r>
              <a:rPr lang="en-US" sz="2400" dirty="0" err="1" smtClean="0"/>
              <a:t>i</a:t>
            </a:r>
            <a:r>
              <a:rPr lang="en-US" sz="2400" dirty="0" smtClean="0"/>
              <a:t>. Alban</a:t>
            </a:r>
          </a:p>
          <a:p>
            <a:pPr marL="1258888" indent="-223838">
              <a:buNone/>
            </a:pPr>
            <a:r>
              <a:rPr lang="en-US" sz="2400" dirty="0" smtClean="0"/>
              <a:t> ii. Hadley </a:t>
            </a:r>
          </a:p>
          <a:p>
            <a:pPr marL="1258888" indent="-223838">
              <a:buNone/>
            </a:pPr>
            <a:r>
              <a:rPr lang="en-US" sz="2400" dirty="0" smtClean="0"/>
              <a:t> iii. Fosdick</a:t>
            </a:r>
          </a:p>
          <a:p>
            <a:pPr marL="1258888" indent="-223838">
              <a:buNone/>
            </a:pPr>
            <a:r>
              <a:rPr lang="en-US" sz="2400" dirty="0" smtClean="0"/>
              <a:t> iv. None</a:t>
            </a:r>
            <a:endParaRPr lang="en-US" sz="2800" dirty="0" smtClean="0"/>
          </a:p>
          <a:p>
            <a:pPr>
              <a:buNone/>
            </a:pPr>
            <a:endParaRPr lang="en-US" sz="2800" dirty="0" smtClean="0"/>
          </a:p>
          <a:p>
            <a:r>
              <a:rPr lang="en-US" sz="2800" b="1" dirty="0" smtClean="0"/>
              <a:t>Culture media for lactobacillus test?</a:t>
            </a:r>
          </a:p>
          <a:p>
            <a:pPr marL="1319213" indent="-239713">
              <a:buNone/>
            </a:pPr>
            <a:r>
              <a:rPr lang="en-US" sz="2200" dirty="0" err="1" smtClean="0"/>
              <a:t>i</a:t>
            </a:r>
            <a:r>
              <a:rPr lang="en-US" sz="2200" dirty="0" smtClean="0"/>
              <a:t>. Glucose agar</a:t>
            </a:r>
          </a:p>
          <a:p>
            <a:pPr marL="1319213" indent="-239713">
              <a:buNone/>
            </a:pPr>
            <a:r>
              <a:rPr lang="en-US" sz="2200" dirty="0" smtClean="0"/>
              <a:t>ii. Tomato peptone agar</a:t>
            </a:r>
          </a:p>
          <a:p>
            <a:pPr marL="1319213" indent="-239713">
              <a:buNone/>
            </a:pPr>
            <a:r>
              <a:rPr lang="en-US" sz="2200" dirty="0" smtClean="0"/>
              <a:t>iii. </a:t>
            </a:r>
            <a:r>
              <a:rPr lang="en-US" sz="2200" dirty="0" err="1" smtClean="0"/>
              <a:t>Mitis</a:t>
            </a:r>
            <a:r>
              <a:rPr lang="en-US" sz="2200" dirty="0" smtClean="0"/>
              <a:t> </a:t>
            </a:r>
            <a:r>
              <a:rPr lang="en-US" sz="2200" dirty="0" err="1" smtClean="0"/>
              <a:t>salivarius</a:t>
            </a:r>
            <a:r>
              <a:rPr lang="en-US" sz="2200" dirty="0" smtClean="0"/>
              <a:t> </a:t>
            </a:r>
            <a:r>
              <a:rPr lang="en-US" sz="2200" dirty="0" err="1" smtClean="0"/>
              <a:t>bacitracin</a:t>
            </a:r>
            <a:r>
              <a:rPr lang="en-US" sz="2200" dirty="0" smtClean="0"/>
              <a:t> agar</a:t>
            </a:r>
          </a:p>
          <a:p>
            <a:pPr marL="1319213" indent="-239713">
              <a:buNone/>
            </a:pPr>
            <a:r>
              <a:rPr lang="en-US" sz="2200" dirty="0" smtClean="0"/>
              <a:t>iv. Blood agar</a:t>
            </a:r>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blinds(horizontal)">
                                      <p:cBhvr>
                                        <p:cTn id="30" dur="500"/>
                                        <p:tgtEl>
                                          <p:spTgt spid="3">
                                            <p:txEl>
                                              <p:pRg st="8" end="8"/>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blinds(horizontal)">
                                      <p:cBhvr>
                                        <p:cTn id="33" dur="500"/>
                                        <p:tgtEl>
                                          <p:spTgt spid="3">
                                            <p:txEl>
                                              <p:pRg st="9" end="9"/>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blinds(horizontal)">
                                      <p:cBhvr>
                                        <p:cTn id="3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0EC6D5C-4E55-467C-815E-06E3061CB925}" type="slidenum">
              <a:rPr lang="en-US"/>
              <a:pPr/>
              <a:t>73</a:t>
            </a:fld>
            <a:endParaRPr lang="en-US"/>
          </a:p>
        </p:txBody>
      </p:sp>
      <p:pic>
        <p:nvPicPr>
          <p:cNvPr id="1026" name="Picture 2"/>
          <p:cNvPicPr>
            <a:picLocks noChangeAspect="1" noChangeArrowheads="1" noCrop="1"/>
          </p:cNvPicPr>
          <p:nvPr/>
        </p:nvPicPr>
        <p:blipFill>
          <a:blip r:embed="rId2"/>
          <a:srcRect/>
          <a:stretch>
            <a:fillRect/>
          </a:stretch>
        </p:blipFill>
        <p:spPr bwMode="auto">
          <a:xfrm>
            <a:off x="152400" y="152400"/>
            <a:ext cx="8763000" cy="6572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IN" dirty="0" smtClean="0">
                <a:solidFill>
                  <a:srgbClr val="FFFF00"/>
                </a:solidFill>
              </a:rPr>
              <a:t>Caries susceptibility</a:t>
            </a:r>
          </a:p>
        </p:txBody>
      </p:sp>
      <p:sp>
        <p:nvSpPr>
          <p:cNvPr id="18435" name="Content Placeholder 2"/>
          <p:cNvSpPr>
            <a:spLocks noGrp="1"/>
          </p:cNvSpPr>
          <p:nvPr>
            <p:ph idx="1"/>
          </p:nvPr>
        </p:nvSpPr>
        <p:spPr/>
        <p:txBody>
          <a:bodyPr>
            <a:normAutofit/>
          </a:bodyPr>
          <a:lstStyle/>
          <a:p>
            <a:pPr algn="just"/>
            <a:r>
              <a:rPr lang="en-IN" sz="2800" b="1" dirty="0" smtClean="0"/>
              <a:t>Inherent tendency of the host and the target tissue, the tooth, to be afflicted by the caries process. This is the susceptibility (or resistance) of a tooth to a caries – producing environment. </a:t>
            </a:r>
          </a:p>
        </p:txBody>
      </p:sp>
      <p:sp>
        <p:nvSpPr>
          <p:cNvPr id="1843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15DA037-3372-44A6-9EBA-469972915C50}" type="slidenum">
              <a:rPr lang="en-US"/>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IN" dirty="0" smtClean="0">
                <a:solidFill>
                  <a:srgbClr val="FFFF00"/>
                </a:solidFill>
              </a:rPr>
              <a:t>Caries activity</a:t>
            </a:r>
          </a:p>
        </p:txBody>
      </p:sp>
      <p:sp>
        <p:nvSpPr>
          <p:cNvPr id="17411" name="Content Placeholder 2"/>
          <p:cNvSpPr>
            <a:spLocks noGrp="1"/>
          </p:cNvSpPr>
          <p:nvPr>
            <p:ph idx="1"/>
          </p:nvPr>
        </p:nvSpPr>
        <p:spPr>
          <a:xfrm>
            <a:off x="533400" y="1447800"/>
            <a:ext cx="8153400" cy="4572000"/>
          </a:xfrm>
        </p:spPr>
        <p:txBody>
          <a:bodyPr>
            <a:normAutofit/>
          </a:bodyPr>
          <a:lstStyle/>
          <a:p>
            <a:pPr algn="just"/>
            <a:r>
              <a:rPr lang="en-IN" sz="2800" b="1" dirty="0" smtClean="0"/>
              <a:t>Increment of active lesions (new or recurrent) over a stated period of time. Caries activity is a measure of the speed of progression of a carious lesion. </a:t>
            </a:r>
          </a:p>
        </p:txBody>
      </p:sp>
      <p:sp>
        <p:nvSpPr>
          <p:cNvPr id="1741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BA7AEA7-2EF1-4D4B-B53A-E35D2B359C95}" type="slidenum">
              <a:rPr lang="en-US"/>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509</TotalTime>
  <Words>2713</Words>
  <Application>Microsoft Office PowerPoint</Application>
  <PresentationFormat>On-screen Show (4:3)</PresentationFormat>
  <Paragraphs>470</Paragraphs>
  <Slides>73</Slides>
  <Notes>16</Notes>
  <HiddenSlides>0</HiddenSlides>
  <MMClips>0</MMClips>
  <ScaleCrop>false</ScaleCrop>
  <HeadingPairs>
    <vt:vector size="4" baseType="variant">
      <vt:variant>
        <vt:lpstr>Theme</vt:lpstr>
      </vt:variant>
      <vt:variant>
        <vt:i4>1</vt:i4>
      </vt:variant>
      <vt:variant>
        <vt:lpstr>Slide Titles</vt:lpstr>
      </vt:variant>
      <vt:variant>
        <vt:i4>73</vt:i4>
      </vt:variant>
    </vt:vector>
  </HeadingPairs>
  <TitlesOfParts>
    <vt:vector size="74" baseType="lpstr">
      <vt:lpstr>Office Theme</vt:lpstr>
      <vt:lpstr>Slide 1</vt:lpstr>
      <vt:lpstr>Slide 2</vt:lpstr>
      <vt:lpstr>Lesson plan</vt:lpstr>
      <vt:lpstr>Contents </vt:lpstr>
      <vt:lpstr>Introduction</vt:lpstr>
      <vt:lpstr>Slide 6</vt:lpstr>
      <vt:lpstr>Caries risk assessment</vt:lpstr>
      <vt:lpstr>Caries susceptibility</vt:lpstr>
      <vt:lpstr>Caries activity</vt:lpstr>
      <vt:lpstr>Caries activity tests </vt:lpstr>
      <vt:lpstr>Caries activity test helps to:</vt:lpstr>
      <vt:lpstr>Slide 12</vt:lpstr>
      <vt:lpstr>Ideal requisites </vt:lpstr>
      <vt:lpstr>Caries activity tests</vt:lpstr>
      <vt:lpstr>Slide 15</vt:lpstr>
      <vt:lpstr>1. Lactobacillus Colony Count Test (Hadley – 1933)</vt:lpstr>
      <vt:lpstr>Procedure: </vt:lpstr>
      <vt:lpstr>Slide 18</vt:lpstr>
      <vt:lpstr>Slide 19</vt:lpstr>
      <vt:lpstr>Lactobacillus test </vt:lpstr>
      <vt:lpstr>Limitations</vt:lpstr>
      <vt:lpstr>Dentocult-LB Dip-slide culture method</vt:lpstr>
      <vt:lpstr>Lactobacilli per ml. of saliva  </vt:lpstr>
      <vt:lpstr>2. Snyder Test  (1951)</vt:lpstr>
      <vt:lpstr>Procedure </vt:lpstr>
      <vt:lpstr>Slide 26</vt:lpstr>
      <vt:lpstr>Slide 27</vt:lpstr>
      <vt:lpstr>Snyder test</vt:lpstr>
      <vt:lpstr>Slide 29</vt:lpstr>
      <vt:lpstr>Albans test</vt:lpstr>
      <vt:lpstr>3. Salivary Reductase Test  (Susceptibility test)</vt:lpstr>
      <vt:lpstr>Slide 32</vt:lpstr>
      <vt:lpstr>Slide 33</vt:lpstr>
      <vt:lpstr>Slide 34</vt:lpstr>
      <vt:lpstr>Salivary Reductase test</vt:lpstr>
      <vt:lpstr>Advantages</vt:lpstr>
      <vt:lpstr>4. Salivary Buffer Capacity test</vt:lpstr>
      <vt:lpstr>Procedure </vt:lpstr>
      <vt:lpstr>Slide 39</vt:lpstr>
      <vt:lpstr>Slide 40</vt:lpstr>
      <vt:lpstr>Interpretation </vt:lpstr>
      <vt:lpstr>Slide 42</vt:lpstr>
      <vt:lpstr>5. Fosdick Calcium Dissolution Test</vt:lpstr>
      <vt:lpstr>Procedure </vt:lpstr>
      <vt:lpstr>Slide 45</vt:lpstr>
      <vt:lpstr>Limitations</vt:lpstr>
      <vt:lpstr>6. MUTANS STREPTOCOCCI  SCREENING TESTS</vt:lpstr>
      <vt:lpstr>Slide 48</vt:lpstr>
      <vt:lpstr>a. Plaque – toothpick method:</vt:lpstr>
      <vt:lpstr>Slide 50</vt:lpstr>
      <vt:lpstr>Plaque toothpick method</vt:lpstr>
      <vt:lpstr>b. Saliva/Tongue Blade Method:</vt:lpstr>
      <vt:lpstr>Procedure</vt:lpstr>
      <vt:lpstr>Slide 54</vt:lpstr>
      <vt:lpstr>Slide 55</vt:lpstr>
      <vt:lpstr>c. Strep mutans Adherence Method:</vt:lpstr>
      <vt:lpstr>Procedure: </vt:lpstr>
      <vt:lpstr>Strep mutans Adherence Method</vt:lpstr>
      <vt:lpstr>d. Strep mutans Dip-slide Method</vt:lpstr>
      <vt:lpstr> </vt:lpstr>
      <vt:lpstr>Slide 61</vt:lpstr>
      <vt:lpstr>Slide 62</vt:lpstr>
      <vt:lpstr>e. Strep mutans Replicate Technique:</vt:lpstr>
      <vt:lpstr>Procedure </vt:lpstr>
      <vt:lpstr>Slide 65</vt:lpstr>
      <vt:lpstr>Uses of Caries activity tests for clinicians</vt:lpstr>
      <vt:lpstr>Uses of Caries activity tests for researcher </vt:lpstr>
      <vt:lpstr>Conclusion </vt:lpstr>
      <vt:lpstr>Slide 69</vt:lpstr>
      <vt:lpstr>Slide 70</vt:lpstr>
      <vt:lpstr>MCQs</vt:lpstr>
      <vt:lpstr>Slide 72</vt:lpstr>
      <vt:lpstr>Slide 73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acer</cp:lastModifiedBy>
  <cp:revision>111</cp:revision>
  <dcterms:created xsi:type="dcterms:W3CDTF">2006-08-16T00:00:00Z</dcterms:created>
  <dcterms:modified xsi:type="dcterms:W3CDTF">2013-04-20T08:00:03Z</dcterms:modified>
</cp:coreProperties>
</file>