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60"/>
  </p:notesMasterIdLst>
  <p:sldIdLst>
    <p:sldId id="258" r:id="rId2"/>
    <p:sldId id="337" r:id="rId3"/>
    <p:sldId id="260" r:id="rId4"/>
    <p:sldId id="259" r:id="rId5"/>
    <p:sldId id="261" r:id="rId6"/>
    <p:sldId id="262" r:id="rId7"/>
    <p:sldId id="318" r:id="rId8"/>
    <p:sldId id="263" r:id="rId9"/>
    <p:sldId id="257" r:id="rId10"/>
    <p:sldId id="338" r:id="rId11"/>
    <p:sldId id="339" r:id="rId12"/>
    <p:sldId id="340" r:id="rId13"/>
    <p:sldId id="341" r:id="rId14"/>
    <p:sldId id="342" r:id="rId15"/>
    <p:sldId id="265" r:id="rId16"/>
    <p:sldId id="266" r:id="rId17"/>
    <p:sldId id="280" r:id="rId18"/>
    <p:sldId id="267" r:id="rId19"/>
    <p:sldId id="281" r:id="rId20"/>
    <p:sldId id="277" r:id="rId21"/>
    <p:sldId id="268" r:id="rId22"/>
    <p:sldId id="269" r:id="rId23"/>
    <p:sldId id="328" r:id="rId24"/>
    <p:sldId id="330" r:id="rId25"/>
    <p:sldId id="288" r:id="rId26"/>
    <p:sldId id="289" r:id="rId27"/>
    <p:sldId id="290" r:id="rId28"/>
    <p:sldId id="319" r:id="rId29"/>
    <p:sldId id="292" r:id="rId30"/>
    <p:sldId id="320" r:id="rId31"/>
    <p:sldId id="321" r:id="rId32"/>
    <p:sldId id="293" r:id="rId33"/>
    <p:sldId id="295" r:id="rId34"/>
    <p:sldId id="296" r:id="rId35"/>
    <p:sldId id="299" r:id="rId36"/>
    <p:sldId id="297" r:id="rId37"/>
    <p:sldId id="305" r:id="rId38"/>
    <p:sldId id="322" r:id="rId39"/>
    <p:sldId id="307" r:id="rId40"/>
    <p:sldId id="306" r:id="rId41"/>
    <p:sldId id="308" r:id="rId42"/>
    <p:sldId id="331" r:id="rId43"/>
    <p:sldId id="332" r:id="rId44"/>
    <p:sldId id="333" r:id="rId45"/>
    <p:sldId id="287" r:id="rId46"/>
    <p:sldId id="309" r:id="rId47"/>
    <p:sldId id="324" r:id="rId48"/>
    <p:sldId id="310" r:id="rId49"/>
    <p:sldId id="326" r:id="rId50"/>
    <p:sldId id="311" r:id="rId51"/>
    <p:sldId id="312" r:id="rId52"/>
    <p:sldId id="327" r:id="rId53"/>
    <p:sldId id="313" r:id="rId54"/>
    <p:sldId id="314" r:id="rId55"/>
    <p:sldId id="315" r:id="rId56"/>
    <p:sldId id="316" r:id="rId57"/>
    <p:sldId id="317" r:id="rId58"/>
    <p:sldId id="32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06" autoAdjust="0"/>
    <p:restoredTop sz="94660"/>
  </p:normalViewPr>
  <p:slideViewPr>
    <p:cSldViewPr>
      <p:cViewPr varScale="1">
        <p:scale>
          <a:sx n="68" d="100"/>
          <a:sy n="68" d="100"/>
        </p:scale>
        <p:origin x="-7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EA9EC-9120-4807-B394-A320CEEFEC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841CC-655E-4738-AB27-B2C869D203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F1E5E-B4CF-4273-B40D-CA6CABB36FA7}" type="slidenum">
              <a:rPr lang="en-IN" smtClean="0"/>
              <a:pPr/>
              <a:t>7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DA55-83BC-4AD7-A105-6A30F991CF2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374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Slow growing, Painless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DA55-83BC-4AD7-A105-6A30F991CF2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3343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 to </a:t>
            </a:r>
            <a:r>
              <a:rPr lang="en-US" dirty="0" err="1" smtClean="0"/>
              <a:t>marx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DA55-83BC-4AD7-A105-6A30F991CF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6555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</a:t>
            </a:r>
            <a:r>
              <a:rPr lang="en-US" baseline="0" dirty="0" smtClean="0"/>
              <a:t> to Marx and Stern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DA55-83BC-4AD7-A105-6A30F991CF2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23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</a:t>
            </a:r>
            <a:r>
              <a:rPr lang="en-US" dirty="0" err="1" smtClean="0"/>
              <a:t>abt</a:t>
            </a:r>
            <a:r>
              <a:rPr lang="en-US" dirty="0" smtClean="0"/>
              <a:t> melanosomes from Marx and Stern…….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DA55-83BC-4AD7-A105-6A30F991CF2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762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picture of coast of </a:t>
            </a:r>
            <a:r>
              <a:rPr lang="en-US" dirty="0" err="1" smtClean="0"/>
              <a:t>california</a:t>
            </a:r>
            <a:r>
              <a:rPr lang="en-US" baseline="0" dirty="0" smtClean="0"/>
              <a:t> and coast of Maine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DA55-83BC-4AD7-A105-6A30F991CF2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1155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 to Marx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DA55-83BC-4AD7-A105-6A30F991CF2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009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49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histopath</a:t>
            </a:r>
            <a:r>
              <a:rPr lang="en-US" dirty="0" smtClean="0"/>
              <a:t> from Lucas …..add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DA55-83BC-4AD7-A105-6A30F991CF2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088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41951" y="3429000"/>
            <a:ext cx="6701423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B8D22B0-601B-43D1-A3F8-C26D725AE5B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563D5-2958-4BF9-B0E5-BD9D524D84E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F2640-2D7E-41E8-B403-C461F2E6119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F6DE2-6A9B-407E-97CF-FE3B08211C7E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837A0-AD4E-4731-9DBD-26DDFE0D783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29D83-E14F-4050-93C4-7335D3F8904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81A8D-CC3C-4902-8813-102718BF219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B4715-A05F-440A-B3E3-4B9B0D84798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756F3-DF40-4870-868D-70235BFC359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7BA1C-1031-443B-A0C9-18361B9DD14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89803-8C64-41C2-A5AE-EE0B09C6F37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5211-008C-439A-ABB2-08E05463681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F55A7-56D0-42A2-AD5D-D1D4ECB7ED8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274638"/>
            <a:ext cx="548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11513" y="1600200"/>
            <a:ext cx="54752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3BF1038-2F0E-4885-859F-3B75A1B0208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A141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A141F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A141F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A141F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A141F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microsoft.com/office/2007/relationships/hdphoto" Target="../media/hdphoto11.wdp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0"/>
            <a:ext cx="8458200" cy="1752600"/>
          </a:xfrm>
        </p:spPr>
        <p:txBody>
          <a:bodyPr/>
          <a:lstStyle/>
          <a:p>
            <a:r>
              <a:rPr lang="en-US" sz="4800" b="0" dirty="0" smtClean="0">
                <a:latin typeface="Algerian" pitchFamily="82" charset="0"/>
              </a:rPr>
              <a:t>NEURAL TUMORS</a:t>
            </a:r>
            <a:br>
              <a:rPr lang="en-US" sz="4800" b="0" dirty="0" smtClean="0">
                <a:latin typeface="Algerian" pitchFamily="82" charset="0"/>
              </a:rPr>
            </a:br>
            <a:endParaRPr lang="en-US" sz="4800" b="0" dirty="0"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6172200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VARSHA </a:t>
            </a:r>
            <a:r>
              <a:rPr lang="en-US" dirty="0" smtClean="0"/>
              <a:t>SANGLE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133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7924800" cy="1143000"/>
          </a:xfrm>
        </p:spPr>
        <p:txBody>
          <a:bodyPr/>
          <a:lstStyle/>
          <a:p>
            <a:r>
              <a:rPr lang="en-US" dirty="0" err="1" smtClean="0"/>
              <a:t>Schwannoma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1" cy="4525963"/>
          </a:xfrm>
        </p:spPr>
        <p:txBody>
          <a:bodyPr/>
          <a:lstStyle/>
          <a:p>
            <a:r>
              <a:rPr lang="en-US" dirty="0" smtClean="0"/>
              <a:t>Synonyms:  </a:t>
            </a:r>
            <a:r>
              <a:rPr lang="en-US" dirty="0" err="1" smtClean="0"/>
              <a:t>Neurilemmoma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                   Perineural </a:t>
            </a:r>
            <a:r>
              <a:rPr lang="en-US" dirty="0" err="1" smtClean="0"/>
              <a:t>Fibroblastoma</a:t>
            </a:r>
            <a:endParaRPr lang="en-US" dirty="0" smtClean="0"/>
          </a:p>
          <a:p>
            <a:pPr marL="82296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</a:t>
            </a:r>
            <a:r>
              <a:rPr lang="en-US" dirty="0" err="1" smtClean="0"/>
              <a:t>Neurinoma</a:t>
            </a:r>
            <a:endParaRPr lang="en-US" dirty="0" smtClean="0"/>
          </a:p>
          <a:p>
            <a:pPr marL="82296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</a:t>
            </a:r>
            <a:r>
              <a:rPr lang="en-US" dirty="0" err="1" smtClean="0"/>
              <a:t>Lemmoma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26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7498080" cy="1143000"/>
          </a:xfrm>
        </p:spPr>
        <p:txBody>
          <a:bodyPr/>
          <a:lstStyle/>
          <a:p>
            <a:r>
              <a:rPr lang="en-US" dirty="0" smtClean="0"/>
              <a:t>Schwannoma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602" y="5041834"/>
            <a:ext cx="2073812" cy="180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450"/>
            <a:ext cx="2871787" cy="2321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675731"/>
            <a:ext cx="1838325" cy="2124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3414" y="5041834"/>
            <a:ext cx="2071230" cy="1816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92" t="13334" b="2847"/>
          <a:stretch/>
        </p:blipFill>
        <p:spPr bwMode="auto">
          <a:xfrm>
            <a:off x="4724400" y="674664"/>
            <a:ext cx="1320018" cy="191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914400"/>
            <a:ext cx="4308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Composed exclusively of--------------</a:t>
            </a:r>
          </a:p>
          <a:p>
            <a:endParaRPr lang="en-US" sz="2000" b="1" dirty="0"/>
          </a:p>
          <a:p>
            <a:r>
              <a:rPr lang="en-US" sz="2000" b="1" dirty="0" smtClean="0"/>
              <a:t>Age predilection: 30-50 years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3341" y="4095690"/>
            <a:ext cx="4942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Site: Tongue, floor of the mouth------------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28473" y="5638800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Gross Pathology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6441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1000" y="4343401"/>
            <a:ext cx="8305800" cy="1143000"/>
          </a:xfrm>
        </p:spPr>
        <p:txBody>
          <a:bodyPr/>
          <a:lstStyle/>
          <a:p>
            <a:r>
              <a:rPr lang="en-US" sz="1600" dirty="0" err="1" smtClean="0"/>
              <a:t>Neurilemoma</a:t>
            </a:r>
            <a:r>
              <a:rPr lang="en-US" sz="1600" dirty="0" smtClean="0"/>
              <a:t>. showing a central zone of </a:t>
            </a:r>
            <a:r>
              <a:rPr lang="en-US" sz="1600" dirty="0" err="1" smtClean="0"/>
              <a:t>Antoni</a:t>
            </a:r>
            <a:r>
              <a:rPr lang="en-US" sz="1600" dirty="0" smtClean="0"/>
              <a:t> B tissue that is bordered on both sides by better-organized </a:t>
            </a:r>
            <a:r>
              <a:rPr lang="en-US" sz="1600" dirty="0" err="1" smtClean="0"/>
              <a:t>Antoni</a:t>
            </a:r>
            <a:r>
              <a:rPr lang="en-US" sz="1600" dirty="0" smtClean="0"/>
              <a:t> A tissue. The Schwann cells of the </a:t>
            </a:r>
            <a:r>
              <a:rPr lang="en-US" sz="1600" dirty="0" err="1" smtClean="0"/>
              <a:t>Antoni</a:t>
            </a:r>
            <a:r>
              <a:rPr lang="en-US" sz="1600" dirty="0" smtClean="0"/>
              <a:t> A tissue form a </a:t>
            </a:r>
            <a:r>
              <a:rPr lang="en-US" sz="1600" dirty="0" err="1" smtClean="0"/>
              <a:t>palisaded</a:t>
            </a:r>
            <a:r>
              <a:rPr lang="en-US" sz="1600" dirty="0" smtClean="0"/>
              <a:t> arrangement around </a:t>
            </a:r>
            <a:r>
              <a:rPr lang="en-US" sz="1600" dirty="0" err="1" smtClean="0"/>
              <a:t>acellular</a:t>
            </a:r>
            <a:r>
              <a:rPr lang="en-US" sz="1600" dirty="0" smtClean="0"/>
              <a:t> zones known as </a:t>
            </a:r>
            <a:r>
              <a:rPr lang="en-US" sz="1600" dirty="0" err="1" smtClean="0"/>
              <a:t>Verocay</a:t>
            </a:r>
            <a:r>
              <a:rPr lang="en-US" sz="1600" dirty="0" smtClean="0"/>
              <a:t> bodies.</a:t>
            </a:r>
            <a:endParaRPr lang="en-US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64224" y="228600"/>
            <a:ext cx="5532894" cy="388620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msotw9_temp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3152142" cy="548640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2" descr="msotw9_temp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38801" y="1011670"/>
            <a:ext cx="3276600" cy="5703022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Clinical 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600200"/>
            <a:ext cx="7391400" cy="4525963"/>
          </a:xfrm>
        </p:spPr>
        <p:txBody>
          <a:bodyPr/>
          <a:lstStyle/>
          <a:p>
            <a:r>
              <a:rPr lang="en-US" dirty="0" smtClean="0"/>
              <a:t>Granular cell tumor</a:t>
            </a:r>
          </a:p>
          <a:p>
            <a:r>
              <a:rPr lang="en-US" dirty="0" err="1" smtClean="0"/>
              <a:t>Lipoma</a:t>
            </a:r>
            <a:endParaRPr lang="en-US" dirty="0" smtClean="0"/>
          </a:p>
          <a:p>
            <a:r>
              <a:rPr lang="en-US" dirty="0" err="1" smtClean="0"/>
              <a:t>Neurofibroma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69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5486400" cy="1143000"/>
          </a:xfrm>
        </p:spPr>
        <p:txBody>
          <a:bodyPr/>
          <a:lstStyle/>
          <a:p>
            <a:r>
              <a:rPr lang="en-US" dirty="0" err="1" smtClean="0"/>
              <a:t>Neurofibroma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1" cy="4525963"/>
          </a:xfrm>
        </p:spPr>
        <p:txBody>
          <a:bodyPr/>
          <a:lstStyle/>
          <a:p>
            <a:pPr marL="82296" indent="0">
              <a:buNone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82296" indent="0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Common  type  of  peripheral  nerve neoplasm . </a:t>
            </a:r>
          </a:p>
          <a:p>
            <a:pPr marL="82296" indent="0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Arises  from  a  mixture  of  cell  types  like  Schwann  cell,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perineural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 fibroblasts.</a:t>
            </a:r>
          </a:p>
          <a:p>
            <a:pPr marL="82296" indent="0"/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82296" indent="0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Malignant  transformation can  occur  but  risks  are  high   in  neurofibromatosis</a:t>
            </a:r>
          </a:p>
          <a:p>
            <a:pPr marL="82296" indent="0"/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82296" indent="0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4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5486400" cy="1143000"/>
          </a:xfrm>
        </p:spPr>
        <p:txBody>
          <a:bodyPr/>
          <a:lstStyle/>
          <a:p>
            <a:r>
              <a:rPr lang="en-US" dirty="0" smtClean="0"/>
              <a:t>Solitary </a:t>
            </a:r>
            <a:r>
              <a:rPr lang="en-US" dirty="0" err="1" smtClean="0"/>
              <a:t>Neurofibroma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6764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/>
              <a:t>Account for 90% cases of </a:t>
            </a:r>
            <a:r>
              <a:rPr lang="en-US" sz="2000" b="1" dirty="0" err="1" smtClean="0"/>
              <a:t>neurofibroma</a:t>
            </a:r>
            <a:endParaRPr lang="en-US" sz="2000" b="1" dirty="0" smtClean="0"/>
          </a:p>
          <a:p>
            <a:pPr algn="just"/>
            <a:r>
              <a:rPr lang="en-US" sz="2000" b="1" dirty="0" smtClean="0"/>
              <a:t>Asymptomatic, diffuse mass within subcutaneous or sub-mucosal tissue</a:t>
            </a:r>
            <a:endParaRPr lang="en-US" sz="2000" b="1" dirty="0"/>
          </a:p>
        </p:txBody>
      </p:sp>
      <p:pic>
        <p:nvPicPr>
          <p:cNvPr id="8195" name="Picture 3" descr="C:\Users\IPSITAK\Desktop\New folder\DSC00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91" t="10256" r="12770" b="3385"/>
          <a:stretch/>
        </p:blipFill>
        <p:spPr bwMode="auto">
          <a:xfrm>
            <a:off x="5491274" y="3471594"/>
            <a:ext cx="2814526" cy="2548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IPSITAK\Desktop\New folder\DSC009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0" t="20309" r="9692" b="18769"/>
          <a:stretch/>
        </p:blipFill>
        <p:spPr bwMode="auto">
          <a:xfrm>
            <a:off x="665596" y="3485363"/>
            <a:ext cx="4744604" cy="2534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2983468"/>
            <a:ext cx="548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Characteristic bag or worms appearance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7859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Clinical  Features– arises  as  solitary  tumor  or  component  of  neurofibromatosis. 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Solitary – common  in  young adults, slow  growing  soft  nodular  mass 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Common  on  skin, oral lesions  are  not  uncommon. 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Tongue, </a:t>
            </a:r>
            <a:r>
              <a:rPr lang="en-US" sz="2000" dirty="0" err="1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buccal</a:t>
            </a:r>
            <a:r>
              <a:rPr lang="en-US" sz="2000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 mucosa, bone </a:t>
            </a:r>
            <a:endParaRPr lang="en-US" sz="2000" dirty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" name="Content Placeholder 7" descr="scan00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852" t="4636" r="1852"/>
          <a:stretch>
            <a:fillRect/>
          </a:stretch>
        </p:blipFill>
        <p:spPr>
          <a:xfrm>
            <a:off x="4876800" y="1904999"/>
            <a:ext cx="3962400" cy="3048891"/>
          </a:xfrm>
          <a:noFill/>
          <a:ln w="19050">
            <a:solidFill>
              <a:srgbClr val="002060"/>
            </a:solidFill>
          </a:ln>
        </p:spPr>
      </p:pic>
      <p:sp>
        <p:nvSpPr>
          <p:cNvPr id="4" name="Oval 3"/>
          <p:cNvSpPr/>
          <p:nvPr/>
        </p:nvSpPr>
        <p:spPr>
          <a:xfrm>
            <a:off x="6629400" y="1981200"/>
            <a:ext cx="1295400" cy="144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31" y="2819400"/>
            <a:ext cx="3742931" cy="342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33364"/>
            <a:ext cx="33782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76613"/>
            <a:ext cx="3225800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3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can00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790"/>
          <a:stretch>
            <a:fillRect/>
          </a:stretch>
        </p:blipFill>
        <p:spPr bwMode="auto">
          <a:xfrm>
            <a:off x="68109" y="76200"/>
            <a:ext cx="4557295" cy="373380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6" name="Picture 9" descr="scan00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299" t="1609"/>
          <a:stretch>
            <a:fillRect/>
          </a:stretch>
        </p:blipFill>
        <p:spPr bwMode="auto">
          <a:xfrm>
            <a:off x="4648200" y="3249893"/>
            <a:ext cx="4419600" cy="3531908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a neuron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77344"/>
            <a:ext cx="6172200" cy="4623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38300"/>
            <a:ext cx="7346002" cy="4229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873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sotw9_temp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252719"/>
            <a:ext cx="2863361" cy="4767081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733800" y="533400"/>
            <a:ext cx="4953000" cy="5592763"/>
          </a:xfrm>
        </p:spPr>
        <p:txBody>
          <a:bodyPr/>
          <a:lstStyle/>
          <a:p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Composed  of  interlacing  bundles  of  spindle  shaped  cells  with  wavy  nuclei, along  with  collagen  bundles,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myxoid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matrix, mast cells are  numerous .</a:t>
            </a:r>
          </a:p>
          <a:p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00200" y="1676400"/>
            <a:ext cx="25146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708549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2237" y="722210"/>
            <a:ext cx="6989763" cy="575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2237" y="722210"/>
            <a:ext cx="6989763" cy="575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181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5486400" cy="1143000"/>
          </a:xfrm>
        </p:spPr>
        <p:txBody>
          <a:bodyPr/>
          <a:lstStyle/>
          <a:p>
            <a:r>
              <a:rPr lang="en-US" dirty="0" smtClean="0"/>
              <a:t>Clinical 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5475287" cy="4525963"/>
          </a:xfrm>
        </p:spPr>
        <p:txBody>
          <a:bodyPr/>
          <a:lstStyle/>
          <a:p>
            <a:r>
              <a:rPr lang="en-US" dirty="0" smtClean="0"/>
              <a:t>Vascular malformation</a:t>
            </a:r>
          </a:p>
          <a:p>
            <a:r>
              <a:rPr lang="en-US" dirty="0" err="1" smtClean="0"/>
              <a:t>Rhabdomyoma</a:t>
            </a:r>
            <a:endParaRPr lang="en-US" dirty="0" smtClean="0"/>
          </a:p>
          <a:p>
            <a:r>
              <a:rPr lang="en-US" dirty="0" err="1" smtClean="0"/>
              <a:t>Lipoma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30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75260"/>
          <a:ext cx="8534400" cy="6510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3276600"/>
                <a:gridCol w="3429000"/>
              </a:tblGrid>
              <a:tr h="50632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Neurilemoma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Neurofibroma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063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Peak age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20-50 years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20-40 years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43795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Location</a:t>
                      </a:r>
                    </a:p>
                    <a:p>
                      <a:endParaRPr lang="en-US" dirty="0" smtClean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Cell origin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Any, especially tongue</a:t>
                      </a:r>
                    </a:p>
                    <a:p>
                      <a:endParaRPr lang="en-US" dirty="0" smtClean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Schwann cell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Any. Especially tongue,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buccal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mucosa</a:t>
                      </a:r>
                    </a:p>
                    <a:p>
                      <a:endParaRPr lang="en-US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Schwann cell and peripheral fibroblast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987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Histological </a:t>
                      </a:r>
                    </a:p>
                    <a:p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appearence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Encapsulated tumor composed of </a:t>
                      </a:r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Antoni</a:t>
                      </a:r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A 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and B; rarely </a:t>
                      </a:r>
                      <a:r>
                        <a:rPr lang="en-US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plexiform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growth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Localized , diffuse, or </a:t>
                      </a:r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plexiform</a:t>
                      </a:r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tumor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that is </a:t>
                      </a:r>
                      <a:r>
                        <a:rPr lang="en-US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usallly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not encapsulated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331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Degenerative</a:t>
                      </a:r>
                    </a:p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changes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common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occasional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4139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S-100 protein</a:t>
                      </a:r>
                    </a:p>
                    <a:p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immunostaining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Intense and relatively uniform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Variable staining of cells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987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Occurrence in NF-I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Uncommon 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Plexiform</a:t>
                      </a:r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neurofibroma</a:t>
                      </a:r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or multiple </a:t>
                      </a:r>
                      <a:r>
                        <a:rPr lang="en-US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neurofibromas</a:t>
                      </a:r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are characteristics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4139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Malignant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trasformation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Extremely rare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Rare in solitary form; more common in neurofibromatosis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85800" y="838200"/>
            <a:ext cx="4040188" cy="639762"/>
          </a:xfrm>
        </p:spPr>
        <p:txBody>
          <a:bodyPr/>
          <a:lstStyle/>
          <a:p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Neurilemoma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1600200"/>
            <a:ext cx="3573379" cy="251460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949825" y="884238"/>
            <a:ext cx="4041775" cy="639762"/>
          </a:xfrm>
        </p:spPr>
        <p:txBody>
          <a:bodyPr/>
          <a:lstStyle/>
          <a:p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Neurofibroma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724400" y="1600200"/>
            <a:ext cx="3465095" cy="243840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228600" y="4343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S-100 protein            ++++</a:t>
            </a:r>
          </a:p>
          <a:p>
            <a:r>
              <a:rPr lang="en-US" b="1" dirty="0" smtClean="0"/>
              <a:t>                           (nearly every cell +)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29200" y="4419600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S-100 protein ++ to ++++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971800" y="6400800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</a:rPr>
              <a:t>Immunohistochemistry</a:t>
            </a:r>
            <a:r>
              <a:rPr lang="en-US" sz="1100" dirty="0" smtClean="0">
                <a:solidFill>
                  <a:srgbClr val="FF0000"/>
                </a:solidFill>
              </a:rPr>
              <a:t> in the Differential Diagnosis of </a:t>
            </a:r>
            <a:r>
              <a:rPr lang="en-US" sz="1100" dirty="0" err="1" smtClean="0">
                <a:solidFill>
                  <a:srgbClr val="FF0000"/>
                </a:solidFill>
              </a:rPr>
              <a:t>Schwannoma</a:t>
            </a:r>
            <a:r>
              <a:rPr lang="en-US" sz="1100" dirty="0" smtClean="0">
                <a:solidFill>
                  <a:srgbClr val="FF0000"/>
                </a:solidFill>
              </a:rPr>
              <a:t> and </a:t>
            </a:r>
            <a:r>
              <a:rPr lang="en-US" sz="1100" dirty="0" err="1" smtClean="0">
                <a:solidFill>
                  <a:srgbClr val="FF0000"/>
                </a:solidFill>
              </a:rPr>
              <a:t>Neurofibroma</a:t>
            </a:r>
            <a:r>
              <a:rPr lang="en-US" sz="1100" dirty="0" smtClean="0">
                <a:solidFill>
                  <a:srgbClr val="FF0000"/>
                </a:solidFill>
              </a:rPr>
              <a:t>; 2004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399" cy="4525963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Peripheral form-type I / Neurofibromatosis Type-I</a:t>
            </a:r>
            <a:r>
              <a:rPr lang="en-US" dirty="0" smtClean="0"/>
              <a:t>  (Von Recklinghausen’s Neurofibromatosis)  associated with changes in chromosome 17, accounts for 90% of the cases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Central form-type II / Neurofibromatosis Type-II - </a:t>
            </a:r>
            <a:r>
              <a:rPr lang="en-US" dirty="0" smtClean="0"/>
              <a:t>long arm of chromosome 22, accounts for bilateral acoustic </a:t>
            </a:r>
            <a:r>
              <a:rPr lang="en-US" dirty="0" err="1" smtClean="0"/>
              <a:t>neuromas</a:t>
            </a:r>
            <a:endParaRPr lang="en-US" dirty="0" smtClean="0"/>
          </a:p>
          <a:p>
            <a:pPr algn="just"/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Neurofibromatosis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IPSITAK\Desktop\New folder\DSC009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436" b="21435"/>
          <a:stretch/>
        </p:blipFill>
        <p:spPr bwMode="auto">
          <a:xfrm>
            <a:off x="0" y="1371600"/>
            <a:ext cx="9144000" cy="4321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796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sz="3400" dirty="0" err="1" smtClean="0"/>
              <a:t>Neurofibromatoses</a:t>
            </a:r>
            <a:r>
              <a:rPr lang="en-US" sz="3400" dirty="0" smtClean="0"/>
              <a:t> type 1</a:t>
            </a:r>
            <a:br>
              <a:rPr lang="en-US" sz="3400" dirty="0" smtClean="0"/>
            </a:br>
            <a:r>
              <a:rPr lang="en-US" sz="3400" dirty="0" smtClean="0"/>
              <a:t>Von Recklinghausen’s </a:t>
            </a:r>
            <a:r>
              <a:rPr lang="en-US" sz="3400" dirty="0" err="1" smtClean="0"/>
              <a:t>Neurofibromatoses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7724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Inherited </a:t>
            </a:r>
            <a:r>
              <a:rPr lang="fr-FR" sz="2400" dirty="0" smtClean="0"/>
              <a:t>as an </a:t>
            </a:r>
            <a:r>
              <a:rPr lang="fr-FR" sz="2400" dirty="0" err="1" smtClean="0"/>
              <a:t>autosomal</a:t>
            </a:r>
            <a:r>
              <a:rPr lang="fr-FR" sz="2400" dirty="0" smtClean="0"/>
              <a:t> dominant trait.</a:t>
            </a:r>
            <a:r>
              <a:rPr lang="en-US" sz="24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Gene responsible for neurofibromatosis type I has been mapped to chromosome 17.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Multiple neurofibromas and Café au </a:t>
            </a:r>
            <a:r>
              <a:rPr lang="en-US" sz="2400" dirty="0" err="1" smtClean="0"/>
              <a:t>lait</a:t>
            </a:r>
            <a:r>
              <a:rPr lang="en-US" sz="2400" dirty="0" smtClean="0"/>
              <a:t> spots-</a:t>
            </a:r>
            <a:r>
              <a:rPr lang="en-US" sz="2400" dirty="0" smtClean="0">
                <a:solidFill>
                  <a:srgbClr val="FF0000"/>
                </a:solidFill>
              </a:rPr>
              <a:t>PRIME CHARACTERISTICS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82296" indent="0">
              <a:lnSpc>
                <a:spcPct val="150000"/>
              </a:lnSpc>
              <a:buNone/>
            </a:pPr>
            <a:r>
              <a:rPr lang="en-US" sz="2400" b="1" dirty="0" smtClean="0"/>
              <a:t>      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594360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xmlns="" val="35641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229600" cy="624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Clinical  </a:t>
            </a:r>
            <a:r>
              <a:rPr lang="en-US" sz="2000" dirty="0"/>
              <a:t>Features</a:t>
            </a:r>
            <a:r>
              <a:rPr lang="en-US" sz="2000" dirty="0" smtClean="0"/>
              <a:t>—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1)multiple  </a:t>
            </a:r>
            <a:r>
              <a:rPr lang="en-US" sz="2000" dirty="0" err="1"/>
              <a:t>neurofibromas</a:t>
            </a:r>
            <a:r>
              <a:rPr lang="en-US" sz="2000" dirty="0"/>
              <a:t>, anywhere  on  skin. Appearance  varies  from small  papules  to  large  nodules  or  massive  baggy  pendulous  masses called Elephantiasis  </a:t>
            </a:r>
            <a:r>
              <a:rPr lang="en-US" sz="2000" dirty="0" err="1" smtClean="0"/>
              <a:t>Neuromatosa</a:t>
            </a:r>
            <a:r>
              <a:rPr lang="en-US" sz="2000" dirty="0" smtClean="0"/>
              <a:t>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Presents  </a:t>
            </a:r>
            <a:r>
              <a:rPr lang="en-US" sz="2000" dirty="0"/>
              <a:t>at  birth  or  later  in  life.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2)Café au </a:t>
            </a:r>
            <a:r>
              <a:rPr lang="en-US" sz="2000" dirty="0" err="1"/>
              <a:t>lait</a:t>
            </a:r>
            <a:r>
              <a:rPr lang="en-US" sz="2000" dirty="0"/>
              <a:t> ( coffee  with  milk) spots- smooth yellow  to  brown  </a:t>
            </a:r>
            <a:r>
              <a:rPr lang="en-US" sz="2000" dirty="0" err="1"/>
              <a:t>macules</a:t>
            </a:r>
            <a:r>
              <a:rPr lang="en-US" sz="2000" dirty="0"/>
              <a:t>  vary  in  size  from  1-2 mm or  </a:t>
            </a:r>
            <a:r>
              <a:rPr lang="en-US" sz="2000" dirty="0" err="1"/>
              <a:t>cms</a:t>
            </a:r>
            <a:r>
              <a:rPr lang="en-US" sz="2000" dirty="0"/>
              <a:t>. Present  at  birth  or  develop  during  1</a:t>
            </a:r>
            <a:r>
              <a:rPr lang="en-US" sz="2000" baseline="30000" dirty="0"/>
              <a:t>st</a:t>
            </a:r>
            <a:r>
              <a:rPr lang="en-US" sz="2000" dirty="0"/>
              <a:t>  year  of  life.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3)</a:t>
            </a:r>
            <a:r>
              <a:rPr lang="en-US" sz="2000" dirty="0" err="1"/>
              <a:t>Axillary</a:t>
            </a:r>
            <a:r>
              <a:rPr lang="en-US" sz="2000" dirty="0"/>
              <a:t>  freckling ( Crowe’s sign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4)</a:t>
            </a:r>
            <a:r>
              <a:rPr lang="en-US" sz="2000" dirty="0" err="1" smtClean="0"/>
              <a:t>Lisch</a:t>
            </a:r>
            <a:r>
              <a:rPr lang="en-US" sz="2000" dirty="0" smtClean="0"/>
              <a:t> nodules  translucent  brown  pigmented  spots  on  iris, in  nearly  , all  patients.</a:t>
            </a:r>
          </a:p>
          <a:p>
            <a:r>
              <a:rPr lang="en-US" sz="2000" dirty="0" smtClean="0"/>
              <a:t>Other  abnormalities– CNS tumors, mental retardation, seizures,  short stature, scoliosis</a:t>
            </a:r>
          </a:p>
          <a:p>
            <a:r>
              <a:rPr lang="en-US" sz="2000" dirty="0" smtClean="0"/>
              <a:t>Oral  lesions--  common  - enlargement  of  </a:t>
            </a:r>
            <a:r>
              <a:rPr lang="en-US" sz="2000" dirty="0" err="1" smtClean="0"/>
              <a:t>fungiform</a:t>
            </a:r>
            <a:r>
              <a:rPr lang="en-US" sz="2000" dirty="0" smtClean="0"/>
              <a:t>  papillae( 50%)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152400"/>
            <a:ext cx="7498080" cy="1143000"/>
          </a:xfrm>
        </p:spPr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38200" y="685800"/>
            <a:ext cx="2895600" cy="213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Development of café au </a:t>
            </a:r>
            <a:r>
              <a:rPr lang="en-US" b="1" dirty="0" err="1" smtClean="0">
                <a:solidFill>
                  <a:schemeClr val="tx1"/>
                </a:solidFill>
              </a:rPr>
              <a:t>lait</a:t>
            </a:r>
            <a:r>
              <a:rPr lang="en-US" b="1" dirty="0" smtClean="0">
                <a:solidFill>
                  <a:schemeClr val="tx1"/>
                </a:solidFill>
              </a:rPr>
              <a:t> spots, years before neurofibromas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1676400"/>
            <a:ext cx="685800" cy="0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12192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Occur on areas not exposed to sun-differentiated from freckle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IPSITAK\Desktop\New folder\DSC009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4" t="1846" r="59167" b="4206"/>
          <a:stretch/>
        </p:blipFill>
        <p:spPr bwMode="auto">
          <a:xfrm>
            <a:off x="7467600" y="76200"/>
            <a:ext cx="1621136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1447800" y="2819400"/>
            <a:ext cx="2628900" cy="1981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Axillary freckle’s sign or Crowe’s sign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1288" y="3048000"/>
            <a:ext cx="2652712" cy="1855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124200"/>
            <a:ext cx="11525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048000" y="4648200"/>
            <a:ext cx="3352800" cy="2057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Can be diagnosed early from a biopsy of the café au </a:t>
            </a:r>
            <a:r>
              <a:rPr lang="en-US" b="1" dirty="0" err="1" smtClean="0">
                <a:solidFill>
                  <a:schemeClr val="tx1"/>
                </a:solidFill>
              </a:rPr>
              <a:t>lait</a:t>
            </a:r>
            <a:r>
              <a:rPr lang="en-US" b="1" dirty="0" smtClean="0">
                <a:solidFill>
                  <a:schemeClr val="tx1"/>
                </a:solidFill>
              </a:rPr>
              <a:t> macule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4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76200"/>
            <a:ext cx="7498080" cy="1143000"/>
          </a:xfrm>
        </p:spPr>
        <p:txBody>
          <a:bodyPr/>
          <a:lstStyle/>
          <a:p>
            <a:r>
              <a:rPr lang="en-US" dirty="0" smtClean="0"/>
              <a:t>Structure of a nerve</a:t>
            </a:r>
            <a:endParaRPr lang="en-US" dirty="0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319" y="4060879"/>
            <a:ext cx="3964882" cy="2797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23950"/>
            <a:ext cx="4046633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3433" y="1949166"/>
            <a:ext cx="3762375" cy="3842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79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8" descr="scan00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52859"/>
          <a:stretch>
            <a:fillRect/>
          </a:stretch>
        </p:blipFill>
        <p:spPr bwMode="auto">
          <a:xfrm>
            <a:off x="6324600" y="0"/>
            <a:ext cx="2819400" cy="304800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8" name="Picture 2" descr="msotw9_temp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00801" y="3442010"/>
            <a:ext cx="2743200" cy="3415990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5" descr="scan0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394960" cy="685800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scan0014"/>
          <p:cNvPicPr>
            <a:picLocks noChangeAspect="1" noChangeArrowheads="1"/>
          </p:cNvPicPr>
          <p:nvPr/>
        </p:nvPicPr>
        <p:blipFill>
          <a:blip r:embed="rId2"/>
          <a:srcRect t="4917"/>
          <a:stretch>
            <a:fillRect/>
          </a:stretch>
        </p:blipFill>
        <p:spPr bwMode="auto">
          <a:xfrm>
            <a:off x="2514600" y="3834540"/>
            <a:ext cx="3752166" cy="302346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157702" name="Picture 6" descr="scan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399" y="0"/>
            <a:ext cx="4419601" cy="396240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157703" name="Picture 7" descr="scan0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153711" cy="411480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/>
          <a:p>
            <a:r>
              <a:rPr lang="en-US" dirty="0" smtClean="0"/>
              <a:t>Diagnostic Criteria for NF-I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600200"/>
            <a:ext cx="7772400" cy="4525963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en-US" dirty="0" smtClean="0"/>
              <a:t>Individual </a:t>
            </a:r>
            <a:r>
              <a:rPr lang="en-US" dirty="0"/>
              <a:t>with any of these two criteria  </a:t>
            </a:r>
          </a:p>
          <a:p>
            <a:r>
              <a:rPr lang="en-US" dirty="0"/>
              <a:t>6 café </a:t>
            </a:r>
            <a:r>
              <a:rPr lang="en-US" dirty="0" smtClean="0"/>
              <a:t>au </a:t>
            </a:r>
            <a:r>
              <a:rPr lang="en-US" dirty="0" err="1"/>
              <a:t>lait</a:t>
            </a:r>
            <a:r>
              <a:rPr lang="en-US" dirty="0"/>
              <a:t> macules, &gt;5mm diameter in </a:t>
            </a:r>
            <a:r>
              <a:rPr lang="en-US" dirty="0" smtClean="0"/>
              <a:t>pre-pubertal </a:t>
            </a:r>
            <a:r>
              <a:rPr lang="en-US" dirty="0"/>
              <a:t>and  &gt;15mm diameter in </a:t>
            </a:r>
            <a:r>
              <a:rPr lang="en-US" dirty="0" smtClean="0"/>
              <a:t>post-pubertal  </a:t>
            </a:r>
            <a:r>
              <a:rPr lang="en-US" dirty="0"/>
              <a:t>patients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At least </a:t>
            </a:r>
            <a:r>
              <a:rPr lang="en-US" dirty="0">
                <a:solidFill>
                  <a:srgbClr val="0070C0"/>
                </a:solidFill>
              </a:rPr>
              <a:t>2 </a:t>
            </a:r>
            <a:r>
              <a:rPr lang="en-US" dirty="0" smtClean="0">
                <a:solidFill>
                  <a:srgbClr val="0070C0"/>
                </a:solidFill>
              </a:rPr>
              <a:t>neurofibromas </a:t>
            </a:r>
            <a:r>
              <a:rPr lang="en-US" dirty="0">
                <a:solidFill>
                  <a:srgbClr val="0070C0"/>
                </a:solidFill>
              </a:rPr>
              <a:t>of any type, or one plexiform </a:t>
            </a:r>
            <a:r>
              <a:rPr lang="en-US" dirty="0" err="1" smtClean="0">
                <a:solidFill>
                  <a:srgbClr val="0070C0"/>
                </a:solidFill>
              </a:rPr>
              <a:t>neurofibroma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Axillary or inguinal freckling </a:t>
            </a:r>
          </a:p>
          <a:p>
            <a:r>
              <a:rPr lang="en-US" dirty="0">
                <a:solidFill>
                  <a:srgbClr val="0070C0"/>
                </a:solidFill>
              </a:rPr>
              <a:t>Optic nerve  glioma </a:t>
            </a:r>
          </a:p>
          <a:p>
            <a:r>
              <a:rPr lang="en-US" dirty="0"/>
              <a:t>A first degree relative of NF- </a:t>
            </a:r>
            <a:r>
              <a:rPr lang="en-US" dirty="0" smtClean="0"/>
              <a:t>I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Lisch</a:t>
            </a:r>
            <a:r>
              <a:rPr lang="en-US" dirty="0" smtClean="0">
                <a:solidFill>
                  <a:srgbClr val="0070C0"/>
                </a:solidFill>
              </a:rPr>
              <a:t> nodules-2 or more</a:t>
            </a:r>
          </a:p>
          <a:p>
            <a:r>
              <a:rPr lang="en-US" dirty="0" smtClean="0"/>
              <a:t>Distinct osseous lesion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50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6611"/>
            <a:ext cx="7593651" cy="541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44059"/>
            <a:ext cx="7620000" cy="545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58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n-US" dirty="0" err="1" smtClean="0"/>
              <a:t>Neurofibromatoses</a:t>
            </a:r>
            <a:r>
              <a:rPr lang="en-US" dirty="0" smtClean="0"/>
              <a:t> type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1" cy="4525963"/>
          </a:xfrm>
        </p:spPr>
        <p:txBody>
          <a:bodyPr>
            <a:normAutofit/>
          </a:bodyPr>
          <a:lstStyle/>
          <a:p>
            <a:r>
              <a:rPr lang="en-US" dirty="0"/>
              <a:t>Less </a:t>
            </a:r>
            <a:r>
              <a:rPr lang="en-US" dirty="0" smtClean="0"/>
              <a:t>common </a:t>
            </a:r>
            <a:r>
              <a:rPr lang="en-US" dirty="0"/>
              <a:t>than NF- I </a:t>
            </a:r>
          </a:p>
          <a:p>
            <a:r>
              <a:rPr lang="en-US" dirty="0" smtClean="0"/>
              <a:t>Intracranial </a:t>
            </a:r>
            <a:r>
              <a:rPr lang="en-US" dirty="0"/>
              <a:t>or intra spinal </a:t>
            </a:r>
            <a:r>
              <a:rPr lang="en-US" dirty="0" smtClean="0"/>
              <a:t>neural tumors </a:t>
            </a:r>
            <a:endParaRPr lang="en-US" dirty="0"/>
          </a:p>
          <a:p>
            <a:endParaRPr lang="en-US" dirty="0"/>
          </a:p>
          <a:p>
            <a:r>
              <a:rPr lang="en-US" dirty="0"/>
              <a:t>Most frequently produce </a:t>
            </a:r>
            <a:r>
              <a:rPr lang="en-US" dirty="0" smtClean="0"/>
              <a:t>Schwannoma </a:t>
            </a:r>
            <a:r>
              <a:rPr lang="en-US" dirty="0"/>
              <a:t>– as </a:t>
            </a:r>
            <a:r>
              <a:rPr lang="en-US" dirty="0" smtClean="0"/>
              <a:t>acoustic neuroma </a:t>
            </a:r>
            <a:endParaRPr lang="en-US" dirty="0"/>
          </a:p>
          <a:p>
            <a:endParaRPr lang="en-US" dirty="0"/>
          </a:p>
          <a:p>
            <a:r>
              <a:rPr lang="en-US" dirty="0"/>
              <a:t> Hearing loss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6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/>
          <a:p>
            <a:r>
              <a:rPr lang="en-US" dirty="0" smtClean="0"/>
              <a:t>Diagnostic Criteria for NF-II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600200"/>
            <a:ext cx="830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Bilateral </a:t>
            </a:r>
            <a:r>
              <a:rPr lang="en-US" dirty="0"/>
              <a:t>8th nerve tumor or  First degree </a:t>
            </a:r>
            <a:endParaRPr lang="en-US" dirty="0" smtClean="0"/>
          </a:p>
          <a:p>
            <a:pPr marL="82296" indent="0">
              <a:buNone/>
            </a:pPr>
            <a:r>
              <a:rPr lang="en-US" dirty="0"/>
              <a:t> </a:t>
            </a:r>
            <a:r>
              <a:rPr lang="en-US" dirty="0" smtClean="0"/>
              <a:t>   relative </a:t>
            </a:r>
            <a:r>
              <a:rPr lang="en-US" dirty="0"/>
              <a:t>of NF-II</a:t>
            </a:r>
          </a:p>
          <a:p>
            <a:endParaRPr lang="en-US" dirty="0"/>
          </a:p>
          <a:p>
            <a:r>
              <a:rPr lang="en-US" dirty="0" smtClean="0"/>
              <a:t> Unilateral </a:t>
            </a:r>
            <a:r>
              <a:rPr lang="en-US" dirty="0"/>
              <a:t>8th nerve </a:t>
            </a:r>
            <a:r>
              <a:rPr lang="en-US" dirty="0" smtClean="0"/>
              <a:t>tumor,  </a:t>
            </a:r>
            <a:r>
              <a:rPr lang="en-US" dirty="0"/>
              <a:t>or two of the </a:t>
            </a:r>
            <a:endParaRPr lang="en-US" dirty="0" smtClean="0"/>
          </a:p>
          <a:p>
            <a:pPr marL="82296" indent="0">
              <a:buNone/>
            </a:pPr>
            <a:r>
              <a:rPr lang="en-US" dirty="0"/>
              <a:t> </a:t>
            </a:r>
            <a:r>
              <a:rPr lang="en-US" dirty="0" smtClean="0"/>
              <a:t>   following </a:t>
            </a:r>
            <a:endParaRPr lang="en-US" dirty="0"/>
          </a:p>
          <a:p>
            <a:r>
              <a:rPr lang="en-US" dirty="0"/>
              <a:t>  Dermal or subcutaneous neurofibromas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rgbClr val="0070C0"/>
                </a:solidFill>
              </a:rPr>
              <a:t>Plexiform neurofibromas</a:t>
            </a:r>
          </a:p>
          <a:p>
            <a:r>
              <a:rPr lang="en-US" dirty="0"/>
              <a:t>  Schwannoma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rgbClr val="0070C0"/>
                </a:solidFill>
              </a:rPr>
              <a:t>Meningioma</a:t>
            </a:r>
            <a:r>
              <a:rPr lang="en-US" dirty="0"/>
              <a:t> </a:t>
            </a:r>
          </a:p>
          <a:p>
            <a:r>
              <a:rPr lang="en-US" dirty="0"/>
              <a:t>  Juvenile posterior capsular lenticular </a:t>
            </a:r>
            <a:r>
              <a:rPr lang="en-US" dirty="0" smtClean="0"/>
              <a:t>  </a:t>
            </a:r>
          </a:p>
          <a:p>
            <a:pPr marL="82296" indent="0">
              <a:buNone/>
            </a:pPr>
            <a:r>
              <a:rPr lang="en-US" dirty="0" smtClean="0"/>
              <a:t>    opacity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01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1143000"/>
          </a:xfrm>
        </p:spPr>
        <p:txBody>
          <a:bodyPr/>
          <a:lstStyle/>
          <a:p>
            <a:r>
              <a:rPr lang="en-US" dirty="0" smtClean="0"/>
              <a:t>Clinical 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600200"/>
            <a:ext cx="7772400" cy="4525963"/>
          </a:xfrm>
        </p:spPr>
        <p:txBody>
          <a:bodyPr/>
          <a:lstStyle/>
          <a:p>
            <a:r>
              <a:rPr lang="en-US" dirty="0" smtClean="0"/>
              <a:t>Jaffe type of fibrous dysplasia</a:t>
            </a:r>
          </a:p>
          <a:p>
            <a:r>
              <a:rPr lang="en-US" dirty="0" smtClean="0"/>
              <a:t>Albright syndrome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2408135" cy="2262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773"/>
          <a:stretch>
            <a:fillRect/>
          </a:stretch>
        </p:blipFill>
        <p:spPr bwMode="auto">
          <a:xfrm>
            <a:off x="6443098" y="4038600"/>
            <a:ext cx="1710302" cy="2262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19526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199" y="4038600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48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/>
          <a:p>
            <a:r>
              <a:rPr lang="en-US" dirty="0" smtClean="0"/>
              <a:t>Palisaded Encapsulated Neuroma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600200"/>
            <a:ext cx="7772400" cy="4525963"/>
          </a:xfrm>
        </p:spPr>
        <p:txBody>
          <a:bodyPr/>
          <a:lstStyle/>
          <a:p>
            <a:r>
              <a:rPr lang="en-US" dirty="0" smtClean="0"/>
              <a:t>Predilection for </a:t>
            </a:r>
            <a:r>
              <a:rPr lang="en-US" dirty="0" err="1" smtClean="0"/>
              <a:t>peri</a:t>
            </a:r>
            <a:r>
              <a:rPr lang="en-US" dirty="0" smtClean="0"/>
              <a:t>-oral facial skin and palate</a:t>
            </a:r>
          </a:p>
          <a:p>
            <a:r>
              <a:rPr lang="en-US" dirty="0" smtClean="0"/>
              <a:t>Non-painful sub-mucosal or intradermal mass</a:t>
            </a:r>
          </a:p>
          <a:p>
            <a:r>
              <a:rPr lang="en-US" dirty="0" smtClean="0"/>
              <a:t>Result of reactive axonal regeneration attempts</a:t>
            </a:r>
          </a:p>
          <a:p>
            <a:r>
              <a:rPr lang="en-US" dirty="0" smtClean="0"/>
              <a:t>Considered a hyperplasia rather than a neoplasm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42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689" y="76200"/>
            <a:ext cx="3972911" cy="2743200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" y="29718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Palisaded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encapsulated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neuroma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. Small. Painless nodule of the lateral hard palate.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2" descr="C:\Users\IPSITAK\Desktop\New folder\DSC009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0" t="11282" r="15846"/>
          <a:stretch/>
        </p:blipFill>
        <p:spPr bwMode="auto">
          <a:xfrm>
            <a:off x="4800600" y="2971800"/>
            <a:ext cx="4114800" cy="3794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257800"/>
            <a:ext cx="5486400" cy="1143000"/>
          </a:xfrm>
        </p:spPr>
        <p:txBody>
          <a:bodyPr/>
          <a:lstStyle/>
          <a:p>
            <a:r>
              <a:rPr lang="en-US" sz="1600" b="0" dirty="0" err="1" smtClean="0">
                <a:latin typeface="+mn-lt"/>
              </a:rPr>
              <a:t>Palisaded</a:t>
            </a:r>
            <a:r>
              <a:rPr lang="en-US" sz="1600" b="0" dirty="0" smtClean="0">
                <a:latin typeface="+mn-lt"/>
              </a:rPr>
              <a:t> encapsulated </a:t>
            </a:r>
            <a:r>
              <a:rPr lang="en-US" sz="1600" b="0" dirty="0" err="1" smtClean="0">
                <a:latin typeface="+mn-lt"/>
              </a:rPr>
              <a:t>neuroma</a:t>
            </a:r>
            <a:r>
              <a:rPr lang="en-US" sz="1600" b="0" dirty="0" smtClean="0">
                <a:latin typeface="+mn-lt"/>
              </a:rPr>
              <a:t>. low-power view</a:t>
            </a:r>
            <a:br>
              <a:rPr lang="en-US" sz="1600" b="0" dirty="0" smtClean="0">
                <a:latin typeface="+mn-lt"/>
              </a:rPr>
            </a:br>
            <a:r>
              <a:rPr lang="en-US" sz="1600" b="0" dirty="0" err="1" smtClean="0">
                <a:latin typeface="+mn-lt"/>
              </a:rPr>
              <a:t>showinga</a:t>
            </a:r>
            <a:r>
              <a:rPr lang="en-US" sz="1600" b="0" dirty="0" smtClean="0">
                <a:latin typeface="+mn-lt"/>
              </a:rPr>
              <a:t> well-circumscribed, nodular proliferation of neural tissue.</a:t>
            </a:r>
            <a:endParaRPr lang="en-US" sz="1600" b="0" dirty="0">
              <a:latin typeface="+mn-lt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2873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910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degeneration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78176"/>
            <a:ext cx="7499350" cy="474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499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3050" y="685800"/>
            <a:ext cx="5924550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05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Clinical 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1600200"/>
            <a:ext cx="7620000" cy="4525963"/>
          </a:xfrm>
        </p:spPr>
        <p:txBody>
          <a:bodyPr/>
          <a:lstStyle/>
          <a:p>
            <a:r>
              <a:rPr lang="en-US" dirty="0" smtClean="0"/>
              <a:t>Schwannoma</a:t>
            </a:r>
          </a:p>
          <a:p>
            <a:r>
              <a:rPr lang="en-US" dirty="0" smtClean="0"/>
              <a:t>Sebaceous or epidermal cyst</a:t>
            </a:r>
          </a:p>
          <a:p>
            <a:r>
              <a:rPr lang="en-US" dirty="0" err="1" smtClean="0"/>
              <a:t>Nasolabial</a:t>
            </a:r>
            <a:r>
              <a:rPr lang="en-US" dirty="0" smtClean="0"/>
              <a:t> cyst</a:t>
            </a:r>
          </a:p>
        </p:txBody>
      </p:sp>
    </p:spTree>
    <p:extLst>
      <p:ext uri="{BB962C8B-B14F-4D97-AF65-F5344CB8AC3E}">
        <p14:creationId xmlns:p14="http://schemas.microsoft.com/office/powerpoint/2010/main" xmlns="" val="24611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639762"/>
          </a:xfrm>
        </p:spPr>
        <p:txBody>
          <a:bodyPr/>
          <a:lstStyle/>
          <a:p>
            <a:r>
              <a:rPr lang="en-US" dirty="0" err="1" smtClean="0"/>
              <a:t>MUlTIPLE</a:t>
            </a:r>
            <a:r>
              <a:rPr lang="en-US" dirty="0" smtClean="0"/>
              <a:t> ENDOCRINE NEOPLASIA TYPE 2B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0"/>
            <a:ext cx="8077200" cy="4525963"/>
          </a:xfrm>
        </p:spPr>
        <p:txBody>
          <a:bodyPr/>
          <a:lstStyle/>
          <a:p>
            <a:r>
              <a:rPr lang="en-US" sz="2400" dirty="0" smtClean="0"/>
              <a:t>The multiple endocrine </a:t>
            </a:r>
            <a:r>
              <a:rPr lang="en-US" sz="2400" dirty="0" err="1" smtClean="0"/>
              <a:t>neoplasia</a:t>
            </a:r>
            <a:r>
              <a:rPr lang="en-US" sz="2400" dirty="0" smtClean="0"/>
              <a:t> (MEN) syndromes are a group of rare conditions characterized by tumors or </a:t>
            </a:r>
            <a:r>
              <a:rPr lang="en-US" sz="2400" dirty="0" err="1" smtClean="0"/>
              <a:t>hyperplasias</a:t>
            </a:r>
            <a:r>
              <a:rPr lang="en-US" sz="2400" dirty="0" smtClean="0"/>
              <a:t> of </a:t>
            </a:r>
            <a:r>
              <a:rPr lang="en-US" sz="2400" dirty="0" err="1" smtClean="0"/>
              <a:t>neuroendocrine</a:t>
            </a:r>
            <a:r>
              <a:rPr lang="en-US" sz="2400" dirty="0" smtClean="0"/>
              <a:t> tissues.</a:t>
            </a:r>
          </a:p>
          <a:p>
            <a:endParaRPr lang="en-US" sz="2400" dirty="0" smtClean="0"/>
          </a:p>
          <a:p>
            <a:r>
              <a:rPr lang="en-US" sz="2400" dirty="0" smtClean="0"/>
              <a:t>MEN type 2B- </a:t>
            </a:r>
            <a:r>
              <a:rPr lang="en-US" sz="2400" dirty="0" err="1" smtClean="0"/>
              <a:t>pheochromocytomas</a:t>
            </a:r>
            <a:r>
              <a:rPr lang="en-US" sz="2400" dirty="0" smtClean="0"/>
              <a:t> and </a:t>
            </a:r>
            <a:r>
              <a:rPr lang="en-US" sz="2400" dirty="0" err="1" smtClean="0"/>
              <a:t>medullary</a:t>
            </a:r>
            <a:r>
              <a:rPr lang="en-US" sz="2400" dirty="0" smtClean="0"/>
              <a:t> thyroid carcinoma</a:t>
            </a:r>
          </a:p>
          <a:p>
            <a:endParaRPr lang="en-US" sz="2400" dirty="0" smtClean="0"/>
          </a:p>
          <a:p>
            <a:r>
              <a:rPr lang="en-US" sz="2400" dirty="0" smtClean="0"/>
              <a:t>Patients with MEN type 2B have mucosal </a:t>
            </a:r>
            <a:r>
              <a:rPr lang="en-US" sz="2400" dirty="0" err="1" smtClean="0"/>
              <a:t>neuromas</a:t>
            </a:r>
            <a:r>
              <a:rPr lang="en-US" sz="2400" dirty="0" smtClean="0"/>
              <a:t> that especially involve the oral mucous membranes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46037"/>
            <a:ext cx="3633826" cy="4525963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14800" y="304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Multiple endocrine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neoplasia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(MEN) type 2B.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Note the narrow face and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eversion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of the upper eyelids.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038149"/>
            <a:ext cx="4038600" cy="2819851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04800" y="5181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Multiple endocrine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neoplasia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(MEN) type 2B.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Multiple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neuromas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along the anterior margin of the tongue and bilaterally at the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commissures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4551636" cy="312420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733800"/>
            <a:ext cx="4440620" cy="304800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105400" y="609600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Multiple endocrine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neoplasia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(MEN)type 2B.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low-power view of an oral mucosal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neuroma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showing marked hyperplasia of nerve bundles.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648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Multiple endocrine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neoplasia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(MEN) type 2B. Note the prominent thickening of the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perineurium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772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MALIGNANT TUMORS OF NERVE TISSUE ORIGIN      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073525"/>
          </a:xfrm>
        </p:spPr>
        <p:txBody>
          <a:bodyPr/>
          <a:lstStyle/>
          <a:p>
            <a:pPr marL="1371600" lvl="2" indent="-457200" eaLnBrk="1" hangingPunct="1">
              <a:buFont typeface="Wingdings" pitchFamily="2" charset="2"/>
              <a:buAutoNum type="arabicPeriod"/>
              <a:defRPr/>
            </a:pPr>
            <a:r>
              <a:rPr lang="en-US" dirty="0" smtClean="0"/>
              <a:t>MALIGNANT PERIPHERAL NERVE SHEATH TUMOR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  <a:defRPr/>
            </a:pPr>
            <a:r>
              <a:rPr lang="en-US" dirty="0" smtClean="0"/>
              <a:t>OLFACTORY NEUROBLASTOMA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Malignant Peripheral Nerve Sheath Tumor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600200"/>
            <a:ext cx="81534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Also called as </a:t>
            </a:r>
            <a:r>
              <a:rPr lang="en-US" sz="2000" dirty="0" err="1" smtClean="0"/>
              <a:t>neurofibrosarcoma</a:t>
            </a:r>
            <a:r>
              <a:rPr lang="en-US" sz="2000" dirty="0" smtClean="0"/>
              <a:t>; malignant </a:t>
            </a:r>
            <a:r>
              <a:rPr lang="en-US" sz="2000" dirty="0" err="1" smtClean="0"/>
              <a:t>neurilemmoma</a:t>
            </a:r>
            <a:r>
              <a:rPr lang="en-US" sz="2000" dirty="0" smtClean="0"/>
              <a:t>; malignant </a:t>
            </a:r>
            <a:r>
              <a:rPr lang="en-US" sz="2000" dirty="0" err="1" smtClean="0"/>
              <a:t>schwannoma</a:t>
            </a:r>
            <a:r>
              <a:rPr lang="en-US" sz="2000" dirty="0" smtClean="0"/>
              <a:t>; </a:t>
            </a:r>
            <a:r>
              <a:rPr lang="en-US" sz="2000" dirty="0" err="1" smtClean="0"/>
              <a:t>neurogenic</a:t>
            </a:r>
            <a:r>
              <a:rPr lang="en-US" sz="2000" dirty="0" smtClean="0"/>
              <a:t> sarcoma.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Malignant </a:t>
            </a:r>
            <a:r>
              <a:rPr lang="en-US" sz="2000" dirty="0"/>
              <a:t>transformation of a </a:t>
            </a:r>
            <a:r>
              <a:rPr lang="en-US" sz="2000" dirty="0" err="1" smtClean="0"/>
              <a:t>neuro</a:t>
            </a:r>
            <a:r>
              <a:rPr lang="en-US" sz="2000" dirty="0" smtClean="0"/>
              <a:t>-fibroma </a:t>
            </a:r>
            <a:r>
              <a:rPr lang="en-US" sz="2000" dirty="0"/>
              <a:t>in hereditary neurofibromatosis with a latency of 15 to 20 years</a:t>
            </a:r>
          </a:p>
          <a:p>
            <a:endParaRPr lang="en-US" sz="2000" dirty="0"/>
          </a:p>
          <a:p>
            <a:r>
              <a:rPr lang="en-US" sz="2000" dirty="0"/>
              <a:t>Centrally within the jaws or as a deep soft tissue malignancy</a:t>
            </a:r>
          </a:p>
          <a:p>
            <a:endParaRPr lang="en-US" sz="2000" dirty="0"/>
          </a:p>
          <a:p>
            <a:r>
              <a:rPr lang="en-US" sz="2000" dirty="0"/>
              <a:t>M: F-  (3:2) , 20 to 60 years</a:t>
            </a:r>
          </a:p>
          <a:p>
            <a:pPr marL="82296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6214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533400"/>
            <a:ext cx="5105400" cy="5592763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Spindle cell malignancy of Schwann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Half of the cases are associate with neurofibromatosis-I.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More common in lower extremities.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Involves neck, tongue, soft palate.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Central lesion involves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mandibular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nerve.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Manifest diffuse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radiolucency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525" r="9238"/>
          <a:stretch>
            <a:fillRect/>
          </a:stretch>
        </p:blipFill>
        <p:spPr bwMode="auto">
          <a:xfrm>
            <a:off x="5181600" y="1066800"/>
            <a:ext cx="3657622" cy="37147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74452"/>
            <a:ext cx="7499350" cy="454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5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4393" t="1297" r="40733" b="59806"/>
          <a:stretch>
            <a:fillRect/>
          </a:stretch>
        </p:blipFill>
        <p:spPr bwMode="auto">
          <a:xfrm>
            <a:off x="0" y="0"/>
            <a:ext cx="3276600" cy="4247444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60188" t="1297" r="16167" b="59806"/>
          <a:stretch>
            <a:fillRect/>
          </a:stretch>
        </p:blipFill>
        <p:spPr bwMode="auto">
          <a:xfrm>
            <a:off x="5715000" y="2182090"/>
            <a:ext cx="3429000" cy="4675909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352800" y="30480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Spindle cells arranged in fascicles.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myxoid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regions.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Cellular and nuclear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pleomorphism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5410200"/>
            <a:ext cx="29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Eosinophilic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cytoplasm.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High mitotic activity.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8229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BENIGN TUMORS OF NERVE TISSUE ORIGIN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38400"/>
            <a:ext cx="8229600" cy="35052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defRPr/>
            </a:pPr>
            <a:r>
              <a:rPr lang="en-US" sz="2400" dirty="0" smtClean="0"/>
              <a:t>1)Traumatic </a:t>
            </a:r>
            <a:r>
              <a:rPr lang="en-US" sz="2400" dirty="0" err="1" smtClean="0"/>
              <a:t>neuroma</a:t>
            </a:r>
            <a:endParaRPr lang="en-US" sz="2400" dirty="0" smtClean="0"/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sz="2400" dirty="0" smtClean="0"/>
              <a:t>2)Multiple endocrine </a:t>
            </a:r>
            <a:r>
              <a:rPr lang="en-US" sz="2400" dirty="0" err="1" smtClean="0"/>
              <a:t>neoplasia</a:t>
            </a:r>
            <a:r>
              <a:rPr lang="en-US" sz="2400" dirty="0" smtClean="0"/>
              <a:t> syndrome</a:t>
            </a: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sz="2400" dirty="0" smtClean="0"/>
              <a:t>3)</a:t>
            </a:r>
            <a:r>
              <a:rPr lang="en-US" sz="2400" dirty="0" err="1" smtClean="0"/>
              <a:t>Neurilemmoma</a:t>
            </a:r>
            <a:r>
              <a:rPr lang="en-US" sz="2400" dirty="0" smtClean="0"/>
              <a:t> 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2400" dirty="0" smtClean="0"/>
              <a:t>4)</a:t>
            </a:r>
            <a:r>
              <a:rPr lang="en-US" sz="2400" dirty="0" err="1" smtClean="0"/>
              <a:t>Neurofibroma</a:t>
            </a:r>
            <a:r>
              <a:rPr lang="en-US" sz="2400" dirty="0" smtClean="0"/>
              <a:t>                                                                                        </a:t>
            </a: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sz="2400" dirty="0" smtClean="0"/>
              <a:t>5)Neurofibromatosis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5715000" cy="465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4876800"/>
            <a:ext cx="388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Spindle cells arranged in fascicles.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myxoid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regions.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Cellular and nuclear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pleomorphism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Eosinophilic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cytoplasm.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High mitotic activity.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1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381000"/>
            <a:ext cx="8229600" cy="5745163"/>
          </a:xfrm>
        </p:spPr>
        <p:txBody>
          <a:bodyPr/>
          <a:lstStyle/>
          <a:p>
            <a:pPr algn="just"/>
            <a:endParaRPr lang="en-US" sz="2400" dirty="0" smtClean="0"/>
          </a:p>
          <a:p>
            <a:pPr algn="just"/>
            <a:r>
              <a:rPr lang="en-US" sz="2400" dirty="0" smtClean="0">
                <a:cs typeface="Arial" pitchFamily="34" charset="0"/>
              </a:rPr>
              <a:t>Three categories: </a:t>
            </a:r>
          </a:p>
          <a:p>
            <a:pPr marL="514350" indent="-514350" algn="just">
              <a:buAutoNum type="arabicParenR"/>
            </a:pPr>
            <a:r>
              <a:rPr lang="en-US" sz="2400" dirty="0" err="1" smtClean="0">
                <a:cs typeface="Arial" pitchFamily="34" charset="0"/>
              </a:rPr>
              <a:t>Epitheloid</a:t>
            </a:r>
            <a:r>
              <a:rPr lang="en-US" sz="2400" dirty="0" smtClean="0">
                <a:cs typeface="Arial" pitchFamily="34" charset="0"/>
              </a:rPr>
              <a:t>: plump, rounded or ovoid </a:t>
            </a:r>
            <a:r>
              <a:rPr lang="en-US" sz="2400" dirty="0" err="1" smtClean="0">
                <a:cs typeface="Arial" pitchFamily="34" charset="0"/>
              </a:rPr>
              <a:t>epitheloid</a:t>
            </a:r>
            <a:r>
              <a:rPr lang="en-US" sz="2400" dirty="0" smtClean="0">
                <a:cs typeface="Arial" pitchFamily="34" charset="0"/>
              </a:rPr>
              <a:t> cells scattered throughout the spindled </a:t>
            </a:r>
            <a:r>
              <a:rPr lang="en-US" sz="2400" dirty="0" err="1" smtClean="0">
                <a:cs typeface="Arial" pitchFamily="34" charset="0"/>
              </a:rPr>
              <a:t>lesional</a:t>
            </a:r>
            <a:r>
              <a:rPr lang="en-US" sz="2400" dirty="0" smtClean="0">
                <a:cs typeface="Arial" pitchFamily="34" charset="0"/>
              </a:rPr>
              <a:t> cells</a:t>
            </a:r>
          </a:p>
          <a:p>
            <a:pPr marL="514350" indent="-514350" algn="just">
              <a:buAutoNum type="arabicParenR"/>
            </a:pPr>
            <a:r>
              <a:rPr lang="en-US" sz="2400" dirty="0" err="1" smtClean="0">
                <a:cs typeface="Arial" pitchFamily="34" charset="0"/>
              </a:rPr>
              <a:t>Mesenchymal</a:t>
            </a:r>
            <a:r>
              <a:rPr lang="en-US" sz="2400" dirty="0" smtClean="0">
                <a:cs typeface="Arial" pitchFamily="34" charset="0"/>
              </a:rPr>
              <a:t> </a:t>
            </a:r>
          </a:p>
          <a:p>
            <a:pPr marL="514350" indent="-514350" algn="just">
              <a:buAutoNum type="arabicParenR"/>
            </a:pPr>
            <a:r>
              <a:rPr lang="en-US" sz="2400" dirty="0" smtClean="0">
                <a:cs typeface="Arial" pitchFamily="34" charset="0"/>
              </a:rPr>
              <a:t>Glandular: contains areas with usually well differentiated </a:t>
            </a:r>
            <a:r>
              <a:rPr lang="en-US" sz="2400" dirty="0" err="1" smtClean="0">
                <a:cs typeface="Arial" pitchFamily="34" charset="0"/>
              </a:rPr>
              <a:t>ductal</a:t>
            </a:r>
            <a:r>
              <a:rPr lang="en-US" sz="2400" dirty="0" smtClean="0">
                <a:cs typeface="Arial" pitchFamily="34" charset="0"/>
              </a:rPr>
              <a:t> structures lined by simple, stratified, </a:t>
            </a:r>
            <a:r>
              <a:rPr lang="en-US" sz="2400" dirty="0" err="1" smtClean="0">
                <a:cs typeface="Arial" pitchFamily="34" charset="0"/>
              </a:rPr>
              <a:t>cuboidal</a:t>
            </a:r>
            <a:r>
              <a:rPr lang="en-US" sz="2400" dirty="0" smtClean="0">
                <a:cs typeface="Arial" pitchFamily="34" charset="0"/>
              </a:rPr>
              <a:t> or columnar epithelial cells with occasional goblet cells.</a:t>
            </a:r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Malignant Triton Tumor: Malignant nerve sheath tumors with </a:t>
            </a:r>
            <a:r>
              <a:rPr lang="en-US" sz="2400" dirty="0" err="1" smtClean="0"/>
              <a:t>rhabdo-myoblastic</a:t>
            </a:r>
            <a:r>
              <a:rPr lang="en-US" sz="2400" dirty="0" smtClean="0"/>
              <a:t> differentiation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971800" y="4191000"/>
            <a:ext cx="4724400" cy="226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8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6781800" cy="1143000"/>
          </a:xfrm>
        </p:spPr>
        <p:txBody>
          <a:bodyPr/>
          <a:lstStyle/>
          <a:p>
            <a:r>
              <a:rPr lang="en-US" dirty="0" smtClean="0"/>
              <a:t>Differential diagnosis: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600200"/>
            <a:ext cx="7924800" cy="4525963"/>
          </a:xfrm>
        </p:spPr>
        <p:txBody>
          <a:bodyPr/>
          <a:lstStyle/>
          <a:p>
            <a:r>
              <a:rPr lang="en-US" dirty="0" err="1" smtClean="0"/>
              <a:t>Leiomyosarcoma</a:t>
            </a:r>
            <a:endParaRPr lang="en-US" dirty="0" smtClean="0"/>
          </a:p>
          <a:p>
            <a:r>
              <a:rPr lang="en-US" dirty="0" err="1" smtClean="0"/>
              <a:t>Fibrosarcoma</a:t>
            </a:r>
            <a:endParaRPr lang="en-US" dirty="0" smtClean="0"/>
          </a:p>
          <a:p>
            <a:r>
              <a:rPr lang="en-US" dirty="0" smtClean="0"/>
              <a:t>Benign nerve sheath tumor- </a:t>
            </a:r>
            <a:r>
              <a:rPr lang="en-US" dirty="0" err="1" smtClean="0"/>
              <a:t>neurofibroma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Olfactory </a:t>
            </a:r>
            <a:r>
              <a:rPr lang="en-US" dirty="0" err="1" smtClean="0"/>
              <a:t>Neuroblastoma</a:t>
            </a:r>
            <a:r>
              <a:rPr lang="en-US" dirty="0" smtClean="0"/>
              <a:t> or </a:t>
            </a:r>
            <a:r>
              <a:rPr lang="en-US" dirty="0" err="1" smtClean="0"/>
              <a:t>Esthesioneuroblastoma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600200"/>
            <a:ext cx="8305800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/>
              <a:t>M</a:t>
            </a:r>
            <a:r>
              <a:rPr lang="en-US" dirty="0" smtClean="0"/>
              <a:t>alignant </a:t>
            </a:r>
            <a:r>
              <a:rPr lang="en-US" dirty="0"/>
              <a:t>tumors of </a:t>
            </a:r>
            <a:r>
              <a:rPr lang="en-US" dirty="0" smtClean="0"/>
              <a:t>neuroectodermal </a:t>
            </a:r>
            <a:r>
              <a:rPr lang="en-US" dirty="0"/>
              <a:t>cell origin arising from olfactory placode high in the nasal cavity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Production of norepinephrine and dopamine beta‐hydroxylase, the enzyme that catalyzes the conversion of dopamine to norepinephrine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Infancy up to the age of 3 years and are a common malignancy in children, 90% occur after the age of 10 years.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8291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0"/>
            <a:ext cx="80772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Lesion- unilateral nasal obstruction and epistaxis</a:t>
            </a:r>
          </a:p>
          <a:p>
            <a:endParaRPr lang="en-US" dirty="0"/>
          </a:p>
          <a:p>
            <a:r>
              <a:rPr lang="en-US" dirty="0"/>
              <a:t>Large lesions that erode into paranasal sinuses or the orbits may obstruct the nasolacrimal duct - nasal speculum examination will identify a gray fleshy mass in the superior meatus of the nasal cavity</a:t>
            </a:r>
          </a:p>
          <a:p>
            <a:endParaRPr lang="en-US" dirty="0"/>
          </a:p>
          <a:p>
            <a:r>
              <a:rPr lang="en-US" dirty="0"/>
              <a:t>Symptoms -</a:t>
            </a:r>
            <a:r>
              <a:rPr lang="en-US" dirty="0" err="1"/>
              <a:t>epiphora</a:t>
            </a:r>
            <a:r>
              <a:rPr lang="en-US" dirty="0"/>
              <a:t>, headaches, or anosmia</a:t>
            </a:r>
          </a:p>
          <a:p>
            <a:endParaRPr lang="en-US" dirty="0"/>
          </a:p>
          <a:p>
            <a:pPr marL="82296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6849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4293199" cy="4525963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029200" y="2438400"/>
            <a:ext cx="388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Olfactory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neuroblastoma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 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Tl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-weighted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sagittal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magnetic  resonance image (MRI) showing a tumor filling the superior nasal cavity and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ethmoid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sinus, with extension into </a:t>
            </a:r>
            <a:r>
              <a:rPr lang="pt-BR" dirty="0" smtClean="0">
                <a:solidFill>
                  <a:schemeClr val="bg2">
                    <a:lumMod val="10000"/>
                  </a:schemeClr>
                </a:solidFill>
              </a:rPr>
              <a:t>the anterior cranial fossa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430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IPSITAK\Desktop\New folder\DSC011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42" t="14328" r="8507"/>
          <a:stretch/>
        </p:blipFill>
        <p:spPr bwMode="auto">
          <a:xfrm>
            <a:off x="1309047" y="609600"/>
            <a:ext cx="7301553" cy="5875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PSITAK\Desktop\New folder\DSC011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6" r="26269" b="2686"/>
          <a:stretch/>
        </p:blipFill>
        <p:spPr bwMode="auto">
          <a:xfrm>
            <a:off x="1309047" y="0"/>
            <a:ext cx="7301553" cy="6673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PSITAK\Desktop\New folder\DSC011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46" t="8889" r="11642" b="10448"/>
          <a:stretch/>
        </p:blipFill>
        <p:spPr bwMode="auto">
          <a:xfrm>
            <a:off x="982638" y="31845"/>
            <a:ext cx="7683377" cy="6673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7248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00200"/>
            <a:ext cx="8001000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 Nasal obstruction, epistaxis, and </a:t>
            </a:r>
            <a:r>
              <a:rPr lang="en-US" dirty="0" err="1"/>
              <a:t>periorbital</a:t>
            </a:r>
            <a:r>
              <a:rPr lang="en-US" dirty="0"/>
              <a:t> expansion in a teenager or young adult  suggestive of a nasopharyngeal </a:t>
            </a:r>
            <a:r>
              <a:rPr lang="en-US" dirty="0" err="1"/>
              <a:t>angiofibroma</a:t>
            </a:r>
            <a:r>
              <a:rPr lang="en-US" dirty="0"/>
              <a:t> or a rhabdomyosarcoma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Malignant fibrous </a:t>
            </a:r>
            <a:r>
              <a:rPr lang="en-US" dirty="0" err="1"/>
              <a:t>histiocytoma</a:t>
            </a:r>
            <a:r>
              <a:rPr lang="en-US" dirty="0"/>
              <a:t> or fibrosarcoma- A </a:t>
            </a:r>
            <a:r>
              <a:rPr lang="en-US" dirty="0" err="1"/>
              <a:t>transnasal</a:t>
            </a:r>
            <a:r>
              <a:rPr lang="en-US" dirty="0"/>
              <a:t>  incisional biopsy done </a:t>
            </a:r>
          </a:p>
          <a:p>
            <a:pPr algn="just">
              <a:buNone/>
            </a:pPr>
            <a:r>
              <a:rPr lang="en-US" dirty="0"/>
              <a:t> </a:t>
            </a:r>
          </a:p>
          <a:p>
            <a:pPr algn="just"/>
            <a:r>
              <a:rPr lang="en-US" dirty="0" err="1" smtClean="0"/>
              <a:t>Meningioceoles</a:t>
            </a:r>
            <a:r>
              <a:rPr lang="en-US" dirty="0" smtClean="0"/>
              <a:t> </a:t>
            </a:r>
            <a:r>
              <a:rPr lang="en-US" dirty="0"/>
              <a:t>that have perforated the cribriform plate to present in the superior aspect of the nasal cavity- </a:t>
            </a:r>
            <a:r>
              <a:rPr lang="en-US" dirty="0" err="1" smtClean="0"/>
              <a:t>Meningioceole</a:t>
            </a:r>
            <a:r>
              <a:rPr lang="en-US" dirty="0" smtClean="0"/>
              <a:t> </a:t>
            </a:r>
            <a:r>
              <a:rPr lang="en-US" dirty="0"/>
              <a:t>would leak cerebrospinal fluid if it were biopsied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2441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2400"/>
            <a:ext cx="6833076" cy="63585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4000"/>
              <a:t>Traumatic  Neuroma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292725"/>
          </a:xfrm>
        </p:spPr>
        <p:txBody>
          <a:bodyPr/>
          <a:lstStyle/>
          <a:p>
            <a:r>
              <a:rPr lang="en-US" sz="2000" dirty="0"/>
              <a:t>Also  called  Amputation  </a:t>
            </a:r>
            <a:r>
              <a:rPr lang="en-US" sz="2000" dirty="0" err="1"/>
              <a:t>Neuroma</a:t>
            </a:r>
            <a:r>
              <a:rPr lang="en-US" sz="2000" dirty="0"/>
              <a:t>. It  is not  a  true  tumor  but a reactive  proliferation  of   neural  tissue  after  </a:t>
            </a:r>
            <a:r>
              <a:rPr lang="en-US" sz="2000" dirty="0" err="1"/>
              <a:t>transection</a:t>
            </a:r>
            <a:r>
              <a:rPr lang="en-US" sz="2000" dirty="0"/>
              <a:t>  or  other  damage  of a  nerve  bundle.</a:t>
            </a:r>
          </a:p>
          <a:p>
            <a:r>
              <a:rPr lang="en-US" sz="2000" dirty="0" smtClean="0"/>
              <a:t>H\O </a:t>
            </a:r>
            <a:r>
              <a:rPr lang="en-US" sz="2000" dirty="0"/>
              <a:t>of  trauma  is  found  like  extraction  or  other  surgical  procedure.</a:t>
            </a:r>
          </a:p>
          <a:p>
            <a:r>
              <a:rPr lang="en-US" sz="2000" dirty="0"/>
              <a:t>Occur  at  any  age but  common  in  middle  aged,  &amp; females,</a:t>
            </a:r>
          </a:p>
          <a:p>
            <a:r>
              <a:rPr lang="en-US" sz="2000" dirty="0"/>
              <a:t>Pain  is  intermittent  or  constant  &amp;  ranges  from  mild  tenderness  to  burning  to  severe  radiating  pain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 err="1"/>
              <a:t>Neuromas</a:t>
            </a:r>
            <a:r>
              <a:rPr lang="en-US" sz="2000" dirty="0"/>
              <a:t>  of  mental  nerve  are very  painful  if  impinged  by  denture  or  palpated.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6629400" cy="9296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b="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Traumatic </a:t>
            </a:r>
            <a:r>
              <a:rPr lang="en-US" b="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neuroma</a:t>
            </a:r>
            <a:endParaRPr lang="en-IN" b="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239000" cy="484632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a typeface="BatangChe" pitchFamily="49" charset="-127"/>
                <a:cs typeface="Arial" pitchFamily="34" charset="0"/>
              </a:rPr>
              <a:t>Exuberant attempt to repair damaged nerve trunk.</a:t>
            </a:r>
          </a:p>
          <a:p>
            <a:endParaRPr lang="en-US" sz="2000" dirty="0" smtClean="0">
              <a:ea typeface="BatangChe" pitchFamily="49" charset="-127"/>
              <a:cs typeface="Arial" pitchFamily="34" charset="0"/>
            </a:endParaRPr>
          </a:p>
          <a:p>
            <a:r>
              <a:rPr lang="en-US" sz="2000" dirty="0" smtClean="0">
                <a:ea typeface="BatangChe" pitchFamily="49" charset="-127"/>
                <a:cs typeface="Arial" pitchFamily="34" charset="0"/>
              </a:rPr>
              <a:t>Repair of damaged nerve:</a:t>
            </a:r>
          </a:p>
          <a:p>
            <a:r>
              <a:rPr lang="en-US" sz="2000" dirty="0" smtClean="0">
                <a:ea typeface="BatangChe" pitchFamily="49" charset="-127"/>
                <a:cs typeface="Arial" pitchFamily="34" charset="0"/>
              </a:rPr>
              <a:t>Proliferation of axon, Schwann cells.</a:t>
            </a:r>
          </a:p>
          <a:p>
            <a:endParaRPr lang="en-US" sz="2000" dirty="0" smtClean="0">
              <a:ea typeface="BatangChe" pitchFamily="49" charset="-127"/>
              <a:cs typeface="Arial" pitchFamily="34" charset="0"/>
            </a:endParaRPr>
          </a:p>
          <a:p>
            <a:r>
              <a:rPr lang="en-US" sz="2000" dirty="0" smtClean="0">
                <a:ea typeface="BatangChe" pitchFamily="49" charset="-127"/>
                <a:cs typeface="Arial" pitchFamily="34" charset="0"/>
              </a:rPr>
              <a:t>Proliferation meet some obstruction.</a:t>
            </a:r>
          </a:p>
          <a:p>
            <a:endParaRPr lang="en-US" sz="2000" dirty="0" smtClean="0">
              <a:ea typeface="BatangChe" pitchFamily="49" charset="-127"/>
              <a:cs typeface="Arial" pitchFamily="34" charset="0"/>
            </a:endParaRPr>
          </a:p>
          <a:p>
            <a:r>
              <a:rPr lang="en-US" sz="2000" dirty="0" smtClean="0">
                <a:ea typeface="BatangChe" pitchFamily="49" charset="-127"/>
                <a:cs typeface="Arial" pitchFamily="34" charset="0"/>
              </a:rPr>
              <a:t>Unorganized bulbous proliferation.</a:t>
            </a:r>
          </a:p>
          <a:p>
            <a:endParaRPr lang="en-US" sz="2000" dirty="0" smtClean="0">
              <a:ea typeface="BatangChe" pitchFamily="49" charset="-127"/>
              <a:cs typeface="Arial" pitchFamily="34" charset="0"/>
            </a:endParaRPr>
          </a:p>
          <a:p>
            <a:endParaRPr lang="en-US" sz="2000" dirty="0" smtClean="0">
              <a:ea typeface="BatangChe" pitchFamily="49" charset="-127"/>
              <a:cs typeface="Arial" pitchFamily="34" charset="0"/>
            </a:endParaRPr>
          </a:p>
          <a:p>
            <a:endParaRPr lang="en-US" sz="2000" dirty="0" smtClean="0">
              <a:ea typeface="BatangChe" pitchFamily="49" charset="-127"/>
              <a:cs typeface="Arial" pitchFamily="34" charset="0"/>
            </a:endParaRPr>
          </a:p>
          <a:p>
            <a:endParaRPr lang="en-IN" sz="2000" dirty="0">
              <a:ea typeface="BatangChe" pitchFamily="49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74638"/>
            <a:ext cx="4343400" cy="5973762"/>
          </a:xfrm>
        </p:spPr>
        <p:txBody>
          <a:bodyPr/>
          <a:lstStyle/>
          <a:p>
            <a:r>
              <a:rPr lang="en-US" sz="2000" b="0" dirty="0" smtClean="0">
                <a:latin typeface="Andalus" pitchFamily="18" charset="-78"/>
                <a:cs typeface="Andalus" pitchFamily="18" charset="-78"/>
              </a:rPr>
              <a:t>Clinical  Features– are  typically  smooth  nodules,  common  at  mental  foramen  area, tongue, lower  lip.  Other  sites  like  T\N of  greater  auricular  nerve  in  5-10%  of  pt’s undergoing  surgery  for  </a:t>
            </a:r>
            <a:r>
              <a:rPr lang="en-US" sz="2000" b="0" dirty="0" err="1" smtClean="0">
                <a:latin typeface="Andalus" pitchFamily="18" charset="-78"/>
                <a:cs typeface="Andalus" pitchFamily="18" charset="-78"/>
              </a:rPr>
              <a:t>Pleomorphic</a:t>
            </a:r>
            <a:r>
              <a:rPr lang="en-US" sz="2000" b="0" dirty="0" smtClean="0">
                <a:latin typeface="Andalus" pitchFamily="18" charset="-78"/>
                <a:cs typeface="Andalus" pitchFamily="18" charset="-78"/>
              </a:rPr>
              <a:t> Adenoma. </a:t>
            </a:r>
            <a:br>
              <a:rPr lang="en-US" sz="2000" b="0" dirty="0" smtClean="0">
                <a:latin typeface="Andalus" pitchFamily="18" charset="-78"/>
                <a:cs typeface="Andalus" pitchFamily="18" charset="-78"/>
              </a:rPr>
            </a:br>
            <a:r>
              <a:rPr lang="en-US" sz="2000" b="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000" b="0" dirty="0" smtClean="0">
                <a:latin typeface="Andalus" pitchFamily="18" charset="-78"/>
                <a:cs typeface="Andalus" pitchFamily="18" charset="-78"/>
              </a:rPr>
            </a:br>
            <a:endParaRPr lang="en-US" sz="2000" b="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7" descr="scan001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5682"/>
          <a:stretch>
            <a:fillRect/>
          </a:stretch>
        </p:blipFill>
        <p:spPr>
          <a:xfrm>
            <a:off x="76200" y="152400"/>
            <a:ext cx="3522133" cy="2971800"/>
          </a:xfrm>
          <a:noFill/>
          <a:ln w="28575">
            <a:solidFill>
              <a:srgbClr val="002060"/>
            </a:solidFill>
          </a:ln>
        </p:spPr>
      </p:pic>
      <p:pic>
        <p:nvPicPr>
          <p:cNvPr id="5" name="Picture 7" descr="scan0018"/>
          <p:cNvPicPr>
            <a:picLocks noChangeAspect="1" noChangeArrowheads="1"/>
          </p:cNvPicPr>
          <p:nvPr/>
        </p:nvPicPr>
        <p:blipFill>
          <a:blip r:embed="rId2"/>
          <a:srcRect t="53409"/>
          <a:stretch>
            <a:fillRect/>
          </a:stretch>
        </p:blipFill>
        <p:spPr bwMode="auto">
          <a:xfrm>
            <a:off x="76200" y="3581400"/>
            <a:ext cx="3522133" cy="31242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scan00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130733" cy="510540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8" name="Picture 9" descr="scan00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09763" y="2590800"/>
            <a:ext cx="4858037" cy="4221613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605">
  <a:themeElements>
    <a:clrScheme name="Default Design 14">
      <a:dk1>
        <a:srgbClr val="0E2FAD"/>
      </a:dk1>
      <a:lt1>
        <a:srgbClr val="FFFFFF"/>
      </a:lt1>
      <a:dk2>
        <a:srgbClr val="0E2FAD"/>
      </a:dk2>
      <a:lt2>
        <a:srgbClr val="B3CCE6"/>
      </a:lt2>
      <a:accent1>
        <a:srgbClr val="7FD7FC"/>
      </a:accent1>
      <a:accent2>
        <a:srgbClr val="6BA7F8"/>
      </a:accent2>
      <a:accent3>
        <a:srgbClr val="FFFFFF"/>
      </a:accent3>
      <a:accent4>
        <a:srgbClr val="0A2793"/>
      </a:accent4>
      <a:accent5>
        <a:srgbClr val="C0E8FD"/>
      </a:accent5>
      <a:accent6>
        <a:srgbClr val="6097E1"/>
      </a:accent6>
      <a:hlink>
        <a:srgbClr val="FF9D3B"/>
      </a:hlink>
      <a:folHlink>
        <a:srgbClr val="007B7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00605</Template>
  <TotalTime>342</TotalTime>
  <Words>1555</Words>
  <Application>Microsoft Office PowerPoint</Application>
  <PresentationFormat>On-screen Show (4:3)</PresentationFormat>
  <Paragraphs>281</Paragraphs>
  <Slides>58</Slides>
  <Notes>10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00605</vt:lpstr>
      <vt:lpstr>NEURAL TUMORS </vt:lpstr>
      <vt:lpstr>Structure of a neuron</vt:lpstr>
      <vt:lpstr>Structure of a nerve</vt:lpstr>
      <vt:lpstr>Types of degeneration</vt:lpstr>
      <vt:lpstr>BENIGN TUMORS OF NERVE TISSUE ORIGIN</vt:lpstr>
      <vt:lpstr>Traumatic  Neuroma</vt:lpstr>
      <vt:lpstr> Traumatic neuroma</vt:lpstr>
      <vt:lpstr>Clinical  Features– are  typically  smooth  nodules,  common  at  mental  foramen  area, tongue, lower  lip.  Other  sites  like  T\N of  greater  auricular  nerve  in  5-10%  of  pt’s undergoing  surgery  for  Pleomorphic Adenoma.   </vt:lpstr>
      <vt:lpstr>Slide 9</vt:lpstr>
      <vt:lpstr>Schwannoma</vt:lpstr>
      <vt:lpstr>Schwannoma</vt:lpstr>
      <vt:lpstr>Slide 12</vt:lpstr>
      <vt:lpstr>Slide 13</vt:lpstr>
      <vt:lpstr>Clinical Differential Diagnosis</vt:lpstr>
      <vt:lpstr>Neurofibroma</vt:lpstr>
      <vt:lpstr>Solitary Neurofibroma</vt:lpstr>
      <vt:lpstr>Slide 17</vt:lpstr>
      <vt:lpstr>Slide 18</vt:lpstr>
      <vt:lpstr>Slide 19</vt:lpstr>
      <vt:lpstr>Slide 20</vt:lpstr>
      <vt:lpstr>Slide 21</vt:lpstr>
      <vt:lpstr>Clinical Differential Diagnosis</vt:lpstr>
      <vt:lpstr>Slide 23</vt:lpstr>
      <vt:lpstr>Slide 24</vt:lpstr>
      <vt:lpstr>Neurofibromatosis</vt:lpstr>
      <vt:lpstr>Slide 26</vt:lpstr>
      <vt:lpstr>Neurofibromatoses type 1 Von Recklinghausen’s Neurofibromatoses</vt:lpstr>
      <vt:lpstr>Slide 28</vt:lpstr>
      <vt:lpstr>Clinical presentation</vt:lpstr>
      <vt:lpstr>Slide 30</vt:lpstr>
      <vt:lpstr>Slide 31</vt:lpstr>
      <vt:lpstr>Diagnostic Criteria for NF-I</vt:lpstr>
      <vt:lpstr>Slide 33</vt:lpstr>
      <vt:lpstr>Neurofibromatoses type II</vt:lpstr>
      <vt:lpstr>Diagnostic Criteria for NF-II</vt:lpstr>
      <vt:lpstr>Clinical Differential Diagnosis</vt:lpstr>
      <vt:lpstr>Palisaded Encapsulated Neuroma</vt:lpstr>
      <vt:lpstr>Slide 38</vt:lpstr>
      <vt:lpstr>Palisaded encapsulated neuroma. low-power view showinga well-circumscribed, nodular proliferation of neural tissue.</vt:lpstr>
      <vt:lpstr>Slide 40</vt:lpstr>
      <vt:lpstr>Clinical Differential Diagnosis</vt:lpstr>
      <vt:lpstr>MUlTIPLE ENDOCRINE NEOPLASIA TYPE 2B</vt:lpstr>
      <vt:lpstr>Slide 43</vt:lpstr>
      <vt:lpstr>Slide 44</vt:lpstr>
      <vt:lpstr>MALIGNANT TUMORS OF NERVE TISSUE ORIGIN       </vt:lpstr>
      <vt:lpstr>Malignant Peripheral Nerve Sheath Tumor</vt:lpstr>
      <vt:lpstr>Slide 47</vt:lpstr>
      <vt:lpstr>Slide 48</vt:lpstr>
      <vt:lpstr>Slide 49</vt:lpstr>
      <vt:lpstr>Slide 50</vt:lpstr>
      <vt:lpstr>Slide 51</vt:lpstr>
      <vt:lpstr>Differential diagnosis:</vt:lpstr>
      <vt:lpstr>Olfactory Neuroblastoma or Esthesioneuroblastoma</vt:lpstr>
      <vt:lpstr>Slide 54</vt:lpstr>
      <vt:lpstr>Slide 55</vt:lpstr>
      <vt:lpstr>Slide 56</vt:lpstr>
      <vt:lpstr>Differential Diagnosis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TUMORS SLIDE-SEMINAR</dc:title>
  <dc:creator>MASTER MIND</dc:creator>
  <cp:lastModifiedBy>HOD</cp:lastModifiedBy>
  <cp:revision>49</cp:revision>
  <dcterms:created xsi:type="dcterms:W3CDTF">2006-08-16T00:00:00Z</dcterms:created>
  <dcterms:modified xsi:type="dcterms:W3CDTF">2015-08-27T03:53:35Z</dcterms:modified>
</cp:coreProperties>
</file>