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90" r:id="rId4"/>
    <p:sldId id="258" r:id="rId5"/>
    <p:sldId id="259" r:id="rId6"/>
    <p:sldId id="260" r:id="rId7"/>
    <p:sldId id="287"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 id="285" r:id="rId33"/>
    <p:sldId id="286" r:id="rId34"/>
    <p:sldId id="288" r:id="rId35"/>
    <p:sldId id="289" r:id="rId36"/>
    <p:sldId id="291" r:id="rId3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04/06/2018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B6F15528-21DE-4FAA-801E-634DDDAF4B2B}"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04/06/2018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04/06/2018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04/06/2018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04/06/2018</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04/06/2018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1D8BD707-D9CF-40AE-B4C6-C98DA3205C09}" type="datetimeFigureOut">
              <a:rPr lang="en-US" smtClean="0"/>
              <a:pPr/>
              <a:t>04/06/2018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04/06/2018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04/06/2018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04/06/2018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04/06/2018</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B6F15528-21DE-4FAA-801E-634DDDAF4B2B}"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1D8BD707-D9CF-40AE-B4C6-C98DA3205C09}" type="datetimeFigureOut">
              <a:rPr lang="en-US" smtClean="0"/>
              <a:pPr/>
              <a:t>04/06/2018</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438400" y="4876800"/>
            <a:ext cx="6400800" cy="1752600"/>
          </a:xfrm>
        </p:spPr>
        <p:txBody>
          <a:bodyPr>
            <a:normAutofit/>
          </a:bodyPr>
          <a:lstStyle/>
          <a:p>
            <a:pPr algn="r">
              <a:spcBef>
                <a:spcPct val="50000"/>
              </a:spcBef>
              <a:defRPr/>
            </a:pPr>
            <a:r>
              <a:rPr lang="en-US" b="1" dirty="0" smtClean="0">
                <a:effectLst>
                  <a:outerShdw blurRad="38100" dist="38100" dir="2700000" algn="tl">
                    <a:srgbClr val="C0C0C0"/>
                  </a:outerShdw>
                </a:effectLst>
              </a:rPr>
              <a:t>Presenter-</a:t>
            </a:r>
          </a:p>
          <a:p>
            <a:pPr algn="r">
              <a:spcBef>
                <a:spcPct val="50000"/>
              </a:spcBef>
              <a:defRPr/>
            </a:pPr>
            <a:r>
              <a:rPr lang="en-US" b="1" dirty="0" smtClean="0">
                <a:effectLst>
                  <a:outerShdw blurRad="38100" dist="38100" dir="2700000" algn="tl">
                    <a:srgbClr val="C0C0C0"/>
                  </a:outerShdw>
                </a:effectLst>
              </a:rPr>
              <a:t>DR.BHAGWAT KENDRE</a:t>
            </a:r>
          </a:p>
          <a:p>
            <a:endParaRPr lang="en-US" dirty="0"/>
          </a:p>
        </p:txBody>
      </p:sp>
      <p:sp>
        <p:nvSpPr>
          <p:cNvPr id="2" name="Title 1"/>
          <p:cNvSpPr>
            <a:spLocks noGrp="1"/>
          </p:cNvSpPr>
          <p:nvPr>
            <p:ph type="ctrTitle"/>
          </p:nvPr>
        </p:nvSpPr>
        <p:spPr/>
        <p:txBody>
          <a:bodyPr/>
          <a:lstStyle/>
          <a:p>
            <a:r>
              <a:rPr lang="en-US" b="1" dirty="0" smtClean="0">
                <a:solidFill>
                  <a:srgbClr val="000000"/>
                </a:solidFill>
                <a:latin typeface="Times New Roman" pitchFamily="18" charset="0"/>
                <a:cs typeface="Times New Roman" pitchFamily="18" charset="0"/>
              </a:rPr>
              <a:t>Descriptive Epidemiology</a:t>
            </a:r>
            <a:r>
              <a:rPr lang="en-US" b="1" dirty="0" smtClean="0">
                <a:latin typeface="Times New Roman" pitchFamily="18" charset="0"/>
                <a:cs typeface="Times New Roman" pitchFamily="18" charset="0"/>
              </a:rPr>
              <a:t/>
            </a:r>
            <a:br>
              <a:rPr lang="en-US" b="1" dirty="0" smtClean="0">
                <a:latin typeface="Times New Roman" pitchFamily="18" charset="0"/>
                <a:cs typeface="Times New Roman" pitchFamily="18" charset="0"/>
              </a:rPr>
            </a:br>
            <a:endParaRPr lang="en-US" dirty="0">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304800"/>
            <a:ext cx="8229600" cy="5334000"/>
          </a:xfrm>
        </p:spPr>
        <p:txBody>
          <a:bodyPr>
            <a:normAutofit/>
          </a:bodyPr>
          <a:lstStyle/>
          <a:p>
            <a:pPr marL="514350" indent="-514350" algn="just">
              <a:buAutoNum type="arabicPeriod" startAt="2"/>
            </a:pPr>
            <a:r>
              <a:rPr lang="en-US" sz="2800" b="1" dirty="0" smtClean="0">
                <a:latin typeface="Times New Roman" pitchFamily="18" charset="0"/>
                <a:cs typeface="Times New Roman" pitchFamily="18" charset="0"/>
              </a:rPr>
              <a:t>Defining the disease under study</a:t>
            </a:r>
          </a:p>
          <a:p>
            <a:pPr marL="514350" indent="-514350" algn="just">
              <a:buAutoNum type="arabicPeriod" startAt="2"/>
            </a:pPr>
            <a:endParaRPr lang="en-US" sz="2800" b="1" dirty="0" smtClean="0">
              <a:latin typeface="Times New Roman" pitchFamily="18" charset="0"/>
              <a:cs typeface="Times New Roman" pitchFamily="18" charset="0"/>
            </a:endParaRPr>
          </a:p>
          <a:p>
            <a:pPr marL="514350" indent="-514350" algn="just"/>
            <a:r>
              <a:rPr lang="en-US" dirty="0" smtClean="0">
                <a:latin typeface="Times New Roman" pitchFamily="18" charset="0"/>
                <a:cs typeface="Times New Roman" pitchFamily="18" charset="0"/>
              </a:rPr>
              <a:t>Once the population to be studied is defined or specified, then define the disease or condition being investigated.</a:t>
            </a:r>
          </a:p>
          <a:p>
            <a:pPr marL="514350" indent="-514350" algn="just"/>
            <a:endParaRPr lang="en-US" dirty="0" smtClean="0">
              <a:latin typeface="Times New Roman" pitchFamily="18" charset="0"/>
              <a:cs typeface="Times New Roman" pitchFamily="18" charset="0"/>
            </a:endParaRPr>
          </a:p>
          <a:p>
            <a:pPr marL="514350" indent="-514350" algn="just">
              <a:buAutoNum type="arabicPeriod" startAt="3"/>
            </a:pPr>
            <a:r>
              <a:rPr lang="en-US" sz="2800" b="1" dirty="0" smtClean="0">
                <a:latin typeface="Times New Roman" pitchFamily="18" charset="0"/>
                <a:cs typeface="Times New Roman" pitchFamily="18" charset="0"/>
              </a:rPr>
              <a:t>Describing the disease</a:t>
            </a:r>
          </a:p>
          <a:p>
            <a:pPr marL="514350" indent="-514350" algn="just">
              <a:buAutoNum type="arabicPeriod" startAt="3"/>
            </a:pPr>
            <a:endParaRPr lang="en-US" sz="2800" b="1" dirty="0" smtClean="0">
              <a:latin typeface="Times New Roman" pitchFamily="18" charset="0"/>
              <a:cs typeface="Times New Roman" pitchFamily="18" charset="0"/>
            </a:endParaRPr>
          </a:p>
          <a:p>
            <a:pPr marL="514350" indent="-514350" algn="just"/>
            <a:r>
              <a:rPr lang="en-US" dirty="0" smtClean="0">
                <a:latin typeface="Times New Roman" pitchFamily="18" charset="0"/>
                <a:cs typeface="Times New Roman" pitchFamily="18" charset="0"/>
              </a:rPr>
              <a:t>The primary objective of descriptive epidemiology is to describe the occurrence and distribution of disease by time, place and person.</a:t>
            </a:r>
            <a:endParaRPr lang="en-US"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533400" y="304800"/>
            <a:ext cx="8382000" cy="6553200"/>
          </a:xfrm>
        </p:spPr>
        <p:txBody>
          <a:bodyPr>
            <a:normAutofit lnSpcReduction="10000"/>
          </a:bodyPr>
          <a:lstStyle/>
          <a:p>
            <a:pPr algn="just">
              <a:buNone/>
            </a:pPr>
            <a:r>
              <a:rPr lang="en-US" sz="3200" b="1" dirty="0" smtClean="0">
                <a:latin typeface="Times New Roman" pitchFamily="18" charset="0"/>
                <a:cs typeface="Times New Roman" pitchFamily="18" charset="0"/>
              </a:rPr>
              <a:t>Time distribution</a:t>
            </a:r>
          </a:p>
          <a:p>
            <a:pPr algn="just">
              <a:buNone/>
            </a:pPr>
            <a:endParaRPr lang="en-US" b="1"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The pattern of disease may be described by the time of its occurrence, i.e., by week, month, year, the day of the week, hour of onset.</a:t>
            </a:r>
          </a:p>
          <a:p>
            <a:pPr algn="just"/>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It raises questions whether the disease is seasonal in occurrence; whether it shows periodic increase or decrease; or whether it follows a consistent time trend.</a:t>
            </a:r>
          </a:p>
          <a:p>
            <a:pPr algn="just"/>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Epidemiologists have identified three kinds of time trends in disease occurrence –</a:t>
            </a:r>
          </a:p>
          <a:p>
            <a:pPr marL="571500" indent="-571500" algn="just">
              <a:buFont typeface="+mj-lt"/>
              <a:buAutoNum type="romanUcPeriod"/>
            </a:pPr>
            <a:r>
              <a:rPr lang="en-US" dirty="0" smtClean="0">
                <a:latin typeface="Times New Roman" pitchFamily="18" charset="0"/>
                <a:cs typeface="Times New Roman" pitchFamily="18" charset="0"/>
              </a:rPr>
              <a:t>Short-term fluctuations</a:t>
            </a:r>
          </a:p>
          <a:p>
            <a:pPr marL="571500" indent="-571500" algn="just">
              <a:buFont typeface="+mj-lt"/>
              <a:buAutoNum type="romanUcPeriod"/>
            </a:pPr>
            <a:r>
              <a:rPr lang="en-US" dirty="0" smtClean="0">
                <a:latin typeface="Times New Roman" pitchFamily="18" charset="0"/>
                <a:cs typeface="Times New Roman" pitchFamily="18" charset="0"/>
              </a:rPr>
              <a:t>Periodic fluctuations</a:t>
            </a:r>
          </a:p>
          <a:p>
            <a:pPr marL="571500" indent="-571500" algn="just">
              <a:buFont typeface="+mj-lt"/>
              <a:buAutoNum type="romanUcPeriod"/>
            </a:pPr>
            <a:r>
              <a:rPr lang="en-US" dirty="0" smtClean="0">
                <a:latin typeface="Times New Roman" pitchFamily="18" charset="0"/>
                <a:cs typeface="Times New Roman" pitchFamily="18" charset="0"/>
              </a:rPr>
              <a:t>Long-term or secular trends</a:t>
            </a:r>
            <a:endParaRPr lang="en-US" dirty="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381000"/>
            <a:ext cx="8229600" cy="6172200"/>
          </a:xfrm>
        </p:spPr>
        <p:txBody>
          <a:bodyPr>
            <a:normAutofit lnSpcReduction="10000"/>
          </a:bodyPr>
          <a:lstStyle/>
          <a:p>
            <a:pPr algn="just">
              <a:buNone/>
            </a:pPr>
            <a:r>
              <a:rPr lang="en-US" b="1" dirty="0" smtClean="0"/>
              <a:t>I</a:t>
            </a:r>
            <a:r>
              <a:rPr lang="en-US" b="1" dirty="0" smtClean="0">
                <a:latin typeface="Times New Roman" pitchFamily="18" charset="0"/>
                <a:cs typeface="Times New Roman" pitchFamily="18" charset="0"/>
              </a:rPr>
              <a:t>. </a:t>
            </a:r>
            <a:r>
              <a:rPr lang="en-US" sz="2800" b="1" dirty="0" smtClean="0">
                <a:latin typeface="Times New Roman" pitchFamily="18" charset="0"/>
                <a:cs typeface="Times New Roman" pitchFamily="18" charset="0"/>
              </a:rPr>
              <a:t>Short-term fluctuations</a:t>
            </a:r>
            <a:endParaRPr lang="en-US" b="1"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The best known short-term fluctuation in the occurrence of a disease is an epidemic.</a:t>
            </a:r>
          </a:p>
          <a:p>
            <a:pPr algn="just">
              <a:buNone/>
            </a:pPr>
            <a:endParaRPr lang="en-US" dirty="0" smtClean="0">
              <a:latin typeface="Times New Roman" pitchFamily="18" charset="0"/>
              <a:cs typeface="Times New Roman" pitchFamily="18" charset="0"/>
            </a:endParaRPr>
          </a:p>
          <a:p>
            <a:pPr algn="just">
              <a:buNone/>
            </a:pPr>
            <a:r>
              <a:rPr lang="en-US" dirty="0" smtClean="0">
                <a:latin typeface="Times New Roman" pitchFamily="18" charset="0"/>
                <a:cs typeface="Times New Roman" pitchFamily="18" charset="0"/>
              </a:rPr>
              <a:t>Types of epidemics</a:t>
            </a:r>
          </a:p>
          <a:p>
            <a:pPr algn="just">
              <a:buNone/>
            </a:pPr>
            <a:endParaRPr lang="en-US" dirty="0" smtClean="0">
              <a:latin typeface="Times New Roman" pitchFamily="18" charset="0"/>
              <a:cs typeface="Times New Roman" pitchFamily="18" charset="0"/>
            </a:endParaRPr>
          </a:p>
          <a:p>
            <a:pPr marL="514350" indent="-514350" algn="just">
              <a:buFont typeface="+mj-lt"/>
              <a:buAutoNum type="alphaUcPeriod"/>
            </a:pPr>
            <a:r>
              <a:rPr lang="en-US" dirty="0" smtClean="0">
                <a:latin typeface="Times New Roman" pitchFamily="18" charset="0"/>
                <a:cs typeface="Times New Roman" pitchFamily="18" charset="0"/>
              </a:rPr>
              <a:t>Common source epidemics</a:t>
            </a:r>
          </a:p>
          <a:p>
            <a:pPr marL="571500" indent="-571500" algn="just">
              <a:buNone/>
            </a:pP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a:t>
            </a:r>
            <a:r>
              <a:rPr lang="en-US" dirty="0" smtClean="0">
                <a:latin typeface="Times New Roman" pitchFamily="18" charset="0"/>
                <a:cs typeface="Times New Roman" pitchFamily="18" charset="0"/>
              </a:rPr>
              <a:t>)Single exposure or point source epidemics</a:t>
            </a:r>
          </a:p>
          <a:p>
            <a:pPr marL="571500" indent="-571500" algn="just">
              <a:buNone/>
            </a:pPr>
            <a:r>
              <a:rPr lang="en-US" dirty="0" smtClean="0">
                <a:latin typeface="Times New Roman" pitchFamily="18" charset="0"/>
                <a:cs typeface="Times New Roman" pitchFamily="18" charset="0"/>
              </a:rPr>
              <a:t>           ii) Continuous or multiple exposure epidemics</a:t>
            </a:r>
          </a:p>
          <a:p>
            <a:pPr marL="571500" indent="-571500" algn="just">
              <a:buAutoNum type="alphaUcPeriod" startAt="2"/>
            </a:pPr>
            <a:r>
              <a:rPr lang="en-US" dirty="0" smtClean="0">
                <a:latin typeface="Times New Roman" pitchFamily="18" charset="0"/>
                <a:cs typeface="Times New Roman" pitchFamily="18" charset="0"/>
              </a:rPr>
              <a:t>Propagated epidemics</a:t>
            </a:r>
          </a:p>
          <a:p>
            <a:pPr marL="571500" indent="-571500" algn="just">
              <a:buNone/>
            </a:pP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a:t>
            </a:r>
            <a:r>
              <a:rPr lang="en-US" dirty="0" smtClean="0">
                <a:latin typeface="Times New Roman" pitchFamily="18" charset="0"/>
                <a:cs typeface="Times New Roman" pitchFamily="18" charset="0"/>
              </a:rPr>
              <a:t>) Person-to-person</a:t>
            </a:r>
          </a:p>
          <a:p>
            <a:pPr marL="571500" indent="-571500" algn="just">
              <a:buNone/>
            </a:pPr>
            <a:r>
              <a:rPr lang="en-US" dirty="0" smtClean="0">
                <a:latin typeface="Times New Roman" pitchFamily="18" charset="0"/>
                <a:cs typeface="Times New Roman" pitchFamily="18" charset="0"/>
              </a:rPr>
              <a:t>           ii) Arthropod vector</a:t>
            </a:r>
          </a:p>
          <a:p>
            <a:pPr marL="571500" indent="-571500" algn="just">
              <a:buNone/>
            </a:pPr>
            <a:r>
              <a:rPr lang="en-US" dirty="0" smtClean="0">
                <a:latin typeface="Times New Roman" pitchFamily="18" charset="0"/>
                <a:cs typeface="Times New Roman" pitchFamily="18" charset="0"/>
              </a:rPr>
              <a:t>           iii) Animal reservoir</a:t>
            </a:r>
          </a:p>
          <a:p>
            <a:pPr marL="571500" indent="-571500" algn="just">
              <a:buNone/>
            </a:pPr>
            <a:r>
              <a:rPr lang="en-US" dirty="0" smtClean="0">
                <a:latin typeface="Times New Roman" pitchFamily="18" charset="0"/>
                <a:cs typeface="Times New Roman" pitchFamily="18" charset="0"/>
              </a:rPr>
              <a:t>C.	Slow epidemics</a:t>
            </a:r>
            <a:endParaRPr lang="en-US" dirty="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381000"/>
            <a:ext cx="8229600" cy="5745163"/>
          </a:xfrm>
        </p:spPr>
        <p:txBody>
          <a:bodyPr/>
          <a:lstStyle/>
          <a:p>
            <a:pPr marL="514350" indent="-514350" algn="just">
              <a:buFont typeface="+mj-lt"/>
              <a:buAutoNum type="alphaUcPeriod"/>
            </a:pPr>
            <a:r>
              <a:rPr lang="en-US" b="1" dirty="0" smtClean="0">
                <a:latin typeface="Times New Roman" pitchFamily="18" charset="0"/>
                <a:cs typeface="Times New Roman" pitchFamily="18" charset="0"/>
              </a:rPr>
              <a:t>Common source epidemics</a:t>
            </a:r>
          </a:p>
          <a:p>
            <a:pPr marL="514350" indent="-514350" algn="just">
              <a:buNone/>
            </a:pPr>
            <a:endParaRPr lang="en-US" dirty="0" smtClean="0">
              <a:latin typeface="Times New Roman" pitchFamily="18" charset="0"/>
              <a:cs typeface="Times New Roman" pitchFamily="18" charset="0"/>
            </a:endParaRPr>
          </a:p>
          <a:p>
            <a:pPr marL="514350" indent="-514350" algn="just">
              <a:buNone/>
            </a:pP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a:t>
            </a:r>
            <a:r>
              <a:rPr lang="en-US" dirty="0" smtClean="0">
                <a:latin typeface="Times New Roman" pitchFamily="18" charset="0"/>
                <a:cs typeface="Times New Roman" pitchFamily="18" charset="0"/>
              </a:rPr>
              <a:t>) Single exposure or point source epidemics</a:t>
            </a:r>
          </a:p>
          <a:p>
            <a:pPr marL="514350" indent="-514350" algn="just"/>
            <a:r>
              <a:rPr lang="en-US" dirty="0" smtClean="0">
                <a:latin typeface="Times New Roman" pitchFamily="18" charset="0"/>
                <a:cs typeface="Times New Roman" pitchFamily="18" charset="0"/>
              </a:rPr>
              <a:t>The exposure to the disease agent is brief and essentially simultaneous, the resultant cases all develop within one incubation period of the disease </a:t>
            </a:r>
          </a:p>
          <a:p>
            <a:pPr marL="514350" indent="-514350" algn="just">
              <a:buNone/>
            </a:pPr>
            <a:r>
              <a:rPr lang="en-US" dirty="0" smtClean="0">
                <a:latin typeface="Times New Roman" pitchFamily="18" charset="0"/>
                <a:cs typeface="Times New Roman" pitchFamily="18" charset="0"/>
              </a:rPr>
              <a:t>	e.g., an epidemic of food poisoning </a:t>
            </a:r>
            <a:endParaRPr lang="en-US" dirty="0">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685800"/>
            <a:ext cx="8229600" cy="5440363"/>
          </a:xfrm>
        </p:spPr>
        <p:txBody>
          <a:bodyPr>
            <a:normAutofit/>
          </a:bodyPr>
          <a:lstStyle/>
          <a:p>
            <a:pPr algn="just">
              <a:buNone/>
            </a:pPr>
            <a:r>
              <a:rPr lang="en-US" b="1" dirty="0" smtClean="0">
                <a:latin typeface="Times New Roman" pitchFamily="18" charset="0"/>
                <a:cs typeface="Times New Roman" pitchFamily="18" charset="0"/>
              </a:rPr>
              <a:t>ii)</a:t>
            </a:r>
            <a:r>
              <a:rPr lang="en-US" dirty="0" smtClean="0">
                <a:latin typeface="Times New Roman" pitchFamily="18" charset="0"/>
                <a:cs typeface="Times New Roman" pitchFamily="18" charset="0"/>
              </a:rPr>
              <a:t> </a:t>
            </a:r>
            <a:r>
              <a:rPr lang="en-US" b="1" dirty="0" smtClean="0">
                <a:latin typeface="Times New Roman" pitchFamily="18" charset="0"/>
                <a:cs typeface="Times New Roman" pitchFamily="18" charset="0"/>
              </a:rPr>
              <a:t>Continuous or multiple exposure epidemics</a:t>
            </a:r>
          </a:p>
          <a:p>
            <a:pPr algn="just">
              <a:buNone/>
            </a:pPr>
            <a:endParaRPr lang="en-US" b="1"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Sometimes the exposure from the same source may be prolonged- continuous, repeated or intermittent – not necessarily at the same time or place.</a:t>
            </a:r>
          </a:p>
          <a:p>
            <a:pPr algn="just"/>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Example, a well of contaminated water, or a nationally distributed brand of vaccine (e.g. polio vaccine), or food, could result in similar outbreaks.</a:t>
            </a:r>
            <a:endParaRPr lang="en-US" dirty="0">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81000" y="838200"/>
            <a:ext cx="8229600" cy="4525963"/>
          </a:xfrm>
        </p:spPr>
        <p:txBody>
          <a:bodyPr/>
          <a:lstStyle/>
          <a:p>
            <a:pPr>
              <a:buNone/>
            </a:pPr>
            <a:r>
              <a:rPr lang="en-US" b="1" dirty="0" smtClean="0">
                <a:latin typeface="Times New Roman" pitchFamily="18" charset="0"/>
                <a:cs typeface="Times New Roman" pitchFamily="18" charset="0"/>
              </a:rPr>
              <a:t>B. Propagated epidemics</a:t>
            </a:r>
          </a:p>
          <a:p>
            <a:pPr>
              <a:buNone/>
            </a:pPr>
            <a:endParaRPr lang="en-US" b="1"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A propagated epidemic is most often of infectious origin and results from person to person transmission of an infectious agent.</a:t>
            </a:r>
          </a:p>
          <a:p>
            <a:pPr algn="just"/>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Epidemics of hepatitis A and polio </a:t>
            </a:r>
            <a:endParaRPr lang="en-US" dirty="0">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838200" y="914400"/>
            <a:ext cx="7772400" cy="4572000"/>
          </a:xfrm>
        </p:spPr>
        <p:txBody>
          <a:bodyPr/>
          <a:lstStyle/>
          <a:p>
            <a:pPr algn="just">
              <a:buNone/>
            </a:pPr>
            <a:r>
              <a:rPr lang="en-US" sz="2800" b="1" dirty="0" smtClean="0">
                <a:latin typeface="Times New Roman" pitchFamily="18" charset="0"/>
                <a:cs typeface="Times New Roman" pitchFamily="18" charset="0"/>
              </a:rPr>
              <a:t>II. Periodic fluctuations</a:t>
            </a:r>
          </a:p>
          <a:p>
            <a:pPr algn="just">
              <a:buNone/>
            </a:pPr>
            <a:endParaRPr lang="en-US" b="1" dirty="0" smtClean="0">
              <a:latin typeface="Times New Roman" pitchFamily="18" charset="0"/>
              <a:cs typeface="Times New Roman" pitchFamily="18" charset="0"/>
            </a:endParaRPr>
          </a:p>
          <a:p>
            <a:pPr marL="571500" indent="-571500" algn="just">
              <a:buAutoNum type="romanLcParenR"/>
            </a:pPr>
            <a:r>
              <a:rPr lang="en-US" b="1" dirty="0" smtClean="0">
                <a:latin typeface="Times New Roman" pitchFamily="18" charset="0"/>
                <a:cs typeface="Times New Roman" pitchFamily="18" charset="0"/>
              </a:rPr>
              <a:t>Seasonal trend: </a:t>
            </a:r>
          </a:p>
          <a:p>
            <a:pPr marL="571500" indent="-571500" algn="just"/>
            <a:r>
              <a:rPr lang="en-US" dirty="0" smtClean="0">
                <a:latin typeface="Times New Roman" pitchFamily="18" charset="0"/>
                <a:cs typeface="Times New Roman" pitchFamily="18" charset="0"/>
              </a:rPr>
              <a:t>For example, measles is usually at its height in early spring and so is </a:t>
            </a:r>
            <a:r>
              <a:rPr lang="en-US" dirty="0" err="1" smtClean="0">
                <a:latin typeface="Times New Roman" pitchFamily="18" charset="0"/>
                <a:cs typeface="Times New Roman" pitchFamily="18" charset="0"/>
              </a:rPr>
              <a:t>varicella</a:t>
            </a:r>
            <a:r>
              <a:rPr lang="en-US" dirty="0" smtClean="0">
                <a:latin typeface="Times New Roman" pitchFamily="18" charset="0"/>
                <a:cs typeface="Times New Roman" pitchFamily="18" charset="0"/>
              </a:rPr>
              <a:t>.</a:t>
            </a:r>
          </a:p>
          <a:p>
            <a:pPr marL="571500" indent="-571500" algn="just"/>
            <a:r>
              <a:rPr lang="en-US" dirty="0" smtClean="0">
                <a:latin typeface="Times New Roman" pitchFamily="18" charset="0"/>
                <a:cs typeface="Times New Roman" pitchFamily="18" charset="0"/>
              </a:rPr>
              <a:t>Upper respiratory infections frequently show a seasonal rise during winter months.</a:t>
            </a:r>
          </a:p>
          <a:p>
            <a:pPr marL="571500" indent="-571500" algn="just"/>
            <a:r>
              <a:rPr lang="en-US" dirty="0" smtClean="0">
                <a:latin typeface="Times New Roman" pitchFamily="18" charset="0"/>
                <a:cs typeface="Times New Roman" pitchFamily="18" charset="0"/>
              </a:rPr>
              <a:t>Bacterial gastrointestinal infections are prominent in summer months.</a:t>
            </a:r>
            <a:endParaRPr lang="en-US" dirty="0">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533400" y="685800"/>
            <a:ext cx="8229600" cy="5791200"/>
          </a:xfrm>
        </p:spPr>
        <p:txBody>
          <a:bodyPr>
            <a:normAutofit/>
          </a:bodyPr>
          <a:lstStyle/>
          <a:p>
            <a:pPr algn="just">
              <a:buNone/>
            </a:pPr>
            <a:r>
              <a:rPr lang="en-US" b="1" dirty="0" smtClean="0">
                <a:latin typeface="Times New Roman" pitchFamily="18" charset="0"/>
                <a:cs typeface="Times New Roman" pitchFamily="18" charset="0"/>
              </a:rPr>
              <a:t>ii) Cyclic trend:</a:t>
            </a:r>
          </a:p>
          <a:p>
            <a:pPr algn="just">
              <a:buNone/>
            </a:pPr>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Some diseases occur in cycles spread over short periods of time which may be days, weeks, months or years.</a:t>
            </a:r>
          </a:p>
          <a:p>
            <a:pPr algn="just"/>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For example, measles in the pre-vaccination era appeared in cycles with major peaks every 2-3 years and rubella every 6-9 years.</a:t>
            </a:r>
          </a:p>
          <a:p>
            <a:pPr algn="just"/>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Non infectious conditions may also show periodic fluctuations, e.g., automobile accidents in US are more frequent on week-ends, especially Saturdays.</a:t>
            </a:r>
            <a:endParaRPr lang="en-US" dirty="0">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81000" y="685800"/>
            <a:ext cx="8229600" cy="5562600"/>
          </a:xfrm>
        </p:spPr>
        <p:txBody>
          <a:bodyPr>
            <a:normAutofit/>
          </a:bodyPr>
          <a:lstStyle/>
          <a:p>
            <a:pPr algn="just">
              <a:buNone/>
            </a:pPr>
            <a:r>
              <a:rPr lang="en-US" b="1" dirty="0" smtClean="0">
                <a:latin typeface="Times New Roman" pitchFamily="18" charset="0"/>
                <a:cs typeface="Times New Roman" pitchFamily="18" charset="0"/>
              </a:rPr>
              <a:t>III. Long term or secular trends</a:t>
            </a:r>
          </a:p>
          <a:p>
            <a:pPr algn="just">
              <a:buNone/>
            </a:pPr>
            <a:endParaRPr lang="en-US" b="1"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The term secular trend implies changes in the occurrence of disease over a long period of time, generally several years or decades.</a:t>
            </a:r>
          </a:p>
          <a:p>
            <a:pPr algn="just"/>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Examples include coronary heart disease, lung cancer and diabetes which have shown a consistent upward trend in the developed countries during the past 50 years.</a:t>
            </a:r>
            <a:endParaRPr lang="en-US" dirty="0">
              <a:latin typeface="Times New Roman" pitchFamily="18" charset="0"/>
              <a:cs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381000"/>
            <a:ext cx="8229600" cy="6096000"/>
          </a:xfrm>
        </p:spPr>
        <p:txBody>
          <a:bodyPr>
            <a:normAutofit fontScale="92500"/>
          </a:bodyPr>
          <a:lstStyle/>
          <a:p>
            <a:pPr algn="just">
              <a:buNone/>
            </a:pPr>
            <a:r>
              <a:rPr lang="en-US" sz="3500" b="1" dirty="0" smtClean="0">
                <a:latin typeface="Times New Roman" pitchFamily="18" charset="0"/>
                <a:cs typeface="Times New Roman" pitchFamily="18" charset="0"/>
              </a:rPr>
              <a:t>Place Distribution</a:t>
            </a:r>
          </a:p>
          <a:p>
            <a:pPr algn="just">
              <a:buNone/>
            </a:pPr>
            <a:endParaRPr lang="en-US" b="1"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Studies of the geography of disease is one of the important dimensions of descriptive epidemiology.</a:t>
            </a:r>
          </a:p>
          <a:p>
            <a:pPr algn="just"/>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At a broader level, international comparisons may examine mortality and morbidity in relation to socio economic factors, dietary differences and the differences in culture and </a:t>
            </a:r>
            <a:r>
              <a:rPr lang="en-US" dirty="0" err="1" smtClean="0">
                <a:latin typeface="Times New Roman" pitchFamily="18" charset="0"/>
                <a:cs typeface="Times New Roman" pitchFamily="18" charset="0"/>
              </a:rPr>
              <a:t>behaviour</a:t>
            </a:r>
            <a:r>
              <a:rPr lang="en-US" dirty="0" smtClean="0">
                <a:latin typeface="Times New Roman" pitchFamily="18" charset="0"/>
                <a:cs typeface="Times New Roman" pitchFamily="18" charset="0"/>
              </a:rPr>
              <a:t>.</a:t>
            </a:r>
          </a:p>
          <a:p>
            <a:pPr algn="just"/>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These variations may be classified as:</a:t>
            </a:r>
          </a:p>
          <a:p>
            <a:pPr marL="514350" indent="-514350" algn="just">
              <a:buFont typeface="+mj-lt"/>
              <a:buAutoNum type="alphaLcPeriod"/>
            </a:pPr>
            <a:r>
              <a:rPr lang="en-US" dirty="0" smtClean="0">
                <a:latin typeface="Times New Roman" pitchFamily="18" charset="0"/>
                <a:cs typeface="Times New Roman" pitchFamily="18" charset="0"/>
              </a:rPr>
              <a:t>International variations</a:t>
            </a:r>
          </a:p>
          <a:p>
            <a:pPr marL="514350" indent="-514350" algn="just">
              <a:buFont typeface="+mj-lt"/>
              <a:buAutoNum type="alphaLcPeriod"/>
            </a:pPr>
            <a:r>
              <a:rPr lang="en-US" dirty="0" smtClean="0">
                <a:latin typeface="Times New Roman" pitchFamily="18" charset="0"/>
                <a:cs typeface="Times New Roman" pitchFamily="18" charset="0"/>
              </a:rPr>
              <a:t>National variations </a:t>
            </a:r>
          </a:p>
          <a:p>
            <a:pPr marL="514350" indent="-514350" algn="just">
              <a:buFont typeface="+mj-lt"/>
              <a:buAutoNum type="alphaLcPeriod"/>
            </a:pPr>
            <a:r>
              <a:rPr lang="en-US" dirty="0" smtClean="0">
                <a:latin typeface="Times New Roman" pitchFamily="18" charset="0"/>
                <a:cs typeface="Times New Roman" pitchFamily="18" charset="0"/>
              </a:rPr>
              <a:t>Rural-urban differences</a:t>
            </a:r>
          </a:p>
          <a:p>
            <a:pPr marL="514350" indent="-514350" algn="just">
              <a:buFont typeface="+mj-lt"/>
              <a:buAutoNum type="alphaLcPeriod"/>
            </a:pPr>
            <a:r>
              <a:rPr lang="en-US" dirty="0" smtClean="0">
                <a:latin typeface="Times New Roman" pitchFamily="18" charset="0"/>
                <a:cs typeface="Times New Roman" pitchFamily="18" charset="0"/>
              </a:rPr>
              <a:t>Local distributions</a:t>
            </a:r>
          </a:p>
          <a:p>
            <a:pPr algn="just"/>
            <a:endParaRPr lang="en-US"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228600"/>
            <a:ext cx="8229600" cy="6477000"/>
          </a:xfrm>
        </p:spPr>
        <p:txBody>
          <a:bodyPr>
            <a:normAutofit fontScale="55000" lnSpcReduction="20000"/>
          </a:bodyPr>
          <a:lstStyle/>
          <a:p>
            <a:pPr algn="ctr">
              <a:buNone/>
            </a:pPr>
            <a:r>
              <a:rPr lang="en-US" sz="8000" b="1" dirty="0" smtClean="0">
                <a:latin typeface="Times New Roman" pitchFamily="18" charset="0"/>
                <a:cs typeface="Times New Roman" pitchFamily="18" charset="0"/>
              </a:rPr>
              <a:t>Contents</a:t>
            </a:r>
          </a:p>
          <a:p>
            <a:pPr algn="ctr">
              <a:buNone/>
            </a:pPr>
            <a:endParaRPr lang="en-US" dirty="0" smtClean="0">
              <a:latin typeface="Times New Roman" pitchFamily="18" charset="0"/>
              <a:cs typeface="Times New Roman" pitchFamily="18" charset="0"/>
            </a:endParaRPr>
          </a:p>
          <a:p>
            <a:pPr algn="just"/>
            <a:r>
              <a:rPr lang="en-US" sz="4000" dirty="0" smtClean="0">
                <a:latin typeface="Times New Roman" pitchFamily="18" charset="0"/>
                <a:cs typeface="Times New Roman" pitchFamily="18" charset="0"/>
              </a:rPr>
              <a:t>Introduction </a:t>
            </a:r>
          </a:p>
          <a:p>
            <a:pPr algn="just"/>
            <a:r>
              <a:rPr lang="en-US" sz="4000" dirty="0" smtClean="0">
                <a:latin typeface="Times New Roman" pitchFamily="18" charset="0"/>
                <a:cs typeface="Times New Roman" pitchFamily="18" charset="0"/>
              </a:rPr>
              <a:t>Uses of descriptive epidemiology</a:t>
            </a:r>
          </a:p>
          <a:p>
            <a:pPr algn="just"/>
            <a:r>
              <a:rPr lang="en-US" sz="4000" dirty="0" smtClean="0">
                <a:latin typeface="Times New Roman" pitchFamily="18" charset="0"/>
                <a:cs typeface="Times New Roman" pitchFamily="18" charset="0"/>
              </a:rPr>
              <a:t>Procedures in descriptive studies</a:t>
            </a:r>
          </a:p>
          <a:p>
            <a:pPr marL="742950" indent="-742950" algn="just">
              <a:buFont typeface="+mj-lt"/>
              <a:buAutoNum type="arabicPeriod"/>
              <a:defRPr/>
            </a:pPr>
            <a:r>
              <a:rPr lang="en-US" sz="4000" dirty="0" smtClean="0">
                <a:latin typeface="Times New Roman" pitchFamily="18" charset="0"/>
                <a:cs typeface="Times New Roman" pitchFamily="18" charset="0"/>
              </a:rPr>
              <a:t>Defining the population to be studied</a:t>
            </a:r>
          </a:p>
          <a:p>
            <a:pPr marL="742950" indent="-742950" algn="just">
              <a:buFont typeface="+mj-lt"/>
              <a:buAutoNum type="arabicPeriod"/>
              <a:defRPr/>
            </a:pPr>
            <a:r>
              <a:rPr lang="en-US" sz="4000" dirty="0" smtClean="0">
                <a:latin typeface="Times New Roman" pitchFamily="18" charset="0"/>
                <a:cs typeface="Times New Roman" pitchFamily="18" charset="0"/>
              </a:rPr>
              <a:t>Defining the disease under study</a:t>
            </a:r>
          </a:p>
          <a:p>
            <a:pPr marL="742950" indent="-742950" algn="just">
              <a:buFont typeface="+mj-lt"/>
              <a:buAutoNum type="arabicPeriod"/>
              <a:defRPr/>
            </a:pPr>
            <a:r>
              <a:rPr lang="en-US" sz="4000" dirty="0" smtClean="0">
                <a:latin typeface="Times New Roman" pitchFamily="18" charset="0"/>
                <a:cs typeface="Times New Roman" pitchFamily="18" charset="0"/>
              </a:rPr>
              <a:t>Describing the disease by</a:t>
            </a:r>
          </a:p>
          <a:p>
            <a:pPr marL="1143000" lvl="1" indent="-742950" algn="just">
              <a:buNone/>
              <a:defRPr/>
            </a:pPr>
            <a:r>
              <a:rPr lang="en-US" sz="4000" dirty="0" smtClean="0">
                <a:latin typeface="Times New Roman" pitchFamily="18" charset="0"/>
                <a:cs typeface="Times New Roman" pitchFamily="18" charset="0"/>
              </a:rPr>
              <a:t>a,.	Time</a:t>
            </a:r>
          </a:p>
          <a:p>
            <a:pPr marL="1143000" lvl="1" indent="-742950" algn="just">
              <a:buNone/>
              <a:defRPr/>
            </a:pPr>
            <a:r>
              <a:rPr lang="en-US" sz="4000" dirty="0" smtClean="0">
                <a:latin typeface="Times New Roman" pitchFamily="18" charset="0"/>
                <a:cs typeface="Times New Roman" pitchFamily="18" charset="0"/>
              </a:rPr>
              <a:t>	-   Short-term fluctuations</a:t>
            </a:r>
          </a:p>
          <a:p>
            <a:pPr marL="1143000" lvl="1" indent="-742950" algn="just">
              <a:buNone/>
              <a:defRPr/>
            </a:pPr>
            <a:r>
              <a:rPr lang="en-US" sz="4000" dirty="0" smtClean="0">
                <a:latin typeface="Times New Roman" pitchFamily="18" charset="0"/>
                <a:cs typeface="Times New Roman" pitchFamily="18" charset="0"/>
              </a:rPr>
              <a:t>	-   Periodic fluctuations</a:t>
            </a:r>
          </a:p>
          <a:p>
            <a:pPr marL="1143000" lvl="1" indent="-742950" algn="just">
              <a:buNone/>
              <a:defRPr/>
            </a:pPr>
            <a:r>
              <a:rPr lang="en-US" sz="4000" dirty="0" smtClean="0">
                <a:latin typeface="Times New Roman" pitchFamily="18" charset="0"/>
                <a:cs typeface="Times New Roman" pitchFamily="18" charset="0"/>
              </a:rPr>
              <a:t>	-   Long-term or secular trends</a:t>
            </a:r>
          </a:p>
          <a:p>
            <a:pPr marL="1143000" lvl="1" indent="-742950" algn="just">
              <a:buNone/>
              <a:defRPr/>
            </a:pPr>
            <a:r>
              <a:rPr lang="en-US" sz="4000" dirty="0" smtClean="0">
                <a:latin typeface="Times New Roman" pitchFamily="18" charset="0"/>
                <a:cs typeface="Times New Roman" pitchFamily="18" charset="0"/>
              </a:rPr>
              <a:t>b.	Place</a:t>
            </a:r>
          </a:p>
          <a:p>
            <a:pPr marL="1143000" lvl="1" indent="-742950" algn="just">
              <a:buNone/>
              <a:defRPr/>
            </a:pPr>
            <a:r>
              <a:rPr lang="en-US" sz="4000" dirty="0" smtClean="0">
                <a:latin typeface="Times New Roman" pitchFamily="18" charset="0"/>
                <a:cs typeface="Times New Roman" pitchFamily="18" charset="0"/>
              </a:rPr>
              <a:t>	-    International variations</a:t>
            </a:r>
          </a:p>
          <a:p>
            <a:pPr marL="1143000" lvl="1" indent="-742950" algn="just">
              <a:buNone/>
              <a:defRPr/>
            </a:pPr>
            <a:r>
              <a:rPr lang="en-US" sz="4000" dirty="0" smtClean="0">
                <a:latin typeface="Times New Roman" pitchFamily="18" charset="0"/>
                <a:cs typeface="Times New Roman" pitchFamily="18" charset="0"/>
              </a:rPr>
              <a:t>	-    National variations</a:t>
            </a:r>
          </a:p>
          <a:p>
            <a:pPr marL="1143000" lvl="1" indent="-742950" algn="just">
              <a:buNone/>
              <a:defRPr/>
            </a:pPr>
            <a:r>
              <a:rPr lang="en-US" sz="4000" dirty="0" smtClean="0">
                <a:latin typeface="Times New Roman" pitchFamily="18" charset="0"/>
                <a:cs typeface="Times New Roman" pitchFamily="18" charset="0"/>
              </a:rPr>
              <a:t>	-    Rural-urban differences</a:t>
            </a:r>
          </a:p>
          <a:p>
            <a:pPr marL="1143000" lvl="1" indent="-742950" algn="just">
              <a:buNone/>
              <a:defRPr/>
            </a:pPr>
            <a:r>
              <a:rPr lang="en-US" sz="4000" dirty="0" smtClean="0">
                <a:latin typeface="Times New Roman" pitchFamily="18" charset="0"/>
                <a:cs typeface="Times New Roman" pitchFamily="18" charset="0"/>
              </a:rPr>
              <a:t>	-    Local distributions</a:t>
            </a:r>
          </a:p>
          <a:p>
            <a:pPr marL="1143000" lvl="1" indent="-742950" algn="just">
              <a:buNone/>
              <a:defRPr/>
            </a:pPr>
            <a:r>
              <a:rPr lang="en-US" sz="4000" dirty="0" smtClean="0">
                <a:latin typeface="Times New Roman" pitchFamily="18" charset="0"/>
                <a:cs typeface="Times New Roman" pitchFamily="18" charset="0"/>
              </a:rPr>
              <a:t>c.	Person</a:t>
            </a:r>
          </a:p>
          <a:p>
            <a:pPr>
              <a:buNone/>
            </a:pP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609600"/>
            <a:ext cx="8229600" cy="5867400"/>
          </a:xfrm>
        </p:spPr>
        <p:txBody>
          <a:bodyPr>
            <a:normAutofit/>
          </a:bodyPr>
          <a:lstStyle/>
          <a:p>
            <a:pPr algn="just">
              <a:buNone/>
            </a:pPr>
            <a:r>
              <a:rPr lang="en-US" b="1" dirty="0" smtClean="0">
                <a:latin typeface="Times New Roman" pitchFamily="18" charset="0"/>
                <a:cs typeface="Times New Roman" pitchFamily="18" charset="0"/>
              </a:rPr>
              <a:t>International variations</a:t>
            </a:r>
          </a:p>
          <a:p>
            <a:pPr algn="just">
              <a:buNone/>
            </a:pPr>
            <a:endParaRPr lang="en-US" b="1"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For example, cancer exists all over the world.</a:t>
            </a:r>
          </a:p>
          <a:p>
            <a:pPr algn="just"/>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There is a marked difference between the incidence of each cancer in different parts of the world.</a:t>
            </a:r>
          </a:p>
          <a:p>
            <a:pPr algn="just"/>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Thus cancer of the stomach is very common in Japan, but unusual in US.</a:t>
            </a:r>
          </a:p>
          <a:p>
            <a:pPr algn="just"/>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Cancers of the oral cavity and uterine cervix are common in India as compared to industrialized countries.</a:t>
            </a:r>
            <a:endParaRPr lang="en-US" dirty="0">
              <a:latin typeface="Times New Roman" pitchFamily="18" charset="0"/>
              <a:cs typeface="Times New Roman"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914400"/>
            <a:ext cx="8229600" cy="5211763"/>
          </a:xfrm>
        </p:spPr>
        <p:txBody>
          <a:bodyPr>
            <a:normAutofit/>
          </a:bodyPr>
          <a:lstStyle/>
          <a:p>
            <a:pPr algn="just">
              <a:buNone/>
            </a:pPr>
            <a:r>
              <a:rPr lang="en-US" b="1" dirty="0" smtClean="0">
                <a:latin typeface="Times New Roman" pitchFamily="18" charset="0"/>
                <a:cs typeface="Times New Roman" pitchFamily="18" charset="0"/>
              </a:rPr>
              <a:t>National variations</a:t>
            </a:r>
          </a:p>
          <a:p>
            <a:pPr algn="just">
              <a:buNone/>
            </a:pPr>
            <a:endParaRPr lang="en-US" b="1"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It is obvious that variations in disease occurrence must also exist within countries or national boundaries.</a:t>
            </a:r>
          </a:p>
          <a:p>
            <a:pPr algn="just"/>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For example the distribution of endemic </a:t>
            </a:r>
            <a:r>
              <a:rPr lang="en-US" dirty="0" err="1" smtClean="0">
                <a:latin typeface="Times New Roman" pitchFamily="18" charset="0"/>
                <a:cs typeface="Times New Roman" pitchFamily="18" charset="0"/>
              </a:rPr>
              <a:t>goitre</a:t>
            </a:r>
            <a:r>
              <a:rPr lang="en-US" dirty="0" smtClean="0">
                <a:latin typeface="Times New Roman" pitchFamily="18" charset="0"/>
                <a:cs typeface="Times New Roman" pitchFamily="18" charset="0"/>
              </a:rPr>
              <a:t>, fluorosis, leprosy, malaria, nutritional deficiency diseases have all shown variations in their distribution in India.</a:t>
            </a:r>
            <a:endParaRPr lang="en-US" dirty="0">
              <a:latin typeface="Times New Roman" pitchFamily="18" charset="0"/>
              <a:cs typeface="Times New Roman"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685800"/>
            <a:ext cx="8229600" cy="5440363"/>
          </a:xfrm>
        </p:spPr>
        <p:txBody>
          <a:bodyPr/>
          <a:lstStyle/>
          <a:p>
            <a:pPr algn="just">
              <a:buNone/>
            </a:pPr>
            <a:r>
              <a:rPr lang="en-US" b="1" dirty="0" smtClean="0">
                <a:latin typeface="Times New Roman" pitchFamily="18" charset="0"/>
                <a:cs typeface="Times New Roman" pitchFamily="18" charset="0"/>
              </a:rPr>
              <a:t>Rural- urban variations</a:t>
            </a:r>
          </a:p>
          <a:p>
            <a:pPr algn="just">
              <a:buNone/>
            </a:pPr>
            <a:endParaRPr lang="en-US" b="1"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For example chronic bronchitis, accidents, lung cancer, cardiovascular diseases and drug dependence are usually more frequent in urban than in rural areas.</a:t>
            </a:r>
          </a:p>
          <a:p>
            <a:pPr algn="just"/>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On other hand, skin and zoonotic diseases and soil transmitted </a:t>
            </a:r>
            <a:r>
              <a:rPr lang="en-US" dirty="0" err="1" smtClean="0">
                <a:latin typeface="Times New Roman" pitchFamily="18" charset="0"/>
                <a:cs typeface="Times New Roman" pitchFamily="18" charset="0"/>
              </a:rPr>
              <a:t>helminths</a:t>
            </a:r>
            <a:r>
              <a:rPr lang="en-US" dirty="0" smtClean="0">
                <a:latin typeface="Times New Roman" pitchFamily="18" charset="0"/>
                <a:cs typeface="Times New Roman" pitchFamily="18" charset="0"/>
              </a:rPr>
              <a:t> may be more frequent in rural areas than in urban areas.</a:t>
            </a:r>
            <a:endParaRPr lang="en-US" dirty="0">
              <a:latin typeface="Times New Roman" pitchFamily="18" charset="0"/>
              <a:cs typeface="Times New Roman"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838200" y="990600"/>
            <a:ext cx="7772400" cy="4572000"/>
          </a:xfrm>
        </p:spPr>
        <p:txBody>
          <a:bodyPr>
            <a:normAutofit lnSpcReduction="10000"/>
          </a:bodyPr>
          <a:lstStyle/>
          <a:p>
            <a:pPr algn="just">
              <a:buNone/>
            </a:pPr>
            <a:r>
              <a:rPr lang="en-US" b="1" dirty="0" smtClean="0">
                <a:latin typeface="Times New Roman" pitchFamily="18" charset="0"/>
                <a:cs typeface="Times New Roman" pitchFamily="18" charset="0"/>
              </a:rPr>
              <a:t>Local distributions</a:t>
            </a:r>
          </a:p>
          <a:p>
            <a:pPr algn="just">
              <a:buNone/>
            </a:pPr>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Inner and outer city variations in disease frequency are well known.</a:t>
            </a:r>
          </a:p>
          <a:p>
            <a:pPr algn="just"/>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These variations are best studied with the aid of ‘spot maps’ or ‘shaded maps’.</a:t>
            </a:r>
          </a:p>
          <a:p>
            <a:pPr algn="just"/>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These maps show at a glance areas of high or low frequency, the boundaries and patterns of disease distribution.</a:t>
            </a:r>
          </a:p>
          <a:p>
            <a:endParaRPr lang="en-US" dirty="0" smtClean="0"/>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pPr algn="just">
              <a:buNone/>
            </a:pPr>
            <a:r>
              <a:rPr lang="en-US" sz="3200" b="1" dirty="0" smtClean="0">
                <a:latin typeface="Times New Roman" pitchFamily="18" charset="0"/>
                <a:cs typeface="Times New Roman" pitchFamily="18" charset="0"/>
              </a:rPr>
              <a:t>Person Distribution</a:t>
            </a:r>
          </a:p>
          <a:p>
            <a:pPr algn="just">
              <a:buNone/>
            </a:pPr>
            <a:endParaRPr lang="en-US" b="1"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In descriptive studies, the disease is further characterized by defining the persons who develop the disease by age, sex, occupation, marital status, habits, social class and other host factor.</a:t>
            </a:r>
          </a:p>
          <a:p>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685800"/>
            <a:ext cx="8229600" cy="5867400"/>
          </a:xfrm>
        </p:spPr>
        <p:txBody>
          <a:bodyPr>
            <a:normAutofit fontScale="92500" lnSpcReduction="20000"/>
          </a:bodyPr>
          <a:lstStyle/>
          <a:p>
            <a:pPr algn="just">
              <a:buNone/>
            </a:pPr>
            <a:r>
              <a:rPr lang="en-US" b="1" dirty="0" smtClean="0">
                <a:latin typeface="Times New Roman" pitchFamily="18" charset="0"/>
                <a:cs typeface="Times New Roman" pitchFamily="18" charset="0"/>
              </a:rPr>
              <a:t>Age :</a:t>
            </a:r>
          </a:p>
          <a:p>
            <a:pPr algn="just">
              <a:buNone/>
            </a:pPr>
            <a:endParaRPr lang="en-US" b="1"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Certain diseases are more frequent in certain age groups than in others, e.g., measles in childhood, cancer in middle age and atherosclerosis in old age.</a:t>
            </a:r>
          </a:p>
          <a:p>
            <a:pPr algn="just"/>
            <a:endParaRPr lang="en-US" dirty="0" smtClean="0">
              <a:latin typeface="Times New Roman" pitchFamily="18" charset="0"/>
              <a:cs typeface="Times New Roman" pitchFamily="18" charset="0"/>
            </a:endParaRPr>
          </a:p>
          <a:p>
            <a:pPr algn="just">
              <a:buNone/>
            </a:pPr>
            <a:r>
              <a:rPr lang="en-US" b="1" dirty="0" smtClean="0">
                <a:latin typeface="Times New Roman" pitchFamily="18" charset="0"/>
                <a:cs typeface="Times New Roman" pitchFamily="18" charset="0"/>
              </a:rPr>
              <a:t>Sex :</a:t>
            </a:r>
          </a:p>
          <a:p>
            <a:pPr algn="just">
              <a:buNone/>
            </a:pPr>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Sex is another host characteristic which is often studied in relation to disease, using such indices as sex-ratio, sex-specific morbidity and mortality rates.</a:t>
            </a:r>
          </a:p>
          <a:p>
            <a:pPr algn="just"/>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It has been found that certain chronic diseases such as diabetes, hyperthyroidism and obesity are more common in women than in men, and diseases such as lung cancer and coronary heart disease are less frequent in women.</a:t>
            </a:r>
            <a:endParaRPr lang="en-US" dirty="0">
              <a:latin typeface="Times New Roman" pitchFamily="18" charset="0"/>
              <a:cs typeface="Times New Roman" pitchFamily="18"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762000" y="457200"/>
            <a:ext cx="7772400" cy="5867400"/>
          </a:xfrm>
        </p:spPr>
        <p:txBody>
          <a:bodyPr>
            <a:normAutofit lnSpcReduction="10000"/>
          </a:bodyPr>
          <a:lstStyle/>
          <a:p>
            <a:pPr algn="just">
              <a:buNone/>
            </a:pPr>
            <a:r>
              <a:rPr lang="en-US" b="1" dirty="0" smtClean="0">
                <a:latin typeface="Times New Roman" pitchFamily="18" charset="0"/>
                <a:cs typeface="Times New Roman" pitchFamily="18" charset="0"/>
              </a:rPr>
              <a:t>Marital status :</a:t>
            </a:r>
          </a:p>
          <a:p>
            <a:pPr algn="just">
              <a:buNone/>
            </a:pPr>
            <a:endParaRPr lang="en-US" b="1"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In countries where studies on mortality in relation to marital status have been conducted, it was found mortality rates were always lower for married males and females than for the unmarried, of the same age and sex.</a:t>
            </a:r>
          </a:p>
          <a:p>
            <a:pPr algn="just"/>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Married persons are generally more secure and protected and they usually lead a more sober life than those who are unmarried. </a:t>
            </a:r>
          </a:p>
          <a:p>
            <a:pPr algn="just"/>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All these factors are thought to contribute to lower mortality rates among married persons.</a:t>
            </a:r>
          </a:p>
          <a:p>
            <a:pPr algn="just"/>
            <a:endParaRPr lang="en-US" dirty="0">
              <a:latin typeface="Times New Roman" pitchFamily="18" charset="0"/>
              <a:cs typeface="Times New Roman" pitchFamily="18"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457200"/>
            <a:ext cx="8229600" cy="6019800"/>
          </a:xfrm>
        </p:spPr>
        <p:txBody>
          <a:bodyPr>
            <a:normAutofit fontScale="92500" lnSpcReduction="10000"/>
          </a:bodyPr>
          <a:lstStyle/>
          <a:p>
            <a:pPr algn="just">
              <a:buNone/>
            </a:pPr>
            <a:r>
              <a:rPr lang="en-US" b="1" dirty="0" smtClean="0">
                <a:latin typeface="Times New Roman" pitchFamily="18" charset="0"/>
                <a:cs typeface="Times New Roman" pitchFamily="18" charset="0"/>
              </a:rPr>
              <a:t>Occupation :</a:t>
            </a:r>
          </a:p>
          <a:p>
            <a:pPr algn="just">
              <a:buNone/>
            </a:pPr>
            <a:endParaRPr lang="en-US" b="1"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It is now well recognized that man’s occupation from which he earns his livelihood has an important bearing on his health status.</a:t>
            </a:r>
          </a:p>
          <a:p>
            <a:pPr algn="just"/>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Occupation may alter the habit pattern of employees e.g., sleep, alcohol, smoking, drug addiction, night shift.</a:t>
            </a:r>
          </a:p>
          <a:p>
            <a:pPr algn="just"/>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It is obvious that persons working in particular occupations are exposed to particular types of risks.</a:t>
            </a:r>
          </a:p>
          <a:p>
            <a:pPr algn="just"/>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For instance, while workers in coal mines are more likely to suffer from silicosis, those in sedentary occupations face the risk of heart disease.</a:t>
            </a:r>
          </a:p>
          <a:p>
            <a:endParaRPr lang="en-US" dirty="0" smtClean="0"/>
          </a:p>
          <a:p>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990600"/>
            <a:ext cx="8229600" cy="5029200"/>
          </a:xfrm>
        </p:spPr>
        <p:txBody>
          <a:bodyPr>
            <a:normAutofit lnSpcReduction="10000"/>
          </a:bodyPr>
          <a:lstStyle/>
          <a:p>
            <a:pPr algn="just">
              <a:buNone/>
            </a:pPr>
            <a:r>
              <a:rPr lang="en-US" b="1" dirty="0" smtClean="0">
                <a:latin typeface="Times New Roman" pitchFamily="18" charset="0"/>
                <a:cs typeface="Times New Roman" pitchFamily="18" charset="0"/>
              </a:rPr>
              <a:t>Social class :</a:t>
            </a:r>
          </a:p>
          <a:p>
            <a:pPr algn="just">
              <a:buNone/>
            </a:pPr>
            <a:endParaRPr lang="en-US" b="1"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Epidemiological studies have shown that health and diseases are not equally distributed in social classes.</a:t>
            </a:r>
          </a:p>
          <a:p>
            <a:pPr algn="just"/>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Individuals in the upper social classes have a longer life expectancy and better health and nutritional status than those in the lower social classes.</a:t>
            </a:r>
          </a:p>
          <a:p>
            <a:pPr algn="just"/>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Certain diseases like coronary heart disease, hypertension, diabetes have shown a higher prevalence in upper classes than in the lower classes.</a:t>
            </a:r>
            <a:endParaRPr lang="en-US" dirty="0">
              <a:latin typeface="Times New Roman" pitchFamily="18" charset="0"/>
              <a:cs typeface="Times New Roman" pitchFamily="18"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533400"/>
            <a:ext cx="8229600" cy="5592763"/>
          </a:xfrm>
        </p:spPr>
        <p:txBody>
          <a:bodyPr>
            <a:normAutofit/>
          </a:bodyPr>
          <a:lstStyle/>
          <a:p>
            <a:pPr algn="just">
              <a:buNone/>
            </a:pPr>
            <a:r>
              <a:rPr lang="en-US" b="1" dirty="0" err="1" smtClean="0">
                <a:latin typeface="Times New Roman" pitchFamily="18" charset="0"/>
                <a:cs typeface="Times New Roman" pitchFamily="18" charset="0"/>
              </a:rPr>
              <a:t>Behaviour</a:t>
            </a:r>
            <a:r>
              <a:rPr lang="en-US" b="1" dirty="0" smtClean="0">
                <a:latin typeface="Times New Roman" pitchFamily="18" charset="0"/>
                <a:cs typeface="Times New Roman" pitchFamily="18" charset="0"/>
              </a:rPr>
              <a:t> :</a:t>
            </a:r>
          </a:p>
          <a:p>
            <a:pPr algn="just">
              <a:buNone/>
            </a:pPr>
            <a:endParaRPr lang="en-US" b="1"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Human </a:t>
            </a:r>
            <a:r>
              <a:rPr lang="en-US" dirty="0" err="1" smtClean="0">
                <a:latin typeface="Times New Roman" pitchFamily="18" charset="0"/>
                <a:cs typeface="Times New Roman" pitchFamily="18" charset="0"/>
              </a:rPr>
              <a:t>behaviour</a:t>
            </a:r>
            <a:r>
              <a:rPr lang="en-US" dirty="0" smtClean="0">
                <a:latin typeface="Times New Roman" pitchFamily="18" charset="0"/>
                <a:cs typeface="Times New Roman" pitchFamily="18" charset="0"/>
              </a:rPr>
              <a:t> is increasingly looked upon as a risk factor in modern day diseases such as coronary heart disease, cancer, obesity and accidents.</a:t>
            </a:r>
          </a:p>
          <a:p>
            <a:pPr algn="just"/>
            <a:endParaRPr lang="en-US" dirty="0" smtClean="0">
              <a:latin typeface="Times New Roman" pitchFamily="18" charset="0"/>
              <a:cs typeface="Times New Roman" pitchFamily="18" charset="0"/>
            </a:endParaRPr>
          </a:p>
          <a:p>
            <a:pPr algn="just">
              <a:buNone/>
            </a:pPr>
            <a:r>
              <a:rPr lang="en-US" b="1" dirty="0" smtClean="0">
                <a:latin typeface="Times New Roman" pitchFamily="18" charset="0"/>
                <a:cs typeface="Times New Roman" pitchFamily="18" charset="0"/>
              </a:rPr>
              <a:t>Stress :</a:t>
            </a:r>
          </a:p>
          <a:p>
            <a:pPr algn="just"/>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Stress has been shown to affect a variety of variables related to patients response, e.g., susceptibility to disease, exacerbation of symptoms, compliance with medical regimen</a:t>
            </a:r>
            <a:endParaRPr lang="en-US"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85800" y="838200"/>
            <a:ext cx="7772400" cy="4572000"/>
          </a:xfrm>
        </p:spPr>
        <p:txBody>
          <a:bodyPr/>
          <a:lstStyle/>
          <a:p>
            <a:pPr marL="742950" indent="-742950" algn="just">
              <a:buNone/>
              <a:defRPr/>
            </a:pPr>
            <a:r>
              <a:rPr lang="en-US" sz="2800" dirty="0" smtClean="0">
                <a:latin typeface="Times New Roman" pitchFamily="18" charset="0"/>
                <a:cs typeface="Times New Roman" pitchFamily="18" charset="0"/>
              </a:rPr>
              <a:t>4.	</a:t>
            </a:r>
            <a:r>
              <a:rPr lang="en-US" sz="2400" dirty="0" smtClean="0">
                <a:latin typeface="Times New Roman" pitchFamily="18" charset="0"/>
                <a:cs typeface="Times New Roman" pitchFamily="18" charset="0"/>
              </a:rPr>
              <a:t>Measurement of disease</a:t>
            </a:r>
          </a:p>
          <a:p>
            <a:pPr marL="742950" indent="-742950" algn="just">
              <a:buNone/>
              <a:defRPr/>
            </a:pPr>
            <a:r>
              <a:rPr lang="en-US" sz="2400" dirty="0" smtClean="0">
                <a:latin typeface="Times New Roman" pitchFamily="18" charset="0"/>
                <a:cs typeface="Times New Roman" pitchFamily="18" charset="0"/>
              </a:rPr>
              <a:t>5.	Comparing with known indices</a:t>
            </a:r>
          </a:p>
          <a:p>
            <a:pPr marL="742950" indent="-742950" algn="just">
              <a:buNone/>
              <a:defRPr/>
            </a:pPr>
            <a:r>
              <a:rPr lang="en-US" sz="2400" dirty="0" smtClean="0">
                <a:latin typeface="Times New Roman" pitchFamily="18" charset="0"/>
                <a:cs typeface="Times New Roman" pitchFamily="18" charset="0"/>
              </a:rPr>
              <a:t>6.	Formulation of an aetiological hypothesis</a:t>
            </a:r>
          </a:p>
          <a:p>
            <a:pPr algn="just">
              <a:buNone/>
            </a:pPr>
            <a:endParaRPr lang="en-US" sz="2400" dirty="0" smtClean="0">
              <a:latin typeface="Times New Roman" pitchFamily="18" charset="0"/>
              <a:cs typeface="Times New Roman" pitchFamily="18" charset="0"/>
            </a:endParaRPr>
          </a:p>
          <a:p>
            <a:pPr algn="just"/>
            <a:r>
              <a:rPr lang="en-US" sz="2400" dirty="0" smtClean="0">
                <a:latin typeface="Times New Roman" pitchFamily="18" charset="0"/>
                <a:cs typeface="Times New Roman" pitchFamily="18" charset="0"/>
              </a:rPr>
              <a:t>Conclusion</a:t>
            </a:r>
          </a:p>
          <a:p>
            <a:pPr algn="just"/>
            <a:r>
              <a:rPr lang="en-US" sz="2400" dirty="0" smtClean="0">
                <a:latin typeface="Times New Roman" pitchFamily="18" charset="0"/>
                <a:cs typeface="Times New Roman" pitchFamily="18" charset="0"/>
              </a:rPr>
              <a:t>References</a:t>
            </a:r>
          </a:p>
          <a:p>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81000" y="1143000"/>
            <a:ext cx="8229600" cy="4525963"/>
          </a:xfrm>
        </p:spPr>
        <p:txBody>
          <a:bodyPr/>
          <a:lstStyle/>
          <a:p>
            <a:pPr algn="just">
              <a:buNone/>
            </a:pPr>
            <a:r>
              <a:rPr lang="en-US" b="1" dirty="0" smtClean="0">
                <a:latin typeface="Times New Roman" pitchFamily="18" charset="0"/>
                <a:cs typeface="Times New Roman" pitchFamily="18" charset="0"/>
              </a:rPr>
              <a:t>Migration :</a:t>
            </a:r>
          </a:p>
          <a:p>
            <a:pPr algn="just">
              <a:buNone/>
            </a:pPr>
            <a:endParaRPr lang="en-US" b="1"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In India diseases like leprosy, </a:t>
            </a:r>
            <a:r>
              <a:rPr lang="en-US" dirty="0" err="1" smtClean="0">
                <a:latin typeface="Times New Roman" pitchFamily="18" charset="0"/>
                <a:cs typeface="Times New Roman" pitchFamily="18" charset="0"/>
              </a:rPr>
              <a:t>filaria</a:t>
            </a:r>
            <a:r>
              <a:rPr lang="en-US" dirty="0" smtClean="0">
                <a:latin typeface="Times New Roman" pitchFamily="18" charset="0"/>
                <a:cs typeface="Times New Roman" pitchFamily="18" charset="0"/>
              </a:rPr>
              <a:t> and malaria are considered to be rural problems.</a:t>
            </a:r>
          </a:p>
          <a:p>
            <a:pPr algn="just"/>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However, because of the movement of people from rural to urban areas these diseases have created a serious problem in urban areas also. </a:t>
            </a:r>
            <a:endParaRPr lang="en-US" dirty="0">
              <a:latin typeface="Times New Roman" pitchFamily="18" charset="0"/>
              <a:cs typeface="Times New Roman" pitchFamily="18"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533400"/>
            <a:ext cx="8229600" cy="6096000"/>
          </a:xfrm>
        </p:spPr>
        <p:txBody>
          <a:bodyPr>
            <a:normAutofit fontScale="85000" lnSpcReduction="20000"/>
          </a:bodyPr>
          <a:lstStyle/>
          <a:p>
            <a:pPr algn="just">
              <a:buNone/>
            </a:pPr>
            <a:r>
              <a:rPr lang="en-US" sz="3300" b="1" dirty="0" smtClean="0">
                <a:latin typeface="Times New Roman" pitchFamily="18" charset="0"/>
                <a:cs typeface="Times New Roman" pitchFamily="18" charset="0"/>
              </a:rPr>
              <a:t>IV. Measurement of disease</a:t>
            </a:r>
          </a:p>
          <a:p>
            <a:pPr algn="just">
              <a:buNone/>
            </a:pPr>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It is mandatory to have a clear picture of the amount of disease in the population.</a:t>
            </a:r>
          </a:p>
          <a:p>
            <a:pPr algn="just"/>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This information should be available in terms of mortality, morbidity, disability and so on.</a:t>
            </a:r>
          </a:p>
          <a:p>
            <a:pPr algn="just"/>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Measurement of mortality is straightforward.</a:t>
            </a:r>
          </a:p>
          <a:p>
            <a:pPr algn="just"/>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Morbidity has two aspects –incidence and prevalence</a:t>
            </a:r>
          </a:p>
          <a:p>
            <a:pPr algn="just"/>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Incidence can be obtained from longitudinal studies and prevalence from cross sectional studies.</a:t>
            </a:r>
          </a:p>
          <a:p>
            <a:pPr algn="just"/>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Descriptive epidemiology may use a cross sectional or longitudinal design to obtain estimates of magnitude of health and disease problems in human populations.</a:t>
            </a:r>
            <a:endParaRPr lang="en-US" dirty="0">
              <a:latin typeface="Times New Roman" pitchFamily="18" charset="0"/>
              <a:cs typeface="Times New Roman" pitchFamily="18"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838200"/>
            <a:ext cx="8229600" cy="5287963"/>
          </a:xfrm>
        </p:spPr>
        <p:txBody>
          <a:bodyPr/>
          <a:lstStyle/>
          <a:p>
            <a:pPr algn="just">
              <a:buNone/>
            </a:pPr>
            <a:r>
              <a:rPr lang="en-US" sz="2800" b="1" dirty="0" smtClean="0">
                <a:latin typeface="Times New Roman" pitchFamily="18" charset="0"/>
                <a:cs typeface="Times New Roman" pitchFamily="18" charset="0"/>
              </a:rPr>
              <a:t>V. Comparing with known indices</a:t>
            </a:r>
          </a:p>
          <a:p>
            <a:pPr algn="just">
              <a:buNone/>
            </a:pPr>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By making comparisons between different populations, and subgroups of the same population, it is possible to arrive at clues to disease aetiology. </a:t>
            </a:r>
          </a:p>
          <a:p>
            <a:pPr algn="just"/>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We can also identify for define groups which are at increased risk for certain diseases.</a:t>
            </a:r>
            <a:endParaRPr lang="en-US" dirty="0">
              <a:latin typeface="Times New Roman" pitchFamily="18" charset="0"/>
              <a:cs typeface="Times New Roman" pitchFamily="18"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838200"/>
            <a:ext cx="8229600" cy="5287963"/>
          </a:xfrm>
        </p:spPr>
        <p:txBody>
          <a:bodyPr>
            <a:normAutofit/>
          </a:bodyPr>
          <a:lstStyle/>
          <a:p>
            <a:pPr algn="just">
              <a:buNone/>
            </a:pPr>
            <a:r>
              <a:rPr lang="en-US" sz="2800" b="1" dirty="0" smtClean="0">
                <a:latin typeface="Times New Roman" pitchFamily="18" charset="0"/>
                <a:cs typeface="Times New Roman" pitchFamily="18" charset="0"/>
              </a:rPr>
              <a:t>VI. Formulation of a hypothesis</a:t>
            </a:r>
          </a:p>
          <a:p>
            <a:pPr algn="just"/>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By studying the distribution of disease, and utilizing the techniques of descriptive epidemiology, it is often possible to formulate hypothesis relating to disease aetiology.</a:t>
            </a:r>
          </a:p>
          <a:p>
            <a:pPr algn="just"/>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A hypothesis is a supposition, arrived at from observation or reflection.</a:t>
            </a:r>
          </a:p>
          <a:p>
            <a:pPr algn="just"/>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It can be accepted or rejected, using the techniques of analytical epidemiology.</a:t>
            </a:r>
            <a:endParaRPr lang="en-US" dirty="0">
              <a:latin typeface="Times New Roman" pitchFamily="18" charset="0"/>
              <a:cs typeface="Times New Roman" pitchFamily="18"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85800" y="609600"/>
            <a:ext cx="7772400" cy="5562600"/>
          </a:xfrm>
        </p:spPr>
        <p:txBody>
          <a:bodyPr>
            <a:normAutofit lnSpcReduction="10000"/>
          </a:bodyPr>
          <a:lstStyle/>
          <a:p>
            <a:pPr algn="just">
              <a:buNone/>
            </a:pPr>
            <a:r>
              <a:rPr lang="en-US" sz="3200" b="1" dirty="0" smtClean="0">
                <a:latin typeface="Times New Roman" pitchFamily="18" charset="0"/>
                <a:cs typeface="Times New Roman" pitchFamily="18" charset="0"/>
              </a:rPr>
              <a:t>Conclusion</a:t>
            </a:r>
          </a:p>
          <a:p>
            <a:pPr algn="just"/>
            <a:endParaRPr lang="en-US" sz="2800" dirty="0" smtClean="0">
              <a:latin typeface="Times New Roman" pitchFamily="18" charset="0"/>
              <a:cs typeface="Times New Roman" pitchFamily="18" charset="0"/>
            </a:endParaRPr>
          </a:p>
          <a:p>
            <a:pPr algn="just"/>
            <a:r>
              <a:rPr lang="en-US" sz="2800" dirty="0" smtClean="0">
                <a:latin typeface="Times New Roman" pitchFamily="18" charset="0"/>
                <a:cs typeface="Times New Roman" pitchFamily="18" charset="0"/>
              </a:rPr>
              <a:t>Descriptive epidemiology classifies the occurrence of disease according to the variables of person, place, and time.</a:t>
            </a:r>
          </a:p>
          <a:p>
            <a:pPr algn="just"/>
            <a:endParaRPr lang="en-US" sz="2800" dirty="0" smtClean="0">
              <a:latin typeface="Times New Roman" pitchFamily="18" charset="0"/>
              <a:cs typeface="Times New Roman" pitchFamily="18" charset="0"/>
            </a:endParaRPr>
          </a:p>
          <a:p>
            <a:pPr algn="just"/>
            <a:r>
              <a:rPr lang="en-US" sz="2800" dirty="0" smtClean="0">
                <a:latin typeface="Times New Roman" pitchFamily="18" charset="0"/>
                <a:cs typeface="Times New Roman" pitchFamily="18" charset="0"/>
              </a:rPr>
              <a:t>Descriptive epidemiologic studies aid in generating hypotheses that can be explored by analytic epidemiologic studies.</a:t>
            </a:r>
          </a:p>
          <a:p>
            <a:pPr algn="just"/>
            <a:endParaRPr lang="en-US" sz="2800" dirty="0" smtClean="0">
              <a:latin typeface="Times New Roman" pitchFamily="18" charset="0"/>
              <a:cs typeface="Times New Roman" pitchFamily="18" charset="0"/>
            </a:endParaRPr>
          </a:p>
          <a:p>
            <a:pPr algn="just"/>
            <a:r>
              <a:rPr lang="en-US" sz="2800" dirty="0" smtClean="0">
                <a:latin typeface="Times New Roman" pitchFamily="18" charset="0"/>
                <a:cs typeface="Times New Roman" pitchFamily="18" charset="0"/>
              </a:rPr>
              <a:t>Descriptive studies include case reports, case studies, and cross-sectional studies.</a:t>
            </a:r>
            <a:endParaRPr lang="en-US" dirty="0">
              <a:latin typeface="Times New Roman" pitchFamily="18" charset="0"/>
              <a:cs typeface="Times New Roman" pitchFamily="18"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pPr>
              <a:buNone/>
            </a:pPr>
            <a:r>
              <a:rPr lang="en-US" b="1" dirty="0" smtClean="0"/>
              <a:t>REFERENCES</a:t>
            </a:r>
          </a:p>
          <a:p>
            <a:endParaRPr lang="en-US" dirty="0" smtClean="0"/>
          </a:p>
          <a:p>
            <a:r>
              <a:rPr lang="en-US" sz="2400" dirty="0" smtClean="0"/>
              <a:t>Park K. Textbook of preventive and social medicine 22</a:t>
            </a:r>
            <a:r>
              <a:rPr lang="en-US" sz="2400" baseline="30000" dirty="0" smtClean="0"/>
              <a:t>nd</a:t>
            </a:r>
            <a:r>
              <a:rPr lang="en-US" sz="2400" dirty="0" smtClean="0"/>
              <a:t>  ed. </a:t>
            </a:r>
            <a:r>
              <a:rPr lang="en-US" sz="2400" dirty="0" err="1" smtClean="0"/>
              <a:t>Bhanot</a:t>
            </a:r>
            <a:r>
              <a:rPr lang="en-US" sz="2400" dirty="0" smtClean="0"/>
              <a:t> publishers,60-67.</a:t>
            </a:r>
          </a:p>
          <a:p>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200400" y="2362200"/>
            <a:ext cx="3733800" cy="1752600"/>
          </a:xfrm>
        </p:spPr>
        <p:txBody>
          <a:bodyPr>
            <a:noAutofit/>
          </a:bodyPr>
          <a:lstStyle/>
          <a:p>
            <a:pPr algn="ctr">
              <a:buNone/>
            </a:pPr>
            <a:r>
              <a:rPr lang="en-US" sz="7200" dirty="0" smtClean="0"/>
              <a:t>Thank you</a:t>
            </a:r>
            <a:endParaRPr lang="en-US" sz="7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533400"/>
            <a:ext cx="8229600" cy="5486400"/>
          </a:xfrm>
        </p:spPr>
        <p:txBody>
          <a:bodyPr>
            <a:normAutofit/>
          </a:bodyPr>
          <a:lstStyle/>
          <a:p>
            <a:pPr>
              <a:buNone/>
            </a:pPr>
            <a:r>
              <a:rPr lang="en-US" sz="3200" b="1" dirty="0" smtClean="0">
                <a:latin typeface="Times New Roman" pitchFamily="18" charset="0"/>
                <a:cs typeface="Times New Roman" pitchFamily="18" charset="0"/>
              </a:rPr>
              <a:t>Introduction</a:t>
            </a:r>
          </a:p>
          <a:p>
            <a:pPr>
              <a:buNone/>
            </a:pPr>
            <a:endParaRPr lang="en-US" b="1" dirty="0" smtClean="0">
              <a:latin typeface="Times New Roman" pitchFamily="18" charset="0"/>
              <a:cs typeface="Times New Roman" pitchFamily="18" charset="0"/>
            </a:endParaRPr>
          </a:p>
          <a:p>
            <a:pPr algn="just"/>
            <a:r>
              <a:rPr lang="en-US" b="1" dirty="0" smtClean="0">
                <a:latin typeface="Times New Roman" pitchFamily="18" charset="0"/>
                <a:cs typeface="Times New Roman" pitchFamily="18" charset="0"/>
              </a:rPr>
              <a:t>Epidemiology </a:t>
            </a:r>
            <a:r>
              <a:rPr lang="en-US" dirty="0" smtClean="0">
                <a:latin typeface="Times New Roman" pitchFamily="18" charset="0"/>
                <a:cs typeface="Times New Roman" pitchFamily="18" charset="0"/>
              </a:rPr>
              <a:t>is derived from the word epidemic</a:t>
            </a:r>
          </a:p>
          <a:p>
            <a:pPr algn="just">
              <a:buNone/>
            </a:pP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epi</a:t>
            </a:r>
            <a:r>
              <a:rPr lang="en-US" dirty="0" smtClean="0">
                <a:latin typeface="Times New Roman" pitchFamily="18" charset="0"/>
                <a:cs typeface="Times New Roman" pitchFamily="18" charset="0"/>
              </a:rPr>
              <a:t> = among</a:t>
            </a:r>
          </a:p>
          <a:p>
            <a:pPr algn="just">
              <a:buNone/>
            </a:pPr>
            <a:r>
              <a:rPr lang="en-US" dirty="0" smtClean="0">
                <a:latin typeface="Times New Roman" pitchFamily="18" charset="0"/>
                <a:cs typeface="Times New Roman" pitchFamily="18" charset="0"/>
              </a:rPr>
              <a:t>          demos = people</a:t>
            </a:r>
          </a:p>
          <a:p>
            <a:pPr algn="just">
              <a:buNone/>
            </a:pPr>
            <a:r>
              <a:rPr lang="en-US" dirty="0" smtClean="0">
                <a:latin typeface="Times New Roman" pitchFamily="18" charset="0"/>
                <a:cs typeface="Times New Roman" pitchFamily="18" charset="0"/>
              </a:rPr>
              <a:t>           logos = study</a:t>
            </a:r>
          </a:p>
          <a:p>
            <a:pPr lvl="1" algn="just">
              <a:buNone/>
            </a:pPr>
            <a:endParaRPr lang="en-US" dirty="0" smtClean="0">
              <a:latin typeface="Times New Roman" pitchFamily="18" charset="0"/>
              <a:cs typeface="Times New Roman" pitchFamily="18" charset="0"/>
            </a:endParaRPr>
          </a:p>
          <a:p>
            <a:pPr lvl="1" algn="just">
              <a:buNone/>
            </a:pPr>
            <a:r>
              <a:rPr lang="en-US" dirty="0" smtClean="0">
                <a:latin typeface="Times New Roman" pitchFamily="18" charset="0"/>
                <a:cs typeface="Times New Roman" pitchFamily="18" charset="0"/>
              </a:rPr>
              <a:t>“Epidemiology is the </a:t>
            </a:r>
            <a:r>
              <a:rPr lang="en-US" b="1" dirty="0" smtClean="0">
                <a:latin typeface="Times New Roman" pitchFamily="18" charset="0"/>
                <a:cs typeface="Times New Roman" pitchFamily="18" charset="0"/>
              </a:rPr>
              <a:t>study </a:t>
            </a:r>
            <a:r>
              <a:rPr lang="en-US" dirty="0" smtClean="0">
                <a:latin typeface="Times New Roman" pitchFamily="18" charset="0"/>
                <a:cs typeface="Times New Roman" pitchFamily="18" charset="0"/>
              </a:rPr>
              <a:t>of the </a:t>
            </a:r>
            <a:r>
              <a:rPr lang="en-US" b="1" u="sng" dirty="0" smtClean="0">
                <a:latin typeface="Times New Roman" pitchFamily="18" charset="0"/>
                <a:cs typeface="Times New Roman" pitchFamily="18" charset="0"/>
              </a:rPr>
              <a:t>distribution</a:t>
            </a:r>
            <a:r>
              <a:rPr lang="en-US" b="1"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and </a:t>
            </a:r>
            <a:r>
              <a:rPr lang="en-US" b="1" u="sng" dirty="0" smtClean="0">
                <a:latin typeface="Times New Roman" pitchFamily="18" charset="0"/>
                <a:cs typeface="Times New Roman" pitchFamily="18" charset="0"/>
              </a:rPr>
              <a:t>determinants</a:t>
            </a:r>
            <a:r>
              <a:rPr lang="en-US" b="1"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of</a:t>
            </a:r>
            <a:r>
              <a:rPr lang="en-US" b="1" dirty="0" smtClean="0">
                <a:latin typeface="Times New Roman" pitchFamily="18" charset="0"/>
                <a:cs typeface="Times New Roman" pitchFamily="18" charset="0"/>
              </a:rPr>
              <a:t> health-related states or events </a:t>
            </a:r>
            <a:r>
              <a:rPr lang="en-US" dirty="0" smtClean="0">
                <a:latin typeface="Times New Roman" pitchFamily="18" charset="0"/>
                <a:cs typeface="Times New Roman" pitchFamily="18" charset="0"/>
              </a:rPr>
              <a:t>in </a:t>
            </a:r>
            <a:r>
              <a:rPr lang="en-US" b="1" dirty="0" smtClean="0">
                <a:latin typeface="Times New Roman" pitchFamily="18" charset="0"/>
                <a:cs typeface="Times New Roman" pitchFamily="18" charset="0"/>
              </a:rPr>
              <a:t>specified populations</a:t>
            </a:r>
            <a:r>
              <a:rPr lang="en-US" dirty="0" smtClean="0">
                <a:latin typeface="Times New Roman" pitchFamily="18" charset="0"/>
                <a:cs typeface="Times New Roman" pitchFamily="18" charset="0"/>
              </a:rPr>
              <a:t>, and the </a:t>
            </a:r>
            <a:r>
              <a:rPr lang="en-US" b="1" dirty="0" smtClean="0">
                <a:latin typeface="Times New Roman" pitchFamily="18" charset="0"/>
                <a:cs typeface="Times New Roman" pitchFamily="18" charset="0"/>
              </a:rPr>
              <a:t>application </a:t>
            </a:r>
            <a:r>
              <a:rPr lang="en-US" dirty="0" smtClean="0">
                <a:latin typeface="Times New Roman" pitchFamily="18" charset="0"/>
                <a:cs typeface="Times New Roman" pitchFamily="18" charset="0"/>
              </a:rPr>
              <a:t>of this study to the control of health problems”.</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81000" y="381000"/>
            <a:ext cx="8229600" cy="5638800"/>
          </a:xfrm>
        </p:spPr>
        <p:txBody>
          <a:bodyPr/>
          <a:lstStyle/>
          <a:p>
            <a:endParaRPr lang="en-US" sz="2800" dirty="0" smtClean="0">
              <a:latin typeface="Times New Roman" pitchFamily="18" charset="0"/>
              <a:cs typeface="Times New Roman" pitchFamily="18" charset="0"/>
            </a:endParaRPr>
          </a:p>
          <a:p>
            <a:pPr algn="just"/>
            <a:r>
              <a:rPr lang="en-US" sz="2800" dirty="0" smtClean="0">
                <a:latin typeface="Times New Roman" pitchFamily="18" charset="0"/>
                <a:cs typeface="Times New Roman" pitchFamily="18" charset="0"/>
              </a:rPr>
              <a:t>Descriptive studies are usually the first phase of an epidemiological investigation.</a:t>
            </a:r>
          </a:p>
          <a:p>
            <a:pPr algn="just"/>
            <a:endParaRPr lang="en-US" sz="2800" dirty="0" smtClean="0">
              <a:latin typeface="Times New Roman" pitchFamily="18" charset="0"/>
              <a:cs typeface="Times New Roman" pitchFamily="18" charset="0"/>
            </a:endParaRPr>
          </a:p>
          <a:p>
            <a:pPr algn="just"/>
            <a:r>
              <a:rPr lang="en-US" sz="2800" dirty="0" smtClean="0">
                <a:latin typeface="Times New Roman" pitchFamily="18" charset="0"/>
                <a:cs typeface="Times New Roman" pitchFamily="18" charset="0"/>
              </a:rPr>
              <a:t>These studies are concerned with observing the distribution of disease or health related characteristics in human populations and identifying the characteristics with which the disease in question seems to be associated.</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533400" y="914400"/>
            <a:ext cx="8229600" cy="4525963"/>
          </a:xfrm>
        </p:spPr>
        <p:txBody>
          <a:bodyPr/>
          <a:lstStyle/>
          <a:p>
            <a:pPr algn="just">
              <a:defRPr/>
            </a:pPr>
            <a:r>
              <a:rPr lang="en-US" dirty="0" smtClean="0">
                <a:latin typeface="Times New Roman" pitchFamily="18" charset="0"/>
                <a:cs typeface="Times New Roman" pitchFamily="18" charset="0"/>
              </a:rPr>
              <a:t>Such studies basically ask the questions –</a:t>
            </a:r>
          </a:p>
          <a:p>
            <a:pPr algn="just">
              <a:defRPr/>
            </a:pPr>
            <a:endParaRPr lang="en-US" dirty="0" smtClean="0">
              <a:latin typeface="Times New Roman" pitchFamily="18" charset="0"/>
              <a:cs typeface="Times New Roman" pitchFamily="18" charset="0"/>
            </a:endParaRPr>
          </a:p>
          <a:p>
            <a:pPr marL="742950" indent="-742950" algn="just">
              <a:buFont typeface="+mj-lt"/>
              <a:buAutoNum type="alphaLcParenR"/>
              <a:defRPr/>
            </a:pPr>
            <a:r>
              <a:rPr lang="en-US" dirty="0" smtClean="0">
                <a:latin typeface="Times New Roman" pitchFamily="18" charset="0"/>
                <a:cs typeface="Times New Roman" pitchFamily="18" charset="0"/>
              </a:rPr>
              <a:t>When is the disease occurring?  - Time distribution</a:t>
            </a:r>
          </a:p>
          <a:p>
            <a:pPr marL="742950" indent="-742950" algn="just">
              <a:buFont typeface="+mj-lt"/>
              <a:buAutoNum type="alphaLcParenR"/>
              <a:defRPr/>
            </a:pPr>
            <a:r>
              <a:rPr lang="en-US" dirty="0" smtClean="0">
                <a:latin typeface="Times New Roman" pitchFamily="18" charset="0"/>
                <a:cs typeface="Times New Roman" pitchFamily="18" charset="0"/>
              </a:rPr>
              <a:t>Where is it occurring?  - Place distribution</a:t>
            </a:r>
          </a:p>
          <a:p>
            <a:pPr marL="742950" indent="-742950" algn="just">
              <a:buFont typeface="+mj-lt"/>
              <a:buAutoNum type="alphaLcParenR"/>
              <a:defRPr/>
            </a:pPr>
            <a:r>
              <a:rPr lang="en-US" dirty="0" smtClean="0">
                <a:latin typeface="Times New Roman" pitchFamily="18" charset="0"/>
                <a:cs typeface="Times New Roman" pitchFamily="18" charset="0"/>
              </a:rPr>
              <a:t>Who is getting the disease?  -Person distribution</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914400" y="609600"/>
            <a:ext cx="7772400" cy="5410200"/>
          </a:xfrm>
        </p:spPr>
        <p:txBody>
          <a:bodyPr>
            <a:normAutofit fontScale="92500" lnSpcReduction="20000"/>
          </a:bodyPr>
          <a:lstStyle/>
          <a:p>
            <a:pPr algn="just">
              <a:buNone/>
            </a:pPr>
            <a:r>
              <a:rPr lang="en-US" sz="3500" b="1" dirty="0" smtClean="0">
                <a:latin typeface="Times New Roman" pitchFamily="18" charset="0"/>
                <a:cs typeface="Times New Roman" pitchFamily="18" charset="0"/>
              </a:rPr>
              <a:t>Uses of descriptive epidemiology</a:t>
            </a:r>
          </a:p>
          <a:p>
            <a:pPr algn="just"/>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Provide data regarding the magnitude of the disease load and types of disease problems in the community in terms of morbidity and mortality rates and ratios.</a:t>
            </a:r>
          </a:p>
          <a:p>
            <a:pPr algn="just"/>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Provide clues to disease aetiology, and help in the formulation of an aetiological hypothesis.</a:t>
            </a:r>
          </a:p>
          <a:p>
            <a:pPr algn="just"/>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Provide background data for planning, organizing and evaluating preventive and curative services.</a:t>
            </a:r>
          </a:p>
          <a:p>
            <a:pPr algn="just"/>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They contribute to research by describing variations in disease occurrence by time, place and person.</a:t>
            </a:r>
            <a:endParaRPr lang="en-US"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838200"/>
            <a:ext cx="8229600" cy="5562600"/>
          </a:xfrm>
        </p:spPr>
        <p:txBody>
          <a:bodyPr>
            <a:normAutofit/>
          </a:bodyPr>
          <a:lstStyle/>
          <a:p>
            <a:pPr algn="just">
              <a:defRPr/>
            </a:pPr>
            <a:r>
              <a:rPr lang="en-US" sz="3200" b="1" dirty="0" smtClean="0">
                <a:latin typeface="Times New Roman" pitchFamily="18" charset="0"/>
                <a:cs typeface="Times New Roman" pitchFamily="18" charset="0"/>
              </a:rPr>
              <a:t>Procedures in descriptive studies</a:t>
            </a:r>
          </a:p>
          <a:p>
            <a:pPr algn="just">
              <a:buNone/>
              <a:defRPr/>
            </a:pPr>
            <a:endParaRPr lang="en-US" dirty="0" smtClean="0">
              <a:latin typeface="Times New Roman" pitchFamily="18" charset="0"/>
              <a:cs typeface="Times New Roman" pitchFamily="18" charset="0"/>
            </a:endParaRPr>
          </a:p>
          <a:p>
            <a:pPr marL="742950" indent="-742950" algn="just">
              <a:buFont typeface="+mj-lt"/>
              <a:buAutoNum type="arabicPeriod"/>
              <a:defRPr/>
            </a:pPr>
            <a:r>
              <a:rPr lang="en-US" dirty="0" smtClean="0">
                <a:latin typeface="Times New Roman" pitchFamily="18" charset="0"/>
                <a:cs typeface="Times New Roman" pitchFamily="18" charset="0"/>
              </a:rPr>
              <a:t>Defining the population to be studied</a:t>
            </a:r>
          </a:p>
          <a:p>
            <a:pPr marL="742950" indent="-742950" algn="just">
              <a:buFont typeface="+mj-lt"/>
              <a:buAutoNum type="arabicPeriod"/>
              <a:defRPr/>
            </a:pPr>
            <a:r>
              <a:rPr lang="en-US" dirty="0" smtClean="0">
                <a:latin typeface="Times New Roman" pitchFamily="18" charset="0"/>
                <a:cs typeface="Times New Roman" pitchFamily="18" charset="0"/>
              </a:rPr>
              <a:t>Defining the disease under study</a:t>
            </a:r>
          </a:p>
          <a:p>
            <a:pPr marL="742950" indent="-742950" algn="just">
              <a:buFont typeface="+mj-lt"/>
              <a:buAutoNum type="arabicPeriod"/>
              <a:defRPr/>
            </a:pPr>
            <a:r>
              <a:rPr lang="en-US" dirty="0" smtClean="0">
                <a:latin typeface="Times New Roman" pitchFamily="18" charset="0"/>
                <a:cs typeface="Times New Roman" pitchFamily="18" charset="0"/>
              </a:rPr>
              <a:t>Describing the disease by</a:t>
            </a:r>
          </a:p>
          <a:p>
            <a:pPr marL="1143000" lvl="1" indent="-742950" algn="just">
              <a:buFont typeface="+mj-lt"/>
              <a:buAutoNum type="alphaLcPeriod"/>
              <a:defRPr/>
            </a:pPr>
            <a:r>
              <a:rPr lang="en-US" dirty="0" smtClean="0">
                <a:latin typeface="Times New Roman" pitchFamily="18" charset="0"/>
                <a:cs typeface="Times New Roman" pitchFamily="18" charset="0"/>
              </a:rPr>
              <a:t>Time</a:t>
            </a:r>
          </a:p>
          <a:p>
            <a:pPr marL="1143000" lvl="1" indent="-742950" algn="just">
              <a:buFont typeface="+mj-lt"/>
              <a:buAutoNum type="alphaLcPeriod"/>
              <a:defRPr/>
            </a:pPr>
            <a:r>
              <a:rPr lang="en-US" dirty="0" smtClean="0">
                <a:latin typeface="Times New Roman" pitchFamily="18" charset="0"/>
                <a:cs typeface="Times New Roman" pitchFamily="18" charset="0"/>
              </a:rPr>
              <a:t>Place</a:t>
            </a:r>
          </a:p>
          <a:p>
            <a:pPr marL="1143000" lvl="1" indent="-742950" algn="just">
              <a:buFont typeface="+mj-lt"/>
              <a:buAutoNum type="alphaLcPeriod"/>
              <a:defRPr/>
            </a:pPr>
            <a:r>
              <a:rPr lang="en-US" dirty="0" smtClean="0">
                <a:latin typeface="Times New Roman" pitchFamily="18" charset="0"/>
                <a:cs typeface="Times New Roman" pitchFamily="18" charset="0"/>
              </a:rPr>
              <a:t>Person</a:t>
            </a:r>
          </a:p>
          <a:p>
            <a:pPr marL="742950" indent="-742950" algn="just">
              <a:buFont typeface="+mj-lt"/>
              <a:buAutoNum type="arabicPeriod"/>
              <a:defRPr/>
            </a:pPr>
            <a:r>
              <a:rPr lang="en-US" dirty="0" smtClean="0">
                <a:latin typeface="Times New Roman" pitchFamily="18" charset="0"/>
                <a:cs typeface="Times New Roman" pitchFamily="18" charset="0"/>
              </a:rPr>
              <a:t>Measurement of disease</a:t>
            </a:r>
          </a:p>
          <a:p>
            <a:pPr marL="742950" indent="-742950" algn="just">
              <a:buFont typeface="+mj-lt"/>
              <a:buAutoNum type="arabicPeriod"/>
              <a:defRPr/>
            </a:pPr>
            <a:r>
              <a:rPr lang="en-US" dirty="0" smtClean="0">
                <a:latin typeface="Times New Roman" pitchFamily="18" charset="0"/>
                <a:cs typeface="Times New Roman" pitchFamily="18" charset="0"/>
              </a:rPr>
              <a:t>Comparing with known indices</a:t>
            </a:r>
          </a:p>
          <a:p>
            <a:pPr marL="742950" indent="-742950" algn="just">
              <a:buFont typeface="+mj-lt"/>
              <a:buAutoNum type="arabicPeriod"/>
              <a:defRPr/>
            </a:pPr>
            <a:r>
              <a:rPr lang="en-US" dirty="0" smtClean="0">
                <a:latin typeface="Times New Roman" pitchFamily="18" charset="0"/>
                <a:cs typeface="Times New Roman" pitchFamily="18" charset="0"/>
              </a:rPr>
              <a:t>Formulation of an aetiological hypothesis</a:t>
            </a:r>
          </a:p>
          <a:p>
            <a:pPr algn="just"/>
            <a:endParaRPr lang="en-US"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381000"/>
            <a:ext cx="8610600" cy="6248400"/>
          </a:xfrm>
        </p:spPr>
        <p:txBody>
          <a:bodyPr>
            <a:normAutofit/>
          </a:bodyPr>
          <a:lstStyle/>
          <a:p>
            <a:pPr marL="514350" indent="-514350">
              <a:buAutoNum type="arabicPeriod"/>
            </a:pPr>
            <a:r>
              <a:rPr lang="en-US" sz="2800" b="1" dirty="0" smtClean="0">
                <a:latin typeface="Times New Roman" pitchFamily="18" charset="0"/>
                <a:cs typeface="Times New Roman" pitchFamily="18" charset="0"/>
              </a:rPr>
              <a:t>Defining the population</a:t>
            </a:r>
          </a:p>
          <a:p>
            <a:pPr marL="514350" indent="-514350">
              <a:buAutoNum type="arabicPeriod"/>
            </a:pPr>
            <a:endParaRPr lang="en-US" b="1" dirty="0" smtClean="0">
              <a:latin typeface="Times New Roman" pitchFamily="18" charset="0"/>
              <a:cs typeface="Times New Roman" pitchFamily="18" charset="0"/>
            </a:endParaRPr>
          </a:p>
          <a:p>
            <a:pPr marL="514350" indent="-514350" algn="just"/>
            <a:r>
              <a:rPr lang="en-US" dirty="0" smtClean="0">
                <a:latin typeface="Times New Roman" pitchFamily="18" charset="0"/>
                <a:cs typeface="Times New Roman" pitchFamily="18" charset="0"/>
              </a:rPr>
              <a:t>Descriptive studies are investigations of populations, not individuals.</a:t>
            </a:r>
          </a:p>
          <a:p>
            <a:pPr marL="514350" indent="-514350" algn="just"/>
            <a:endParaRPr lang="en-US" dirty="0" smtClean="0">
              <a:latin typeface="Times New Roman" pitchFamily="18" charset="0"/>
              <a:cs typeface="Times New Roman" pitchFamily="18" charset="0"/>
            </a:endParaRPr>
          </a:p>
          <a:p>
            <a:pPr marL="514350" indent="-514350" algn="just"/>
            <a:r>
              <a:rPr lang="en-US" dirty="0" smtClean="0">
                <a:latin typeface="Times New Roman" pitchFamily="18" charset="0"/>
                <a:cs typeface="Times New Roman" pitchFamily="18" charset="0"/>
              </a:rPr>
              <a:t>The defined population can be the whole population in a geographic area, or more often a representative sample taken from it.</a:t>
            </a:r>
          </a:p>
          <a:p>
            <a:pPr marL="514350" indent="-514350" algn="just"/>
            <a:endParaRPr lang="en-US" dirty="0" smtClean="0">
              <a:latin typeface="Times New Roman" pitchFamily="18" charset="0"/>
              <a:cs typeface="Times New Roman" pitchFamily="18" charset="0"/>
            </a:endParaRPr>
          </a:p>
          <a:p>
            <a:pPr marL="514350" indent="-514350" algn="just"/>
            <a:r>
              <a:rPr lang="en-US" dirty="0" smtClean="0">
                <a:latin typeface="Times New Roman" pitchFamily="18" charset="0"/>
                <a:cs typeface="Times New Roman" pitchFamily="18" charset="0"/>
              </a:rPr>
              <a:t>The defined population can also be a specially selected group such as age and sex groups, occupational groups, hospital patients, school children.</a:t>
            </a:r>
            <a:endParaRPr lang="en-US" dirty="0">
              <a:latin typeface="Times New Roman" pitchFamily="18" charset="0"/>
              <a:cs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582</TotalTime>
  <Words>1855</Words>
  <Application>Microsoft Office PowerPoint</Application>
  <PresentationFormat>On-screen Show (4:3)</PresentationFormat>
  <Paragraphs>254</Paragraphs>
  <Slides>36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36</vt:i4>
      </vt:variant>
    </vt:vector>
  </HeadingPairs>
  <TitlesOfParts>
    <vt:vector size="41" baseType="lpstr">
      <vt:lpstr>Franklin Gothic Book</vt:lpstr>
      <vt:lpstr>Perpetua</vt:lpstr>
      <vt:lpstr>Times New Roman</vt:lpstr>
      <vt:lpstr>Wingdings 2</vt:lpstr>
      <vt:lpstr>Equity</vt:lpstr>
      <vt:lpstr>Descriptive Epidemiology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Descriptive Epidemiology </dc:title>
  <dc:creator>Bhagwat -Pc</dc:creator>
  <cp:lastModifiedBy>Bhagwat -Pc</cp:lastModifiedBy>
  <cp:revision>58</cp:revision>
  <dcterms:created xsi:type="dcterms:W3CDTF">2006-08-16T00:00:00Z</dcterms:created>
  <dcterms:modified xsi:type="dcterms:W3CDTF">2018-06-04T10:51:28Z</dcterms:modified>
</cp:coreProperties>
</file>